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61" r:id="rId2"/>
    <p:sldId id="286" r:id="rId3"/>
    <p:sldId id="288" r:id="rId4"/>
    <p:sldId id="287" r:id="rId5"/>
    <p:sldId id="276" r:id="rId6"/>
    <p:sldId id="277" r:id="rId7"/>
    <p:sldId id="278" r:id="rId8"/>
    <p:sldId id="279" r:id="rId9"/>
    <p:sldId id="280" r:id="rId10"/>
    <p:sldId id="283" r:id="rId11"/>
    <p:sldId id="281" r:id="rId12"/>
    <p:sldId id="284" r:id="rId13"/>
    <p:sldId id="282" r:id="rId14"/>
    <p:sldId id="285" r:id="rId15"/>
  </p:sldIdLst>
  <p:sldSz cx="9144000" cy="6858000" type="screen4x3"/>
  <p:notesSz cx="6797675" cy="98567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4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rea Porcelluzzi" initials="AP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C014"/>
    <a:srgbClr val="FFD153"/>
    <a:srgbClr val="97C03C"/>
    <a:srgbClr val="0195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Stile chi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153" autoAdjust="0"/>
  </p:normalViewPr>
  <p:slideViewPr>
    <p:cSldViewPr snapToGrid="0" snapToObjects="1">
      <p:cViewPr varScale="1">
        <p:scale>
          <a:sx n="70" d="100"/>
          <a:sy n="70" d="100"/>
        </p:scale>
        <p:origin x="157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>
        <p:scale>
          <a:sx n="150" d="100"/>
          <a:sy n="150" d="100"/>
        </p:scale>
        <p:origin x="-738" y="912"/>
      </p:cViewPr>
      <p:guideLst>
        <p:guide orient="horz" pos="3104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AD5469-04B7-D245-8B0E-813C273D8001}" type="datetimeFigureOut">
              <a:t>22/02/2018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5038" y="739775"/>
            <a:ext cx="4927600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1974"/>
            <a:ext cx="5438140" cy="44355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H"/>
              <a:t>Click to edit Master text styles</a:t>
            </a:r>
          </a:p>
          <a:p>
            <a:pPr lvl="1"/>
            <a:r>
              <a:rPr lang="fr-CH"/>
              <a:t>Second level</a:t>
            </a:r>
          </a:p>
          <a:p>
            <a:pPr lvl="2"/>
            <a:r>
              <a:rPr lang="fr-CH"/>
              <a:t>Third level</a:t>
            </a:r>
          </a:p>
          <a:p>
            <a:pPr lvl="3"/>
            <a:r>
              <a:rPr lang="fr-CH"/>
              <a:t>Fourth level</a:t>
            </a:r>
          </a:p>
          <a:p>
            <a:pPr lvl="4"/>
            <a:r>
              <a:rPr lang="fr-CH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4D149-4236-C24C-A605-CA7AE6F58777}" type="slidenum"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006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i="1" dirty="0"/>
              <a:t>Write the </a:t>
            </a:r>
            <a:r>
              <a:rPr lang="it-IT" i="1" dirty="0" err="1"/>
              <a:t>name</a:t>
            </a:r>
            <a:r>
              <a:rPr lang="it-IT" i="1" dirty="0"/>
              <a:t> of</a:t>
            </a:r>
            <a:r>
              <a:rPr lang="it-IT" i="1" baseline="0" dirty="0"/>
              <a:t> the </a:t>
            </a:r>
            <a:r>
              <a:rPr lang="it-IT" i="1" baseline="0" dirty="0" err="1"/>
              <a:t>region</a:t>
            </a:r>
            <a:endParaRPr lang="it-IT" i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4D149-4236-C24C-A605-CA7AE6F58777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92676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4D149-4236-C24C-A605-CA7AE6F58777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26880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4D149-4236-C24C-A605-CA7AE6F58777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80917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4D149-4236-C24C-A605-CA7AE6F58777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60208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4D149-4236-C24C-A605-CA7AE6F58777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5715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4D149-4236-C24C-A605-CA7AE6F58777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43873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4D149-4236-C24C-A605-CA7AE6F58777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54792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4D149-4236-C24C-A605-CA7AE6F58777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18676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4D149-4236-C24C-A605-CA7AE6F58777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21626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4D149-4236-C24C-A605-CA7AE6F58777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34375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4D149-4236-C24C-A605-CA7AE6F58777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46568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4D149-4236-C24C-A605-CA7AE6F58777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41572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4D149-4236-C24C-A605-CA7AE6F58777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0030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CH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1B092-AA50-0940-A1DC-B65882C09C68}" type="datetimeFigureOut">
              <a:t>22/02/2018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083B-FAF2-5643-A9FC-521FAB15583B}" type="slidenum"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863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CH"/>
              <a:t>Click to edit Master text styles</a:t>
            </a:r>
          </a:p>
          <a:p>
            <a:pPr lvl="1"/>
            <a:r>
              <a:rPr lang="de-CH"/>
              <a:t>Second level</a:t>
            </a:r>
          </a:p>
          <a:p>
            <a:pPr lvl="2"/>
            <a:r>
              <a:rPr lang="de-CH"/>
              <a:t>Third level</a:t>
            </a:r>
          </a:p>
          <a:p>
            <a:pPr lvl="3"/>
            <a:r>
              <a:rPr lang="de-CH"/>
              <a:t>Fourth level</a:t>
            </a:r>
          </a:p>
          <a:p>
            <a:pPr lvl="4"/>
            <a:r>
              <a:rPr lang="de-CH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1B092-AA50-0940-A1DC-B65882C09C68}" type="datetimeFigureOut">
              <a:t>22/02/2018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083B-FAF2-5643-A9FC-521FAB15583B}" type="slidenum"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261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CH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CH"/>
              <a:t>Click to edit Master text styles</a:t>
            </a:r>
          </a:p>
          <a:p>
            <a:pPr lvl="1"/>
            <a:r>
              <a:rPr lang="de-CH"/>
              <a:t>Second level</a:t>
            </a:r>
          </a:p>
          <a:p>
            <a:pPr lvl="2"/>
            <a:r>
              <a:rPr lang="de-CH"/>
              <a:t>Third level</a:t>
            </a:r>
          </a:p>
          <a:p>
            <a:pPr lvl="3"/>
            <a:r>
              <a:rPr lang="de-CH"/>
              <a:t>Fourth level</a:t>
            </a:r>
          </a:p>
          <a:p>
            <a:pPr lvl="4"/>
            <a:r>
              <a:rPr lang="de-CH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1B092-AA50-0940-A1DC-B65882C09C68}" type="datetimeFigureOut">
              <a:t>22/02/2018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083B-FAF2-5643-A9FC-521FAB15583B}" type="slidenum"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38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CH"/>
              <a:t>Click to edit Master text styles</a:t>
            </a:r>
          </a:p>
          <a:p>
            <a:pPr lvl="1"/>
            <a:r>
              <a:rPr lang="de-CH"/>
              <a:t>Second level</a:t>
            </a:r>
          </a:p>
          <a:p>
            <a:pPr lvl="2"/>
            <a:r>
              <a:rPr lang="de-CH"/>
              <a:t>Third level</a:t>
            </a:r>
          </a:p>
          <a:p>
            <a:pPr lvl="3"/>
            <a:r>
              <a:rPr lang="de-CH"/>
              <a:t>Fourth level</a:t>
            </a:r>
          </a:p>
          <a:p>
            <a:pPr lvl="4"/>
            <a:r>
              <a:rPr lang="de-CH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1B092-AA50-0940-A1DC-B65882C09C68}" type="datetimeFigureOut">
              <a:t>22/02/2018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083B-FAF2-5643-A9FC-521FAB15583B}" type="slidenum"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521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CH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CH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1B092-AA50-0940-A1DC-B65882C09C68}" type="datetimeFigureOut">
              <a:t>22/02/2018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083B-FAF2-5643-A9FC-521FAB15583B}" type="slidenum"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43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/>
              <a:t>Click to edit Master text styles</a:t>
            </a:r>
          </a:p>
          <a:p>
            <a:pPr lvl="1"/>
            <a:r>
              <a:rPr lang="de-CH"/>
              <a:t>Second level</a:t>
            </a:r>
          </a:p>
          <a:p>
            <a:pPr lvl="2"/>
            <a:r>
              <a:rPr lang="de-CH"/>
              <a:t>Third level</a:t>
            </a:r>
          </a:p>
          <a:p>
            <a:pPr lvl="3"/>
            <a:r>
              <a:rPr lang="de-CH"/>
              <a:t>Fourth level</a:t>
            </a:r>
          </a:p>
          <a:p>
            <a:pPr lvl="4"/>
            <a:r>
              <a:rPr lang="de-CH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/>
              <a:t>Click to edit Master text styles</a:t>
            </a:r>
          </a:p>
          <a:p>
            <a:pPr lvl="1"/>
            <a:r>
              <a:rPr lang="de-CH"/>
              <a:t>Second level</a:t>
            </a:r>
          </a:p>
          <a:p>
            <a:pPr lvl="2"/>
            <a:r>
              <a:rPr lang="de-CH"/>
              <a:t>Third level</a:t>
            </a:r>
          </a:p>
          <a:p>
            <a:pPr lvl="3"/>
            <a:r>
              <a:rPr lang="de-CH"/>
              <a:t>Fourth level</a:t>
            </a:r>
          </a:p>
          <a:p>
            <a:pPr lvl="4"/>
            <a:r>
              <a:rPr lang="de-CH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1B092-AA50-0940-A1DC-B65882C09C68}" type="datetimeFigureOut">
              <a:t>22/02/2018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083B-FAF2-5643-A9FC-521FAB15583B}" type="slidenum"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636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/>
              <a:t>Click to edit Master text styles</a:t>
            </a:r>
          </a:p>
          <a:p>
            <a:pPr lvl="1"/>
            <a:r>
              <a:rPr lang="de-CH"/>
              <a:t>Second level</a:t>
            </a:r>
          </a:p>
          <a:p>
            <a:pPr lvl="2"/>
            <a:r>
              <a:rPr lang="de-CH"/>
              <a:t>Third level</a:t>
            </a:r>
          </a:p>
          <a:p>
            <a:pPr lvl="3"/>
            <a:r>
              <a:rPr lang="de-CH"/>
              <a:t>Fourth level</a:t>
            </a:r>
          </a:p>
          <a:p>
            <a:pPr lvl="4"/>
            <a:r>
              <a:rPr lang="de-CH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/>
              <a:t>Click to edit Master text styles</a:t>
            </a:r>
          </a:p>
          <a:p>
            <a:pPr lvl="1"/>
            <a:r>
              <a:rPr lang="de-CH"/>
              <a:t>Second level</a:t>
            </a:r>
          </a:p>
          <a:p>
            <a:pPr lvl="2"/>
            <a:r>
              <a:rPr lang="de-CH"/>
              <a:t>Third level</a:t>
            </a:r>
          </a:p>
          <a:p>
            <a:pPr lvl="3"/>
            <a:r>
              <a:rPr lang="de-CH"/>
              <a:t>Fourth level</a:t>
            </a:r>
          </a:p>
          <a:p>
            <a:pPr lvl="4"/>
            <a:r>
              <a:rPr lang="de-CH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1B092-AA50-0940-A1DC-B65882C09C68}" type="datetimeFigureOut">
              <a:t>22/02/2018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083B-FAF2-5643-A9FC-521FAB15583B}" type="slidenum"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410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1B092-AA50-0940-A1DC-B65882C09C68}" type="datetimeFigureOut">
              <a:t>22/02/2018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083B-FAF2-5643-A9FC-521FAB15583B}" type="slidenum"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942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1B092-AA50-0940-A1DC-B65882C09C68}" type="datetimeFigureOut">
              <a:t>22/02/2018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083B-FAF2-5643-A9FC-521FAB15583B}" type="slidenum"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274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CH"/>
              <a:t>Click to edit Master text styles</a:t>
            </a:r>
          </a:p>
          <a:p>
            <a:pPr lvl="1"/>
            <a:r>
              <a:rPr lang="de-CH"/>
              <a:t>Second level</a:t>
            </a:r>
          </a:p>
          <a:p>
            <a:pPr lvl="2"/>
            <a:r>
              <a:rPr lang="de-CH"/>
              <a:t>Third level</a:t>
            </a:r>
          </a:p>
          <a:p>
            <a:pPr lvl="3"/>
            <a:r>
              <a:rPr lang="de-CH"/>
              <a:t>Fourth level</a:t>
            </a:r>
          </a:p>
          <a:p>
            <a:pPr lvl="4"/>
            <a:r>
              <a:rPr lang="de-CH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1B092-AA50-0940-A1DC-B65882C09C68}" type="datetimeFigureOut">
              <a:t>22/02/2018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083B-FAF2-5643-A9FC-521FAB15583B}" type="slidenum"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969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CH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1B092-AA50-0940-A1DC-B65882C09C68}" type="datetimeFigureOut">
              <a:t>22/02/2018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083B-FAF2-5643-A9FC-521FAB15583B}" type="slidenum"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5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CH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CH"/>
              <a:t>Click to edit Master text styles</a:t>
            </a:r>
          </a:p>
          <a:p>
            <a:pPr lvl="1"/>
            <a:r>
              <a:rPr lang="de-CH"/>
              <a:t>Second level</a:t>
            </a:r>
          </a:p>
          <a:p>
            <a:pPr lvl="2"/>
            <a:r>
              <a:rPr lang="de-CH"/>
              <a:t>Third level</a:t>
            </a:r>
          </a:p>
          <a:p>
            <a:pPr lvl="3"/>
            <a:r>
              <a:rPr lang="de-CH"/>
              <a:t>Fourth level</a:t>
            </a:r>
          </a:p>
          <a:p>
            <a:pPr lvl="4"/>
            <a:r>
              <a:rPr lang="de-CH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1B092-AA50-0940-A1DC-B65882C09C68}" type="datetimeFigureOut">
              <a:t>22/02/2018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D083B-FAF2-5643-A9FC-521FAB15583B}" type="slidenum"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322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grimeetsdesign.com/en/project/food-heroes/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eu-refresh.org/de-verspillingsfabriek-waste-factory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ighting.philips.com/main/products/horticulture/press-releases/growwise-center" TargetMode="External"/><Relationship Id="rId5" Type="http://schemas.openxmlformats.org/officeDocument/2006/relationships/hyperlink" Target="https://www.foodtechpark.nl/eng" TargetMode="External"/><Relationship Id="rId4" Type="http://schemas.openxmlformats.org/officeDocument/2006/relationships/hyperlink" Target="http://www.volwaard.nl/unieke%20samenwerking/" TargetMode="External"/><Relationship Id="rId9" Type="http://schemas.openxmlformats.org/officeDocument/2006/relationships/hyperlink" Target="https://protix.eu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ortwenger.com/our-expertise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www.escalesalsaciennes.fr/qui-sommes-nou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ria-alsace.com/projets/innovation" TargetMode="External"/><Relationship Id="rId5" Type="http://schemas.openxmlformats.org/officeDocument/2006/relationships/hyperlink" Target="http://www.alsace-biovalley.com/en/members/aerial-france-alsace/" TargetMode="External"/><Relationship Id="rId4" Type="http://schemas.openxmlformats.org/officeDocument/2006/relationships/hyperlink" Target="http://www.alsace-biovalley.com/en/pharmabiotech/" TargetMode="External"/><Relationship Id="rId9" Type="http://schemas.openxmlformats.org/officeDocument/2006/relationships/hyperlink" Target="http://www.marque-alsace.fr/la-nouvelle-maniere-de-savourez-lalsace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olfberger.com/" TargetMode="External"/><Relationship Id="rId5" Type="http://schemas.openxmlformats.org/officeDocument/2006/relationships/hyperlink" Target="http://www.algae-natural-food.com/" TargetMode="External"/><Relationship Id="rId4" Type="http://schemas.openxmlformats.org/officeDocument/2006/relationships/hyperlink" Target="http://www.alsace-biovalley.com/en/ease-unique-school-factory-train-employees-pharma-process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170228 Strin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71960"/>
            <a:ext cx="9144000" cy="359968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39807" y="2130425"/>
            <a:ext cx="7449023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800" b="1" dirty="0">
                <a:latin typeface="Open Sans"/>
                <a:cs typeface="Open Sans"/>
              </a:rPr>
              <a:t>SINTESI FASE ANALITICA</a:t>
            </a:r>
          </a:p>
          <a:p>
            <a:pPr algn="r"/>
            <a:endParaRPr lang="en-US" sz="3800" b="1" dirty="0">
              <a:latin typeface="Open Sans"/>
              <a:cs typeface="Open Sans"/>
            </a:endParaRPr>
          </a:p>
          <a:p>
            <a:pPr algn="r"/>
            <a:r>
              <a:rPr lang="en-US" sz="3800" b="1" dirty="0">
                <a:latin typeface="Open Sans"/>
                <a:cs typeface="Open Sans"/>
              </a:rPr>
              <a:t>VISITE NELLE REGIONI PROGRAMMATE</a:t>
            </a:r>
          </a:p>
          <a:p>
            <a:pPr algn="r"/>
            <a:endParaRPr lang="en-US" sz="2800" i="1" dirty="0">
              <a:latin typeface="Open Sans"/>
              <a:cs typeface="Open Sans"/>
            </a:endParaRPr>
          </a:p>
          <a:p>
            <a:pPr algn="r"/>
            <a:endParaRPr lang="en-US" sz="3800" b="1" dirty="0">
              <a:latin typeface="Open Sans"/>
              <a:cs typeface="Open Sans"/>
            </a:endParaRPr>
          </a:p>
          <a:p>
            <a:pPr algn="r"/>
            <a:endParaRPr lang="en-US" sz="3200" dirty="0">
              <a:latin typeface="Open Sans"/>
              <a:cs typeface="Open Sans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0" y="0"/>
            <a:ext cx="9144000" cy="185414"/>
          </a:xfrm>
          <a:prstGeom prst="rect">
            <a:avLst/>
          </a:prstGeom>
          <a:solidFill>
            <a:srgbClr val="F4C01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7925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9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170228 String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58312"/>
            <a:ext cx="9144000" cy="35996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47487" y="225012"/>
            <a:ext cx="7449023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Open Sans"/>
                <a:cs typeface="Open Sans"/>
              </a:rPr>
              <a:t>Siti internet di </a:t>
            </a:r>
            <a:r>
              <a:rPr lang="en-US" sz="2400" b="1" dirty="0" err="1">
                <a:latin typeface="Open Sans"/>
                <a:cs typeface="Open Sans"/>
              </a:rPr>
              <a:t>informazione</a:t>
            </a:r>
            <a:r>
              <a:rPr lang="en-US" sz="2400" b="1" dirty="0">
                <a:latin typeface="Open Sans"/>
                <a:cs typeface="Open Sans"/>
              </a:rPr>
              <a:t> per le </a:t>
            </a:r>
            <a:r>
              <a:rPr lang="en-US" sz="2400" b="1" dirty="0" err="1">
                <a:latin typeface="Open Sans"/>
                <a:cs typeface="Open Sans"/>
              </a:rPr>
              <a:t>visite</a:t>
            </a:r>
            <a:r>
              <a:rPr lang="en-US" sz="2400" b="1" dirty="0">
                <a:latin typeface="Open Sans"/>
                <a:cs typeface="Open Sans"/>
              </a:rPr>
              <a:t> in </a:t>
            </a:r>
          </a:p>
          <a:p>
            <a:pPr algn="ctr"/>
            <a:r>
              <a:rPr lang="en-US" sz="2400" b="1" dirty="0">
                <a:latin typeface="Open Sans"/>
                <a:cs typeface="Open Sans"/>
              </a:rPr>
              <a:t>Noord-Brabant 5 – 6 </a:t>
            </a:r>
            <a:r>
              <a:rPr lang="en-US" sz="2400" b="1" dirty="0" err="1">
                <a:latin typeface="Open Sans"/>
                <a:cs typeface="Open Sans"/>
              </a:rPr>
              <a:t>Giugno</a:t>
            </a:r>
            <a:r>
              <a:rPr lang="en-US" sz="2400" b="1" dirty="0">
                <a:latin typeface="Open Sans"/>
                <a:cs typeface="Open Sans"/>
              </a:rPr>
              <a:t> 2018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6B29EA07-78B1-4841-9D73-A44D21ABA73D}"/>
              </a:ext>
            </a:extLst>
          </p:cNvPr>
          <p:cNvSpPr/>
          <p:nvPr/>
        </p:nvSpPr>
        <p:spPr>
          <a:xfrm>
            <a:off x="388960" y="1356941"/>
            <a:ext cx="59299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hlinkClick r:id="rId4"/>
              </a:rPr>
              <a:t>http://www.volwaard.nl/unieke%20samenwerking/</a:t>
            </a:r>
            <a:endParaRPr lang="it-IT" dirty="0"/>
          </a:p>
          <a:p>
            <a:endParaRPr lang="it-IT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D721EC89-D7AE-4782-B111-D07C5F1046D2}"/>
              </a:ext>
            </a:extLst>
          </p:cNvPr>
          <p:cNvSpPr/>
          <p:nvPr/>
        </p:nvSpPr>
        <p:spPr>
          <a:xfrm>
            <a:off x="388960" y="2122960"/>
            <a:ext cx="8944564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hlinkClick r:id="rId5"/>
              </a:rPr>
              <a:t>https://www.foodtechpark.nl/eng</a:t>
            </a:r>
            <a:endParaRPr lang="it-IT" dirty="0"/>
          </a:p>
          <a:p>
            <a:endParaRPr lang="it-IT" dirty="0"/>
          </a:p>
          <a:p>
            <a:r>
              <a:rPr lang="it-IT" dirty="0">
                <a:hlinkClick r:id="rId6"/>
              </a:rPr>
              <a:t>http://www.lighting.philips.com/main/products/horticulture/press-releases/growwise-center</a:t>
            </a:r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5ABA0167-762B-45A6-842B-CF97DD6E774F}"/>
              </a:ext>
            </a:extLst>
          </p:cNvPr>
          <p:cNvSpPr/>
          <p:nvPr/>
        </p:nvSpPr>
        <p:spPr>
          <a:xfrm>
            <a:off x="388960" y="3170462"/>
            <a:ext cx="627114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hlinkClick r:id="rId7"/>
              </a:rPr>
              <a:t>http://eu-refresh.org/de-verspillingsfabriek-waste-factory</a:t>
            </a:r>
            <a:endParaRPr lang="it-IT" dirty="0"/>
          </a:p>
          <a:p>
            <a:endParaRPr lang="it-IT" dirty="0"/>
          </a:p>
          <a:p>
            <a:r>
              <a:rPr lang="it-IT" dirty="0">
                <a:hlinkClick r:id="rId8"/>
              </a:rPr>
              <a:t>http://www.agrimeetsdesign.com/en/project/food-heroes/</a:t>
            </a:r>
            <a:endParaRPr lang="it-IT" dirty="0"/>
          </a:p>
          <a:p>
            <a:endParaRPr lang="it-IT" dirty="0"/>
          </a:p>
          <a:p>
            <a:r>
              <a:rPr lang="it-IT" dirty="0">
                <a:hlinkClick r:id="rId9"/>
              </a:rPr>
              <a:t>https://protix.eu/</a:t>
            </a:r>
            <a:endParaRPr lang="it-IT" dirty="0"/>
          </a:p>
          <a:p>
            <a:endParaRPr lang="it-IT" dirty="0"/>
          </a:p>
          <a:p>
            <a:r>
              <a:rPr lang="it-IT" dirty="0"/>
              <a:t>http://www.kruidenaer.nl/en/ons-bedrijf/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11831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9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170228 String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58312"/>
            <a:ext cx="9144000" cy="35996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47487" y="225012"/>
            <a:ext cx="744902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Open Sans"/>
                <a:cs typeface="Open Sans"/>
              </a:rPr>
              <a:t>Visita</a:t>
            </a:r>
            <a:r>
              <a:rPr lang="en-US" sz="2400" b="1" dirty="0">
                <a:latin typeface="Open Sans"/>
                <a:cs typeface="Open Sans"/>
              </a:rPr>
              <a:t> </a:t>
            </a:r>
            <a:r>
              <a:rPr lang="en-US" sz="2400" b="1" dirty="0" err="1">
                <a:latin typeface="Open Sans"/>
                <a:cs typeface="Open Sans"/>
              </a:rPr>
              <a:t>Alsazia</a:t>
            </a:r>
            <a:r>
              <a:rPr lang="en-US" sz="2400" b="1" dirty="0">
                <a:latin typeface="Open Sans"/>
                <a:cs typeface="Open Sans"/>
              </a:rPr>
              <a:t> 25 – 28 </a:t>
            </a:r>
            <a:r>
              <a:rPr lang="en-US" sz="2400" b="1" dirty="0" err="1">
                <a:latin typeface="Open Sans"/>
                <a:cs typeface="Open Sans"/>
              </a:rPr>
              <a:t>Settembre</a:t>
            </a:r>
            <a:r>
              <a:rPr lang="en-US" sz="2400" b="1" dirty="0">
                <a:latin typeface="Open Sans"/>
                <a:cs typeface="Open Sans"/>
              </a:rPr>
              <a:t> 2018 (</a:t>
            </a:r>
            <a:r>
              <a:rPr lang="en-US" sz="2400" b="1" dirty="0" err="1">
                <a:latin typeface="Open Sans"/>
                <a:cs typeface="Open Sans"/>
              </a:rPr>
              <a:t>mattina</a:t>
            </a:r>
            <a:r>
              <a:rPr lang="en-US" sz="2400" b="1" dirty="0">
                <a:latin typeface="Open Sans"/>
                <a:cs typeface="Open Sans"/>
              </a:rPr>
              <a:t>)</a:t>
            </a:r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4C0E88C9-3715-44C2-9449-DF8158894C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844769"/>
              </p:ext>
            </p:extLst>
          </p:nvPr>
        </p:nvGraphicFramePr>
        <p:xfrm>
          <a:off x="616069" y="1091271"/>
          <a:ext cx="7449022" cy="4454559"/>
        </p:xfrm>
        <a:graphic>
          <a:graphicData uri="http://schemas.openxmlformats.org/drawingml/2006/table">
            <a:tbl>
              <a:tblPr firstRow="1" firstCol="1" bandRow="1"/>
              <a:tblGrid>
                <a:gridCol w="891918">
                  <a:extLst>
                    <a:ext uri="{9D8B030D-6E8A-4147-A177-3AD203B41FA5}">
                      <a16:colId xmlns:a16="http://schemas.microsoft.com/office/drawing/2014/main" val="2336971894"/>
                    </a:ext>
                  </a:extLst>
                </a:gridCol>
                <a:gridCol w="1639276">
                  <a:extLst>
                    <a:ext uri="{9D8B030D-6E8A-4147-A177-3AD203B41FA5}">
                      <a16:colId xmlns:a16="http://schemas.microsoft.com/office/drawing/2014/main" val="34945179"/>
                    </a:ext>
                  </a:extLst>
                </a:gridCol>
                <a:gridCol w="1639276">
                  <a:extLst>
                    <a:ext uri="{9D8B030D-6E8A-4147-A177-3AD203B41FA5}">
                      <a16:colId xmlns:a16="http://schemas.microsoft.com/office/drawing/2014/main" val="1000818673"/>
                    </a:ext>
                  </a:extLst>
                </a:gridCol>
                <a:gridCol w="1639276">
                  <a:extLst>
                    <a:ext uri="{9D8B030D-6E8A-4147-A177-3AD203B41FA5}">
                      <a16:colId xmlns:a16="http://schemas.microsoft.com/office/drawing/2014/main" val="3935097275"/>
                    </a:ext>
                  </a:extLst>
                </a:gridCol>
                <a:gridCol w="1639276">
                  <a:extLst>
                    <a:ext uri="{9D8B030D-6E8A-4147-A177-3AD203B41FA5}">
                      <a16:colId xmlns:a16="http://schemas.microsoft.com/office/drawing/2014/main" val="199173022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Martedì</a:t>
                      </a:r>
                      <a:r>
                        <a:rPr lang="en-US" sz="12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25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Mercoledì</a:t>
                      </a:r>
                      <a:r>
                        <a:rPr lang="en-US" sz="12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26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Giovedì 27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Venerdì 28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261602"/>
                  </a:ext>
                </a:extLst>
              </a:tr>
              <a:tr h="5325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Tema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Salute e nutruzione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Innovazione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Marketing </a:t>
                      </a:r>
                      <a:r>
                        <a:rPr lang="en-US" sz="12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territoriale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Export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423398"/>
                  </a:ext>
                </a:extLst>
              </a:tr>
              <a:tr h="27951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Mattina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Biotech &amp; life sciences in Alsace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Cluster </a:t>
                      </a:r>
                      <a:r>
                        <a:rPr lang="it-IT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Alsace</a:t>
                      </a: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Biovalley</a:t>
                      </a: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presentazione ecosistema&amp; discussione con stakeholders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Parc </a:t>
                      </a: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d’Innovation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concept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AERIAL centro di ricerca e sviluppo </a:t>
                      </a:r>
                      <a:r>
                        <a:rPr lang="it-IT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tecnologicio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NOVIAA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it-IT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Metodologia NOVIAA con coaching di imprese alimentari beneficiari del programma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Strada </a:t>
                      </a:r>
                      <a:r>
                        <a:rPr lang="fr-FR" sz="12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del</a:t>
                      </a:r>
                      <a:r>
                        <a:rPr lang="fr-FR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12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vino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Presentazione di “</a:t>
                      </a:r>
                      <a:r>
                        <a:rPr lang="it-IT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Escales</a:t>
                      </a: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alsaciennes</a:t>
                      </a: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” (turismo culturale enogastronomico)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Visita di </a:t>
                      </a:r>
                      <a:r>
                        <a:rPr lang="it-IT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Fortwenger</a:t>
                      </a: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pane con zenzero, innovazioni nel settore del pane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Visita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 </a:t>
                      </a: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Riquewihr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Visita a </a:t>
                      </a:r>
                      <a:r>
                        <a:rPr lang="it-IT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Zellenberg</a:t>
                      </a: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vini biologici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Camera di </a:t>
                      </a:r>
                      <a:r>
                        <a:rPr lang="en-US" sz="12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Commercio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Presentazione del marchio </a:t>
                      </a:r>
                      <a:r>
                        <a:rPr lang="it-IT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Savourez</a:t>
                      </a: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l’</a:t>
                      </a:r>
                      <a:r>
                        <a:rPr lang="it-IT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Alsace</a:t>
                      </a: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Presentazione della politica e strategia per l’export agro-alimentare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Valutazione globale della visita in Alsazia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Visita dell’Orologio Astrologico della Cattedrale di Strasburgo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8011536"/>
                  </a:ext>
                </a:extLst>
              </a:tr>
              <a:tr h="3993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Pranzo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Pranzo al Lycée hôtelier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Pranzo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Pranzo in Villaggio tipco dell’Alsazia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Pranzo</a:t>
                      </a:r>
                      <a:r>
                        <a:rPr lang="en-US" sz="12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2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informale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2999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1543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9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170228 String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58312"/>
            <a:ext cx="9144000" cy="35996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47487" y="225012"/>
            <a:ext cx="7449023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Open Sans"/>
                <a:cs typeface="Open Sans"/>
              </a:rPr>
              <a:t>Siti internet di </a:t>
            </a:r>
            <a:r>
              <a:rPr lang="en-US" sz="2400" b="1" dirty="0" err="1">
                <a:latin typeface="Open Sans"/>
                <a:cs typeface="Open Sans"/>
              </a:rPr>
              <a:t>informazione</a:t>
            </a:r>
            <a:r>
              <a:rPr lang="en-US" sz="2400" b="1" dirty="0">
                <a:latin typeface="Open Sans"/>
                <a:cs typeface="Open Sans"/>
              </a:rPr>
              <a:t> per le </a:t>
            </a:r>
            <a:r>
              <a:rPr lang="en-US" sz="2400" b="1" dirty="0" err="1">
                <a:latin typeface="Open Sans"/>
                <a:cs typeface="Open Sans"/>
              </a:rPr>
              <a:t>visite</a:t>
            </a:r>
            <a:r>
              <a:rPr lang="en-US" sz="2400" b="1" dirty="0">
                <a:latin typeface="Open Sans"/>
                <a:cs typeface="Open Sans"/>
              </a:rPr>
              <a:t> in </a:t>
            </a:r>
          </a:p>
          <a:p>
            <a:pPr algn="ctr"/>
            <a:r>
              <a:rPr lang="en-US" sz="2400" b="1" dirty="0" err="1">
                <a:latin typeface="Open Sans"/>
                <a:cs typeface="Open Sans"/>
              </a:rPr>
              <a:t>Alsazia</a:t>
            </a:r>
            <a:r>
              <a:rPr lang="en-US" sz="2400" b="1" dirty="0">
                <a:latin typeface="Open Sans"/>
                <a:cs typeface="Open Sans"/>
              </a:rPr>
              <a:t> 5 – 6 </a:t>
            </a:r>
            <a:r>
              <a:rPr lang="en-US" sz="2400" b="1" dirty="0" err="1">
                <a:latin typeface="Open Sans"/>
                <a:cs typeface="Open Sans"/>
              </a:rPr>
              <a:t>Giugno</a:t>
            </a:r>
            <a:r>
              <a:rPr lang="en-US" sz="2400" b="1" dirty="0">
                <a:latin typeface="Open Sans"/>
                <a:cs typeface="Open Sans"/>
              </a:rPr>
              <a:t> 2018(</a:t>
            </a:r>
            <a:r>
              <a:rPr lang="en-US" sz="2400" b="1" dirty="0" err="1">
                <a:latin typeface="Open Sans"/>
                <a:cs typeface="Open Sans"/>
              </a:rPr>
              <a:t>mattina</a:t>
            </a:r>
            <a:r>
              <a:rPr lang="en-US" sz="2400" b="1" dirty="0">
                <a:latin typeface="Open Sans"/>
                <a:cs typeface="Open Sans"/>
              </a:rPr>
              <a:t>)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3E1336A6-0D98-4180-9026-2B0A7C6EB0D1}"/>
              </a:ext>
            </a:extLst>
          </p:cNvPr>
          <p:cNvSpPr/>
          <p:nvPr/>
        </p:nvSpPr>
        <p:spPr>
          <a:xfrm>
            <a:off x="518615" y="1269243"/>
            <a:ext cx="6339385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hlinkClick r:id="rId4"/>
              </a:rPr>
              <a:t>http://www.alsace-biovalley.com/en/pharmabiotech/</a:t>
            </a:r>
            <a:endParaRPr lang="it-IT" dirty="0"/>
          </a:p>
          <a:p>
            <a:endParaRPr lang="it-IT" dirty="0"/>
          </a:p>
          <a:p>
            <a:r>
              <a:rPr lang="it-IT" dirty="0">
                <a:hlinkClick r:id="rId5"/>
              </a:rPr>
              <a:t>http://www.alsace-biovalley.com/en/members/aerial-france-alsace/</a:t>
            </a:r>
            <a:endParaRPr lang="it-IT" dirty="0"/>
          </a:p>
          <a:p>
            <a:endParaRPr lang="it-IT" dirty="0"/>
          </a:p>
          <a:p>
            <a:r>
              <a:rPr lang="it-IT" dirty="0">
                <a:hlinkClick r:id="rId6"/>
              </a:rPr>
              <a:t>http://www.aria-alsace.com/projets/innovation</a:t>
            </a:r>
            <a:endParaRPr lang="it-IT" dirty="0"/>
          </a:p>
          <a:p>
            <a:endParaRPr lang="it-IT" dirty="0"/>
          </a:p>
          <a:p>
            <a:r>
              <a:rPr lang="it-IT" dirty="0">
                <a:hlinkClick r:id="rId7"/>
              </a:rPr>
              <a:t>http://www.escalesalsaciennes.fr/qui-sommes-nous/</a:t>
            </a:r>
            <a:endParaRPr lang="it-IT" dirty="0"/>
          </a:p>
          <a:p>
            <a:endParaRPr lang="it-IT" dirty="0"/>
          </a:p>
          <a:p>
            <a:r>
              <a:rPr lang="it-IT" dirty="0">
                <a:hlinkClick r:id="rId8"/>
              </a:rPr>
              <a:t>https://www.fortwenger.com/our-expertise</a:t>
            </a:r>
            <a:endParaRPr lang="it-IT" dirty="0"/>
          </a:p>
          <a:p>
            <a:endParaRPr lang="it-IT" dirty="0"/>
          </a:p>
          <a:p>
            <a:r>
              <a:rPr lang="it-IT" dirty="0">
                <a:hlinkClick r:id="rId9"/>
              </a:rPr>
              <a:t>http://www.marque-alsace.fr/la-nouvelle-maniere-de-savourez-lalsace</a:t>
            </a: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42748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9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170228 String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58312"/>
            <a:ext cx="9144000" cy="35996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47487" y="225012"/>
            <a:ext cx="7449023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Open Sans"/>
                <a:cs typeface="Open Sans"/>
              </a:rPr>
              <a:t>Visita</a:t>
            </a:r>
            <a:r>
              <a:rPr lang="en-US" sz="2800" b="1" dirty="0">
                <a:latin typeface="Open Sans"/>
                <a:cs typeface="Open Sans"/>
              </a:rPr>
              <a:t> </a:t>
            </a:r>
            <a:r>
              <a:rPr lang="en-US" sz="2800" b="1" dirty="0" err="1">
                <a:latin typeface="Open Sans"/>
                <a:cs typeface="Open Sans"/>
              </a:rPr>
              <a:t>Alsazia</a:t>
            </a:r>
            <a:r>
              <a:rPr lang="en-US" sz="2800" b="1" dirty="0">
                <a:latin typeface="Open Sans"/>
                <a:cs typeface="Open Sans"/>
              </a:rPr>
              <a:t> 25 – 28 </a:t>
            </a:r>
            <a:r>
              <a:rPr lang="en-US" sz="2800" b="1" dirty="0" err="1">
                <a:latin typeface="Open Sans"/>
                <a:cs typeface="Open Sans"/>
              </a:rPr>
              <a:t>Settembre</a:t>
            </a:r>
            <a:r>
              <a:rPr lang="en-US" sz="2800" b="1" dirty="0">
                <a:latin typeface="Open Sans"/>
                <a:cs typeface="Open Sans"/>
              </a:rPr>
              <a:t> 2018 (</a:t>
            </a:r>
            <a:r>
              <a:rPr lang="en-US" sz="2800" b="1" dirty="0" err="1">
                <a:latin typeface="Open Sans"/>
                <a:cs typeface="Open Sans"/>
              </a:rPr>
              <a:t>pomeriggio</a:t>
            </a:r>
            <a:r>
              <a:rPr lang="en-US" sz="2800" b="1" dirty="0">
                <a:latin typeface="Open Sans"/>
                <a:cs typeface="Open Sans"/>
              </a:rPr>
              <a:t>)</a:t>
            </a:r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9AE7903B-69F8-4495-8375-5EB3DE5FF0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437303"/>
              </p:ext>
            </p:extLst>
          </p:nvPr>
        </p:nvGraphicFramePr>
        <p:xfrm>
          <a:off x="387338" y="800139"/>
          <a:ext cx="7679098" cy="4924982"/>
        </p:xfrm>
        <a:graphic>
          <a:graphicData uri="http://schemas.openxmlformats.org/drawingml/2006/table">
            <a:tbl>
              <a:tblPr firstRow="1" firstCol="1" bandRow="1"/>
              <a:tblGrid>
                <a:gridCol w="968774">
                  <a:extLst>
                    <a:ext uri="{9D8B030D-6E8A-4147-A177-3AD203B41FA5}">
                      <a16:colId xmlns:a16="http://schemas.microsoft.com/office/drawing/2014/main" val="4058084967"/>
                    </a:ext>
                  </a:extLst>
                </a:gridCol>
                <a:gridCol w="1677581">
                  <a:extLst>
                    <a:ext uri="{9D8B030D-6E8A-4147-A177-3AD203B41FA5}">
                      <a16:colId xmlns:a16="http://schemas.microsoft.com/office/drawing/2014/main" val="2581020009"/>
                    </a:ext>
                  </a:extLst>
                </a:gridCol>
                <a:gridCol w="1677581">
                  <a:extLst>
                    <a:ext uri="{9D8B030D-6E8A-4147-A177-3AD203B41FA5}">
                      <a16:colId xmlns:a16="http://schemas.microsoft.com/office/drawing/2014/main" val="433798007"/>
                    </a:ext>
                  </a:extLst>
                </a:gridCol>
                <a:gridCol w="1677581">
                  <a:extLst>
                    <a:ext uri="{9D8B030D-6E8A-4147-A177-3AD203B41FA5}">
                      <a16:colId xmlns:a16="http://schemas.microsoft.com/office/drawing/2014/main" val="1175535902"/>
                    </a:ext>
                  </a:extLst>
                </a:gridCol>
                <a:gridCol w="1677581">
                  <a:extLst>
                    <a:ext uri="{9D8B030D-6E8A-4147-A177-3AD203B41FA5}">
                      <a16:colId xmlns:a16="http://schemas.microsoft.com/office/drawing/2014/main" val="1730622297"/>
                    </a:ext>
                  </a:extLst>
                </a:gridCol>
              </a:tblGrid>
              <a:tr h="2366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Martedì</a:t>
                      </a:r>
                      <a:r>
                        <a:rPr lang="en-US" sz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25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Mercoledì 26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Giovedì 27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Venerdì 28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894534"/>
                  </a:ext>
                </a:extLst>
              </a:tr>
              <a:tr h="33715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Pomeriggio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it-IT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Visita</a:t>
                      </a: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 EASE: </a:t>
                      </a:r>
                      <a:r>
                        <a:rPr lang="it-IT" sz="1200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Scuola - industria </a:t>
                      </a: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per formazione in processi sterili per l’industria farmaceutica, cosmetica e agro-alimentare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ISU: programma di ricerca sull’alimentare dell’ azienda Mars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Università di Strasburgo: ricerca e formazione in agro-alimentare.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Start-up </a:t>
                      </a:r>
                      <a:r>
                        <a:rPr lang="it-IT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Algae</a:t>
                      </a: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 con fondi del programma </a:t>
                      </a:r>
                      <a:r>
                        <a:rPr lang="it-IT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Noviaa</a:t>
                      </a: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Marketing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it-IT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Visita</a:t>
                      </a: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ad una impresa beneficiaria del programma </a:t>
                      </a:r>
                      <a:r>
                        <a:rPr lang="it-IT" sz="1200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NOVIAA: coaching per le PMI alimentari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Mid-term Staff exchange </a:t>
                      </a: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workshop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con partners con DK Centrale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Visita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alla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cooperativa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Wolfberger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Presentazione del modello cooperativo Francese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Presentazione del marketing territoriale dall’Agenzia per la Promozione dell’Alsazia (AAA)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Degustazione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del vino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Visita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di </a:t>
                      </a: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Strasburgo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in </a:t>
                      </a: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battello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Fine </a:t>
                      </a: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della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Visita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119688"/>
                  </a:ext>
                </a:extLst>
              </a:tr>
              <a:tr h="5323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Sera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Sera libera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NOVIAA sera speed-dating e di rete di imprese e stakeholders regionali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Ristorante Tarte flambées a Strasburgo 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7139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5882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9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170228 String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58312"/>
            <a:ext cx="9144000" cy="35996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47487" y="225012"/>
            <a:ext cx="744902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US" sz="2800" b="1" dirty="0">
              <a:latin typeface="Open Sans"/>
              <a:cs typeface="Open Sans"/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30318469-9B8B-4C0C-A925-A2AF739C072B}"/>
              </a:ext>
            </a:extLst>
          </p:cNvPr>
          <p:cNvSpPr/>
          <p:nvPr/>
        </p:nvSpPr>
        <p:spPr>
          <a:xfrm>
            <a:off x="248314" y="1282890"/>
            <a:ext cx="744902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>
              <a:hlinkClick r:id="rId4"/>
            </a:endParaRPr>
          </a:p>
          <a:p>
            <a:r>
              <a:rPr lang="it-IT" dirty="0">
                <a:hlinkClick r:id="rId4"/>
              </a:rPr>
              <a:t>http://www.alsace-biovalley.com/en/ease-unique-school-factory-train-employees-pharma-process/</a:t>
            </a:r>
            <a:endParaRPr lang="it-IT" dirty="0"/>
          </a:p>
          <a:p>
            <a:endParaRPr lang="it-IT" dirty="0"/>
          </a:p>
          <a:p>
            <a:r>
              <a:rPr lang="it-IT" dirty="0">
                <a:hlinkClick r:id="rId5"/>
              </a:rPr>
              <a:t>http://www.algae-natural-food.com/</a:t>
            </a:r>
            <a:endParaRPr lang="it-IT" dirty="0"/>
          </a:p>
          <a:p>
            <a:endParaRPr lang="it-IT" dirty="0"/>
          </a:p>
          <a:p>
            <a:r>
              <a:rPr lang="it-IT" dirty="0">
                <a:hlinkClick r:id="rId6"/>
              </a:rPr>
              <a:t>https://www.wolfberger.com/</a:t>
            </a: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57EA6BAE-E131-45E6-9DB7-E31B4B0B7B9E}"/>
              </a:ext>
            </a:extLst>
          </p:cNvPr>
          <p:cNvSpPr/>
          <p:nvPr/>
        </p:nvSpPr>
        <p:spPr>
          <a:xfrm>
            <a:off x="248314" y="286567"/>
            <a:ext cx="757185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Open Sans"/>
                <a:cs typeface="Open Sans"/>
              </a:rPr>
              <a:t>Siti internet di </a:t>
            </a:r>
            <a:r>
              <a:rPr lang="en-US" sz="2400" b="1" dirty="0" err="1">
                <a:latin typeface="Open Sans"/>
                <a:cs typeface="Open Sans"/>
              </a:rPr>
              <a:t>informazione</a:t>
            </a:r>
            <a:r>
              <a:rPr lang="en-US" sz="2400" b="1" dirty="0">
                <a:latin typeface="Open Sans"/>
                <a:cs typeface="Open Sans"/>
              </a:rPr>
              <a:t> per le </a:t>
            </a:r>
            <a:r>
              <a:rPr lang="en-US" sz="2400" b="1" dirty="0" err="1">
                <a:latin typeface="Open Sans"/>
                <a:cs typeface="Open Sans"/>
              </a:rPr>
              <a:t>visite</a:t>
            </a:r>
            <a:r>
              <a:rPr lang="en-US" sz="2400" b="1" dirty="0">
                <a:latin typeface="Open Sans"/>
                <a:cs typeface="Open Sans"/>
              </a:rPr>
              <a:t> in </a:t>
            </a:r>
          </a:p>
          <a:p>
            <a:pPr algn="ctr"/>
            <a:r>
              <a:rPr lang="en-US" sz="2400" b="1" dirty="0" err="1">
                <a:latin typeface="Open Sans"/>
                <a:cs typeface="Open Sans"/>
              </a:rPr>
              <a:t>Alsazia</a:t>
            </a:r>
            <a:r>
              <a:rPr lang="en-US" sz="2400" b="1" dirty="0">
                <a:latin typeface="Open Sans"/>
                <a:cs typeface="Open Sans"/>
              </a:rPr>
              <a:t> 5 – 6 </a:t>
            </a:r>
            <a:r>
              <a:rPr lang="en-US" sz="2400" b="1" dirty="0" err="1">
                <a:latin typeface="Open Sans"/>
                <a:cs typeface="Open Sans"/>
              </a:rPr>
              <a:t>Giugno</a:t>
            </a:r>
            <a:r>
              <a:rPr lang="en-US" sz="2400" b="1" dirty="0">
                <a:latin typeface="Open Sans"/>
                <a:cs typeface="Open Sans"/>
              </a:rPr>
              <a:t> 2018(</a:t>
            </a:r>
            <a:r>
              <a:rPr lang="en-US" sz="2400" b="1" dirty="0" err="1">
                <a:latin typeface="Open Sans"/>
                <a:cs typeface="Open Sans"/>
              </a:rPr>
              <a:t>pomeriggio</a:t>
            </a:r>
            <a:r>
              <a:rPr lang="en-US" sz="2400" b="1" dirty="0">
                <a:latin typeface="Open Sans"/>
                <a:cs typeface="Open San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24671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170228 String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58312"/>
            <a:ext cx="9144000" cy="3599688"/>
          </a:xfrm>
          <a:prstGeom prst="rect">
            <a:avLst/>
          </a:prstGeom>
        </p:spPr>
      </p:pic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643538" y="379546"/>
            <a:ext cx="8596668" cy="1320800"/>
          </a:xfrm>
        </p:spPr>
        <p:txBody>
          <a:bodyPr/>
          <a:lstStyle/>
          <a:p>
            <a:pPr algn="l"/>
            <a:r>
              <a:rPr lang="it-IT" dirty="0"/>
              <a:t>Fase </a:t>
            </a:r>
            <a:r>
              <a:rPr lang="hu-HU" dirty="0"/>
              <a:t> 1</a:t>
            </a:r>
          </a:p>
        </p:txBody>
      </p:sp>
      <p:sp>
        <p:nvSpPr>
          <p:cNvPr id="7" name="Szövegdoboz 9"/>
          <p:cNvSpPr txBox="1"/>
          <p:nvPr/>
        </p:nvSpPr>
        <p:spPr>
          <a:xfrm>
            <a:off x="343813" y="1509664"/>
            <a:ext cx="498647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just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Suddivisi in 3 attività principali:</a:t>
            </a: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800100" marR="0" lvl="1" indent="-342900" algn="just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Analisi</a:t>
            </a: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della situazione regionale</a:t>
            </a: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«</a:t>
            </a: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engines for change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»</a:t>
            </a: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),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punti di forza e di debolezza</a:t>
            </a: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800100" marR="0" lvl="1" indent="-342900" algn="just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Scambio di conoscenze </a:t>
            </a: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visite in loco</a:t>
            </a: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,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scambio di personale</a:t>
            </a: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, …)</a:t>
            </a:r>
          </a:p>
          <a:p>
            <a:pPr marL="800100" marR="0" lvl="1" indent="-342900" algn="just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Pianificazione delle azioni</a:t>
            </a: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</a:t>
            </a:r>
            <a:r>
              <a:rPr lang="it-IT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in ciascuna regione partner</a:t>
            </a: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con l’obiettivo finale di Migliorare</a:t>
            </a: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le Politiche</a:t>
            </a: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srgbClr val="54A021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srgbClr val="54A021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8" name="Folyamatábra: Egyesítés 10"/>
          <p:cNvSpPr/>
          <p:nvPr/>
        </p:nvSpPr>
        <p:spPr>
          <a:xfrm>
            <a:off x="4850780" y="379546"/>
            <a:ext cx="4293220" cy="5771923"/>
          </a:xfrm>
          <a:prstGeom prst="flowChartMerg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50000"/>
                </a:srgb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50000"/>
                </a:srgb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2000" b="1" dirty="0">
              <a:solidFill>
                <a:srgbClr val="90C226">
                  <a:lumMod val="50000"/>
                </a:srgbClr>
              </a:solidFill>
              <a:latin typeface="Trebuchet MS" panose="020B060302020202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1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rebuchet MS" panose="020B0603020202020204"/>
              </a:rPr>
              <a:t>Fase 1</a:t>
            </a:r>
            <a:r>
              <a:rPr kumimoji="0" lang="hu-HU" b="1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rebuchet MS" panose="020B0603020202020204"/>
              </a:rPr>
              <a:t>: </a:t>
            </a:r>
            <a:r>
              <a:rPr kumimoji="0" lang="hu-HU" b="1" i="0" u="sng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rebuchet MS" panose="020B0603020202020204"/>
              </a:rPr>
              <a:t>30</a:t>
            </a:r>
            <a:r>
              <a:rPr kumimoji="0" lang="it-IT" b="1" i="0" u="sng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rebuchet MS" panose="020B0603020202020204"/>
              </a:rPr>
              <a:t> mesi</a:t>
            </a:r>
            <a:endParaRPr kumimoji="0" lang="hu-HU" b="1" i="0" u="sng" strike="noStrike" kern="1200" cap="none" spc="0" normalizeH="0" baseline="0" noProof="0" dirty="0">
              <a:ln>
                <a:noFill/>
              </a:ln>
              <a:solidFill>
                <a:srgbClr val="90C226">
                  <a:lumMod val="50000"/>
                </a:srgbClr>
              </a:solidFill>
              <a:effectLst/>
              <a:uLnTx/>
              <a:uFillTx/>
              <a:latin typeface="Trebuchet MS" panose="020B0603020202020204"/>
            </a:endParaRPr>
          </a:p>
          <a:p>
            <a:pPr algn="ctr" defTabSz="914400">
              <a:defRPr/>
            </a:pPr>
            <a:r>
              <a:rPr kumimoji="0" lang="it-IT" b="1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rebuchet MS" panose="020B0603020202020204"/>
              </a:rPr>
              <a:t>Condivisione delle</a:t>
            </a:r>
            <a:r>
              <a:rPr kumimoji="0" lang="it-IT" b="1" i="0" u="none" strike="noStrike" kern="1200" cap="none" spc="0" normalizeH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rebuchet MS" panose="020B0603020202020204"/>
              </a:rPr>
              <a:t> conoscenze</a:t>
            </a: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rebuchet MS" panose="020B0603020202020204"/>
              </a:rPr>
              <a:t>, </a:t>
            </a:r>
            <a:r>
              <a:rPr lang="en-US" b="1" dirty="0" err="1">
                <a:solidFill>
                  <a:srgbClr val="90C226">
                    <a:lumMod val="50000"/>
                  </a:srgbClr>
                </a:solidFill>
                <a:latin typeface="Trebuchet MS" panose="020B0603020202020204"/>
              </a:rPr>
              <a:t>integrazione</a:t>
            </a:r>
            <a:r>
              <a:rPr lang="en-US" b="1" dirty="0">
                <a:solidFill>
                  <a:srgbClr val="90C226">
                    <a:lumMod val="50000"/>
                  </a:srgbClr>
                </a:solidFill>
                <a:latin typeface="Trebuchet MS" panose="020B0603020202020204"/>
              </a:rPr>
              <a:t> </a:t>
            </a:r>
            <a:r>
              <a:rPr lang="en-US" b="1" dirty="0" err="1">
                <a:solidFill>
                  <a:srgbClr val="90C226">
                    <a:lumMod val="50000"/>
                  </a:srgbClr>
                </a:solidFill>
                <a:latin typeface="Trebuchet MS" panose="020B0603020202020204"/>
              </a:rPr>
              <a:t>delle</a:t>
            </a:r>
            <a:r>
              <a:rPr lang="en-US" b="1" dirty="0">
                <a:solidFill>
                  <a:srgbClr val="90C226">
                    <a:lumMod val="50000"/>
                  </a:srgbClr>
                </a:solidFill>
                <a:latin typeface="Trebuchet MS" panose="020B0603020202020204"/>
              </a:rPr>
              <a:t> </a:t>
            </a:r>
            <a:r>
              <a:rPr lang="en-US" b="1" dirty="0" err="1">
                <a:solidFill>
                  <a:srgbClr val="90C226">
                    <a:lumMod val="50000"/>
                  </a:srgbClr>
                </a:solidFill>
                <a:latin typeface="Trebuchet MS" panose="020B0603020202020204"/>
              </a:rPr>
              <a:t>nuove</a:t>
            </a:r>
            <a:r>
              <a:rPr lang="en-US" b="1" dirty="0">
                <a:solidFill>
                  <a:srgbClr val="90C226">
                    <a:lumMod val="50000"/>
                  </a:srgbClr>
                </a:solidFill>
                <a:latin typeface="Trebuchet MS" panose="020B0603020202020204"/>
              </a:rPr>
              <a:t> </a:t>
            </a:r>
            <a:r>
              <a:rPr lang="en-US" b="1" dirty="0" err="1">
                <a:solidFill>
                  <a:srgbClr val="90C226">
                    <a:lumMod val="50000"/>
                  </a:srgbClr>
                </a:solidFill>
                <a:latin typeface="Trebuchet MS" panose="020B0603020202020204"/>
              </a:rPr>
              <a:t>conoscenze</a:t>
            </a:r>
            <a:r>
              <a:rPr lang="en-US" b="1" dirty="0">
                <a:solidFill>
                  <a:srgbClr val="90C226">
                    <a:lumMod val="50000"/>
                  </a:srgbClr>
                </a:solidFill>
                <a:latin typeface="Trebuchet MS" panose="020B0603020202020204"/>
              </a:rPr>
              <a:t> in </a:t>
            </a:r>
            <a:r>
              <a:rPr lang="en-US" b="1" dirty="0" err="1">
                <a:solidFill>
                  <a:srgbClr val="90C226">
                    <a:lumMod val="50000"/>
                  </a:srgbClr>
                </a:solidFill>
                <a:latin typeface="Trebuchet MS" panose="020B0603020202020204"/>
              </a:rPr>
              <a:t>politiche</a:t>
            </a:r>
            <a:r>
              <a:rPr lang="en-US" b="1" dirty="0">
                <a:solidFill>
                  <a:srgbClr val="90C226">
                    <a:lumMod val="50000"/>
                  </a:srgbClr>
                </a:solidFill>
                <a:latin typeface="Trebuchet MS" panose="020B0603020202020204"/>
              </a:rPr>
              <a:t> </a:t>
            </a:r>
            <a:r>
              <a:rPr lang="en-US" b="1" dirty="0" err="1">
                <a:solidFill>
                  <a:srgbClr val="90C226">
                    <a:lumMod val="50000"/>
                  </a:srgbClr>
                </a:solidFill>
                <a:latin typeface="Trebuchet MS" panose="020B0603020202020204"/>
              </a:rPr>
              <a:t>regionali</a:t>
            </a:r>
            <a:r>
              <a:rPr lang="hu-HU" b="1" dirty="0">
                <a:solidFill>
                  <a:srgbClr val="90C226">
                    <a:lumMod val="50000"/>
                  </a:srgbClr>
                </a:solidFill>
                <a:latin typeface="Trebuchet MS" panose="020B0603020202020204"/>
              </a:rPr>
              <a:t> </a:t>
            </a:r>
            <a:r>
              <a:rPr lang="it-IT" b="1" dirty="0">
                <a:solidFill>
                  <a:srgbClr val="90C226">
                    <a:lumMod val="50000"/>
                  </a:srgbClr>
                </a:solidFill>
                <a:latin typeface="Trebuchet MS" panose="020B0603020202020204"/>
              </a:rPr>
              <a:t>mediante</a:t>
            </a:r>
            <a:r>
              <a:rPr lang="hu-HU" b="1" dirty="0">
                <a:solidFill>
                  <a:srgbClr val="90C226">
                    <a:lumMod val="50000"/>
                  </a:srgbClr>
                </a:solidFill>
                <a:latin typeface="Trebuchet MS" panose="020B0603020202020204"/>
              </a:rPr>
              <a:t> </a:t>
            </a:r>
            <a:r>
              <a:rPr lang="en-US" b="1" dirty="0">
                <a:solidFill>
                  <a:srgbClr val="90C226">
                    <a:lumMod val="50000"/>
                  </a:srgbClr>
                </a:solidFill>
                <a:latin typeface="Trebuchet MS" panose="020B0603020202020204"/>
              </a:rPr>
              <a:t>Piano di </a:t>
            </a:r>
            <a:r>
              <a:rPr lang="en-US" b="1" dirty="0" err="1">
                <a:solidFill>
                  <a:srgbClr val="90C226">
                    <a:lumMod val="50000"/>
                  </a:srgbClr>
                </a:solidFill>
                <a:latin typeface="Trebuchet MS" panose="020B0603020202020204"/>
              </a:rPr>
              <a:t>Azione</a:t>
            </a:r>
            <a:endParaRPr lang="hu-HU" b="1" dirty="0">
              <a:solidFill>
                <a:srgbClr val="90C226">
                  <a:lumMod val="50000"/>
                </a:srgbClr>
              </a:solidFill>
              <a:latin typeface="Trebuchet MS" panose="020B060302020202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2000" b="1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50000"/>
                </a:srgb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106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AA4509-C7EB-44B6-A545-EA762D99C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latin typeface="Open Sans"/>
                <a:cs typeface="Open Sans"/>
              </a:rPr>
              <a:t>Caratterizzazione</a:t>
            </a:r>
            <a:r>
              <a:rPr lang="en-US" b="1" dirty="0">
                <a:latin typeface="Open Sans"/>
                <a:cs typeface="Open Sans"/>
              </a:rPr>
              <a:t> </a:t>
            </a:r>
            <a:r>
              <a:rPr lang="en-US" b="1" dirty="0" err="1">
                <a:latin typeface="Open Sans"/>
                <a:cs typeface="Open Sans"/>
              </a:rPr>
              <a:t>delle</a:t>
            </a:r>
            <a:r>
              <a:rPr lang="en-US" b="1" dirty="0">
                <a:latin typeface="Open Sans"/>
                <a:cs typeface="Open Sans"/>
              </a:rPr>
              <a:t> </a:t>
            </a:r>
            <a:r>
              <a:rPr lang="en-US" b="1" dirty="0" err="1">
                <a:latin typeface="Open Sans"/>
                <a:cs typeface="Open Sans"/>
              </a:rPr>
              <a:t>regioni</a:t>
            </a:r>
            <a:br>
              <a:rPr lang="en-US" b="1" dirty="0">
                <a:latin typeface="Open Sans"/>
                <a:cs typeface="Open Sans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C435F3-2138-427D-9811-A2A47F9B4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/>
              <a:t>Innovation</a:t>
            </a:r>
            <a:r>
              <a:rPr lang="it-IT" dirty="0"/>
              <a:t> </a:t>
            </a:r>
            <a:r>
              <a:rPr lang="it-IT" dirty="0" err="1"/>
              <a:t>Leaders</a:t>
            </a:r>
            <a:r>
              <a:rPr lang="it-IT" dirty="0"/>
              <a:t> – </a:t>
            </a:r>
            <a:r>
              <a:rPr lang="it-IT" dirty="0" err="1"/>
              <a:t>Noord-Brabant</a:t>
            </a:r>
            <a:r>
              <a:rPr lang="it-IT" dirty="0"/>
              <a:t> e Danimarca Centrale</a:t>
            </a:r>
          </a:p>
          <a:p>
            <a:r>
              <a:rPr lang="it-IT" dirty="0"/>
              <a:t>Ad Innovazione Forte - Alsazia</a:t>
            </a:r>
          </a:p>
          <a:p>
            <a:r>
              <a:rPr lang="it-IT" dirty="0"/>
              <a:t>Ad Innovazione Moderata – Emilia-Romagna e </a:t>
            </a:r>
            <a:r>
              <a:rPr lang="it-IT" dirty="0" err="1"/>
              <a:t>Castilla</a:t>
            </a:r>
            <a:r>
              <a:rPr lang="it-IT" dirty="0"/>
              <a:t> y Leon</a:t>
            </a:r>
          </a:p>
          <a:p>
            <a:r>
              <a:rPr lang="it-IT" dirty="0"/>
              <a:t>Ad Innovazione Modesta – Pianura del Nord (HU) e Regione Centrale (RO)</a:t>
            </a:r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r>
              <a:rPr lang="it-IT" sz="2000" i="1" dirty="0"/>
              <a:t>Fonte: </a:t>
            </a:r>
            <a:r>
              <a:rPr lang="it-IT" sz="2000" i="1" dirty="0" err="1"/>
              <a:t>Regional</a:t>
            </a:r>
            <a:r>
              <a:rPr lang="it-IT" sz="2000" i="1" dirty="0"/>
              <a:t> </a:t>
            </a:r>
            <a:r>
              <a:rPr lang="it-IT" sz="2000" i="1" dirty="0" err="1"/>
              <a:t>Innovation</a:t>
            </a:r>
            <a:r>
              <a:rPr lang="it-IT" sz="2000" i="1" dirty="0"/>
              <a:t> </a:t>
            </a:r>
            <a:r>
              <a:rPr lang="it-IT" sz="2000" i="1" dirty="0" err="1"/>
              <a:t>Scoreboard</a:t>
            </a:r>
            <a:r>
              <a:rPr lang="it-IT" sz="2000" i="1" dirty="0"/>
              <a:t>, </a:t>
            </a:r>
            <a:r>
              <a:rPr lang="it-IT" sz="2000" i="1" dirty="0" err="1"/>
              <a:t>Commisione</a:t>
            </a:r>
            <a:r>
              <a:rPr lang="it-IT" sz="2000" i="1" dirty="0"/>
              <a:t> Europea, 2017</a:t>
            </a:r>
          </a:p>
          <a:p>
            <a:endParaRPr lang="it-IT" dirty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grpSp>
        <p:nvGrpSpPr>
          <p:cNvPr id="4" name="Group 7">
            <a:extLst>
              <a:ext uri="{FF2B5EF4-FFF2-40B4-BE49-F238E27FC236}">
                <a16:creationId xmlns:a16="http://schemas.microsoft.com/office/drawing/2014/main" id="{647003C8-46D5-4A11-B834-AFB519057771}"/>
              </a:ext>
            </a:extLst>
          </p:cNvPr>
          <p:cNvGrpSpPr>
            <a:grpSpLocks/>
          </p:cNvGrpSpPr>
          <p:nvPr/>
        </p:nvGrpSpPr>
        <p:grpSpPr bwMode="auto">
          <a:xfrm>
            <a:off x="6470650" y="5834063"/>
            <a:ext cx="1990962" cy="698500"/>
            <a:chOff x="4265" y="3756"/>
            <a:chExt cx="1398" cy="440"/>
          </a:xfrm>
        </p:grpSpPr>
        <p:sp>
          <p:nvSpPr>
            <p:cNvPr id="5" name="Text Box 8">
              <a:extLst>
                <a:ext uri="{FF2B5EF4-FFF2-40B4-BE49-F238E27FC236}">
                  <a16:creationId xmlns:a16="http://schemas.microsoft.com/office/drawing/2014/main" id="{3FE229C8-E9EF-4D5B-916C-FBA83E30AD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67" y="4130"/>
              <a:ext cx="1396" cy="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9pPr>
            </a:lstStyle>
            <a:p>
              <a:pPr eaLnBrk="1" hangingPunct="1">
                <a:buSzPct val="100000"/>
              </a:pPr>
              <a:r>
                <a:rPr lang="it-IT" altLang="it-IT" sz="700">
                  <a:solidFill>
                    <a:srgbClr val="000050"/>
                  </a:solidFill>
                  <a:latin typeface="Arial" panose="020B0604020202020204" pitchFamily="34" charset="0"/>
                </a:rPr>
                <a:t>Centro Ricerche Produzioni Animali – C.R.P.A. S.p.A.</a:t>
              </a:r>
            </a:p>
          </p:txBody>
        </p:sp>
        <p:pic>
          <p:nvPicPr>
            <p:cNvPr id="6" name="Picture 9">
              <a:extLst>
                <a:ext uri="{FF2B5EF4-FFF2-40B4-BE49-F238E27FC236}">
                  <a16:creationId xmlns:a16="http://schemas.microsoft.com/office/drawing/2014/main" id="{F1250A85-3E49-4799-A7C5-1C6327D8FAA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5" y="3756"/>
              <a:ext cx="1331" cy="3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17580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170228 String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58312"/>
            <a:ext cx="9144000" cy="35996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47487" y="225012"/>
            <a:ext cx="744902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Open Sans"/>
                <a:cs typeface="Open Sans"/>
              </a:rPr>
              <a:t>Confronto</a:t>
            </a:r>
            <a:r>
              <a:rPr lang="en-US" sz="2800" b="1" dirty="0">
                <a:latin typeface="Open Sans"/>
                <a:cs typeface="Open Sans"/>
              </a:rPr>
              <a:t> macro-</a:t>
            </a:r>
            <a:r>
              <a:rPr lang="en-US" sz="2800" b="1" dirty="0" err="1">
                <a:latin typeface="Open Sans"/>
                <a:cs typeface="Open Sans"/>
              </a:rPr>
              <a:t>economico</a:t>
            </a:r>
            <a:r>
              <a:rPr lang="en-US" sz="2800" b="1" dirty="0">
                <a:latin typeface="Open Sans"/>
                <a:cs typeface="Open Sans"/>
              </a:rPr>
              <a:t> </a:t>
            </a:r>
            <a:r>
              <a:rPr lang="en-US" sz="2800" b="1" dirty="0" err="1">
                <a:latin typeface="Open Sans"/>
                <a:cs typeface="Open Sans"/>
              </a:rPr>
              <a:t>tra</a:t>
            </a:r>
            <a:r>
              <a:rPr lang="en-US" sz="2800" b="1" dirty="0">
                <a:latin typeface="Open Sans"/>
                <a:cs typeface="Open Sans"/>
              </a:rPr>
              <a:t> le </a:t>
            </a:r>
            <a:r>
              <a:rPr lang="en-US" sz="2800" b="1" dirty="0" err="1">
                <a:latin typeface="Open Sans"/>
                <a:cs typeface="Open Sans"/>
              </a:rPr>
              <a:t>regioni</a:t>
            </a:r>
            <a:endParaRPr lang="en-US" sz="2800" b="1" dirty="0">
              <a:latin typeface="Open Sans"/>
              <a:cs typeface="Open Sans"/>
            </a:endParaRPr>
          </a:p>
        </p:txBody>
      </p:sp>
      <p:graphicFrame>
        <p:nvGraphicFramePr>
          <p:cNvPr id="9" name="Tabella 8">
            <a:extLst>
              <a:ext uri="{FF2B5EF4-FFF2-40B4-BE49-F238E27FC236}">
                <a16:creationId xmlns:a16="http://schemas.microsoft.com/office/drawing/2014/main" id="{A7EC6188-9A19-4554-867F-D108FD06B6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9109"/>
              </p:ext>
            </p:extLst>
          </p:nvPr>
        </p:nvGraphicFramePr>
        <p:xfrm>
          <a:off x="457198" y="950741"/>
          <a:ext cx="8229602" cy="3735079"/>
        </p:xfrm>
        <a:graphic>
          <a:graphicData uri="http://schemas.openxmlformats.org/drawingml/2006/table">
            <a:tbl>
              <a:tblPr firstRow="1" firstCol="1" bandRow="1"/>
              <a:tblGrid>
                <a:gridCol w="1898196">
                  <a:extLst>
                    <a:ext uri="{9D8B030D-6E8A-4147-A177-3AD203B41FA5}">
                      <a16:colId xmlns:a16="http://schemas.microsoft.com/office/drawing/2014/main" val="2412811403"/>
                    </a:ext>
                  </a:extLst>
                </a:gridCol>
                <a:gridCol w="587829">
                  <a:extLst>
                    <a:ext uri="{9D8B030D-6E8A-4147-A177-3AD203B41FA5}">
                      <a16:colId xmlns:a16="http://schemas.microsoft.com/office/drawing/2014/main" val="1668296521"/>
                    </a:ext>
                  </a:extLst>
                </a:gridCol>
                <a:gridCol w="820511">
                  <a:extLst>
                    <a:ext uri="{9D8B030D-6E8A-4147-A177-3AD203B41FA5}">
                      <a16:colId xmlns:a16="http://schemas.microsoft.com/office/drawing/2014/main" val="131722073"/>
                    </a:ext>
                  </a:extLst>
                </a:gridCol>
                <a:gridCol w="820511">
                  <a:extLst>
                    <a:ext uri="{9D8B030D-6E8A-4147-A177-3AD203B41FA5}">
                      <a16:colId xmlns:a16="http://schemas.microsoft.com/office/drawing/2014/main" val="2305482680"/>
                    </a:ext>
                  </a:extLst>
                </a:gridCol>
                <a:gridCol w="820511">
                  <a:extLst>
                    <a:ext uri="{9D8B030D-6E8A-4147-A177-3AD203B41FA5}">
                      <a16:colId xmlns:a16="http://schemas.microsoft.com/office/drawing/2014/main" val="2239438956"/>
                    </a:ext>
                  </a:extLst>
                </a:gridCol>
                <a:gridCol w="804975">
                  <a:extLst>
                    <a:ext uri="{9D8B030D-6E8A-4147-A177-3AD203B41FA5}">
                      <a16:colId xmlns:a16="http://schemas.microsoft.com/office/drawing/2014/main" val="1583178887"/>
                    </a:ext>
                  </a:extLst>
                </a:gridCol>
                <a:gridCol w="836047">
                  <a:extLst>
                    <a:ext uri="{9D8B030D-6E8A-4147-A177-3AD203B41FA5}">
                      <a16:colId xmlns:a16="http://schemas.microsoft.com/office/drawing/2014/main" val="4143636226"/>
                    </a:ext>
                  </a:extLst>
                </a:gridCol>
                <a:gridCol w="820511">
                  <a:extLst>
                    <a:ext uri="{9D8B030D-6E8A-4147-A177-3AD203B41FA5}">
                      <a16:colId xmlns:a16="http://schemas.microsoft.com/office/drawing/2014/main" val="3501908320"/>
                    </a:ext>
                  </a:extLst>
                </a:gridCol>
                <a:gridCol w="820511">
                  <a:extLst>
                    <a:ext uri="{9D8B030D-6E8A-4147-A177-3AD203B41FA5}">
                      <a16:colId xmlns:a16="http://schemas.microsoft.com/office/drawing/2014/main" val="1450493454"/>
                    </a:ext>
                  </a:extLst>
                </a:gridCol>
              </a:tblGrid>
              <a:tr h="594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INDICATORE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UNITA'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NOORD-BRABANT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EMILIA-ROMAGNA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</a:t>
                      </a:r>
                    </a:p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CENTRALE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CASTILLA Y LEON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ALSAZIA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PIANURA DEL NORD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(HU)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REGIONE CENTRALE</a:t>
                      </a:r>
                    </a:p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(RO)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3998498"/>
                  </a:ext>
                </a:extLst>
              </a:tr>
              <a:tr h="320448"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PIL pro capita</a:t>
                      </a: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43.058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33.562</a:t>
                      </a: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42.900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22.649</a:t>
                      </a: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29.843</a:t>
                      </a: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6.967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14.200</a:t>
                      </a: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037549"/>
                  </a:ext>
                </a:extLst>
              </a:tr>
              <a:tr h="320448"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agricoltura in PIL</a:t>
                      </a: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1,9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1,8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0,6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0776198"/>
                  </a:ext>
                </a:extLst>
              </a:tr>
              <a:tr h="320448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agricultura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occupazione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 2,2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4,8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947595"/>
                  </a:ext>
                </a:extLst>
              </a:tr>
              <a:tr h="320448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industria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alimentare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 PIL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 2,1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4,2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1,9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7456605"/>
                  </a:ext>
                </a:extLst>
              </a:tr>
              <a:tr h="6263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industria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alimentare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occupazione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 1,8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3,4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3,3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1610582"/>
                  </a:ext>
                </a:extLst>
              </a:tr>
              <a:tr h="320448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 &amp; D in % del PIL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 2,5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2,8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1,7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1,4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1752115"/>
                  </a:ext>
                </a:extLst>
              </a:tr>
              <a:tr h="6263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Export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alimentare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 %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della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produzione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 50,0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3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19,0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8,5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7083487"/>
                  </a:ext>
                </a:extLst>
              </a:tr>
            </a:tbl>
          </a:graphicData>
        </a:graphic>
      </p:graphicFrame>
      <p:grpSp>
        <p:nvGrpSpPr>
          <p:cNvPr id="6" name="Group 7">
            <a:extLst>
              <a:ext uri="{FF2B5EF4-FFF2-40B4-BE49-F238E27FC236}">
                <a16:creationId xmlns:a16="http://schemas.microsoft.com/office/drawing/2014/main" id="{B727BC86-FF96-4CFA-9D4C-8F31EAA0C26B}"/>
              </a:ext>
            </a:extLst>
          </p:cNvPr>
          <p:cNvGrpSpPr>
            <a:grpSpLocks/>
          </p:cNvGrpSpPr>
          <p:nvPr/>
        </p:nvGrpSpPr>
        <p:grpSpPr bwMode="auto">
          <a:xfrm>
            <a:off x="6470650" y="5613400"/>
            <a:ext cx="2216150" cy="698500"/>
            <a:chOff x="4265" y="3756"/>
            <a:chExt cx="1398" cy="440"/>
          </a:xfrm>
        </p:grpSpPr>
        <p:sp>
          <p:nvSpPr>
            <p:cNvPr id="7" name="Text Box 8">
              <a:extLst>
                <a:ext uri="{FF2B5EF4-FFF2-40B4-BE49-F238E27FC236}">
                  <a16:creationId xmlns:a16="http://schemas.microsoft.com/office/drawing/2014/main" id="{F7B06B0A-8208-4D57-869C-F46DF020AB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67" y="4130"/>
              <a:ext cx="1396" cy="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9pPr>
            </a:lstStyle>
            <a:p>
              <a:pPr eaLnBrk="1" hangingPunct="1">
                <a:buSzPct val="100000"/>
              </a:pPr>
              <a:r>
                <a:rPr lang="it-IT" altLang="it-IT" sz="700">
                  <a:solidFill>
                    <a:srgbClr val="000050"/>
                  </a:solidFill>
                  <a:latin typeface="Arial" panose="020B0604020202020204" pitchFamily="34" charset="0"/>
                </a:rPr>
                <a:t>Centro Ricerche Produzioni Animali – C.R.P.A. S.p.A.</a:t>
              </a:r>
            </a:p>
          </p:txBody>
        </p:sp>
        <p:pic>
          <p:nvPicPr>
            <p:cNvPr id="8" name="Picture 9">
              <a:extLst>
                <a:ext uri="{FF2B5EF4-FFF2-40B4-BE49-F238E27FC236}">
                  <a16:creationId xmlns:a16="http://schemas.microsoft.com/office/drawing/2014/main" id="{30070625-598D-4085-9FD3-3A11F30F99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5" y="3756"/>
              <a:ext cx="1331" cy="3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15959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9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170228 String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58312"/>
            <a:ext cx="9144000" cy="35996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47487" y="225012"/>
            <a:ext cx="744902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Open Sans"/>
                <a:cs typeface="Open Sans"/>
              </a:rPr>
              <a:t>Produttività</a:t>
            </a:r>
            <a:r>
              <a:rPr lang="en-US" sz="2800" b="1" dirty="0">
                <a:latin typeface="Open Sans"/>
                <a:cs typeface="Open Sans"/>
              </a:rPr>
              <a:t> </a:t>
            </a:r>
            <a:r>
              <a:rPr lang="en-US" sz="2800" b="1" dirty="0" err="1">
                <a:latin typeface="Open Sans"/>
                <a:cs typeface="Open Sans"/>
              </a:rPr>
              <a:t>netta</a:t>
            </a:r>
            <a:r>
              <a:rPr lang="en-US" sz="2800" b="1" dirty="0">
                <a:latin typeface="Open Sans"/>
                <a:cs typeface="Open Sans"/>
              </a:rPr>
              <a:t> del </a:t>
            </a:r>
            <a:r>
              <a:rPr lang="en-US" sz="2800" b="1" dirty="0" err="1">
                <a:latin typeface="Open Sans"/>
                <a:cs typeface="Open Sans"/>
              </a:rPr>
              <a:t>lavoro</a:t>
            </a:r>
            <a:r>
              <a:rPr lang="en-US" sz="2800" b="1" dirty="0">
                <a:latin typeface="Open Sans"/>
                <a:cs typeface="Open Sans"/>
              </a:rPr>
              <a:t> </a:t>
            </a:r>
            <a:r>
              <a:rPr lang="en-US" sz="2800" b="1" dirty="0" err="1">
                <a:latin typeface="Open Sans"/>
                <a:cs typeface="Open Sans"/>
              </a:rPr>
              <a:t>nel</a:t>
            </a:r>
            <a:r>
              <a:rPr lang="en-US" sz="2800" b="1" dirty="0">
                <a:latin typeface="Open Sans"/>
                <a:cs typeface="Open Sans"/>
              </a:rPr>
              <a:t> 2016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795E823C-4649-40E3-B6F7-2246BE700B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342724"/>
              </p:ext>
            </p:extLst>
          </p:nvPr>
        </p:nvGraphicFramePr>
        <p:xfrm>
          <a:off x="847487" y="1009934"/>
          <a:ext cx="7696013" cy="4100943"/>
        </p:xfrm>
        <a:graphic>
          <a:graphicData uri="http://schemas.openxmlformats.org/drawingml/2006/table">
            <a:tbl>
              <a:tblPr firstRow="1" firstCol="1" bandRow="1"/>
              <a:tblGrid>
                <a:gridCol w="3642145">
                  <a:extLst>
                    <a:ext uri="{9D8B030D-6E8A-4147-A177-3AD203B41FA5}">
                      <a16:colId xmlns:a16="http://schemas.microsoft.com/office/drawing/2014/main" val="3920969442"/>
                    </a:ext>
                  </a:extLst>
                </a:gridCol>
                <a:gridCol w="2026934">
                  <a:extLst>
                    <a:ext uri="{9D8B030D-6E8A-4147-A177-3AD203B41FA5}">
                      <a16:colId xmlns:a16="http://schemas.microsoft.com/office/drawing/2014/main" val="2582037476"/>
                    </a:ext>
                  </a:extLst>
                </a:gridCol>
                <a:gridCol w="2026934">
                  <a:extLst>
                    <a:ext uri="{9D8B030D-6E8A-4147-A177-3AD203B41FA5}">
                      <a16:colId xmlns:a16="http://schemas.microsoft.com/office/drawing/2014/main" val="159896382"/>
                    </a:ext>
                  </a:extLst>
                </a:gridCol>
              </a:tblGrid>
              <a:tr h="1412962"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REGIONE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PIL per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adetto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agricoltura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PIL per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adetto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industria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alimentare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643554"/>
                  </a:ext>
                </a:extLst>
              </a:tr>
              <a:tr h="345026"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NOORD-BRABANT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74.000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95.652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678857"/>
                  </a:ext>
                </a:extLst>
              </a:tr>
              <a:tr h="361456"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EMILIA-ROMAGNA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9548272"/>
                  </a:ext>
                </a:extLst>
              </a:tr>
              <a:tr h="361456"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DANIMARCA CENTRALE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n.d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130.540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4582319"/>
                  </a:ext>
                </a:extLst>
              </a:tr>
              <a:tr h="361456"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CASTILLA Y LEON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1994870"/>
                  </a:ext>
                </a:extLst>
              </a:tr>
              <a:tr h="361456"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ALSAZIA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0326704"/>
                  </a:ext>
                </a:extLst>
              </a:tr>
              <a:tr h="535675"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PIANURA NORD (HU)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6748607"/>
                  </a:ext>
                </a:extLst>
              </a:tr>
              <a:tr h="361456"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REGIONE CENTRALE (RO)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719803"/>
                  </a:ext>
                </a:extLst>
              </a:tr>
            </a:tbl>
          </a:graphicData>
        </a:graphic>
      </p:graphicFrame>
      <p:grpSp>
        <p:nvGrpSpPr>
          <p:cNvPr id="6" name="Group 7">
            <a:extLst>
              <a:ext uri="{FF2B5EF4-FFF2-40B4-BE49-F238E27FC236}">
                <a16:creationId xmlns:a16="http://schemas.microsoft.com/office/drawing/2014/main" id="{EC25D624-B49C-4CF6-A909-518963909066}"/>
              </a:ext>
            </a:extLst>
          </p:cNvPr>
          <p:cNvGrpSpPr>
            <a:grpSpLocks/>
          </p:cNvGrpSpPr>
          <p:nvPr/>
        </p:nvGrpSpPr>
        <p:grpSpPr bwMode="auto">
          <a:xfrm>
            <a:off x="6470650" y="5613400"/>
            <a:ext cx="2216150" cy="698500"/>
            <a:chOff x="4265" y="3756"/>
            <a:chExt cx="1398" cy="440"/>
          </a:xfrm>
        </p:grpSpPr>
        <p:sp>
          <p:nvSpPr>
            <p:cNvPr id="7" name="Text Box 8">
              <a:extLst>
                <a:ext uri="{FF2B5EF4-FFF2-40B4-BE49-F238E27FC236}">
                  <a16:creationId xmlns:a16="http://schemas.microsoft.com/office/drawing/2014/main" id="{5B14212E-21FF-4368-9FE9-6D9C769E95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67" y="4130"/>
              <a:ext cx="1396" cy="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9pPr>
            </a:lstStyle>
            <a:p>
              <a:pPr eaLnBrk="1" hangingPunct="1">
                <a:buSzPct val="100000"/>
              </a:pPr>
              <a:r>
                <a:rPr lang="it-IT" altLang="it-IT" sz="700">
                  <a:solidFill>
                    <a:srgbClr val="000050"/>
                  </a:solidFill>
                  <a:latin typeface="Arial" panose="020B0604020202020204" pitchFamily="34" charset="0"/>
                </a:rPr>
                <a:t>Centro Ricerche Produzioni Animali – C.R.P.A. S.p.A.</a:t>
              </a:r>
            </a:p>
          </p:txBody>
        </p:sp>
        <p:pic>
          <p:nvPicPr>
            <p:cNvPr id="8" name="Picture 9">
              <a:extLst>
                <a:ext uri="{FF2B5EF4-FFF2-40B4-BE49-F238E27FC236}">
                  <a16:creationId xmlns:a16="http://schemas.microsoft.com/office/drawing/2014/main" id="{849C56C4-A2B3-47B3-B22A-37C14BD2C1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5" y="3756"/>
              <a:ext cx="1331" cy="3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78252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9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170228 String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58312"/>
            <a:ext cx="9144000" cy="35996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47487" y="225012"/>
            <a:ext cx="7449023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Open Sans"/>
                <a:cs typeface="Open Sans"/>
              </a:rPr>
              <a:t>Import – export </a:t>
            </a:r>
            <a:r>
              <a:rPr lang="en-US" sz="2800" b="1" dirty="0" err="1">
                <a:latin typeface="Open Sans"/>
                <a:cs typeface="Open Sans"/>
              </a:rPr>
              <a:t>agro-alimentare</a:t>
            </a:r>
            <a:r>
              <a:rPr lang="en-US" sz="2800" b="1" dirty="0">
                <a:latin typeface="Open Sans"/>
                <a:cs typeface="Open Sans"/>
              </a:rPr>
              <a:t> 2016 </a:t>
            </a:r>
          </a:p>
          <a:p>
            <a:pPr algn="ctr"/>
            <a:r>
              <a:rPr lang="en-US" sz="2800" b="1" dirty="0">
                <a:latin typeface="Open Sans"/>
                <a:cs typeface="Open Sans"/>
              </a:rPr>
              <a:t>(in </a:t>
            </a:r>
            <a:r>
              <a:rPr lang="en-US" sz="2800" b="1" dirty="0" err="1">
                <a:latin typeface="Open Sans"/>
                <a:cs typeface="Open Sans"/>
              </a:rPr>
              <a:t>milioni</a:t>
            </a:r>
            <a:r>
              <a:rPr lang="en-US" sz="2800" b="1" dirty="0">
                <a:latin typeface="Open Sans"/>
                <a:cs typeface="Open Sans"/>
              </a:rPr>
              <a:t> di €)</a:t>
            </a:r>
          </a:p>
        </p:txBody>
      </p:sp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983BE8EE-54A9-4C65-8F98-F90D71420C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948031"/>
              </p:ext>
            </p:extLst>
          </p:nvPr>
        </p:nvGraphicFramePr>
        <p:xfrm>
          <a:off x="847486" y="1241946"/>
          <a:ext cx="7750600" cy="3921397"/>
        </p:xfrm>
        <a:graphic>
          <a:graphicData uri="http://schemas.openxmlformats.org/drawingml/2006/table">
            <a:tbl>
              <a:tblPr/>
              <a:tblGrid>
                <a:gridCol w="1666018">
                  <a:extLst>
                    <a:ext uri="{9D8B030D-6E8A-4147-A177-3AD203B41FA5}">
                      <a16:colId xmlns:a16="http://schemas.microsoft.com/office/drawing/2014/main" val="273419957"/>
                    </a:ext>
                  </a:extLst>
                </a:gridCol>
                <a:gridCol w="869226">
                  <a:extLst>
                    <a:ext uri="{9D8B030D-6E8A-4147-A177-3AD203B41FA5}">
                      <a16:colId xmlns:a16="http://schemas.microsoft.com/office/drawing/2014/main" val="1407788478"/>
                    </a:ext>
                  </a:extLst>
                </a:gridCol>
                <a:gridCol w="869226">
                  <a:extLst>
                    <a:ext uri="{9D8B030D-6E8A-4147-A177-3AD203B41FA5}">
                      <a16:colId xmlns:a16="http://schemas.microsoft.com/office/drawing/2014/main" val="2305297698"/>
                    </a:ext>
                  </a:extLst>
                </a:gridCol>
                <a:gridCol w="869226">
                  <a:extLst>
                    <a:ext uri="{9D8B030D-6E8A-4147-A177-3AD203B41FA5}">
                      <a16:colId xmlns:a16="http://schemas.microsoft.com/office/drawing/2014/main" val="3007644658"/>
                    </a:ext>
                  </a:extLst>
                </a:gridCol>
                <a:gridCol w="869226">
                  <a:extLst>
                    <a:ext uri="{9D8B030D-6E8A-4147-A177-3AD203B41FA5}">
                      <a16:colId xmlns:a16="http://schemas.microsoft.com/office/drawing/2014/main" val="1685881951"/>
                    </a:ext>
                  </a:extLst>
                </a:gridCol>
                <a:gridCol w="869226">
                  <a:extLst>
                    <a:ext uri="{9D8B030D-6E8A-4147-A177-3AD203B41FA5}">
                      <a16:colId xmlns:a16="http://schemas.microsoft.com/office/drawing/2014/main" val="1397853337"/>
                    </a:ext>
                  </a:extLst>
                </a:gridCol>
                <a:gridCol w="869226">
                  <a:extLst>
                    <a:ext uri="{9D8B030D-6E8A-4147-A177-3AD203B41FA5}">
                      <a16:colId xmlns:a16="http://schemas.microsoft.com/office/drawing/2014/main" val="349521205"/>
                    </a:ext>
                  </a:extLst>
                </a:gridCol>
                <a:gridCol w="869226">
                  <a:extLst>
                    <a:ext uri="{9D8B030D-6E8A-4147-A177-3AD203B41FA5}">
                      <a16:colId xmlns:a16="http://schemas.microsoft.com/office/drawing/2014/main" val="2883823070"/>
                    </a:ext>
                  </a:extLst>
                </a:gridCol>
              </a:tblGrid>
              <a:tr h="123531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NOORD</a:t>
                      </a:r>
                      <a:b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BRABANT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EMILIA-ROMAGNA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2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 CENTRALE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CASTILLA Y LEON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ALSAZIA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PIANURA DEL NORD (HU)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REGIONE </a:t>
                      </a:r>
                      <a:b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CENTRALE (RO)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049359"/>
                  </a:ext>
                </a:extLst>
              </a:tr>
              <a:tr h="301646"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Import UE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7.000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2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5928215"/>
                  </a:ext>
                </a:extLst>
              </a:tr>
              <a:tr h="316010"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Import extra UE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3.000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2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4564594"/>
                  </a:ext>
                </a:extLst>
              </a:tr>
              <a:tr h="316010"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 Import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10.000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2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6889111"/>
                  </a:ext>
                </a:extLst>
              </a:tr>
              <a:tr h="316010"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Export UE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9.500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2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0399494"/>
                  </a:ext>
                </a:extLst>
              </a:tr>
              <a:tr h="502743"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Export extra UE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4.500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2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9041805"/>
                  </a:ext>
                </a:extLst>
              </a:tr>
              <a:tr h="617656"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 Export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14.000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2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3512897"/>
                  </a:ext>
                </a:extLst>
              </a:tr>
              <a:tr h="316010"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export-import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4.000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2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4524980"/>
                  </a:ext>
                </a:extLst>
              </a:tr>
            </a:tbl>
          </a:graphicData>
        </a:graphic>
      </p:graphicFrame>
      <p:grpSp>
        <p:nvGrpSpPr>
          <p:cNvPr id="6" name="Group 7">
            <a:extLst>
              <a:ext uri="{FF2B5EF4-FFF2-40B4-BE49-F238E27FC236}">
                <a16:creationId xmlns:a16="http://schemas.microsoft.com/office/drawing/2014/main" id="{03DBDE2E-74F0-4475-B0E4-CFE84CA77324}"/>
              </a:ext>
            </a:extLst>
          </p:cNvPr>
          <p:cNvGrpSpPr>
            <a:grpSpLocks/>
          </p:cNvGrpSpPr>
          <p:nvPr/>
        </p:nvGrpSpPr>
        <p:grpSpPr bwMode="auto">
          <a:xfrm>
            <a:off x="6470650" y="5613400"/>
            <a:ext cx="2216150" cy="698500"/>
            <a:chOff x="4265" y="3756"/>
            <a:chExt cx="1398" cy="440"/>
          </a:xfrm>
        </p:grpSpPr>
        <p:sp>
          <p:nvSpPr>
            <p:cNvPr id="8" name="Text Box 8">
              <a:extLst>
                <a:ext uri="{FF2B5EF4-FFF2-40B4-BE49-F238E27FC236}">
                  <a16:creationId xmlns:a16="http://schemas.microsoft.com/office/drawing/2014/main" id="{91FCC7C9-E172-4815-B211-29B2F4D595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67" y="4130"/>
              <a:ext cx="1396" cy="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9pPr>
            </a:lstStyle>
            <a:p>
              <a:pPr eaLnBrk="1" hangingPunct="1">
                <a:buSzPct val="100000"/>
              </a:pPr>
              <a:r>
                <a:rPr lang="it-IT" altLang="it-IT" sz="700">
                  <a:solidFill>
                    <a:srgbClr val="000050"/>
                  </a:solidFill>
                  <a:latin typeface="Arial" panose="020B0604020202020204" pitchFamily="34" charset="0"/>
                </a:rPr>
                <a:t>Centro Ricerche Produzioni Animali – C.R.P.A. S.p.A.</a:t>
              </a:r>
            </a:p>
          </p:txBody>
        </p:sp>
        <p:pic>
          <p:nvPicPr>
            <p:cNvPr id="9" name="Picture 9">
              <a:extLst>
                <a:ext uri="{FF2B5EF4-FFF2-40B4-BE49-F238E27FC236}">
                  <a16:creationId xmlns:a16="http://schemas.microsoft.com/office/drawing/2014/main" id="{453AEB74-36DC-43C8-9487-B7F9FD6695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5" y="3756"/>
              <a:ext cx="1331" cy="3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52330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9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170228 String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58312"/>
            <a:ext cx="9144000" cy="35996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47487" y="225012"/>
            <a:ext cx="7449023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latin typeface="Open Sans"/>
                <a:cs typeface="Open Sans"/>
              </a:rPr>
              <a:t>Indicatori</a:t>
            </a:r>
            <a:r>
              <a:rPr lang="en-US" sz="2000" b="1" dirty="0">
                <a:latin typeface="Open Sans"/>
                <a:cs typeface="Open Sans"/>
              </a:rPr>
              <a:t> </a:t>
            </a:r>
            <a:r>
              <a:rPr lang="en-US" sz="2000" b="1" dirty="0" err="1">
                <a:latin typeface="Open Sans"/>
                <a:cs typeface="Open Sans"/>
              </a:rPr>
              <a:t>regionali</a:t>
            </a:r>
            <a:r>
              <a:rPr lang="en-US" sz="2000" b="1" dirty="0">
                <a:latin typeface="Open Sans"/>
                <a:cs typeface="Open Sans"/>
              </a:rPr>
              <a:t> di performance del </a:t>
            </a:r>
            <a:r>
              <a:rPr lang="en-US" sz="2000" b="1" dirty="0" err="1">
                <a:latin typeface="Open Sans"/>
                <a:cs typeface="Open Sans"/>
              </a:rPr>
              <a:t>sistema</a:t>
            </a:r>
            <a:r>
              <a:rPr lang="en-US" sz="2000" b="1" dirty="0">
                <a:latin typeface="Open Sans"/>
                <a:cs typeface="Open Sans"/>
              </a:rPr>
              <a:t> di </a:t>
            </a:r>
            <a:r>
              <a:rPr lang="en-US" sz="2000" b="1" dirty="0" err="1">
                <a:latin typeface="Open Sans"/>
                <a:cs typeface="Open Sans"/>
              </a:rPr>
              <a:t>innovazione</a:t>
            </a:r>
            <a:endParaRPr lang="en-US" sz="2000" b="1" dirty="0">
              <a:latin typeface="Open Sans"/>
              <a:cs typeface="Open Sans"/>
            </a:endParaRPr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7C30E376-5244-4711-9B2E-97BA52D817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58488"/>
              </p:ext>
            </p:extLst>
          </p:nvPr>
        </p:nvGraphicFramePr>
        <p:xfrm>
          <a:off x="709684" y="1241946"/>
          <a:ext cx="7765574" cy="4107135"/>
        </p:xfrm>
        <a:graphic>
          <a:graphicData uri="http://schemas.openxmlformats.org/drawingml/2006/table">
            <a:tbl>
              <a:tblPr/>
              <a:tblGrid>
                <a:gridCol w="2418785">
                  <a:extLst>
                    <a:ext uri="{9D8B030D-6E8A-4147-A177-3AD203B41FA5}">
                      <a16:colId xmlns:a16="http://schemas.microsoft.com/office/drawing/2014/main" val="3637186067"/>
                    </a:ext>
                  </a:extLst>
                </a:gridCol>
                <a:gridCol w="763827">
                  <a:extLst>
                    <a:ext uri="{9D8B030D-6E8A-4147-A177-3AD203B41FA5}">
                      <a16:colId xmlns:a16="http://schemas.microsoft.com/office/drawing/2014/main" val="2937460989"/>
                    </a:ext>
                  </a:extLst>
                </a:gridCol>
                <a:gridCol w="857125">
                  <a:extLst>
                    <a:ext uri="{9D8B030D-6E8A-4147-A177-3AD203B41FA5}">
                      <a16:colId xmlns:a16="http://schemas.microsoft.com/office/drawing/2014/main" val="2509779590"/>
                    </a:ext>
                  </a:extLst>
                </a:gridCol>
                <a:gridCol w="670529">
                  <a:extLst>
                    <a:ext uri="{9D8B030D-6E8A-4147-A177-3AD203B41FA5}">
                      <a16:colId xmlns:a16="http://schemas.microsoft.com/office/drawing/2014/main" val="3128729683"/>
                    </a:ext>
                  </a:extLst>
                </a:gridCol>
                <a:gridCol w="763827">
                  <a:extLst>
                    <a:ext uri="{9D8B030D-6E8A-4147-A177-3AD203B41FA5}">
                      <a16:colId xmlns:a16="http://schemas.microsoft.com/office/drawing/2014/main" val="50513305"/>
                    </a:ext>
                  </a:extLst>
                </a:gridCol>
                <a:gridCol w="763827">
                  <a:extLst>
                    <a:ext uri="{9D8B030D-6E8A-4147-A177-3AD203B41FA5}">
                      <a16:colId xmlns:a16="http://schemas.microsoft.com/office/drawing/2014/main" val="2245424694"/>
                    </a:ext>
                  </a:extLst>
                </a:gridCol>
                <a:gridCol w="763827">
                  <a:extLst>
                    <a:ext uri="{9D8B030D-6E8A-4147-A177-3AD203B41FA5}">
                      <a16:colId xmlns:a16="http://schemas.microsoft.com/office/drawing/2014/main" val="2253890618"/>
                    </a:ext>
                  </a:extLst>
                </a:gridCol>
                <a:gridCol w="763827">
                  <a:extLst>
                    <a:ext uri="{9D8B030D-6E8A-4147-A177-3AD203B41FA5}">
                      <a16:colId xmlns:a16="http://schemas.microsoft.com/office/drawing/2014/main" val="709686350"/>
                    </a:ext>
                  </a:extLst>
                </a:gridCol>
              </a:tblGrid>
              <a:tr h="113209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NOORD</a:t>
                      </a:r>
                      <a:b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BRABANT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EMILIA-ROMAGNA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6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 CENTRALE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CASTILLA Y LEON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ALSAZIA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PIANURA DEL NORD (HU)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REGIONE </a:t>
                      </a:r>
                      <a:b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CENTRALE (RO)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776201"/>
                  </a:ext>
                </a:extLst>
              </a:tr>
              <a:tr h="447572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Populazione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di 30-34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con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educazione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terziaria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6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5151922"/>
                  </a:ext>
                </a:extLst>
              </a:tr>
              <a:tr h="513392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Occupazione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settore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industria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high-tech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18,4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6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14,2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14,6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10,6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8185783"/>
                  </a:ext>
                </a:extLst>
              </a:tr>
              <a:tr h="289606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Spesa R&amp;D settore pubblico (%)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0,39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6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004190"/>
                  </a:ext>
                </a:extLst>
              </a:tr>
              <a:tr h="289606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Spesa R&amp;D settore privato (%)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2,29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6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6363997"/>
                  </a:ext>
                </a:extLst>
              </a:tr>
              <a:tr h="408081"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 % R&amp;D in PIL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6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312395"/>
                  </a:ext>
                </a:extLst>
              </a:tr>
              <a:tr h="566047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 R&amp;D privato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6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0619528"/>
                  </a:ext>
                </a:extLst>
              </a:tr>
              <a:tr h="460736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Brevetti concessi per ogni miliardo di PIL regionale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18,77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4,64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6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11,05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7542931"/>
                  </a:ext>
                </a:extLst>
              </a:tr>
            </a:tbl>
          </a:graphicData>
        </a:graphic>
      </p:graphicFrame>
      <p:grpSp>
        <p:nvGrpSpPr>
          <p:cNvPr id="6" name="Group 7">
            <a:extLst>
              <a:ext uri="{FF2B5EF4-FFF2-40B4-BE49-F238E27FC236}">
                <a16:creationId xmlns:a16="http://schemas.microsoft.com/office/drawing/2014/main" id="{2303174F-6C12-4EAF-8418-F0B0028F8AFA}"/>
              </a:ext>
            </a:extLst>
          </p:cNvPr>
          <p:cNvGrpSpPr>
            <a:grpSpLocks/>
          </p:cNvGrpSpPr>
          <p:nvPr/>
        </p:nvGrpSpPr>
        <p:grpSpPr bwMode="auto">
          <a:xfrm>
            <a:off x="6470650" y="5658128"/>
            <a:ext cx="2216150" cy="653771"/>
            <a:chOff x="4265" y="3756"/>
            <a:chExt cx="1398" cy="440"/>
          </a:xfrm>
        </p:grpSpPr>
        <p:sp>
          <p:nvSpPr>
            <p:cNvPr id="7" name="Text Box 8">
              <a:extLst>
                <a:ext uri="{FF2B5EF4-FFF2-40B4-BE49-F238E27FC236}">
                  <a16:creationId xmlns:a16="http://schemas.microsoft.com/office/drawing/2014/main" id="{2547F206-A6F0-4384-8A25-88BA378DD2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67" y="4130"/>
              <a:ext cx="1396" cy="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9pPr>
            </a:lstStyle>
            <a:p>
              <a:pPr eaLnBrk="1" hangingPunct="1">
                <a:buSzPct val="100000"/>
              </a:pPr>
              <a:r>
                <a:rPr lang="it-IT" altLang="it-IT" sz="700">
                  <a:solidFill>
                    <a:srgbClr val="000050"/>
                  </a:solidFill>
                  <a:latin typeface="Arial" panose="020B0604020202020204" pitchFamily="34" charset="0"/>
                </a:rPr>
                <a:t>Centro Ricerche Produzioni Animali – C.R.P.A. S.p.A.</a:t>
              </a:r>
            </a:p>
          </p:txBody>
        </p:sp>
        <p:pic>
          <p:nvPicPr>
            <p:cNvPr id="8" name="Picture 9">
              <a:extLst>
                <a:ext uri="{FF2B5EF4-FFF2-40B4-BE49-F238E27FC236}">
                  <a16:creationId xmlns:a16="http://schemas.microsoft.com/office/drawing/2014/main" id="{8CAB2CA8-BD6A-4D9F-8541-091638A779E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5" y="3756"/>
              <a:ext cx="1331" cy="3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80434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9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170228 String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58312"/>
            <a:ext cx="9144000" cy="35996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47487" y="225012"/>
            <a:ext cx="744902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Open Sans"/>
                <a:cs typeface="Open Sans"/>
              </a:rPr>
              <a:t>Livello</a:t>
            </a:r>
            <a:r>
              <a:rPr lang="en-US" sz="2800" b="1" dirty="0">
                <a:latin typeface="Open Sans"/>
                <a:cs typeface="Open Sans"/>
              </a:rPr>
              <a:t> di </a:t>
            </a:r>
            <a:r>
              <a:rPr lang="en-US" sz="2800" b="1" dirty="0" err="1">
                <a:latin typeface="Open Sans"/>
                <a:cs typeface="Open Sans"/>
              </a:rPr>
              <a:t>formazione</a:t>
            </a:r>
            <a:r>
              <a:rPr lang="en-US" sz="2800" b="1" dirty="0">
                <a:latin typeface="Open Sans"/>
                <a:cs typeface="Open Sans"/>
              </a:rPr>
              <a:t> </a:t>
            </a:r>
            <a:r>
              <a:rPr lang="en-US" sz="2800" b="1" dirty="0" err="1">
                <a:latin typeface="Open Sans"/>
                <a:cs typeface="Open Sans"/>
              </a:rPr>
              <a:t>degli</a:t>
            </a:r>
            <a:r>
              <a:rPr lang="en-US" sz="2800" b="1" dirty="0">
                <a:latin typeface="Open Sans"/>
                <a:cs typeface="Open Sans"/>
              </a:rPr>
              <a:t> </a:t>
            </a:r>
            <a:r>
              <a:rPr lang="en-US" sz="2800" b="1" dirty="0" err="1">
                <a:latin typeface="Open Sans"/>
                <a:cs typeface="Open Sans"/>
              </a:rPr>
              <a:t>agricoltori</a:t>
            </a:r>
            <a:endParaRPr lang="en-US" sz="2800" b="1" dirty="0">
              <a:latin typeface="Open Sans"/>
              <a:cs typeface="Open Sans"/>
            </a:endParaRP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D8E782C1-E636-470E-B4F4-62E29DD98E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595316"/>
              </p:ext>
            </p:extLst>
          </p:nvPr>
        </p:nvGraphicFramePr>
        <p:xfrm>
          <a:off x="969652" y="848466"/>
          <a:ext cx="7204692" cy="4079840"/>
        </p:xfrm>
        <a:graphic>
          <a:graphicData uri="http://schemas.openxmlformats.org/drawingml/2006/table">
            <a:tbl>
              <a:tblPr/>
              <a:tblGrid>
                <a:gridCol w="1972016">
                  <a:extLst>
                    <a:ext uri="{9D8B030D-6E8A-4147-A177-3AD203B41FA5}">
                      <a16:colId xmlns:a16="http://schemas.microsoft.com/office/drawing/2014/main" val="392155752"/>
                    </a:ext>
                  </a:extLst>
                </a:gridCol>
                <a:gridCol w="1308169">
                  <a:extLst>
                    <a:ext uri="{9D8B030D-6E8A-4147-A177-3AD203B41FA5}">
                      <a16:colId xmlns:a16="http://schemas.microsoft.com/office/drawing/2014/main" val="3092374962"/>
                    </a:ext>
                  </a:extLst>
                </a:gridCol>
                <a:gridCol w="1308169">
                  <a:extLst>
                    <a:ext uri="{9D8B030D-6E8A-4147-A177-3AD203B41FA5}">
                      <a16:colId xmlns:a16="http://schemas.microsoft.com/office/drawing/2014/main" val="1328810619"/>
                    </a:ext>
                  </a:extLst>
                </a:gridCol>
                <a:gridCol w="1308169">
                  <a:extLst>
                    <a:ext uri="{9D8B030D-6E8A-4147-A177-3AD203B41FA5}">
                      <a16:colId xmlns:a16="http://schemas.microsoft.com/office/drawing/2014/main" val="1467410871"/>
                    </a:ext>
                  </a:extLst>
                </a:gridCol>
                <a:gridCol w="1308169">
                  <a:extLst>
                    <a:ext uri="{9D8B030D-6E8A-4147-A177-3AD203B41FA5}">
                      <a16:colId xmlns:a16="http://schemas.microsoft.com/office/drawing/2014/main" val="940877983"/>
                    </a:ext>
                  </a:extLst>
                </a:gridCol>
              </a:tblGrid>
              <a:tr h="1124571"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Solo esperienza pratica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Formazione di base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Formazione</a:t>
                      </a:r>
                      <a:b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completa </a:t>
                      </a:r>
                      <a:b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agricola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838981"/>
                  </a:ext>
                </a:extLst>
              </a:tr>
              <a:tr h="444598"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NOORD-BRABANT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6120897"/>
                  </a:ext>
                </a:extLst>
              </a:tr>
              <a:tr h="509980"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EMILIA-ROMAGNA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4996"/>
                  </a:ext>
                </a:extLst>
              </a:tr>
              <a:tr h="287681"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DANIMARCA CENTRALE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5666931"/>
                  </a:ext>
                </a:extLst>
              </a:tr>
              <a:tr h="287681"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CASTILLA Y LEON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1402988"/>
                  </a:ext>
                </a:extLst>
              </a:tr>
              <a:tr h="405369"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ALSAZIA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4867308"/>
                  </a:ext>
                </a:extLst>
              </a:tr>
              <a:tr h="562286"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PIANURA NORD (HU)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4515960"/>
                  </a:ext>
                </a:extLst>
              </a:tr>
              <a:tr h="457674"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REGIONE CENTRALE (RO)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9213752"/>
                  </a:ext>
                </a:extLst>
              </a:tr>
            </a:tbl>
          </a:graphicData>
        </a:graphic>
      </p:graphicFrame>
      <p:grpSp>
        <p:nvGrpSpPr>
          <p:cNvPr id="6" name="Group 7">
            <a:extLst>
              <a:ext uri="{FF2B5EF4-FFF2-40B4-BE49-F238E27FC236}">
                <a16:creationId xmlns:a16="http://schemas.microsoft.com/office/drawing/2014/main" id="{08BF21BB-D643-4CEB-9FD4-AE022BD404B7}"/>
              </a:ext>
            </a:extLst>
          </p:cNvPr>
          <p:cNvGrpSpPr>
            <a:grpSpLocks/>
          </p:cNvGrpSpPr>
          <p:nvPr/>
        </p:nvGrpSpPr>
        <p:grpSpPr bwMode="auto">
          <a:xfrm>
            <a:off x="6470650" y="5718412"/>
            <a:ext cx="2109940" cy="593488"/>
            <a:chOff x="4265" y="3756"/>
            <a:chExt cx="1398" cy="440"/>
          </a:xfrm>
        </p:grpSpPr>
        <p:sp>
          <p:nvSpPr>
            <p:cNvPr id="7" name="Text Box 8">
              <a:extLst>
                <a:ext uri="{FF2B5EF4-FFF2-40B4-BE49-F238E27FC236}">
                  <a16:creationId xmlns:a16="http://schemas.microsoft.com/office/drawing/2014/main" id="{FF530CC6-9BCF-46CC-BA12-0BF8536CFE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67" y="4130"/>
              <a:ext cx="1396" cy="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pitchFamily="34" charset="-128"/>
                </a:defRPr>
              </a:lvl9pPr>
            </a:lstStyle>
            <a:p>
              <a:pPr eaLnBrk="1" hangingPunct="1">
                <a:buSzPct val="100000"/>
              </a:pPr>
              <a:r>
                <a:rPr lang="it-IT" altLang="it-IT" sz="700">
                  <a:solidFill>
                    <a:srgbClr val="000050"/>
                  </a:solidFill>
                  <a:latin typeface="Arial" panose="020B0604020202020204" pitchFamily="34" charset="0"/>
                </a:rPr>
                <a:t>Centro Ricerche Produzioni Animali – C.R.P.A. S.p.A.</a:t>
              </a:r>
            </a:p>
          </p:txBody>
        </p:sp>
        <p:pic>
          <p:nvPicPr>
            <p:cNvPr id="8" name="Picture 9">
              <a:extLst>
                <a:ext uri="{FF2B5EF4-FFF2-40B4-BE49-F238E27FC236}">
                  <a16:creationId xmlns:a16="http://schemas.microsoft.com/office/drawing/2014/main" id="{4544717F-3128-4AC8-A979-C935916FD5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5" y="3756"/>
              <a:ext cx="1331" cy="3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3" name="Rettangolo 2">
            <a:extLst>
              <a:ext uri="{FF2B5EF4-FFF2-40B4-BE49-F238E27FC236}">
                <a16:creationId xmlns:a16="http://schemas.microsoft.com/office/drawing/2014/main" id="{0CD7ABB1-B177-415A-89E5-B04BED3A6DD2}"/>
              </a:ext>
            </a:extLst>
          </p:cNvPr>
          <p:cNvSpPr/>
          <p:nvPr/>
        </p:nvSpPr>
        <p:spPr>
          <a:xfrm>
            <a:off x="387351" y="5112056"/>
            <a:ext cx="76648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i="1" dirty="0"/>
              <a:t>Fonte: </a:t>
            </a:r>
            <a:r>
              <a:rPr lang="it-IT" i="1" dirty="0" err="1"/>
              <a:t>Eurostat</a:t>
            </a:r>
            <a:r>
              <a:rPr lang="it-IT" i="1" dirty="0"/>
              <a:t> - DG AGRI, Indicatore della PAC e Rete Rurale Nazionale </a:t>
            </a:r>
          </a:p>
        </p:txBody>
      </p:sp>
    </p:spTree>
    <p:extLst>
      <p:ext uri="{BB962C8B-B14F-4D97-AF65-F5344CB8AC3E}">
        <p14:creationId xmlns:p14="http://schemas.microsoft.com/office/powerpoint/2010/main" val="1354429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9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170228 String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58312"/>
            <a:ext cx="9144000" cy="35996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47487" y="225012"/>
            <a:ext cx="744902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Open Sans"/>
                <a:cs typeface="Open Sans"/>
              </a:rPr>
              <a:t>Visita</a:t>
            </a:r>
            <a:r>
              <a:rPr lang="en-US" sz="2800" b="1" dirty="0">
                <a:latin typeface="Open Sans"/>
                <a:cs typeface="Open Sans"/>
              </a:rPr>
              <a:t> Noord-Brabant 5 – 6 </a:t>
            </a:r>
            <a:r>
              <a:rPr lang="en-US" sz="2800" b="1" dirty="0" err="1">
                <a:latin typeface="Open Sans"/>
                <a:cs typeface="Open Sans"/>
              </a:rPr>
              <a:t>Giugno</a:t>
            </a:r>
            <a:r>
              <a:rPr lang="en-US" sz="2800" b="1" dirty="0">
                <a:latin typeface="Open Sans"/>
                <a:cs typeface="Open Sans"/>
              </a:rPr>
              <a:t> 2018</a:t>
            </a:r>
          </a:p>
        </p:txBody>
      </p:sp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4E0F8402-B889-426F-B9FB-2737E3D426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317085"/>
              </p:ext>
            </p:extLst>
          </p:nvPr>
        </p:nvGraphicFramePr>
        <p:xfrm>
          <a:off x="706845" y="748232"/>
          <a:ext cx="7730310" cy="5742155"/>
        </p:xfrm>
        <a:graphic>
          <a:graphicData uri="http://schemas.openxmlformats.org/drawingml/2006/table">
            <a:tbl>
              <a:tblPr firstRow="1" firstCol="1" bandRow="1"/>
              <a:tblGrid>
                <a:gridCol w="877722">
                  <a:extLst>
                    <a:ext uri="{9D8B030D-6E8A-4147-A177-3AD203B41FA5}">
                      <a16:colId xmlns:a16="http://schemas.microsoft.com/office/drawing/2014/main" val="3688597915"/>
                    </a:ext>
                  </a:extLst>
                </a:gridCol>
                <a:gridCol w="1613186">
                  <a:extLst>
                    <a:ext uri="{9D8B030D-6E8A-4147-A177-3AD203B41FA5}">
                      <a16:colId xmlns:a16="http://schemas.microsoft.com/office/drawing/2014/main" val="556429884"/>
                    </a:ext>
                  </a:extLst>
                </a:gridCol>
                <a:gridCol w="1613186">
                  <a:extLst>
                    <a:ext uri="{9D8B030D-6E8A-4147-A177-3AD203B41FA5}">
                      <a16:colId xmlns:a16="http://schemas.microsoft.com/office/drawing/2014/main" val="889050"/>
                    </a:ext>
                  </a:extLst>
                </a:gridCol>
                <a:gridCol w="1613186">
                  <a:extLst>
                    <a:ext uri="{9D8B030D-6E8A-4147-A177-3AD203B41FA5}">
                      <a16:colId xmlns:a16="http://schemas.microsoft.com/office/drawing/2014/main" val="2973662190"/>
                    </a:ext>
                  </a:extLst>
                </a:gridCol>
                <a:gridCol w="2013030">
                  <a:extLst>
                    <a:ext uri="{9D8B030D-6E8A-4147-A177-3AD203B41FA5}">
                      <a16:colId xmlns:a16="http://schemas.microsoft.com/office/drawing/2014/main" val="2476279652"/>
                    </a:ext>
                  </a:extLst>
                </a:gridCol>
              </a:tblGrid>
              <a:tr h="2208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Giovedì 5 Giugno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Venerdì 6 Giugno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825647"/>
                  </a:ext>
                </a:extLst>
              </a:tr>
              <a:tr h="2734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Tema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Vecchio &amp; Nuovo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Politica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Cambiare</a:t>
                      </a:r>
                      <a:r>
                        <a:rPr lang="en-US" sz="1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la </a:t>
                      </a:r>
                      <a:r>
                        <a:rPr lang="en-US" sz="14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dieta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Politica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6611"/>
                  </a:ext>
                </a:extLst>
              </a:tr>
              <a:tr h="17264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Mattina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LOG de Peel –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Volwaard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–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Beter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Leven (Coppens)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polli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da carne ad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alto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benessere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animale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Pianificazione</a:t>
                      </a: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 </a:t>
                      </a:r>
                      <a:r>
                        <a:rPr lang="fr-FR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lungo</a:t>
                      </a: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termine </a:t>
                      </a:r>
                      <a:r>
                        <a:rPr lang="fr-FR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combinata</a:t>
                      </a: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con </a:t>
                      </a:r>
                      <a:r>
                        <a:rPr lang="fr-FR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legislazione</a:t>
                      </a: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ambientale</a:t>
                      </a:r>
                      <a:r>
                        <a:rPr lang="fr-FR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Foodup</a:t>
                      </a: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fr-FR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translab</a:t>
                      </a: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stimulare</a:t>
                      </a: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transizione</a:t>
                      </a: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dell’agro-alimentare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Fabbrica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per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il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recupero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degli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sprechi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alimentari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921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Foodlab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– Food Heroes 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921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Programma innovazione </a:t>
                      </a:r>
                      <a:r>
                        <a:rPr lang="it-IT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agrofood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POR-FESR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Agri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Meets Design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7011996"/>
                  </a:ext>
                </a:extLst>
              </a:tr>
              <a:tr h="4101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Pranzo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Museo </a:t>
                      </a:r>
                      <a:r>
                        <a:rPr lang="en-US" sz="1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Boerenbond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Fabbrica</a:t>
                      </a: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dello</a:t>
                      </a: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spreco</a:t>
                      </a: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alimentare</a:t>
                      </a: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it-IT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136905"/>
                  </a:ext>
                </a:extLst>
              </a:tr>
              <a:tr h="14354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Poneriggio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Food Tech Park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Brainport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921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Philips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Growwise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Programma innovazione </a:t>
                      </a:r>
                      <a:r>
                        <a:rPr lang="it-IT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agrofood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POR-FESR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Programma innovazione </a:t>
                      </a:r>
                      <a:r>
                        <a:rPr lang="it-IT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agrofood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POR-FESR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Protiz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Biosystems (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insetti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 in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Dongen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Kruidenaar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in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Etten-Leur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ZLTO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LIB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9852645"/>
                  </a:ext>
                </a:extLst>
              </a:tr>
              <a:tr h="4101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Sera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Strijp</a:t>
                      </a: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S – Eindhoven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Macellaio</a:t>
                      </a: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vegetariano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LIB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4B0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1518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959877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1">
  <a:themeElements>
    <a:clrScheme name="Interreg North-West Europe 1">
      <a:dk1>
        <a:srgbClr val="034E9F"/>
      </a:dk1>
      <a:lt1>
        <a:srgbClr val="83A8D0"/>
      </a:lt1>
      <a:dk2>
        <a:srgbClr val="000000"/>
      </a:dk2>
      <a:lt2>
        <a:srgbClr val="FFFFFF"/>
      </a:lt2>
      <a:accent1>
        <a:srgbClr val="EF717F"/>
      </a:accent1>
      <a:accent2>
        <a:srgbClr val="F7B9C0"/>
      </a:accent2>
      <a:accent3>
        <a:srgbClr val="685B63"/>
      </a:accent3>
      <a:accent4>
        <a:srgbClr val="A49DA1"/>
      </a:accent4>
      <a:accent5>
        <a:srgbClr val="6E96AC"/>
      </a:accent5>
      <a:accent6>
        <a:srgbClr val="B3CAD6"/>
      </a:accent6>
      <a:hlink>
        <a:srgbClr val="01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1389</TotalTime>
  <Words>1273</Words>
  <Application>Microsoft Office PowerPoint</Application>
  <PresentationFormat>Presentazione su schermo (4:3)</PresentationFormat>
  <Paragraphs>483</Paragraphs>
  <Slides>14</Slides>
  <Notes>13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3" baseType="lpstr">
      <vt:lpstr>Arial Unicode MS</vt:lpstr>
      <vt:lpstr>MS Mincho</vt:lpstr>
      <vt:lpstr>Arial</vt:lpstr>
      <vt:lpstr>Calibri</vt:lpstr>
      <vt:lpstr>Open Sans</vt:lpstr>
      <vt:lpstr>Times New Roman</vt:lpstr>
      <vt:lpstr>Trebuchet MS</vt:lpstr>
      <vt:lpstr>Wingdings 3</vt:lpstr>
      <vt:lpstr>Presentation1</vt:lpstr>
      <vt:lpstr>Presentazione standard di PowerPoint</vt:lpstr>
      <vt:lpstr>Fase  1</vt:lpstr>
      <vt:lpstr>Caratterizzazione delle regioni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...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...</dc:creator>
  <cp:lastModifiedBy>Kees De Roest</cp:lastModifiedBy>
  <cp:revision>95</cp:revision>
  <cp:lastPrinted>2017-04-18T12:38:03Z</cp:lastPrinted>
  <dcterms:created xsi:type="dcterms:W3CDTF">2015-03-06T10:50:13Z</dcterms:created>
  <dcterms:modified xsi:type="dcterms:W3CDTF">2018-02-22T11:33:52Z</dcterms:modified>
</cp:coreProperties>
</file>