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60" r:id="rId3"/>
    <p:sldId id="263" r:id="rId4"/>
    <p:sldId id="261" r:id="rId5"/>
    <p:sldId id="264" r:id="rId6"/>
    <p:sldId id="262" r:id="rId7"/>
  </p:sldIdLst>
  <p:sldSz cx="10693400" cy="7562850"/>
  <p:notesSz cx="10693400" cy="756285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senza titolo" id="{D16DFF62-9554-4BDF-9713-D058107CC58A}">
          <p14:sldIdLst>
            <p14:sldId id="265"/>
            <p14:sldId id="260"/>
            <p14:sldId id="263"/>
            <p14:sldId id="261"/>
            <p14:sldId id="264"/>
            <p14:sldId id="262"/>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774" y="354"/>
      </p:cViewPr>
      <p:guideLst>
        <p:guide orient="horz" pos="2862"/>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2344483"/>
            <a:ext cx="9089390" cy="158819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604010" y="4235196"/>
            <a:ext cx="7485380" cy="18907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10/15/2018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dirty="0"/>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10/15/2018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10/15/2018</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10/15/2018</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10/15/2018</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170939" y="5080"/>
            <a:ext cx="8352155" cy="1404619"/>
          </a:xfrm>
          <a:prstGeom prst="rect">
            <a:avLst/>
          </a:prstGeom>
          <a:blipFill>
            <a:blip r:embed="rId7" cstate="print"/>
            <a:stretch>
              <a:fillRect/>
            </a:stretch>
          </a:blipFill>
        </p:spPr>
        <p:txBody>
          <a:bodyPr wrap="square" lIns="0" tIns="0" rIns="0" bIns="0" rtlCol="0"/>
          <a:lstStyle/>
          <a:p>
            <a:endParaRPr/>
          </a:p>
        </p:txBody>
      </p:sp>
      <p:sp>
        <p:nvSpPr>
          <p:cNvPr id="17" name="bk object 17"/>
          <p:cNvSpPr/>
          <p:nvPr/>
        </p:nvSpPr>
        <p:spPr>
          <a:xfrm>
            <a:off x="540384" y="6843395"/>
            <a:ext cx="9587611" cy="419734"/>
          </a:xfrm>
          <a:prstGeom prst="rect">
            <a:avLst/>
          </a:prstGeom>
          <a:blipFill>
            <a:blip r:embed="rId8" cstate="print"/>
            <a:stretch>
              <a:fillRect/>
            </a:stretch>
          </a:blipFill>
        </p:spPr>
        <p:txBody>
          <a:bodyPr wrap="square" lIns="0" tIns="0" rIns="0" bIns="0" rtlCol="0"/>
          <a:lstStyle/>
          <a:p>
            <a:endParaRPr/>
          </a:p>
        </p:txBody>
      </p:sp>
      <p:sp>
        <p:nvSpPr>
          <p:cNvPr id="2" name="Holder 2"/>
          <p:cNvSpPr>
            <a:spLocks noGrp="1"/>
          </p:cNvSpPr>
          <p:nvPr>
            <p:ph type="title"/>
          </p:nvPr>
        </p:nvSpPr>
        <p:spPr>
          <a:xfrm>
            <a:off x="534670" y="302514"/>
            <a:ext cx="9624060" cy="1210056"/>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534670" y="1739455"/>
            <a:ext cx="9624060"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635756" y="7033450"/>
            <a:ext cx="3421888" cy="37814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34670" y="7033450"/>
            <a:ext cx="2459482" cy="3781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10/15/2018</a:t>
            </a:fld>
            <a:endParaRPr lang="en-US"/>
          </a:p>
        </p:txBody>
      </p:sp>
      <p:sp>
        <p:nvSpPr>
          <p:cNvPr id="6" name="Holder 6"/>
          <p:cNvSpPr>
            <a:spLocks noGrp="1"/>
          </p:cNvSpPr>
          <p:nvPr>
            <p:ph type="sldNum" sz="quarter" idx="7"/>
          </p:nvPr>
        </p:nvSpPr>
        <p:spPr>
          <a:xfrm>
            <a:off x="7699248" y="7033450"/>
            <a:ext cx="2459482" cy="3781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aria-alsace.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testo 2"/>
          <p:cNvSpPr>
            <a:spLocks noGrp="1"/>
          </p:cNvSpPr>
          <p:nvPr>
            <p:ph type="body" idx="1"/>
          </p:nvPr>
        </p:nvSpPr>
        <p:spPr>
          <a:xfrm>
            <a:off x="534670" y="1739455"/>
            <a:ext cx="9624060" cy="2492990"/>
          </a:xfrm>
        </p:spPr>
        <p:txBody>
          <a:bodyPr/>
          <a:lstStyle/>
          <a:p>
            <a:r>
              <a:rPr lang="it-IT" sz="4400" b="1" dirty="0" smtClean="0">
                <a:solidFill>
                  <a:srgbClr val="002060"/>
                </a:solidFill>
              </a:rPr>
              <a:t>STRING </a:t>
            </a:r>
            <a:r>
              <a:rPr lang="it-IT" sz="4400" b="1" dirty="0" err="1" smtClean="0">
                <a:solidFill>
                  <a:srgbClr val="002060"/>
                </a:solidFill>
              </a:rPr>
              <a:t>Stakeholders</a:t>
            </a:r>
            <a:r>
              <a:rPr lang="it-IT" sz="4400" b="1" dirty="0" smtClean="0">
                <a:solidFill>
                  <a:srgbClr val="002060"/>
                </a:solidFill>
              </a:rPr>
              <a:t> meeting</a:t>
            </a:r>
          </a:p>
          <a:p>
            <a:endParaRPr lang="it-IT" sz="3200" dirty="0"/>
          </a:p>
          <a:p>
            <a:r>
              <a:rPr lang="it-IT" sz="3200" dirty="0" smtClean="0"/>
              <a:t>Staff </a:t>
            </a:r>
            <a:r>
              <a:rPr lang="it-IT" sz="3200" dirty="0" err="1" smtClean="0"/>
              <a:t>exchange</a:t>
            </a:r>
            <a:r>
              <a:rPr lang="it-IT" sz="3200" dirty="0" smtClean="0"/>
              <a:t> in </a:t>
            </a:r>
            <a:r>
              <a:rPr lang="it-IT" sz="3200" dirty="0" err="1" smtClean="0"/>
              <a:t>Alsace</a:t>
            </a:r>
            <a:endParaRPr lang="it-IT" sz="3200" dirty="0"/>
          </a:p>
          <a:p>
            <a:endParaRPr lang="it-IT" dirty="0" smtClean="0"/>
          </a:p>
          <a:p>
            <a:endParaRPr lang="it-IT" dirty="0"/>
          </a:p>
          <a:p>
            <a:r>
              <a:rPr lang="it-IT" i="1" dirty="0" smtClean="0"/>
              <a:t>Bologna, 15 </a:t>
            </a:r>
            <a:r>
              <a:rPr lang="it-IT" i="1" dirty="0" err="1" smtClean="0"/>
              <a:t>October</a:t>
            </a:r>
            <a:r>
              <a:rPr lang="it-IT" i="1" dirty="0" smtClean="0"/>
              <a:t> 2018</a:t>
            </a:r>
            <a:endParaRPr lang="it-IT" i="1" dirty="0"/>
          </a:p>
        </p:txBody>
      </p:sp>
    </p:spTree>
    <p:extLst>
      <p:ext uri="{BB962C8B-B14F-4D97-AF65-F5344CB8AC3E}">
        <p14:creationId xmlns:p14="http://schemas.microsoft.com/office/powerpoint/2010/main" val="3189933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546100" y="1038225"/>
            <a:ext cx="9624060" cy="3908762"/>
          </a:xfrm>
        </p:spPr>
        <p:txBody>
          <a:bodyPr/>
          <a:lstStyle/>
          <a:p>
            <a:r>
              <a:rPr lang="it-IT" sz="2800" b="1" dirty="0" smtClean="0">
                <a:solidFill>
                  <a:srgbClr val="002060"/>
                </a:solidFill>
              </a:rPr>
              <a:t>ALSACE: FOOD SECTOR </a:t>
            </a:r>
            <a:r>
              <a:rPr lang="it-IT" sz="2800" b="1" dirty="0" smtClean="0">
                <a:solidFill>
                  <a:srgbClr val="002060"/>
                </a:solidFill>
              </a:rPr>
              <a:t>OVERVIEW</a:t>
            </a:r>
          </a:p>
          <a:p>
            <a:endParaRPr lang="it-IT" sz="1000" dirty="0" smtClean="0"/>
          </a:p>
          <a:p>
            <a:pPr marL="285750" lvl="0" indent="-285750" algn="just">
              <a:buFont typeface="Arial" pitchFamily="34" charset="0"/>
              <a:buChar char="•"/>
            </a:pPr>
            <a:r>
              <a:rPr lang="nl-NL" dirty="0" smtClean="0"/>
              <a:t>food-processing industry</a:t>
            </a:r>
          </a:p>
          <a:p>
            <a:pPr lvl="0" algn="just"/>
            <a:r>
              <a:rPr lang="nl-NL" dirty="0" smtClean="0"/>
              <a:t> </a:t>
            </a:r>
            <a:endParaRPr lang="it-IT" dirty="0"/>
          </a:p>
          <a:p>
            <a:pPr marL="285750" lvl="0" indent="-285750" algn="just">
              <a:buFont typeface="Arial" pitchFamily="34" charset="0"/>
              <a:buChar char="•"/>
            </a:pPr>
            <a:r>
              <a:rPr lang="nl-NL" dirty="0"/>
              <a:t>Big groups (Kronenbourg, Mars, etc), cooperatives, SMEs (family owned, third generation).</a:t>
            </a:r>
            <a:endParaRPr lang="it-IT" dirty="0"/>
          </a:p>
          <a:p>
            <a:pPr lvl="0" algn="just"/>
            <a:endParaRPr lang="it-IT" u="sng" dirty="0" smtClean="0">
              <a:hlinkClick r:id="rId2"/>
            </a:endParaRPr>
          </a:p>
          <a:p>
            <a:pPr marL="285750" lvl="0" indent="-285750" algn="just">
              <a:buFont typeface="Arial" pitchFamily="34" charset="0"/>
              <a:buChar char="•"/>
            </a:pPr>
            <a:r>
              <a:rPr lang="it-IT" u="sng" dirty="0" smtClean="0">
                <a:hlinkClick r:id="rId2"/>
              </a:rPr>
              <a:t>ARIA</a:t>
            </a:r>
            <a:r>
              <a:rPr lang="it-IT" u="sng" dirty="0">
                <a:hlinkClick r:id="rId2"/>
              </a:rPr>
              <a:t>: </a:t>
            </a:r>
            <a:r>
              <a:rPr lang="it-IT" u="sng" dirty="0" err="1">
                <a:hlinkClick r:id="rId2"/>
              </a:rPr>
              <a:t>Association</a:t>
            </a:r>
            <a:r>
              <a:rPr lang="it-IT" u="sng" dirty="0">
                <a:hlinkClick r:id="rId2"/>
              </a:rPr>
              <a:t> </a:t>
            </a:r>
            <a:r>
              <a:rPr lang="it-IT" u="sng" dirty="0" err="1">
                <a:hlinkClick r:id="rId2"/>
              </a:rPr>
              <a:t>Régionale</a:t>
            </a:r>
            <a:r>
              <a:rPr lang="it-IT" u="sng" dirty="0">
                <a:hlinkClick r:id="rId2"/>
              </a:rPr>
              <a:t> </a:t>
            </a:r>
            <a:r>
              <a:rPr lang="it-IT" u="sng" dirty="0" err="1">
                <a:hlinkClick r:id="rId2"/>
              </a:rPr>
              <a:t>des</a:t>
            </a:r>
            <a:r>
              <a:rPr lang="it-IT" u="sng" dirty="0">
                <a:hlinkClick r:id="rId2"/>
              </a:rPr>
              <a:t> </a:t>
            </a:r>
            <a:r>
              <a:rPr lang="it-IT" u="sng" dirty="0" err="1">
                <a:hlinkClick r:id="rId2"/>
              </a:rPr>
              <a:t>Industries</a:t>
            </a:r>
            <a:r>
              <a:rPr lang="it-IT" u="sng" dirty="0">
                <a:hlinkClick r:id="rId2"/>
              </a:rPr>
              <a:t> </a:t>
            </a:r>
            <a:r>
              <a:rPr lang="it-IT" u="sng" dirty="0" err="1">
                <a:hlinkClick r:id="rId2"/>
              </a:rPr>
              <a:t>Alimentaires</a:t>
            </a:r>
            <a:r>
              <a:rPr lang="it-IT" u="sng" dirty="0">
                <a:hlinkClick r:id="rId2"/>
              </a:rPr>
              <a:t> </a:t>
            </a:r>
            <a:r>
              <a:rPr lang="it-IT" u="sng" dirty="0" smtClean="0">
                <a:hlinkClick r:id="rId2"/>
              </a:rPr>
              <a:t>d'</a:t>
            </a:r>
            <a:r>
              <a:rPr lang="it-IT" u="sng" dirty="0" err="1" smtClean="0">
                <a:hlinkClick r:id="rId2"/>
              </a:rPr>
              <a:t>Alsace</a:t>
            </a:r>
            <a:r>
              <a:rPr lang="it-IT" dirty="0" smtClean="0"/>
              <a:t>. </a:t>
            </a:r>
            <a:r>
              <a:rPr lang="nl-NL" dirty="0" smtClean="0"/>
              <a:t>ARIA </a:t>
            </a:r>
            <a:r>
              <a:rPr lang="nl-NL" dirty="0"/>
              <a:t>is a private association. </a:t>
            </a:r>
            <a:r>
              <a:rPr lang="nl-NL" dirty="0" smtClean="0"/>
              <a:t>20 </a:t>
            </a:r>
            <a:r>
              <a:rPr lang="nl-NL" dirty="0"/>
              <a:t>SMEs in the board, 6 </a:t>
            </a:r>
            <a:r>
              <a:rPr lang="nl-NL" dirty="0" smtClean="0"/>
              <a:t>vice-presidents. </a:t>
            </a:r>
            <a:r>
              <a:rPr lang="nl-NL" dirty="0"/>
              <a:t>SMEs </a:t>
            </a:r>
            <a:r>
              <a:rPr lang="nl-NL" dirty="0" smtClean="0"/>
              <a:t>pay </a:t>
            </a:r>
            <a:r>
              <a:rPr lang="nl-NL" dirty="0"/>
              <a:t>an annual fee and part of the costs of specific services of programmes (see NOVIAA). </a:t>
            </a:r>
            <a:r>
              <a:rPr lang="nl-NL" dirty="0" smtClean="0"/>
              <a:t>It is mainly self-financed.</a:t>
            </a:r>
          </a:p>
          <a:p>
            <a:pPr lvl="0" algn="just"/>
            <a:endParaRPr lang="it-IT" dirty="0"/>
          </a:p>
          <a:p>
            <a:pPr marL="285750" lvl="0" indent="-285750" algn="just">
              <a:buFont typeface="Arial" pitchFamily="34" charset="0"/>
              <a:buChar char="•"/>
            </a:pPr>
            <a:r>
              <a:rPr lang="nl-NL" dirty="0"/>
              <a:t>In 2009 regional government decided to support research </a:t>
            </a:r>
            <a:r>
              <a:rPr lang="nl-NL" dirty="0" smtClean="0"/>
              <a:t>in “old</a:t>
            </a:r>
            <a:r>
              <a:rPr lang="nl-NL" dirty="0"/>
              <a:t>” industrial </a:t>
            </a:r>
            <a:r>
              <a:rPr lang="nl-NL" dirty="0" smtClean="0"/>
              <a:t>sectors </a:t>
            </a:r>
            <a:r>
              <a:rPr lang="nl-NL" dirty="0"/>
              <a:t>(food and metallurgy), that are the backbone of the Alsatian economy, because French government decided to financially support the “new” industries (IT, etc). This led ARIA to start a cooperation with local research centres. </a:t>
            </a:r>
            <a:endParaRPr lang="it-IT" dirty="0"/>
          </a:p>
        </p:txBody>
      </p:sp>
      <p:graphicFrame>
        <p:nvGraphicFramePr>
          <p:cNvPr id="4" name="Tabella 3"/>
          <p:cNvGraphicFramePr>
            <a:graphicFrameLocks noGrp="1"/>
          </p:cNvGraphicFramePr>
          <p:nvPr>
            <p:extLst>
              <p:ext uri="{D42A27DB-BD31-4B8C-83A1-F6EECF244321}">
                <p14:modId xmlns:p14="http://schemas.microsoft.com/office/powerpoint/2010/main" val="1883652762"/>
              </p:ext>
            </p:extLst>
          </p:nvPr>
        </p:nvGraphicFramePr>
        <p:xfrm>
          <a:off x="546100" y="5000625"/>
          <a:ext cx="9601200" cy="1792605"/>
        </p:xfrm>
        <a:graphic>
          <a:graphicData uri="http://schemas.openxmlformats.org/drawingml/2006/table">
            <a:tbl>
              <a:tblPr firstRow="1" firstCol="1" bandRow="1">
                <a:tableStyleId>{5C22544A-7EE6-4342-B048-85BDC9FD1C3A}</a:tableStyleId>
              </a:tblPr>
              <a:tblGrid>
                <a:gridCol w="2227563"/>
                <a:gridCol w="3993082"/>
                <a:gridCol w="1691337"/>
                <a:gridCol w="1689218"/>
              </a:tblGrid>
              <a:tr h="207645">
                <a:tc>
                  <a:txBody>
                    <a:bodyPr/>
                    <a:lstStyle/>
                    <a:p>
                      <a:pPr algn="l">
                        <a:lnSpc>
                          <a:spcPct val="115000"/>
                        </a:lnSpc>
                        <a:spcBef>
                          <a:spcPts val="240"/>
                        </a:spcBef>
                        <a:spcAft>
                          <a:spcPts val="240"/>
                        </a:spcAft>
                      </a:pPr>
                      <a:r>
                        <a:rPr lang="it-IT" sz="1000" dirty="0">
                          <a:effectLst/>
                        </a:rPr>
                        <a:t>INDICATORS</a:t>
                      </a:r>
                      <a:endParaRPr lang="it-IT" sz="1000" dirty="0">
                        <a:effectLst/>
                        <a:latin typeface="Calibri"/>
                        <a:ea typeface="Calibri"/>
                        <a:cs typeface="Times New Roman"/>
                      </a:endParaRPr>
                    </a:p>
                  </a:txBody>
                  <a:tcPr marL="44450" marR="44450" marT="0" marB="0" anchor="ctr"/>
                </a:tc>
                <a:tc>
                  <a:txBody>
                    <a:bodyPr/>
                    <a:lstStyle/>
                    <a:p>
                      <a:pPr algn="l">
                        <a:lnSpc>
                          <a:spcPct val="115000"/>
                        </a:lnSpc>
                        <a:spcBef>
                          <a:spcPts val="240"/>
                        </a:spcBef>
                        <a:spcAft>
                          <a:spcPts val="240"/>
                        </a:spcAft>
                      </a:pPr>
                      <a:r>
                        <a:rPr lang="it-IT" sz="1000">
                          <a:effectLst/>
                        </a:rPr>
                        <a:t>SOURCE</a:t>
                      </a:r>
                      <a:endParaRPr lang="it-IT" sz="1000">
                        <a:effectLst/>
                        <a:latin typeface="Calibri"/>
                        <a:ea typeface="Calibri"/>
                        <a:cs typeface="Times New Roman"/>
                      </a:endParaRPr>
                    </a:p>
                  </a:txBody>
                  <a:tcPr marL="44450" marR="44450" marT="0" marB="0" anchor="ctr"/>
                </a:tc>
                <a:tc>
                  <a:txBody>
                    <a:bodyPr/>
                    <a:lstStyle/>
                    <a:p>
                      <a:pPr algn="l">
                        <a:lnSpc>
                          <a:spcPct val="115000"/>
                        </a:lnSpc>
                        <a:spcBef>
                          <a:spcPts val="240"/>
                        </a:spcBef>
                        <a:spcAft>
                          <a:spcPts val="240"/>
                        </a:spcAft>
                      </a:pPr>
                      <a:r>
                        <a:rPr lang="it-IT" sz="1000">
                          <a:effectLst/>
                        </a:rPr>
                        <a:t>AGRICULTURE</a:t>
                      </a:r>
                      <a:endParaRPr lang="it-IT" sz="1000">
                        <a:effectLst/>
                        <a:latin typeface="Calibri"/>
                        <a:ea typeface="Calibri"/>
                        <a:cs typeface="Times New Roman"/>
                      </a:endParaRPr>
                    </a:p>
                  </a:txBody>
                  <a:tcPr marL="44450" marR="44450" marT="0" marB="0" anchor="ctr"/>
                </a:tc>
                <a:tc>
                  <a:txBody>
                    <a:bodyPr/>
                    <a:lstStyle/>
                    <a:p>
                      <a:pPr algn="l">
                        <a:lnSpc>
                          <a:spcPct val="115000"/>
                        </a:lnSpc>
                        <a:spcBef>
                          <a:spcPts val="240"/>
                        </a:spcBef>
                        <a:spcAft>
                          <a:spcPts val="240"/>
                        </a:spcAft>
                      </a:pPr>
                      <a:r>
                        <a:rPr lang="it-IT" sz="1000">
                          <a:effectLst/>
                        </a:rPr>
                        <a:t>FOOD PROCESSING</a:t>
                      </a:r>
                      <a:endParaRPr lang="it-IT" sz="1000">
                        <a:effectLst/>
                        <a:latin typeface="Calibri"/>
                        <a:ea typeface="Calibri"/>
                        <a:cs typeface="Times New Roman"/>
                      </a:endParaRPr>
                    </a:p>
                  </a:txBody>
                  <a:tcPr marL="44450" marR="44450" marT="0" marB="0" anchor="ctr"/>
                </a:tc>
              </a:tr>
              <a:tr h="401320">
                <a:tc>
                  <a:txBody>
                    <a:bodyPr/>
                    <a:lstStyle/>
                    <a:p>
                      <a:pPr algn="just">
                        <a:lnSpc>
                          <a:spcPct val="115000"/>
                        </a:lnSpc>
                        <a:spcBef>
                          <a:spcPts val="240"/>
                        </a:spcBef>
                        <a:spcAft>
                          <a:spcPts val="240"/>
                        </a:spcAft>
                      </a:pPr>
                      <a:r>
                        <a:rPr lang="it-IT" sz="1000">
                          <a:effectLst/>
                        </a:rPr>
                        <a:t>Number of firms</a:t>
                      </a:r>
                      <a:endParaRPr lang="it-IT" sz="1000">
                        <a:effectLst/>
                        <a:latin typeface="Calibri"/>
                        <a:ea typeface="Calibri"/>
                        <a:cs typeface="Times New Roman"/>
                      </a:endParaRPr>
                    </a:p>
                  </a:txBody>
                  <a:tcPr marL="44450" marR="44450" marT="0" marB="0"/>
                </a:tc>
                <a:tc>
                  <a:txBody>
                    <a:bodyPr/>
                    <a:lstStyle/>
                    <a:p>
                      <a:pPr algn="l">
                        <a:lnSpc>
                          <a:spcPct val="115000"/>
                        </a:lnSpc>
                        <a:spcBef>
                          <a:spcPts val="240"/>
                        </a:spcBef>
                        <a:spcAft>
                          <a:spcPts val="240"/>
                        </a:spcAft>
                      </a:pPr>
                      <a:r>
                        <a:rPr lang="fr-FR" sz="1000">
                          <a:effectLst/>
                        </a:rPr>
                        <a:t>Agriculture : AGRESTE (2013)</a:t>
                      </a:r>
                      <a:r>
                        <a:rPr lang="fr-FR" sz="1000" baseline="30000">
                          <a:effectLst/>
                        </a:rPr>
                        <a:t>1</a:t>
                      </a:r>
                      <a:r>
                        <a:rPr lang="fr-FR" sz="1000">
                          <a:effectLst/>
                        </a:rPr>
                        <a:t> </a:t>
                      </a:r>
                      <a:endParaRPr lang="it-IT" sz="1000">
                        <a:effectLst/>
                      </a:endParaRPr>
                    </a:p>
                    <a:p>
                      <a:pPr algn="l">
                        <a:lnSpc>
                          <a:spcPct val="115000"/>
                        </a:lnSpc>
                        <a:spcBef>
                          <a:spcPts val="240"/>
                        </a:spcBef>
                        <a:spcAft>
                          <a:spcPts val="240"/>
                        </a:spcAft>
                      </a:pPr>
                      <a:r>
                        <a:rPr lang="fr-FR" sz="1000">
                          <a:effectLst/>
                        </a:rPr>
                        <a:t>Food Processing: Observatoire agroalimentaire Alsace 2015 (2014)</a:t>
                      </a:r>
                      <a:endParaRPr lang="it-IT" sz="1000">
                        <a:effectLst/>
                        <a:latin typeface="Calibri"/>
                        <a:ea typeface="Calibri"/>
                        <a:cs typeface="Times New Roman"/>
                      </a:endParaRPr>
                    </a:p>
                  </a:txBody>
                  <a:tcPr marL="44450" marR="44450" marT="0" marB="0"/>
                </a:tc>
                <a:tc>
                  <a:txBody>
                    <a:bodyPr/>
                    <a:lstStyle/>
                    <a:p>
                      <a:pPr algn="just">
                        <a:lnSpc>
                          <a:spcPct val="115000"/>
                        </a:lnSpc>
                        <a:spcBef>
                          <a:spcPts val="240"/>
                        </a:spcBef>
                        <a:spcAft>
                          <a:spcPts val="240"/>
                        </a:spcAft>
                      </a:pPr>
                      <a:r>
                        <a:rPr lang="it-IT" sz="1000">
                          <a:effectLst/>
                        </a:rPr>
                        <a:t>10 849</a:t>
                      </a:r>
                      <a:endParaRPr lang="it-IT" sz="1000">
                        <a:effectLst/>
                        <a:latin typeface="Calibri"/>
                        <a:ea typeface="Calibri"/>
                        <a:cs typeface="Times New Roman"/>
                      </a:endParaRPr>
                    </a:p>
                  </a:txBody>
                  <a:tcPr marL="44450" marR="44450" marT="0" marB="0" anchor="ctr"/>
                </a:tc>
                <a:tc>
                  <a:txBody>
                    <a:bodyPr/>
                    <a:lstStyle/>
                    <a:p>
                      <a:pPr algn="just">
                        <a:lnSpc>
                          <a:spcPct val="115000"/>
                        </a:lnSpc>
                        <a:spcBef>
                          <a:spcPts val="240"/>
                        </a:spcBef>
                        <a:spcAft>
                          <a:spcPts val="240"/>
                        </a:spcAft>
                      </a:pPr>
                      <a:r>
                        <a:rPr lang="it-IT" sz="1000">
                          <a:effectLst/>
                        </a:rPr>
                        <a:t>424</a:t>
                      </a:r>
                      <a:endParaRPr lang="it-IT" sz="1000">
                        <a:effectLst/>
                        <a:latin typeface="Calibri"/>
                        <a:ea typeface="Calibri"/>
                        <a:cs typeface="Times New Roman"/>
                      </a:endParaRPr>
                    </a:p>
                  </a:txBody>
                  <a:tcPr marL="44450" marR="44450" marT="0" marB="0" anchor="ctr"/>
                </a:tc>
              </a:tr>
              <a:tr h="401320">
                <a:tc>
                  <a:txBody>
                    <a:bodyPr/>
                    <a:lstStyle/>
                    <a:p>
                      <a:pPr algn="just">
                        <a:lnSpc>
                          <a:spcPct val="115000"/>
                        </a:lnSpc>
                        <a:spcBef>
                          <a:spcPts val="240"/>
                        </a:spcBef>
                        <a:spcAft>
                          <a:spcPts val="240"/>
                        </a:spcAft>
                      </a:pPr>
                      <a:r>
                        <a:rPr lang="it-IT" sz="1000">
                          <a:effectLst/>
                        </a:rPr>
                        <a:t>Production Volume: turnover (mln €)</a:t>
                      </a:r>
                      <a:endParaRPr lang="it-IT" sz="1000">
                        <a:effectLst/>
                        <a:latin typeface="Calibri"/>
                        <a:ea typeface="Calibri"/>
                        <a:cs typeface="Times New Roman"/>
                      </a:endParaRPr>
                    </a:p>
                  </a:txBody>
                  <a:tcPr marL="44450" marR="44450" marT="0" marB="0"/>
                </a:tc>
                <a:tc>
                  <a:txBody>
                    <a:bodyPr/>
                    <a:lstStyle/>
                    <a:p>
                      <a:pPr algn="l">
                        <a:lnSpc>
                          <a:spcPct val="115000"/>
                        </a:lnSpc>
                        <a:spcBef>
                          <a:spcPts val="240"/>
                        </a:spcBef>
                        <a:spcAft>
                          <a:spcPts val="240"/>
                        </a:spcAft>
                      </a:pPr>
                      <a:r>
                        <a:rPr lang="en-GB" sz="1000">
                          <a:effectLst/>
                        </a:rPr>
                        <a:t> Agriculture : AGRESTE (2013)</a:t>
                      </a:r>
                      <a:r>
                        <a:rPr lang="en-GB" sz="1000" baseline="30000">
                          <a:effectLst/>
                        </a:rPr>
                        <a:t>2</a:t>
                      </a:r>
                      <a:r>
                        <a:rPr lang="en-GB" sz="1000">
                          <a:effectLst/>
                        </a:rPr>
                        <a:t> </a:t>
                      </a:r>
                      <a:endParaRPr lang="it-IT" sz="1000">
                        <a:effectLst/>
                      </a:endParaRPr>
                    </a:p>
                    <a:p>
                      <a:pPr algn="l">
                        <a:lnSpc>
                          <a:spcPct val="115000"/>
                        </a:lnSpc>
                        <a:spcBef>
                          <a:spcPts val="240"/>
                        </a:spcBef>
                        <a:spcAft>
                          <a:spcPts val="240"/>
                        </a:spcAft>
                      </a:pPr>
                      <a:r>
                        <a:rPr lang="it-IT" sz="1000">
                          <a:effectLst/>
                        </a:rPr>
                        <a:t>Food Processing : AGRESTE (2010)</a:t>
                      </a:r>
                      <a:r>
                        <a:rPr lang="it-IT" sz="1000" baseline="30000">
                          <a:effectLst/>
                        </a:rPr>
                        <a:t>3</a:t>
                      </a:r>
                      <a:endParaRPr lang="it-IT" sz="1000">
                        <a:effectLst/>
                        <a:latin typeface="Calibri"/>
                        <a:ea typeface="Calibri"/>
                        <a:cs typeface="Times New Roman"/>
                      </a:endParaRPr>
                    </a:p>
                  </a:txBody>
                  <a:tcPr marL="44450" marR="44450" marT="0" marB="0"/>
                </a:tc>
                <a:tc>
                  <a:txBody>
                    <a:bodyPr/>
                    <a:lstStyle/>
                    <a:p>
                      <a:pPr algn="just">
                        <a:lnSpc>
                          <a:spcPct val="115000"/>
                        </a:lnSpc>
                        <a:spcBef>
                          <a:spcPts val="240"/>
                        </a:spcBef>
                        <a:spcAft>
                          <a:spcPts val="240"/>
                        </a:spcAft>
                      </a:pPr>
                      <a:r>
                        <a:rPr lang="it-IT" sz="1000">
                          <a:effectLst/>
                        </a:rPr>
                        <a:t>1 294</a:t>
                      </a:r>
                      <a:endParaRPr lang="it-IT" sz="1000">
                        <a:effectLst/>
                        <a:latin typeface="Calibri"/>
                        <a:ea typeface="Calibri"/>
                        <a:cs typeface="Times New Roman"/>
                      </a:endParaRPr>
                    </a:p>
                  </a:txBody>
                  <a:tcPr marL="44450" marR="44450" marT="0" marB="0" anchor="ctr"/>
                </a:tc>
                <a:tc>
                  <a:txBody>
                    <a:bodyPr/>
                    <a:lstStyle/>
                    <a:p>
                      <a:pPr algn="just">
                        <a:lnSpc>
                          <a:spcPct val="115000"/>
                        </a:lnSpc>
                        <a:spcBef>
                          <a:spcPts val="240"/>
                        </a:spcBef>
                        <a:spcAft>
                          <a:spcPts val="240"/>
                        </a:spcAft>
                      </a:pPr>
                      <a:r>
                        <a:rPr lang="it-IT" sz="1000">
                          <a:effectLst/>
                        </a:rPr>
                        <a:t>5 600</a:t>
                      </a:r>
                      <a:endParaRPr lang="it-IT" sz="1000">
                        <a:effectLst/>
                        <a:latin typeface="Calibri"/>
                        <a:ea typeface="Calibri"/>
                        <a:cs typeface="Times New Roman"/>
                      </a:endParaRPr>
                    </a:p>
                  </a:txBody>
                  <a:tcPr marL="44450" marR="44450" marT="0" marB="0" anchor="ctr"/>
                </a:tc>
              </a:tr>
              <a:tr h="401320">
                <a:tc>
                  <a:txBody>
                    <a:bodyPr/>
                    <a:lstStyle/>
                    <a:p>
                      <a:pPr algn="just">
                        <a:lnSpc>
                          <a:spcPct val="115000"/>
                        </a:lnSpc>
                        <a:spcBef>
                          <a:spcPts val="240"/>
                        </a:spcBef>
                        <a:spcAft>
                          <a:spcPts val="240"/>
                        </a:spcAft>
                      </a:pPr>
                      <a:r>
                        <a:rPr lang="it-IT" sz="1000">
                          <a:effectLst/>
                        </a:rPr>
                        <a:t>Number of employees (‘000)</a:t>
                      </a:r>
                      <a:endParaRPr lang="it-IT" sz="1000">
                        <a:effectLst/>
                        <a:latin typeface="Calibri"/>
                        <a:ea typeface="Calibri"/>
                        <a:cs typeface="Times New Roman"/>
                      </a:endParaRPr>
                    </a:p>
                  </a:txBody>
                  <a:tcPr marL="44450" marR="44450" marT="0" marB="0"/>
                </a:tc>
                <a:tc>
                  <a:txBody>
                    <a:bodyPr/>
                    <a:lstStyle/>
                    <a:p>
                      <a:pPr algn="l">
                        <a:lnSpc>
                          <a:spcPct val="115000"/>
                        </a:lnSpc>
                        <a:spcBef>
                          <a:spcPts val="240"/>
                        </a:spcBef>
                        <a:spcAft>
                          <a:spcPts val="240"/>
                        </a:spcAft>
                      </a:pPr>
                      <a:r>
                        <a:rPr lang="fr-FR" sz="1000" dirty="0">
                          <a:effectLst/>
                        </a:rPr>
                        <a:t>Agriculture : AGRESTE (2013)</a:t>
                      </a:r>
                      <a:r>
                        <a:rPr lang="fr-FR" sz="1000" baseline="30000" dirty="0">
                          <a:effectLst/>
                        </a:rPr>
                        <a:t>1</a:t>
                      </a:r>
                      <a:r>
                        <a:rPr lang="fr-FR" sz="1000" dirty="0">
                          <a:effectLst/>
                        </a:rPr>
                        <a:t> </a:t>
                      </a:r>
                      <a:endParaRPr lang="it-IT" sz="1000" dirty="0">
                        <a:effectLst/>
                      </a:endParaRPr>
                    </a:p>
                    <a:p>
                      <a:pPr algn="l">
                        <a:lnSpc>
                          <a:spcPct val="115000"/>
                        </a:lnSpc>
                        <a:spcBef>
                          <a:spcPts val="240"/>
                        </a:spcBef>
                        <a:spcAft>
                          <a:spcPts val="240"/>
                        </a:spcAft>
                      </a:pPr>
                      <a:r>
                        <a:rPr lang="fr-FR" sz="1000" dirty="0">
                          <a:effectLst/>
                        </a:rPr>
                        <a:t>Food </a:t>
                      </a:r>
                      <a:r>
                        <a:rPr lang="fr-FR" sz="1000" dirty="0" err="1">
                          <a:effectLst/>
                        </a:rPr>
                        <a:t>Processing</a:t>
                      </a:r>
                      <a:r>
                        <a:rPr lang="fr-FR" sz="1000" dirty="0">
                          <a:effectLst/>
                        </a:rPr>
                        <a:t>: Observatoire agroalimentaire Alsace 2015 (2014)</a:t>
                      </a:r>
                      <a:endParaRPr lang="it-IT" sz="1000" dirty="0">
                        <a:effectLst/>
                        <a:latin typeface="Calibri"/>
                        <a:ea typeface="Calibri"/>
                        <a:cs typeface="Times New Roman"/>
                      </a:endParaRPr>
                    </a:p>
                  </a:txBody>
                  <a:tcPr marL="44450" marR="44450" marT="0" marB="0"/>
                </a:tc>
                <a:tc>
                  <a:txBody>
                    <a:bodyPr/>
                    <a:lstStyle/>
                    <a:p>
                      <a:pPr algn="just">
                        <a:lnSpc>
                          <a:spcPct val="115000"/>
                        </a:lnSpc>
                        <a:spcBef>
                          <a:spcPts val="240"/>
                        </a:spcBef>
                        <a:spcAft>
                          <a:spcPts val="240"/>
                        </a:spcAft>
                      </a:pPr>
                      <a:r>
                        <a:rPr lang="it-IT" sz="1000">
                          <a:effectLst/>
                        </a:rPr>
                        <a:t>18.7</a:t>
                      </a:r>
                      <a:endParaRPr lang="it-IT" sz="1000">
                        <a:effectLst/>
                        <a:latin typeface="Calibri"/>
                        <a:ea typeface="Calibri"/>
                        <a:cs typeface="Times New Roman"/>
                      </a:endParaRPr>
                    </a:p>
                  </a:txBody>
                  <a:tcPr marL="44450" marR="44450" marT="0" marB="0" anchor="ctr"/>
                </a:tc>
                <a:tc>
                  <a:txBody>
                    <a:bodyPr/>
                    <a:lstStyle/>
                    <a:p>
                      <a:pPr algn="just">
                        <a:lnSpc>
                          <a:spcPct val="115000"/>
                        </a:lnSpc>
                        <a:spcBef>
                          <a:spcPts val="240"/>
                        </a:spcBef>
                        <a:spcAft>
                          <a:spcPts val="240"/>
                        </a:spcAft>
                      </a:pPr>
                      <a:r>
                        <a:rPr lang="it-IT" sz="1000">
                          <a:effectLst/>
                        </a:rPr>
                        <a:t>14.4</a:t>
                      </a:r>
                      <a:endParaRPr lang="it-IT" sz="1000">
                        <a:effectLst/>
                        <a:latin typeface="Calibri"/>
                        <a:ea typeface="Calibri"/>
                        <a:cs typeface="Times New Roman"/>
                      </a:endParaRPr>
                    </a:p>
                  </a:txBody>
                  <a:tcPr marL="44450" marR="44450" marT="0" marB="0" anchor="ctr"/>
                </a:tc>
              </a:tr>
              <a:tr h="190500">
                <a:tc>
                  <a:txBody>
                    <a:bodyPr/>
                    <a:lstStyle/>
                    <a:p>
                      <a:pPr algn="just">
                        <a:lnSpc>
                          <a:spcPct val="115000"/>
                        </a:lnSpc>
                        <a:spcBef>
                          <a:spcPts val="240"/>
                        </a:spcBef>
                        <a:spcAft>
                          <a:spcPts val="240"/>
                        </a:spcAft>
                      </a:pPr>
                      <a:r>
                        <a:rPr lang="it-IT" sz="1000" dirty="0">
                          <a:effectLst/>
                        </a:rPr>
                        <a:t>Value </a:t>
                      </a:r>
                      <a:r>
                        <a:rPr lang="it-IT" sz="1000" dirty="0" err="1">
                          <a:effectLst/>
                        </a:rPr>
                        <a:t>added</a:t>
                      </a:r>
                      <a:r>
                        <a:rPr lang="it-IT" sz="1000" dirty="0">
                          <a:effectLst/>
                        </a:rPr>
                        <a:t> (mln€)</a:t>
                      </a:r>
                      <a:endParaRPr lang="it-IT" sz="1000" dirty="0">
                        <a:effectLst/>
                        <a:latin typeface="Calibri"/>
                        <a:ea typeface="Calibri"/>
                        <a:cs typeface="Times New Roman"/>
                      </a:endParaRPr>
                    </a:p>
                  </a:txBody>
                  <a:tcPr marL="44450" marR="44450" marT="0" marB="0"/>
                </a:tc>
                <a:tc>
                  <a:txBody>
                    <a:bodyPr/>
                    <a:lstStyle/>
                    <a:p>
                      <a:pPr algn="l">
                        <a:lnSpc>
                          <a:spcPct val="115000"/>
                        </a:lnSpc>
                        <a:spcBef>
                          <a:spcPts val="240"/>
                        </a:spcBef>
                        <a:spcAft>
                          <a:spcPts val="240"/>
                        </a:spcAft>
                      </a:pPr>
                      <a:r>
                        <a:rPr lang="it-IT" sz="1000">
                          <a:effectLst/>
                        </a:rPr>
                        <a:t> </a:t>
                      </a:r>
                      <a:r>
                        <a:rPr lang="fr-FR" sz="1000">
                          <a:effectLst/>
                        </a:rPr>
                        <a:t>Agriculture : AGRESTE (2013)</a:t>
                      </a:r>
                      <a:r>
                        <a:rPr lang="fr-FR" sz="1000" baseline="30000">
                          <a:effectLst/>
                        </a:rPr>
                        <a:t>2</a:t>
                      </a:r>
                      <a:r>
                        <a:rPr lang="fr-FR" sz="1000">
                          <a:effectLst/>
                        </a:rPr>
                        <a:t> </a:t>
                      </a:r>
                      <a:endParaRPr lang="it-IT" sz="1000">
                        <a:effectLst/>
                        <a:latin typeface="Calibri"/>
                        <a:ea typeface="Calibri"/>
                        <a:cs typeface="Times New Roman"/>
                      </a:endParaRPr>
                    </a:p>
                  </a:txBody>
                  <a:tcPr marL="44450" marR="44450" marT="0" marB="0"/>
                </a:tc>
                <a:tc>
                  <a:txBody>
                    <a:bodyPr/>
                    <a:lstStyle/>
                    <a:p>
                      <a:pPr algn="just">
                        <a:lnSpc>
                          <a:spcPct val="115000"/>
                        </a:lnSpc>
                        <a:spcBef>
                          <a:spcPts val="240"/>
                        </a:spcBef>
                        <a:spcAft>
                          <a:spcPts val="240"/>
                        </a:spcAft>
                      </a:pPr>
                      <a:r>
                        <a:rPr lang="it-IT" sz="1000">
                          <a:effectLst/>
                        </a:rPr>
                        <a:t>545</a:t>
                      </a:r>
                      <a:endParaRPr lang="it-IT" sz="1000">
                        <a:effectLst/>
                        <a:latin typeface="Calibri"/>
                        <a:ea typeface="Calibri"/>
                        <a:cs typeface="Times New Roman"/>
                      </a:endParaRPr>
                    </a:p>
                  </a:txBody>
                  <a:tcPr marL="44450" marR="44450" marT="0" marB="0" anchor="ctr"/>
                </a:tc>
                <a:tc>
                  <a:txBody>
                    <a:bodyPr/>
                    <a:lstStyle/>
                    <a:p>
                      <a:pPr algn="just">
                        <a:lnSpc>
                          <a:spcPct val="115000"/>
                        </a:lnSpc>
                        <a:spcBef>
                          <a:spcPts val="240"/>
                        </a:spcBef>
                        <a:spcAft>
                          <a:spcPts val="240"/>
                        </a:spcAft>
                      </a:pPr>
                      <a:r>
                        <a:rPr lang="it-IT" sz="1000">
                          <a:effectLst/>
                        </a:rPr>
                        <a:t>1 000</a:t>
                      </a:r>
                      <a:endParaRPr lang="it-IT" sz="1000">
                        <a:effectLst/>
                        <a:latin typeface="Calibri"/>
                        <a:ea typeface="Calibri"/>
                        <a:cs typeface="Times New Roman"/>
                      </a:endParaRPr>
                    </a:p>
                  </a:txBody>
                  <a:tcPr marL="44450" marR="44450" marT="0" marB="0" anchor="ctr"/>
                </a:tc>
              </a:tr>
              <a:tr h="190500">
                <a:tc>
                  <a:txBody>
                    <a:bodyPr/>
                    <a:lstStyle/>
                    <a:p>
                      <a:pPr algn="just">
                        <a:lnSpc>
                          <a:spcPct val="115000"/>
                        </a:lnSpc>
                        <a:spcBef>
                          <a:spcPts val="240"/>
                        </a:spcBef>
                        <a:spcAft>
                          <a:spcPts val="240"/>
                        </a:spcAft>
                      </a:pPr>
                      <a:r>
                        <a:rPr lang="it-IT" sz="1000">
                          <a:effectLst/>
                        </a:rPr>
                        <a:t>VA per employee</a:t>
                      </a:r>
                      <a:endParaRPr lang="it-IT" sz="1000">
                        <a:effectLst/>
                        <a:latin typeface="Calibri"/>
                        <a:ea typeface="Calibri"/>
                        <a:cs typeface="Times New Roman"/>
                      </a:endParaRPr>
                    </a:p>
                  </a:txBody>
                  <a:tcPr marL="44450" marR="44450" marT="0" marB="0"/>
                </a:tc>
                <a:tc>
                  <a:txBody>
                    <a:bodyPr/>
                    <a:lstStyle/>
                    <a:p>
                      <a:pPr algn="l">
                        <a:lnSpc>
                          <a:spcPct val="115000"/>
                        </a:lnSpc>
                        <a:spcBef>
                          <a:spcPts val="240"/>
                        </a:spcBef>
                        <a:spcAft>
                          <a:spcPts val="240"/>
                        </a:spcAft>
                      </a:pPr>
                      <a:r>
                        <a:rPr lang="fr-FR" sz="1000">
                          <a:effectLst/>
                        </a:rPr>
                        <a:t>Food Processing: Observatoire agroalimentaire Alsace 2015 (2012)</a:t>
                      </a:r>
                      <a:endParaRPr lang="it-IT" sz="1000">
                        <a:effectLst/>
                        <a:latin typeface="Calibri"/>
                        <a:ea typeface="Calibri"/>
                        <a:cs typeface="Times New Roman"/>
                      </a:endParaRPr>
                    </a:p>
                  </a:txBody>
                  <a:tcPr marL="44450" marR="44450" marT="0" marB="0"/>
                </a:tc>
                <a:tc>
                  <a:txBody>
                    <a:bodyPr/>
                    <a:lstStyle/>
                    <a:p>
                      <a:pPr algn="just">
                        <a:lnSpc>
                          <a:spcPct val="115000"/>
                        </a:lnSpc>
                        <a:spcBef>
                          <a:spcPts val="240"/>
                        </a:spcBef>
                        <a:spcAft>
                          <a:spcPts val="240"/>
                        </a:spcAft>
                      </a:pPr>
                      <a:r>
                        <a:rPr lang="it-IT" sz="1000">
                          <a:effectLst/>
                        </a:rPr>
                        <a:t>29 144€</a:t>
                      </a:r>
                      <a:endParaRPr lang="it-IT" sz="1000">
                        <a:effectLst/>
                        <a:latin typeface="Calibri"/>
                        <a:ea typeface="Calibri"/>
                        <a:cs typeface="Times New Roman"/>
                      </a:endParaRPr>
                    </a:p>
                  </a:txBody>
                  <a:tcPr marL="44450" marR="44450" marT="0" marB="0" anchor="ctr"/>
                </a:tc>
                <a:tc>
                  <a:txBody>
                    <a:bodyPr/>
                    <a:lstStyle/>
                    <a:p>
                      <a:pPr algn="just">
                        <a:lnSpc>
                          <a:spcPct val="115000"/>
                        </a:lnSpc>
                        <a:spcBef>
                          <a:spcPts val="240"/>
                        </a:spcBef>
                        <a:spcAft>
                          <a:spcPts val="240"/>
                        </a:spcAft>
                      </a:pPr>
                      <a:r>
                        <a:rPr lang="it-IT" sz="1000" dirty="0">
                          <a:effectLst/>
                        </a:rPr>
                        <a:t>74 739€</a:t>
                      </a:r>
                      <a:endParaRPr lang="it-IT" sz="1000" dirty="0">
                        <a:effectLst/>
                        <a:latin typeface="Calibri"/>
                        <a:ea typeface="Calibri"/>
                        <a:cs typeface="Times New Roman"/>
                      </a:endParaRPr>
                    </a:p>
                  </a:txBody>
                  <a:tcPr marL="44450" marR="44450" marT="0" marB="0" anchor="ctr"/>
                </a:tc>
              </a:tr>
            </a:tbl>
          </a:graphicData>
        </a:graphic>
      </p:graphicFrame>
    </p:spTree>
    <p:extLst>
      <p:ext uri="{BB962C8B-B14F-4D97-AF65-F5344CB8AC3E}">
        <p14:creationId xmlns:p14="http://schemas.microsoft.com/office/powerpoint/2010/main" val="40797787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2300" y="1038225"/>
            <a:ext cx="9624060" cy="492443"/>
          </a:xfrm>
        </p:spPr>
        <p:txBody>
          <a:bodyPr/>
          <a:lstStyle/>
          <a:p>
            <a:r>
              <a:rPr lang="it-IT" sz="3200" b="1" dirty="0" err="1" smtClean="0">
                <a:solidFill>
                  <a:srgbClr val="002060"/>
                </a:solidFill>
              </a:rPr>
              <a:t>Alsace</a:t>
            </a:r>
            <a:r>
              <a:rPr lang="it-IT" sz="3200" b="1" dirty="0" smtClean="0">
                <a:solidFill>
                  <a:srgbClr val="002060"/>
                </a:solidFill>
              </a:rPr>
              <a:t> </a:t>
            </a:r>
            <a:r>
              <a:rPr lang="it-IT" sz="3200" b="1" dirty="0" err="1" smtClean="0">
                <a:solidFill>
                  <a:srgbClr val="002060"/>
                </a:solidFill>
              </a:rPr>
              <a:t>Biovalley</a:t>
            </a:r>
            <a:r>
              <a:rPr lang="it-IT" sz="3200" b="1" dirty="0" smtClean="0">
                <a:solidFill>
                  <a:srgbClr val="002060"/>
                </a:solidFill>
              </a:rPr>
              <a:t>: AERIAL &amp; EASE</a:t>
            </a:r>
            <a:endParaRPr lang="it-IT" sz="3200" b="1" dirty="0">
              <a:solidFill>
                <a:srgbClr val="002060"/>
              </a:solidFill>
            </a:endParaRPr>
          </a:p>
        </p:txBody>
      </p:sp>
      <p:sp>
        <p:nvSpPr>
          <p:cNvPr id="3" name="Segnaposto testo 2"/>
          <p:cNvSpPr>
            <a:spLocks noGrp="1"/>
          </p:cNvSpPr>
          <p:nvPr>
            <p:ph type="body" idx="1"/>
          </p:nvPr>
        </p:nvSpPr>
        <p:spPr>
          <a:xfrm>
            <a:off x="546100" y="1724026"/>
            <a:ext cx="7391400" cy="3323987"/>
          </a:xfrm>
        </p:spPr>
        <p:txBody>
          <a:bodyPr/>
          <a:lstStyle/>
          <a:p>
            <a:r>
              <a:rPr lang="en-US" b="1" dirty="0" err="1"/>
              <a:t>Aérial</a:t>
            </a:r>
            <a:r>
              <a:rPr lang="en-US" b="1" dirty="0"/>
              <a:t>- Technology Resources Centre and Technical Institute for Food </a:t>
            </a:r>
            <a:r>
              <a:rPr lang="en-US" b="1" dirty="0" smtClean="0"/>
              <a:t>Industry</a:t>
            </a:r>
          </a:p>
          <a:p>
            <a:pPr lvl="0"/>
            <a:r>
              <a:rPr lang="nl-NL" dirty="0"/>
              <a:t>AERIAL is a Research and technological centre, active on food innovative technologies and applied research,but it acts also as start-up incubator</a:t>
            </a:r>
            <a:r>
              <a:rPr lang="nl-NL" dirty="0" smtClean="0"/>
              <a:t>.</a:t>
            </a:r>
          </a:p>
          <a:p>
            <a:pPr marL="285750" indent="-285750">
              <a:buFont typeface="Arial" pitchFamily="34" charset="0"/>
              <a:buChar char="•"/>
            </a:pPr>
            <a:r>
              <a:rPr lang="en-US" dirty="0"/>
              <a:t>Nutritional audits (For example with </a:t>
            </a:r>
            <a:r>
              <a:rPr lang="en-US" dirty="0" smtClean="0"/>
              <a:t>cured </a:t>
            </a:r>
            <a:r>
              <a:rPr lang="it-IT" dirty="0" err="1" smtClean="0"/>
              <a:t>sausages</a:t>
            </a:r>
            <a:r>
              <a:rPr lang="it-IT" dirty="0"/>
              <a:t>)</a:t>
            </a:r>
          </a:p>
          <a:p>
            <a:pPr marL="285750" indent="-285750">
              <a:buFont typeface="Arial" pitchFamily="34" charset="0"/>
              <a:buChar char="•"/>
            </a:pPr>
            <a:r>
              <a:rPr lang="en-US" dirty="0" smtClean="0"/>
              <a:t>Sensorial </a:t>
            </a:r>
            <a:r>
              <a:rPr lang="en-US" dirty="0"/>
              <a:t>and organoleptic analysis (</a:t>
            </a:r>
            <a:r>
              <a:rPr lang="en-US" dirty="0" smtClean="0"/>
              <a:t>Consumer </a:t>
            </a:r>
            <a:r>
              <a:rPr lang="it-IT" dirty="0" err="1" smtClean="0"/>
              <a:t>panels</a:t>
            </a:r>
            <a:r>
              <a:rPr lang="it-IT" dirty="0"/>
              <a:t>)</a:t>
            </a:r>
          </a:p>
          <a:p>
            <a:pPr marL="285750" indent="-285750">
              <a:buFont typeface="Arial" pitchFamily="34" charset="0"/>
              <a:buChar char="•"/>
            </a:pPr>
            <a:r>
              <a:rPr lang="en-US" dirty="0" smtClean="0"/>
              <a:t>Research </a:t>
            </a:r>
            <a:r>
              <a:rPr lang="en-US" dirty="0" err="1"/>
              <a:t>programmes</a:t>
            </a:r>
            <a:r>
              <a:rPr lang="en-US" dirty="0"/>
              <a:t> (Food for Mars)</a:t>
            </a:r>
            <a:endParaRPr lang="it-IT" dirty="0"/>
          </a:p>
          <a:p>
            <a:endParaRPr lang="en-US" b="1" dirty="0"/>
          </a:p>
          <a:p>
            <a:endParaRPr lang="en-US" b="1" dirty="0" smtClean="0"/>
          </a:p>
          <a:p>
            <a:r>
              <a:rPr lang="en-US" b="1" dirty="0"/>
              <a:t> </a:t>
            </a:r>
            <a:r>
              <a:rPr lang="en-US" b="1" dirty="0" smtClean="0"/>
              <a:t>EASE European </a:t>
            </a:r>
            <a:r>
              <a:rPr lang="en-US" b="1" dirty="0"/>
              <a:t>Aseptic and Sterile Environment training </a:t>
            </a:r>
            <a:r>
              <a:rPr lang="en-US" b="1" dirty="0" smtClean="0"/>
              <a:t>center</a:t>
            </a:r>
          </a:p>
          <a:p>
            <a:pPr lvl="0"/>
            <a:r>
              <a:rPr lang="nl-NL" dirty="0"/>
              <a:t>EASE is a 4300 mq factory-school for training in sterile processes for pharmaceutical, cosmetic and agro-food industries. It is a CRT, 30% public funded 70% private, 60% are international clients. </a:t>
            </a:r>
            <a:endParaRPr lang="it-IT" dirty="0"/>
          </a:p>
        </p:txBody>
      </p:sp>
      <p:sp>
        <p:nvSpPr>
          <p:cNvPr id="4" name="AutoShape 4" descr="Risultati immagini per AÃ©rial- Technology Resources Centre and Technical Institute for Food Industr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pic>
        <p:nvPicPr>
          <p:cNvPr id="5" name="Immagin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37500" y="3816350"/>
            <a:ext cx="2381250" cy="1085850"/>
          </a:xfrm>
          <a:prstGeom prst="rect">
            <a:avLst/>
          </a:prstGeom>
        </p:spPr>
      </p:pic>
      <p:pic>
        <p:nvPicPr>
          <p:cNvPr id="6" name="Immagin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6100" y="5153025"/>
            <a:ext cx="2362200" cy="1577749"/>
          </a:xfrm>
          <a:prstGeom prst="rect">
            <a:avLst/>
          </a:prstGeom>
        </p:spPr>
      </p:pic>
      <p:pic>
        <p:nvPicPr>
          <p:cNvPr id="7" name="Immagin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89900" y="1647824"/>
            <a:ext cx="2228850" cy="1466349"/>
          </a:xfrm>
          <a:prstGeom prst="rect">
            <a:avLst/>
          </a:prstGeom>
        </p:spPr>
      </p:pic>
    </p:spTree>
    <p:extLst>
      <p:ext uri="{BB962C8B-B14F-4D97-AF65-F5344CB8AC3E}">
        <p14:creationId xmlns:p14="http://schemas.microsoft.com/office/powerpoint/2010/main" val="31048470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2300" y="1038225"/>
            <a:ext cx="9624060" cy="492443"/>
          </a:xfrm>
        </p:spPr>
        <p:txBody>
          <a:bodyPr/>
          <a:lstStyle/>
          <a:p>
            <a:r>
              <a:rPr lang="it-IT" sz="3200" b="1" dirty="0" smtClean="0">
                <a:solidFill>
                  <a:srgbClr val="002060"/>
                </a:solidFill>
              </a:rPr>
              <a:t>NOVIAA</a:t>
            </a:r>
            <a:endParaRPr lang="it-IT" sz="3200" b="1" dirty="0">
              <a:solidFill>
                <a:srgbClr val="002060"/>
              </a:solidFill>
            </a:endParaRPr>
          </a:p>
        </p:txBody>
      </p:sp>
      <p:sp>
        <p:nvSpPr>
          <p:cNvPr id="3" name="Segnaposto testo 2"/>
          <p:cNvSpPr>
            <a:spLocks noGrp="1"/>
          </p:cNvSpPr>
          <p:nvPr>
            <p:ph type="body" idx="1"/>
          </p:nvPr>
        </p:nvSpPr>
        <p:spPr>
          <a:xfrm>
            <a:off x="546100" y="2028825"/>
            <a:ext cx="9582150" cy="5262979"/>
          </a:xfrm>
        </p:spPr>
        <p:txBody>
          <a:bodyPr/>
          <a:lstStyle/>
          <a:p>
            <a:pPr algn="just"/>
            <a:r>
              <a:rPr lang="en-GB" dirty="0"/>
              <a:t>The NOVIAA programme has been developed by ARIA Alsace for its members, to foster innovation</a:t>
            </a:r>
            <a:r>
              <a:rPr lang="en-GB" dirty="0" smtClean="0"/>
              <a:t>.</a:t>
            </a:r>
          </a:p>
          <a:p>
            <a:pPr algn="just"/>
            <a:endParaRPr lang="it-IT" dirty="0"/>
          </a:p>
          <a:p>
            <a:pPr algn="just"/>
            <a:r>
              <a:rPr lang="en-GB" dirty="0"/>
              <a:t>NOVIAA is a collective training in innovation. Industries are supported for a year by one or more expert(s) to develop an innovation strategy that can be replicated afterwards.  Aside this customised support, they also have the opportunity to meet other companies during conference sessions</a:t>
            </a:r>
            <a:r>
              <a:rPr lang="en-GB" dirty="0" smtClean="0"/>
              <a:t>.</a:t>
            </a:r>
          </a:p>
          <a:p>
            <a:pPr algn="just"/>
            <a:endParaRPr lang="it-IT" dirty="0"/>
          </a:p>
          <a:p>
            <a:pPr algn="just"/>
            <a:r>
              <a:rPr lang="en-GB" dirty="0"/>
              <a:t>It is a training and support programme, with a collective and an individual dimension. </a:t>
            </a:r>
            <a:endParaRPr lang="it-IT" dirty="0"/>
          </a:p>
          <a:p>
            <a:pPr algn="just"/>
            <a:r>
              <a:rPr lang="en-GB" dirty="0"/>
              <a:t>The approach is multi-disciplinary and appeals to thematic experts. </a:t>
            </a:r>
            <a:endParaRPr lang="en-GB" dirty="0" smtClean="0"/>
          </a:p>
          <a:p>
            <a:pPr algn="just"/>
            <a:endParaRPr lang="en-GB" dirty="0"/>
          </a:p>
          <a:p>
            <a:pPr algn="just"/>
            <a:r>
              <a:rPr lang="en-US" dirty="0"/>
              <a:t>NOVIAA costs 145 000€ a year for 15 enterprises participating and 6 experts. It is financed by the Region Grand </a:t>
            </a:r>
            <a:r>
              <a:rPr lang="en-US" dirty="0" err="1"/>
              <a:t>Est</a:t>
            </a:r>
            <a:r>
              <a:rPr lang="en-US" dirty="0"/>
              <a:t> (30% of the </a:t>
            </a:r>
            <a:r>
              <a:rPr lang="en-US"/>
              <a:t>total </a:t>
            </a:r>
            <a:r>
              <a:rPr lang="en-US" smtClean="0"/>
              <a:t>cost) </a:t>
            </a:r>
            <a:r>
              <a:rPr lang="en-US" dirty="0"/>
              <a:t>and the French State (29 000€ in 2016). </a:t>
            </a:r>
          </a:p>
          <a:p>
            <a:pPr algn="just"/>
            <a:r>
              <a:rPr lang="en-US" dirty="0"/>
              <a:t>The cost for an enterprise, after theses subventions, is around 6000€ (the price is reviewed every year) and it can be financed by the national financing bodies for training (OPCA).</a:t>
            </a:r>
          </a:p>
          <a:p>
            <a:pPr algn="just"/>
            <a:endParaRPr lang="it-IT" dirty="0" smtClean="0"/>
          </a:p>
          <a:p>
            <a:pPr algn="just"/>
            <a:endParaRPr lang="en-US" b="1" dirty="0"/>
          </a:p>
          <a:p>
            <a:pPr algn="just"/>
            <a:endParaRPr lang="en-US" b="1" dirty="0" smtClean="0"/>
          </a:p>
          <a:p>
            <a:pPr algn="just"/>
            <a:endParaRPr lang="en-US" b="1" dirty="0"/>
          </a:p>
          <a:p>
            <a:pPr algn="just"/>
            <a:endParaRPr lang="en-US" b="1" dirty="0" smtClean="0"/>
          </a:p>
          <a:p>
            <a:pPr algn="just"/>
            <a:endParaRPr lang="it-IT" dirty="0"/>
          </a:p>
        </p:txBody>
      </p:sp>
      <p:sp>
        <p:nvSpPr>
          <p:cNvPr id="4" name="AutoShape 4" descr="Risultati immagini per AÃ©rial- Technology Resources Centre and Technical Institute for Food Industr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pic>
        <p:nvPicPr>
          <p:cNvPr id="5" name="Immagin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6500" y="5686425"/>
            <a:ext cx="2571750" cy="1105401"/>
          </a:xfrm>
          <a:prstGeom prst="rect">
            <a:avLst/>
          </a:prstGeom>
        </p:spPr>
      </p:pic>
    </p:spTree>
    <p:extLst>
      <p:ext uri="{BB962C8B-B14F-4D97-AF65-F5344CB8AC3E}">
        <p14:creationId xmlns:p14="http://schemas.microsoft.com/office/powerpoint/2010/main" val="22582184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2300" y="1038225"/>
            <a:ext cx="9624060" cy="492443"/>
          </a:xfrm>
        </p:spPr>
        <p:txBody>
          <a:bodyPr/>
          <a:lstStyle/>
          <a:p>
            <a:r>
              <a:rPr lang="it-IT" sz="3200" b="1" dirty="0" smtClean="0">
                <a:solidFill>
                  <a:srgbClr val="002060"/>
                </a:solidFill>
              </a:rPr>
              <a:t>SAVOUREZ L’ALSACE</a:t>
            </a:r>
            <a:endParaRPr lang="it-IT" sz="3200" b="1" dirty="0">
              <a:solidFill>
                <a:srgbClr val="002060"/>
              </a:solidFill>
            </a:endParaRPr>
          </a:p>
        </p:txBody>
      </p:sp>
      <p:sp>
        <p:nvSpPr>
          <p:cNvPr id="3" name="Segnaposto testo 2"/>
          <p:cNvSpPr>
            <a:spLocks noGrp="1"/>
          </p:cNvSpPr>
          <p:nvPr>
            <p:ph type="body" idx="1"/>
          </p:nvPr>
        </p:nvSpPr>
        <p:spPr>
          <a:xfrm>
            <a:off x="498475" y="1876425"/>
            <a:ext cx="9525000" cy="3323987"/>
          </a:xfrm>
        </p:spPr>
        <p:txBody>
          <a:bodyPr/>
          <a:lstStyle/>
          <a:p>
            <a:pPr algn="just"/>
            <a:r>
              <a:rPr lang="en-GB" dirty="0"/>
              <a:t>Developed in 2013, </a:t>
            </a:r>
            <a:r>
              <a:rPr lang="en-GB" i="1" dirty="0" err="1"/>
              <a:t>Savourez</a:t>
            </a:r>
            <a:r>
              <a:rPr lang="en-GB" i="1" dirty="0"/>
              <a:t> </a:t>
            </a:r>
            <a:r>
              <a:rPr lang="en-GB" i="1" dirty="0" err="1"/>
              <a:t>l’Alsace</a:t>
            </a:r>
            <a:r>
              <a:rPr lang="en-GB" dirty="0"/>
              <a:t> is a collective trade brand made to identify quality products processed in Alsace, by Alsatian food industries. </a:t>
            </a:r>
            <a:endParaRPr lang="it-IT" dirty="0"/>
          </a:p>
          <a:p>
            <a:pPr algn="just"/>
            <a:endParaRPr lang="en-US" b="1" dirty="0" smtClean="0"/>
          </a:p>
          <a:p>
            <a:pPr algn="just"/>
            <a:r>
              <a:rPr lang="en-GB" i="1" dirty="0" err="1"/>
              <a:t>Savourez</a:t>
            </a:r>
            <a:r>
              <a:rPr lang="en-GB" i="1" dirty="0"/>
              <a:t> </a:t>
            </a:r>
            <a:r>
              <a:rPr lang="en-GB" i="1" dirty="0" err="1"/>
              <a:t>l’Alsace</a:t>
            </a:r>
            <a:r>
              <a:rPr lang="en-GB" dirty="0"/>
              <a:t>® is a territorial brand of more than 2500 products from 50 different food companies, in accordance with specifications. </a:t>
            </a:r>
            <a:endParaRPr lang="en-GB" dirty="0" smtClean="0"/>
          </a:p>
          <a:p>
            <a:pPr algn="just"/>
            <a:endParaRPr lang="it-IT" dirty="0"/>
          </a:p>
          <a:p>
            <a:pPr algn="just"/>
            <a:r>
              <a:rPr lang="en-GB" dirty="0"/>
              <a:t>The aim of creating a collective brand is to improve business for food industries. </a:t>
            </a:r>
            <a:endParaRPr lang="en-US" b="1" dirty="0" smtClean="0"/>
          </a:p>
          <a:p>
            <a:pPr algn="just"/>
            <a:endParaRPr lang="en-US" b="1" dirty="0"/>
          </a:p>
          <a:p>
            <a:pPr algn="just"/>
            <a:endParaRPr lang="en-US" b="1" dirty="0" smtClean="0"/>
          </a:p>
          <a:p>
            <a:pPr algn="just"/>
            <a:endParaRPr lang="en-US" b="1" dirty="0"/>
          </a:p>
          <a:p>
            <a:pPr algn="just"/>
            <a:endParaRPr lang="en-US" b="1" dirty="0" smtClean="0"/>
          </a:p>
          <a:p>
            <a:pPr algn="just"/>
            <a:endParaRPr lang="it-IT" dirty="0"/>
          </a:p>
        </p:txBody>
      </p:sp>
      <p:sp>
        <p:nvSpPr>
          <p:cNvPr id="4" name="AutoShape 4" descr="Risultati immagini per AÃ©rial- Technology Resources Centre and Technical Institute for Food Industr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pic>
        <p:nvPicPr>
          <p:cNvPr id="5" name="Immagin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02500" y="4086225"/>
            <a:ext cx="2695575" cy="2676525"/>
          </a:xfrm>
          <a:prstGeom prst="rect">
            <a:avLst/>
          </a:prstGeom>
        </p:spPr>
      </p:pic>
    </p:spTree>
    <p:extLst>
      <p:ext uri="{BB962C8B-B14F-4D97-AF65-F5344CB8AC3E}">
        <p14:creationId xmlns:p14="http://schemas.microsoft.com/office/powerpoint/2010/main" val="1951982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testo 2"/>
          <p:cNvSpPr>
            <a:spLocks noGrp="1"/>
          </p:cNvSpPr>
          <p:nvPr>
            <p:ph type="body" idx="1"/>
          </p:nvPr>
        </p:nvSpPr>
        <p:spPr/>
        <p:txBody>
          <a:bodyPr/>
          <a:lstStyle/>
          <a:p>
            <a:endParaRPr lang="it-IT"/>
          </a:p>
        </p:txBody>
      </p:sp>
    </p:spTree>
    <p:extLst>
      <p:ext uri="{BB962C8B-B14F-4D97-AF65-F5344CB8AC3E}">
        <p14:creationId xmlns:p14="http://schemas.microsoft.com/office/powerpoint/2010/main" val="17400777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TotalTime>
  <Words>481</Words>
  <Application>Microsoft Office PowerPoint</Application>
  <PresentationFormat>Personalizzato</PresentationFormat>
  <Paragraphs>75</Paragraphs>
  <Slides>6</Slides>
  <Notes>0</Notes>
  <HiddenSlides>0</HiddenSlides>
  <MMClips>0</MMClips>
  <ScaleCrop>false</ScaleCrop>
  <HeadingPairs>
    <vt:vector size="4" baseType="variant">
      <vt:variant>
        <vt:lpstr>Tema</vt:lpstr>
      </vt:variant>
      <vt:variant>
        <vt:i4>1</vt:i4>
      </vt:variant>
      <vt:variant>
        <vt:lpstr>Titoli diapositive</vt:lpstr>
      </vt:variant>
      <vt:variant>
        <vt:i4>6</vt:i4>
      </vt:variant>
    </vt:vector>
  </HeadingPairs>
  <TitlesOfParts>
    <vt:vector size="7" baseType="lpstr">
      <vt:lpstr>Office Theme</vt:lpstr>
      <vt:lpstr>Presentazione standard di PowerPoint</vt:lpstr>
      <vt:lpstr>Presentazione standard di PowerPoint</vt:lpstr>
      <vt:lpstr>Alsace Biovalley: AERIAL &amp; EASE</vt:lpstr>
      <vt:lpstr>NOVIAA</vt:lpstr>
      <vt:lpstr>SAVOUREZ L’ALSACE</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Mariette van Oort</dc:creator>
  <cp:lastModifiedBy>Andrea Porcelluzzi</cp:lastModifiedBy>
  <cp:revision>7</cp:revision>
  <dcterms:created xsi:type="dcterms:W3CDTF">2018-06-15T15:00:14Z</dcterms:created>
  <dcterms:modified xsi:type="dcterms:W3CDTF">2018-10-15T11:29:55Z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2018-06-15T00:00:00Z</vt:filetime>
  </property>
  <property fmtid="{D5CDD505-2E9C-101B-9397-08002B2CF9AE}" pid="3" name="Creator">
    <vt:lpwstr>Microsoft® Word 2010</vt:lpwstr>
  </property>
  <property fmtid="{D5CDD505-2E9C-101B-9397-08002B2CF9AE}" pid="4" name="LastSaved">
    <vt:filetime>2018-06-15T00:00:00Z</vt:filetime>
  </property>
</Properties>
</file>