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0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861"/>
    <a:srgbClr val="7EC7A8"/>
    <a:srgbClr val="FFFFFF"/>
    <a:srgbClr val="FFFEF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208256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9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0D60-97CD-49A5-AB14-20EC038201D9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8E6-E293-491A-BBD6-4D39831F6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46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0D60-97CD-49A5-AB14-20EC038201D9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8E6-E293-491A-BBD6-4D39831F6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17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991" y="1304545"/>
            <a:ext cx="11612881" cy="684724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5986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0" y="2373254"/>
            <a:ext cx="11612881" cy="4165657"/>
          </a:xfrm>
        </p:spPr>
        <p:txBody>
          <a:bodyPr>
            <a:normAutofit/>
          </a:bodyPr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639" y="83237"/>
            <a:ext cx="1990345" cy="1035627"/>
          </a:xfrm>
          <a:prstGeom prst="rect">
            <a:avLst/>
          </a:prstGeom>
        </p:spPr>
      </p:pic>
      <p:pic>
        <p:nvPicPr>
          <p:cNvPr id="8" name="image7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755319" y="255079"/>
            <a:ext cx="3174554" cy="540449"/>
          </a:xfrm>
          <a:prstGeom prst="rect">
            <a:avLst/>
          </a:prstGeom>
          <a:ln/>
        </p:spPr>
      </p:pic>
      <p:pic>
        <p:nvPicPr>
          <p:cNvPr id="9" name="image8.png"/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157984" y="255079"/>
            <a:ext cx="665480" cy="6654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5534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0D60-97CD-49A5-AB14-20EC038201D9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8E6-E293-491A-BBD6-4D39831F6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65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0D60-97CD-49A5-AB14-20EC038201D9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8E6-E293-491A-BBD6-4D39831F6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78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0D60-97CD-49A5-AB14-20EC038201D9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8E6-E293-491A-BBD6-4D39831F6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96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96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0D60-97CD-49A5-AB14-20EC038201D9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8E6-E293-491A-BBD6-4D39831F6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93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0D60-97CD-49A5-AB14-20EC038201D9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8E6-E293-491A-BBD6-4D39831F6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2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0D60-97CD-49A5-AB14-20EC038201D9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8E6-E293-491A-BBD6-4D39831F6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57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0D60-97CD-49A5-AB14-20EC038201D9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78E6-E293-491A-BBD6-4D39831F6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86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onzebs.e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34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 per l’innovazione gestionale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2129414"/>
            <a:ext cx="11612881" cy="416565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Clr>
                <a:srgbClr val="BE0000"/>
              </a:buClr>
              <a:buNone/>
            </a:pPr>
            <a:r>
              <a:rPr lang="it-IT" sz="2800" dirty="0">
                <a:solidFill>
                  <a:srgbClr val="159861"/>
                </a:solidFill>
              </a:rPr>
              <a:t>Il BIM gestionale (Building Information </a:t>
            </a:r>
            <a:r>
              <a:rPr lang="it-IT" sz="2800" dirty="0" err="1">
                <a:solidFill>
                  <a:srgbClr val="159861"/>
                </a:solidFill>
              </a:rPr>
              <a:t>Modelling</a:t>
            </a:r>
            <a:r>
              <a:rPr lang="it-IT" sz="2800" dirty="0">
                <a:solidFill>
                  <a:srgbClr val="159861"/>
                </a:solidFill>
              </a:rPr>
              <a:t>) </a:t>
            </a:r>
            <a:r>
              <a:rPr lang="it-IT" sz="2800" dirty="0"/>
              <a:t>integra le informazioni disponibili sull’immobile attraverso lo sviluppo di un sistema di indici numerici pesati che controllino e segnalino gli immobili da monitorare e su cui intervenire sia da un punto di vista strutturale che sociale.</a:t>
            </a:r>
          </a:p>
          <a:p>
            <a:pPr marL="180975" indent="-180975" algn="just">
              <a:buClr>
                <a:srgbClr val="BE0000"/>
              </a:buClr>
            </a:pPr>
            <a:endParaRPr lang="it-IT" sz="15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Dati progettuali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Sostenibilità energetica 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Informazioni contrattuali sulle locazioni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Ciclo attivo di fatturazione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Manutenzioni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Occupanti e nuclei familiari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Conoscenza delle conflittualità e del disagio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Gestione condominiale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FBC11EFE-9689-46B6-90FE-99BE2F097B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51" y="3203912"/>
            <a:ext cx="4246150" cy="30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6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59" y="1108654"/>
            <a:ext cx="11612881" cy="684724"/>
          </a:xfrm>
        </p:spPr>
        <p:txBody>
          <a:bodyPr/>
          <a:lstStyle/>
          <a:p>
            <a:r>
              <a:rPr lang="it-IT" dirty="0"/>
              <a:t>Strumenti per l’innovazione gestionale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72297" y="2611063"/>
            <a:ext cx="3426919" cy="497897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BE0000"/>
              </a:buClr>
              <a:buNone/>
            </a:pPr>
            <a:r>
              <a:rPr lang="it-IT" sz="2000" dirty="0">
                <a:solidFill>
                  <a:srgbClr val="159861"/>
                </a:solidFill>
              </a:rPr>
              <a:t>La metodologia BIM</a:t>
            </a:r>
          </a:p>
          <a:p>
            <a:pPr marL="0" indent="0" algn="just">
              <a:buClr>
                <a:srgbClr val="BE0000"/>
              </a:buClr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E9C5823-74B0-4109-90ED-DAEB16C7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07" y="1793378"/>
            <a:ext cx="6363666" cy="48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1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Gli edifici di edilizia residenziale pubblica in una città media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983946D-0AA6-4D48-983E-E0B58A9EB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83" y="2104595"/>
            <a:ext cx="8494642" cy="45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 europeo </a:t>
            </a:r>
            <a:r>
              <a:rPr lang="it-IT" dirty="0" err="1"/>
              <a:t>CoNZEBs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2129414"/>
            <a:ext cx="11346689" cy="416565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Clr>
                <a:srgbClr val="BE0000"/>
              </a:buClr>
              <a:buNone/>
            </a:pPr>
            <a:r>
              <a:rPr lang="it-IT" sz="2800" dirty="0">
                <a:solidFill>
                  <a:srgbClr val="159861"/>
                </a:solidFill>
              </a:rPr>
              <a:t>Il progetto </a:t>
            </a:r>
            <a:r>
              <a:rPr lang="it-IT" sz="2800" dirty="0" err="1">
                <a:solidFill>
                  <a:srgbClr val="159861"/>
                </a:solidFill>
              </a:rPr>
              <a:t>CoNZEBs</a:t>
            </a:r>
            <a:r>
              <a:rPr lang="it-IT" sz="2800" dirty="0">
                <a:solidFill>
                  <a:srgbClr val="159861"/>
                </a:solidFill>
              </a:rPr>
              <a:t> </a:t>
            </a:r>
            <a:r>
              <a:rPr lang="en-US" sz="2800" dirty="0">
                <a:solidFill>
                  <a:srgbClr val="159861"/>
                </a:solidFill>
              </a:rPr>
              <a:t>(Solution sets for the Cost reduction of new Nearly Zero-Energy Buildings)</a:t>
            </a:r>
            <a:r>
              <a:rPr lang="en-US" sz="2800" dirty="0"/>
              <a:t>, </a:t>
            </a:r>
            <a:r>
              <a:rPr lang="it-IT" sz="2800" dirty="0"/>
              <a:t>finanziato dall’Unione Europea nell’ambito del programma di ricerca europeo Horizon 2020, si concentra sulla riduzione dei costi di realizzazione di nuovi edifici a consumo energetico quasi zero attraverso</a:t>
            </a:r>
          </a:p>
          <a:p>
            <a:pPr algn="just">
              <a:buClr>
                <a:srgbClr val="BE0000"/>
              </a:buClr>
            </a:pPr>
            <a:endParaRPr lang="it-IT" sz="15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lo studio dell’impatto del processo di progettazione e realizzazione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la definizione di pacchetti tecnologici a costo ridotto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analisi condotte in ottica LCC (life </a:t>
            </a:r>
            <a:r>
              <a:rPr lang="it-IT" sz="2800" dirty="0" err="1"/>
              <a:t>cycle</a:t>
            </a:r>
            <a:r>
              <a:rPr lang="it-IT" sz="2800" dirty="0"/>
              <a:t> cost) ed LCA (lice </a:t>
            </a:r>
            <a:r>
              <a:rPr lang="it-IT" sz="2800" dirty="0" err="1"/>
              <a:t>cycle</a:t>
            </a:r>
            <a:r>
              <a:rPr lang="it-IT" sz="2800" dirty="0"/>
              <a:t> </a:t>
            </a:r>
            <a:r>
              <a:rPr lang="it-IT" sz="2800" dirty="0" err="1"/>
              <a:t>analysis</a:t>
            </a:r>
            <a:r>
              <a:rPr lang="it-IT" sz="2800" dirty="0"/>
              <a:t>)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2800" dirty="0"/>
              <a:t>stime sulle prestazioni energetiche ed economiche con previsione al 2030</a:t>
            </a:r>
          </a:p>
          <a:p>
            <a:pPr marL="180975" indent="-180975" algn="just">
              <a:buClr>
                <a:srgbClr val="BE0000"/>
              </a:buClr>
            </a:pPr>
            <a:endParaRPr lang="it-IT" sz="1500" dirty="0"/>
          </a:p>
          <a:p>
            <a:pPr marL="0" indent="0" algn="just">
              <a:buClr>
                <a:srgbClr val="BE0000"/>
              </a:buClr>
              <a:buNone/>
            </a:pPr>
            <a:r>
              <a:rPr lang="it-IT" sz="2800" dirty="0"/>
              <a:t>I risultati, in continuo aggiornamento, riguardano i quattro paesi europei partecipanti - Italia, Danimarca, Germania e Slovenia - e sono scaricabili gratuitamente dal sito del progetto </a:t>
            </a:r>
            <a:r>
              <a:rPr lang="it-IT" sz="2800" dirty="0">
                <a:hlinkClick r:id="rId2"/>
              </a:rPr>
              <a:t>www.conzebs.eu</a:t>
            </a: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02E649A2-28FB-45C2-9385-C78C5B4111F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61" y="1164400"/>
            <a:ext cx="1490856" cy="6619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809117-D10B-496A-9E6C-2F5105A0703C}"/>
              </a:ext>
            </a:extLst>
          </p:cNvPr>
          <p:cNvSpPr txBox="1"/>
          <p:nvPr/>
        </p:nvSpPr>
        <p:spPr>
          <a:xfrm>
            <a:off x="8443616" y="1304546"/>
            <a:ext cx="1858623" cy="465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 754046 </a:t>
            </a:r>
            <a:r>
              <a:rPr lang="en-GB" sz="1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CoNZEBs</a:t>
            </a:r>
            <a:endParaRPr lang="it-IT" sz="1200" dirty="0">
              <a:latin typeface="Frutiger 45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 no. 754046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2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Partner del Progetto </a:t>
            </a:r>
            <a:r>
              <a:rPr lang="it-IT" dirty="0" err="1"/>
              <a:t>CoNZEBs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2129414"/>
            <a:ext cx="11346689" cy="454570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Clr>
                <a:srgbClr val="BE0000"/>
              </a:buClr>
              <a:buNone/>
            </a:pPr>
            <a:r>
              <a:rPr lang="it-IT" sz="3600" b="1" dirty="0">
                <a:solidFill>
                  <a:srgbClr val="159861"/>
                </a:solidFill>
              </a:rPr>
              <a:t>Centri di ricerca e ingegneria</a:t>
            </a:r>
            <a:r>
              <a:rPr lang="it-IT" sz="3600" dirty="0">
                <a:solidFill>
                  <a:srgbClr val="159861"/>
                </a:solidFill>
              </a:rPr>
              <a:t>:</a:t>
            </a:r>
          </a:p>
          <a:p>
            <a:pPr algn="just">
              <a:buClr>
                <a:srgbClr val="BE0000"/>
              </a:buClr>
            </a:pPr>
            <a:endParaRPr lang="it-IT" sz="10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3600" dirty="0"/>
              <a:t>Fraunhofer IBP, DE (CO)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3600" dirty="0"/>
              <a:t>Aalborg University/</a:t>
            </a:r>
            <a:r>
              <a:rPr lang="it-IT" sz="3600" dirty="0" err="1"/>
              <a:t>SBi</a:t>
            </a:r>
            <a:r>
              <a:rPr lang="it-IT" sz="3600" dirty="0"/>
              <a:t>, DK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3600" dirty="0" err="1"/>
              <a:t>Kuben</a:t>
            </a:r>
            <a:r>
              <a:rPr lang="it-IT" sz="3600" dirty="0"/>
              <a:t> Management, DK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3600" dirty="0"/>
              <a:t>ENEA, IT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3600" dirty="0"/>
              <a:t>GI-ZRMK, SI</a:t>
            </a:r>
          </a:p>
          <a:p>
            <a:pPr algn="just">
              <a:buClr>
                <a:srgbClr val="BE0000"/>
              </a:buClr>
            </a:pPr>
            <a:endParaRPr lang="it-IT" sz="2800" dirty="0"/>
          </a:p>
          <a:p>
            <a:pPr marL="0" indent="0" algn="just">
              <a:buClr>
                <a:srgbClr val="BE0000"/>
              </a:buClr>
              <a:buNone/>
            </a:pPr>
            <a:r>
              <a:rPr lang="it-IT" sz="3600" b="1" dirty="0">
                <a:solidFill>
                  <a:srgbClr val="159861"/>
                </a:solidFill>
              </a:rPr>
              <a:t>Aziende di Housing Sociale</a:t>
            </a:r>
            <a:r>
              <a:rPr lang="it-IT" sz="3600" dirty="0">
                <a:solidFill>
                  <a:srgbClr val="159861"/>
                </a:solidFill>
              </a:rPr>
              <a:t>:</a:t>
            </a:r>
          </a:p>
          <a:p>
            <a:pPr algn="just">
              <a:buClr>
                <a:srgbClr val="BE0000"/>
              </a:buClr>
            </a:pPr>
            <a:endParaRPr lang="it-IT" sz="10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3600" dirty="0"/>
              <a:t>ABG Frankfurt Holding, DE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3600" dirty="0" err="1"/>
              <a:t>Danmarks</a:t>
            </a:r>
            <a:r>
              <a:rPr lang="it-IT" sz="3600" dirty="0"/>
              <a:t> </a:t>
            </a:r>
            <a:r>
              <a:rPr lang="it-IT" sz="3600" dirty="0" err="1"/>
              <a:t>Almene</a:t>
            </a:r>
            <a:r>
              <a:rPr lang="it-IT" sz="3600" dirty="0"/>
              <a:t> </a:t>
            </a:r>
            <a:r>
              <a:rPr lang="it-IT" sz="3600" dirty="0" err="1"/>
              <a:t>Boliger</a:t>
            </a:r>
            <a:r>
              <a:rPr lang="it-IT" sz="3600" dirty="0"/>
              <a:t> – BL, DK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3600" dirty="0"/>
              <a:t>ACER Reggio Emilia, IT</a:t>
            </a:r>
          </a:p>
          <a:p>
            <a:pPr marL="180975" indent="-180975" algn="just">
              <a:buClr>
                <a:srgbClr val="159861"/>
              </a:buClr>
            </a:pPr>
            <a:r>
              <a:rPr lang="it-IT" sz="3600" dirty="0" err="1"/>
              <a:t>Stanovanjski</a:t>
            </a:r>
            <a:r>
              <a:rPr lang="it-IT" sz="3600" dirty="0"/>
              <a:t> </a:t>
            </a:r>
            <a:r>
              <a:rPr lang="it-IT" sz="3600" dirty="0" err="1"/>
              <a:t>sklad</a:t>
            </a:r>
            <a:r>
              <a:rPr lang="it-IT" sz="3600" dirty="0"/>
              <a:t> RS – SSRS, SI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 descr="E:\03_PROJEKTE_aktuell\EU_Horizon_2020\Cost_reduction_of_NZEBs\Project\Meetings\01_Berlin_17\Fotos\IMG_1028.JPG">
            <a:extLst>
              <a:ext uri="{FF2B5EF4-FFF2-40B4-BE49-F238E27FC236}">
                <a16:creationId xmlns:a16="http://schemas.microsoft.com/office/drawing/2014/main" id="{10E2911E-2876-4B7F-B94A-F69EBB54D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 b="-667"/>
          <a:stretch/>
        </p:blipFill>
        <p:spPr bwMode="auto">
          <a:xfrm>
            <a:off x="4878431" y="2319438"/>
            <a:ext cx="6508839" cy="41656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E0A5BC68-40D5-4C59-8F64-06ED8BAC0FF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241" y="1184720"/>
            <a:ext cx="1490856" cy="6619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036053-1CFE-4F24-A521-1241C4BDAC97}"/>
              </a:ext>
            </a:extLst>
          </p:cNvPr>
          <p:cNvSpPr txBox="1"/>
          <p:nvPr/>
        </p:nvSpPr>
        <p:spPr>
          <a:xfrm>
            <a:off x="8982096" y="1324866"/>
            <a:ext cx="1858623" cy="465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 754046 </a:t>
            </a:r>
            <a:r>
              <a:rPr lang="en-GB" sz="1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CoNZEBs</a:t>
            </a:r>
            <a:endParaRPr lang="it-IT" sz="1200" dirty="0">
              <a:latin typeface="Frutiger 45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 no. 754046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L’approccio progettuale per WP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4BA2D082-3BB6-4E14-9820-A556A0ACD8B2}"/>
              </a:ext>
            </a:extLst>
          </p:cNvPr>
          <p:cNvSpPr txBox="1"/>
          <p:nvPr/>
        </p:nvSpPr>
        <p:spPr>
          <a:xfrm>
            <a:off x="5394464" y="5512478"/>
            <a:ext cx="1584000" cy="5909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latin typeface="Arial" pitchFamily="34" charset="0"/>
                <a:cs typeface="Arial" pitchFamily="34" charset="0"/>
              </a:rPr>
              <a:t>5- Technical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solution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sets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0F37D0-FF0F-4904-AE2F-000DE33C782A}"/>
              </a:ext>
            </a:extLst>
          </p:cNvPr>
          <p:cNvSpPr txBox="1"/>
          <p:nvPr/>
        </p:nvSpPr>
        <p:spPr>
          <a:xfrm>
            <a:off x="2730168" y="4735257"/>
            <a:ext cx="1799904" cy="840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latin typeface="Arial" pitchFamily="34" charset="0"/>
                <a:cs typeface="Arial" pitchFamily="34" charset="0"/>
              </a:rPr>
              <a:t>3 - Design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construction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processes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1F3706-A9C2-42D8-A446-FBED7B111E32}"/>
              </a:ext>
            </a:extLst>
          </p:cNvPr>
          <p:cNvSpPr txBox="1"/>
          <p:nvPr/>
        </p:nvSpPr>
        <p:spPr>
          <a:xfrm>
            <a:off x="7852401" y="4735257"/>
            <a:ext cx="1584000" cy="590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latin typeface="Arial" pitchFamily="34" charset="0"/>
                <a:cs typeface="Arial" pitchFamily="34" charset="0"/>
              </a:rPr>
              <a:t>4- Public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acceptance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A544BC-5D92-4E49-A5A8-2F7C669B85A9}"/>
              </a:ext>
            </a:extLst>
          </p:cNvPr>
          <p:cNvSpPr txBox="1"/>
          <p:nvPr/>
        </p:nvSpPr>
        <p:spPr>
          <a:xfrm>
            <a:off x="7852400" y="3293758"/>
            <a:ext cx="1934552" cy="5909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latin typeface="Arial" pitchFamily="34" charset="0"/>
                <a:cs typeface="Arial" pitchFamily="34" charset="0"/>
              </a:rPr>
              <a:t>8 -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Stakeholders</a:t>
            </a:r>
            <a:r>
              <a:rPr lang="de-DE" dirty="0">
                <a:latin typeface="Arial" pitchFamily="34" charset="0"/>
                <a:cs typeface="Arial" pitchFamily="34" charset="0"/>
              </a:rPr>
              <a:t>‘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involvement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7B7916F-05DA-4EDC-8025-DE56B5EE5C27}"/>
              </a:ext>
            </a:extLst>
          </p:cNvPr>
          <p:cNvSpPr txBox="1"/>
          <p:nvPr/>
        </p:nvSpPr>
        <p:spPr>
          <a:xfrm>
            <a:off x="2946368" y="3293760"/>
            <a:ext cx="1584000" cy="5909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latin typeface="Arial" pitchFamily="34" charset="0"/>
                <a:cs typeface="Arial" pitchFamily="34" charset="0"/>
              </a:rPr>
              <a:t>7- Life-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cycle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assessment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2D3B77-DE37-4160-AA76-7C3C0A0405A7}"/>
              </a:ext>
            </a:extLst>
          </p:cNvPr>
          <p:cNvSpPr txBox="1"/>
          <p:nvPr/>
        </p:nvSpPr>
        <p:spPr>
          <a:xfrm>
            <a:off x="5394464" y="2501672"/>
            <a:ext cx="1800200" cy="590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latin typeface="Arial" pitchFamily="34" charset="0"/>
                <a:cs typeface="Arial" pitchFamily="34" charset="0"/>
              </a:rPr>
              <a:t>6- Solution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sets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future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ingekerbter Richtungspfeil 12">
            <a:extLst>
              <a:ext uri="{FF2B5EF4-FFF2-40B4-BE49-F238E27FC236}">
                <a16:creationId xmlns:a16="http://schemas.microsoft.com/office/drawing/2014/main" id="{AD628226-4EA7-4916-BDF5-6EBD12395821}"/>
              </a:ext>
            </a:extLst>
          </p:cNvPr>
          <p:cNvSpPr>
            <a:spLocks noChangeAspect="1"/>
          </p:cNvSpPr>
          <p:nvPr/>
        </p:nvSpPr>
        <p:spPr>
          <a:xfrm>
            <a:off x="6042536" y="4919053"/>
            <a:ext cx="288000" cy="318000"/>
          </a:xfrm>
          <a:prstGeom prst="chevron">
            <a:avLst/>
          </a:prstGeom>
          <a:noFill/>
          <a:ln>
            <a:solidFill>
              <a:srgbClr val="7030A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Eingekerbter Richtungspfeil 13">
            <a:extLst>
              <a:ext uri="{FF2B5EF4-FFF2-40B4-BE49-F238E27FC236}">
                <a16:creationId xmlns:a16="http://schemas.microsoft.com/office/drawing/2014/main" id="{C2ECEDEC-E3E6-45FD-9D87-B94511F46316}"/>
              </a:ext>
            </a:extLst>
          </p:cNvPr>
          <p:cNvSpPr>
            <a:spLocks noChangeAspect="1"/>
          </p:cNvSpPr>
          <p:nvPr/>
        </p:nvSpPr>
        <p:spPr>
          <a:xfrm>
            <a:off x="6042536" y="5165045"/>
            <a:ext cx="288000" cy="318000"/>
          </a:xfrm>
          <a:prstGeom prst="chevron">
            <a:avLst/>
          </a:prstGeom>
          <a:noFill/>
          <a:ln>
            <a:solidFill>
              <a:srgbClr val="7030A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Eingekerbter Richtungspfeil 14">
            <a:extLst>
              <a:ext uri="{FF2B5EF4-FFF2-40B4-BE49-F238E27FC236}">
                <a16:creationId xmlns:a16="http://schemas.microsoft.com/office/drawing/2014/main" id="{AE045DE4-9DEF-486F-9FA6-1D6C67937F63}"/>
              </a:ext>
            </a:extLst>
          </p:cNvPr>
          <p:cNvSpPr>
            <a:spLocks noChangeAspect="1"/>
          </p:cNvSpPr>
          <p:nvPr/>
        </p:nvSpPr>
        <p:spPr>
          <a:xfrm>
            <a:off x="6042536" y="4660989"/>
            <a:ext cx="288000" cy="318000"/>
          </a:xfrm>
          <a:prstGeom prst="chevron">
            <a:avLst/>
          </a:prstGeom>
          <a:noFill/>
          <a:ln>
            <a:solidFill>
              <a:srgbClr val="7030A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Eingekerbter Richtungspfeil 15">
            <a:extLst>
              <a:ext uri="{FF2B5EF4-FFF2-40B4-BE49-F238E27FC236}">
                <a16:creationId xmlns:a16="http://schemas.microsoft.com/office/drawing/2014/main" id="{57ED9299-AEE1-431E-8747-4A353E052AD9}"/>
              </a:ext>
            </a:extLst>
          </p:cNvPr>
          <p:cNvSpPr>
            <a:spLocks noChangeAspect="1"/>
          </p:cNvSpPr>
          <p:nvPr/>
        </p:nvSpPr>
        <p:spPr>
          <a:xfrm>
            <a:off x="7266704" y="4523900"/>
            <a:ext cx="288000" cy="318000"/>
          </a:xfrm>
          <a:prstGeom prst="chevron">
            <a:avLst/>
          </a:prstGeom>
          <a:noFill/>
          <a:ln>
            <a:solidFill>
              <a:schemeClr val="accent2"/>
            </a:solidFill>
          </a:ln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ingekerbter Richtungspfeil 16">
            <a:extLst>
              <a:ext uri="{FF2B5EF4-FFF2-40B4-BE49-F238E27FC236}">
                <a16:creationId xmlns:a16="http://schemas.microsoft.com/office/drawing/2014/main" id="{0B7815E6-2DC5-4835-B59F-CF5A357650A6}"/>
              </a:ext>
            </a:extLst>
          </p:cNvPr>
          <p:cNvSpPr>
            <a:spLocks noChangeAspect="1"/>
          </p:cNvSpPr>
          <p:nvPr/>
        </p:nvSpPr>
        <p:spPr>
          <a:xfrm>
            <a:off x="7513174" y="4568200"/>
            <a:ext cx="288000" cy="318000"/>
          </a:xfrm>
          <a:prstGeom prst="chevron">
            <a:avLst/>
          </a:prstGeom>
          <a:noFill/>
          <a:ln>
            <a:solidFill>
              <a:schemeClr val="accent2"/>
            </a:solidFill>
          </a:ln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Eingekerbter Richtungspfeil 17">
            <a:extLst>
              <a:ext uri="{FF2B5EF4-FFF2-40B4-BE49-F238E27FC236}">
                <a16:creationId xmlns:a16="http://schemas.microsoft.com/office/drawing/2014/main" id="{2972FFEB-D998-46F1-A3AA-324C4D5E863D}"/>
              </a:ext>
            </a:extLst>
          </p:cNvPr>
          <p:cNvSpPr>
            <a:spLocks noChangeAspect="1"/>
          </p:cNvSpPr>
          <p:nvPr/>
        </p:nvSpPr>
        <p:spPr>
          <a:xfrm>
            <a:off x="7029899" y="4482338"/>
            <a:ext cx="288000" cy="318000"/>
          </a:xfrm>
          <a:prstGeom prst="chevron">
            <a:avLst/>
          </a:prstGeom>
          <a:noFill/>
          <a:ln>
            <a:solidFill>
              <a:schemeClr val="accent2"/>
            </a:solidFill>
          </a:ln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Eingekerbter Richtungspfeil 18">
            <a:extLst>
              <a:ext uri="{FF2B5EF4-FFF2-40B4-BE49-F238E27FC236}">
                <a16:creationId xmlns:a16="http://schemas.microsoft.com/office/drawing/2014/main" id="{0CF5A25A-3701-49E4-938E-036FDAECE1A9}"/>
              </a:ext>
            </a:extLst>
          </p:cNvPr>
          <p:cNvSpPr>
            <a:spLocks noChangeAspect="1"/>
          </p:cNvSpPr>
          <p:nvPr/>
        </p:nvSpPr>
        <p:spPr>
          <a:xfrm>
            <a:off x="7029867" y="3841193"/>
            <a:ext cx="288000" cy="318000"/>
          </a:xfrm>
          <a:prstGeom prst="chevron">
            <a:avLst/>
          </a:prstGeom>
          <a:noFill/>
          <a:ln>
            <a:solidFill>
              <a:schemeClr val="accent6"/>
            </a:solidFill>
          </a:ln>
          <a:scene3d>
            <a:camera prst="orthographicFront">
              <a:rot lat="0" lon="0" rev="11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Eingekerbter Richtungspfeil 19">
            <a:extLst>
              <a:ext uri="{FF2B5EF4-FFF2-40B4-BE49-F238E27FC236}">
                <a16:creationId xmlns:a16="http://schemas.microsoft.com/office/drawing/2014/main" id="{826B255B-3272-4F2D-88A0-B25B9E8B6152}"/>
              </a:ext>
            </a:extLst>
          </p:cNvPr>
          <p:cNvSpPr>
            <a:spLocks noChangeAspect="1"/>
          </p:cNvSpPr>
          <p:nvPr/>
        </p:nvSpPr>
        <p:spPr>
          <a:xfrm>
            <a:off x="7273567" y="3796893"/>
            <a:ext cx="288000" cy="318000"/>
          </a:xfrm>
          <a:prstGeom prst="chevron">
            <a:avLst/>
          </a:prstGeom>
          <a:noFill/>
          <a:ln>
            <a:solidFill>
              <a:schemeClr val="accent6"/>
            </a:solidFill>
          </a:ln>
          <a:scene3d>
            <a:camera prst="orthographicFront">
              <a:rot lat="0" lon="0" rev="11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Eingekerbter Richtungspfeil 20">
            <a:extLst>
              <a:ext uri="{FF2B5EF4-FFF2-40B4-BE49-F238E27FC236}">
                <a16:creationId xmlns:a16="http://schemas.microsoft.com/office/drawing/2014/main" id="{AD6EDD9D-E16A-465F-B80A-F529939FDA41}"/>
              </a:ext>
            </a:extLst>
          </p:cNvPr>
          <p:cNvSpPr>
            <a:spLocks noChangeAspect="1"/>
          </p:cNvSpPr>
          <p:nvPr/>
        </p:nvSpPr>
        <p:spPr>
          <a:xfrm>
            <a:off x="7513110" y="3759520"/>
            <a:ext cx="288000" cy="318000"/>
          </a:xfrm>
          <a:prstGeom prst="chevron">
            <a:avLst/>
          </a:prstGeom>
          <a:noFill/>
          <a:ln>
            <a:solidFill>
              <a:schemeClr val="accent6"/>
            </a:solidFill>
          </a:ln>
          <a:scene3d>
            <a:camera prst="orthographicFront">
              <a:rot lat="0" lon="0" rev="11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Eingekerbter Richtungspfeil 21">
            <a:extLst>
              <a:ext uri="{FF2B5EF4-FFF2-40B4-BE49-F238E27FC236}">
                <a16:creationId xmlns:a16="http://schemas.microsoft.com/office/drawing/2014/main" id="{40A6355E-813C-41CE-88EA-E90DA4655A71}"/>
              </a:ext>
            </a:extLst>
          </p:cNvPr>
          <p:cNvSpPr>
            <a:spLocks noChangeAspect="1"/>
          </p:cNvSpPr>
          <p:nvPr/>
        </p:nvSpPr>
        <p:spPr>
          <a:xfrm>
            <a:off x="6042536" y="3409145"/>
            <a:ext cx="288000" cy="318000"/>
          </a:xfrm>
          <a:prstGeom prst="chevron">
            <a:avLst/>
          </a:prstGeom>
          <a:noFill/>
          <a:ln>
            <a:solidFill>
              <a:schemeClr val="accent3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Eingekerbter Richtungspfeil 22">
            <a:extLst>
              <a:ext uri="{FF2B5EF4-FFF2-40B4-BE49-F238E27FC236}">
                <a16:creationId xmlns:a16="http://schemas.microsoft.com/office/drawing/2014/main" id="{55B679CB-7C6B-4A98-9FE4-ECCDBAD75402}"/>
              </a:ext>
            </a:extLst>
          </p:cNvPr>
          <p:cNvSpPr>
            <a:spLocks noChangeAspect="1"/>
          </p:cNvSpPr>
          <p:nvPr/>
        </p:nvSpPr>
        <p:spPr>
          <a:xfrm>
            <a:off x="6042536" y="3655137"/>
            <a:ext cx="288000" cy="318000"/>
          </a:xfrm>
          <a:prstGeom prst="chevron">
            <a:avLst/>
          </a:prstGeom>
          <a:noFill/>
          <a:ln>
            <a:solidFill>
              <a:schemeClr val="accent3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Eingekerbter Richtungspfeil 23">
            <a:extLst>
              <a:ext uri="{FF2B5EF4-FFF2-40B4-BE49-F238E27FC236}">
                <a16:creationId xmlns:a16="http://schemas.microsoft.com/office/drawing/2014/main" id="{4A254E3C-4CB5-4881-9DAE-B73B128E796E}"/>
              </a:ext>
            </a:extLst>
          </p:cNvPr>
          <p:cNvSpPr>
            <a:spLocks noChangeAspect="1"/>
          </p:cNvSpPr>
          <p:nvPr/>
        </p:nvSpPr>
        <p:spPr>
          <a:xfrm>
            <a:off x="6042536" y="3151081"/>
            <a:ext cx="288000" cy="318000"/>
          </a:xfrm>
          <a:prstGeom prst="chevron">
            <a:avLst/>
          </a:prstGeom>
          <a:noFill/>
          <a:ln>
            <a:solidFill>
              <a:schemeClr val="accent3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Eingekerbter Richtungspfeil 24">
            <a:extLst>
              <a:ext uri="{FF2B5EF4-FFF2-40B4-BE49-F238E27FC236}">
                <a16:creationId xmlns:a16="http://schemas.microsoft.com/office/drawing/2014/main" id="{2FB08073-8B52-4681-B227-1CBB8285B8F5}"/>
              </a:ext>
            </a:extLst>
          </p:cNvPr>
          <p:cNvSpPr>
            <a:spLocks noChangeAspect="1"/>
          </p:cNvSpPr>
          <p:nvPr/>
        </p:nvSpPr>
        <p:spPr>
          <a:xfrm>
            <a:off x="4565035" y="3727145"/>
            <a:ext cx="288000" cy="318000"/>
          </a:xfrm>
          <a:prstGeom prst="chevron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Eingekerbter Richtungspfeil 25">
            <a:extLst>
              <a:ext uri="{FF2B5EF4-FFF2-40B4-BE49-F238E27FC236}">
                <a16:creationId xmlns:a16="http://schemas.microsoft.com/office/drawing/2014/main" id="{4142340B-32DF-4E4F-B7C7-7414869AAB2E}"/>
              </a:ext>
            </a:extLst>
          </p:cNvPr>
          <p:cNvSpPr>
            <a:spLocks noChangeAspect="1"/>
          </p:cNvSpPr>
          <p:nvPr/>
        </p:nvSpPr>
        <p:spPr>
          <a:xfrm>
            <a:off x="4818400" y="3771445"/>
            <a:ext cx="288000" cy="318000"/>
          </a:xfrm>
          <a:prstGeom prst="chevron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Eingekerbter Richtungspfeil 26">
            <a:extLst>
              <a:ext uri="{FF2B5EF4-FFF2-40B4-BE49-F238E27FC236}">
                <a16:creationId xmlns:a16="http://schemas.microsoft.com/office/drawing/2014/main" id="{39CB1887-F7A8-4ECC-8DCF-3C7A351EBAFF}"/>
              </a:ext>
            </a:extLst>
          </p:cNvPr>
          <p:cNvSpPr>
            <a:spLocks noChangeAspect="1"/>
          </p:cNvSpPr>
          <p:nvPr/>
        </p:nvSpPr>
        <p:spPr>
          <a:xfrm>
            <a:off x="5069059" y="3822194"/>
            <a:ext cx="288000" cy="318000"/>
          </a:xfrm>
          <a:prstGeom prst="chevron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Eingekerbter Richtungspfeil 27">
            <a:extLst>
              <a:ext uri="{FF2B5EF4-FFF2-40B4-BE49-F238E27FC236}">
                <a16:creationId xmlns:a16="http://schemas.microsoft.com/office/drawing/2014/main" id="{225BD6BD-D06E-4751-9398-929D60DECD02}"/>
              </a:ext>
            </a:extLst>
          </p:cNvPr>
          <p:cNvSpPr>
            <a:spLocks noChangeAspect="1"/>
          </p:cNvSpPr>
          <p:nvPr/>
        </p:nvSpPr>
        <p:spPr>
          <a:xfrm>
            <a:off x="4818400" y="4519233"/>
            <a:ext cx="288000" cy="318000"/>
          </a:xfrm>
          <a:prstGeom prst="chevron">
            <a:avLst/>
          </a:prstGeom>
          <a:noFill/>
          <a:ln>
            <a:solidFill>
              <a:schemeClr val="accent1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Eingekerbter Richtungspfeil 28">
            <a:extLst>
              <a:ext uri="{FF2B5EF4-FFF2-40B4-BE49-F238E27FC236}">
                <a16:creationId xmlns:a16="http://schemas.microsoft.com/office/drawing/2014/main" id="{AF07D72D-A632-4DA6-9476-03AAAA338625}"/>
              </a:ext>
            </a:extLst>
          </p:cNvPr>
          <p:cNvSpPr>
            <a:spLocks noChangeAspect="1"/>
          </p:cNvSpPr>
          <p:nvPr/>
        </p:nvSpPr>
        <p:spPr>
          <a:xfrm>
            <a:off x="5060681" y="4474933"/>
            <a:ext cx="288000" cy="318000"/>
          </a:xfrm>
          <a:prstGeom prst="chevron">
            <a:avLst/>
          </a:prstGeom>
          <a:noFill/>
          <a:ln>
            <a:solidFill>
              <a:schemeClr val="accent1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Eingekerbter Richtungspfeil 29">
            <a:extLst>
              <a:ext uri="{FF2B5EF4-FFF2-40B4-BE49-F238E27FC236}">
                <a16:creationId xmlns:a16="http://schemas.microsoft.com/office/drawing/2014/main" id="{39D72715-812C-4D04-8CC5-00F01089161A}"/>
              </a:ext>
            </a:extLst>
          </p:cNvPr>
          <p:cNvSpPr>
            <a:spLocks noChangeAspect="1"/>
          </p:cNvSpPr>
          <p:nvPr/>
        </p:nvSpPr>
        <p:spPr>
          <a:xfrm>
            <a:off x="4581627" y="4561273"/>
            <a:ext cx="288000" cy="318000"/>
          </a:xfrm>
          <a:prstGeom prst="chevron">
            <a:avLst/>
          </a:prstGeom>
          <a:noFill/>
          <a:ln>
            <a:solidFill>
              <a:schemeClr val="accent1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Textfeld 4">
            <a:extLst>
              <a:ext uri="{FF2B5EF4-FFF2-40B4-BE49-F238E27FC236}">
                <a16:creationId xmlns:a16="http://schemas.microsoft.com/office/drawing/2014/main" id="{C9493FCA-8C01-462A-99D2-5A0FC4470824}"/>
              </a:ext>
            </a:extLst>
          </p:cNvPr>
          <p:cNvSpPr txBox="1"/>
          <p:nvPr/>
        </p:nvSpPr>
        <p:spPr>
          <a:xfrm>
            <a:off x="5394464" y="4015177"/>
            <a:ext cx="1584000" cy="5909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dirty="0" err="1">
                <a:latin typeface="Arial" pitchFamily="34" charset="0"/>
                <a:cs typeface="Arial" pitchFamily="34" charset="0"/>
              </a:rPr>
              <a:t>Cost-effective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de-DE" dirty="0">
                <a:latin typeface="Arial" pitchFamily="34" charset="0"/>
                <a:cs typeface="Arial" pitchFamily="34" charset="0"/>
              </a:rPr>
              <a:t>NZEBs</a:t>
            </a:r>
          </a:p>
        </p:txBody>
      </p:sp>
      <p:pic>
        <p:nvPicPr>
          <p:cNvPr id="32" name="Grafik 5">
            <a:extLst>
              <a:ext uri="{FF2B5EF4-FFF2-40B4-BE49-F238E27FC236}">
                <a16:creationId xmlns:a16="http://schemas.microsoft.com/office/drawing/2014/main" id="{06C9D5D7-DFA0-4375-95BC-9DE1751C34A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21" y="1194880"/>
            <a:ext cx="1490856" cy="66199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2CD8C6B-09FE-4A51-BAFF-739251CDB445}"/>
              </a:ext>
            </a:extLst>
          </p:cNvPr>
          <p:cNvSpPr txBox="1"/>
          <p:nvPr/>
        </p:nvSpPr>
        <p:spPr>
          <a:xfrm>
            <a:off x="8910976" y="1335026"/>
            <a:ext cx="1858623" cy="465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 754046 </a:t>
            </a:r>
            <a:r>
              <a:rPr lang="en-GB" sz="1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CoNZEBs</a:t>
            </a:r>
            <a:endParaRPr lang="it-IT" sz="1200" dirty="0">
              <a:latin typeface="Frutiger 45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 no. 754046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8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991" y="1206253"/>
            <a:ext cx="11612881" cy="684724"/>
          </a:xfrm>
        </p:spPr>
        <p:txBody>
          <a:bodyPr/>
          <a:lstStyle/>
          <a:p>
            <a:r>
              <a:rPr lang="it-IT" dirty="0"/>
              <a:t>Il Progetto Europeo Heart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1940992"/>
            <a:ext cx="11346689" cy="996802"/>
          </a:xfrm>
        </p:spPr>
        <p:txBody>
          <a:bodyPr>
            <a:normAutofit fontScale="55000" lnSpcReduction="20000"/>
          </a:bodyPr>
          <a:lstStyle/>
          <a:p>
            <a:pPr marL="0" indent="0" defTabSz="642937" hangingPunct="0">
              <a:buClr>
                <a:srgbClr val="BE0000"/>
              </a:buClr>
              <a:buNone/>
            </a:pPr>
            <a:r>
              <a:rPr lang="it-IT" sz="4400" dirty="0">
                <a:sym typeface="Trebuchet MS"/>
              </a:rPr>
              <a:t>Il progetto Heart </a:t>
            </a:r>
            <a:r>
              <a:rPr lang="en-US" sz="4400" dirty="0">
                <a:sym typeface="Trebuchet MS"/>
              </a:rPr>
              <a:t>“Holistic Energy and Architectural Retrofit Toolkit”, </a:t>
            </a:r>
            <a:r>
              <a:rPr lang="en-US" sz="4400" dirty="0" err="1">
                <a:sym typeface="Trebuchet MS"/>
              </a:rPr>
              <a:t>finanziato</a:t>
            </a:r>
            <a:r>
              <a:rPr lang="en-US" sz="4400" dirty="0">
                <a:sym typeface="Trebuchet MS"/>
              </a:rPr>
              <a:t> </a:t>
            </a:r>
            <a:r>
              <a:rPr lang="en-US" sz="4400" dirty="0" err="1">
                <a:sym typeface="Trebuchet MS"/>
              </a:rPr>
              <a:t>dall’Unione</a:t>
            </a:r>
            <a:r>
              <a:rPr lang="en-US" sz="4400" dirty="0">
                <a:sym typeface="Trebuchet MS"/>
              </a:rPr>
              <a:t> </a:t>
            </a:r>
            <a:r>
              <a:rPr lang="en-US" sz="4400" dirty="0" err="1">
                <a:sym typeface="Trebuchet MS"/>
              </a:rPr>
              <a:t>Europea</a:t>
            </a:r>
            <a:r>
              <a:rPr lang="en-US" sz="4400" dirty="0">
                <a:sym typeface="Trebuchet MS"/>
              </a:rPr>
              <a:t> e </a:t>
            </a:r>
            <a:r>
              <a:rPr lang="en-US" sz="4400" dirty="0" err="1">
                <a:sym typeface="Trebuchet MS"/>
              </a:rPr>
              <a:t>dai</a:t>
            </a:r>
            <a:r>
              <a:rPr lang="en-US" sz="4400" dirty="0">
                <a:sym typeface="Trebuchet MS"/>
              </a:rPr>
              <a:t> Partner di </a:t>
            </a:r>
            <a:r>
              <a:rPr lang="en-US" sz="4400" dirty="0" err="1">
                <a:sym typeface="Trebuchet MS"/>
              </a:rPr>
              <a:t>progetto</a:t>
            </a:r>
            <a:r>
              <a:rPr lang="en-US" sz="4400" dirty="0">
                <a:sym typeface="Trebuchet MS"/>
              </a:rPr>
              <a:t>, è </a:t>
            </a:r>
            <a:r>
              <a:rPr lang="en-US" sz="4400" dirty="0" err="1">
                <a:sym typeface="Trebuchet MS"/>
              </a:rPr>
              <a:t>dedicato</a:t>
            </a:r>
            <a:r>
              <a:rPr lang="en-US" sz="4400" dirty="0">
                <a:sym typeface="Trebuchet MS"/>
              </a:rPr>
              <a:t> </a:t>
            </a:r>
            <a:r>
              <a:rPr lang="en-US" sz="4400" dirty="0" err="1">
                <a:sym typeface="Trebuchet MS"/>
              </a:rPr>
              <a:t>allo</a:t>
            </a:r>
            <a:r>
              <a:rPr lang="en-US" sz="4400" dirty="0">
                <a:sym typeface="Trebuchet MS"/>
              </a:rPr>
              <a:t> studio e </a:t>
            </a:r>
            <a:r>
              <a:rPr lang="en-US" sz="4400" dirty="0" err="1">
                <a:sym typeface="Trebuchet MS"/>
              </a:rPr>
              <a:t>alla</a:t>
            </a:r>
            <a:r>
              <a:rPr lang="en-US" sz="4400" dirty="0">
                <a:sym typeface="Trebuchet MS"/>
              </a:rPr>
              <a:t> </a:t>
            </a:r>
            <a:r>
              <a:rPr lang="en-US" sz="4400" dirty="0" err="1">
                <a:sym typeface="Trebuchet MS"/>
              </a:rPr>
              <a:t>realizzazione</a:t>
            </a:r>
            <a:r>
              <a:rPr lang="en-US" sz="4400" dirty="0">
                <a:sym typeface="Trebuchet MS"/>
              </a:rPr>
              <a:t> di </a:t>
            </a:r>
            <a:r>
              <a:rPr lang="it-IT" sz="4400" dirty="0">
                <a:sym typeface="Trebuchet MS"/>
              </a:rPr>
              <a:t>un toolkit multifunzionale per la riqualificazione energetica e architettonica.</a:t>
            </a:r>
          </a:p>
          <a:p>
            <a:pPr marL="0" indent="0" defTabSz="642937" hangingPunct="0">
              <a:buClr>
                <a:srgbClr val="BE0000"/>
              </a:buClr>
              <a:buNone/>
            </a:pPr>
            <a:endParaRPr lang="it-IT" sz="4200" dirty="0">
              <a:sym typeface="Trebuchet MS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17C9AC-A97D-415A-A69A-576451F7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532" y="6234882"/>
            <a:ext cx="4780840" cy="4402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3EBBF72-E90A-4CEF-9A7D-23140741D6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64" y="2906097"/>
            <a:ext cx="4780840" cy="3188223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FCB10F7-B71F-4A45-B4B3-EE761E506F95}"/>
              </a:ext>
            </a:extLst>
          </p:cNvPr>
          <p:cNvSpPr txBox="1">
            <a:spLocks/>
          </p:cNvSpPr>
          <p:nvPr/>
        </p:nvSpPr>
        <p:spPr>
          <a:xfrm>
            <a:off x="3686046" y="3877919"/>
            <a:ext cx="3147569" cy="2152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>
                <a:sym typeface="Trebuchet MS"/>
              </a:rPr>
              <a:t>STILLE (Croazia)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 err="1">
                <a:sym typeface="Trebuchet MS"/>
              </a:rPr>
              <a:t>RevolveWater</a:t>
            </a:r>
            <a:r>
              <a:rPr lang="it-IT" sz="3200" dirty="0">
                <a:sym typeface="Trebuchet MS"/>
              </a:rPr>
              <a:t> (Belgio)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 err="1">
                <a:sym typeface="Trebuchet MS"/>
              </a:rPr>
              <a:t>QuantisSarl</a:t>
            </a:r>
            <a:r>
              <a:rPr lang="it-IT" sz="3200" dirty="0">
                <a:sym typeface="Trebuchet MS"/>
              </a:rPr>
              <a:t> (Svizzera)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 err="1">
                <a:sym typeface="Trebuchet MS"/>
              </a:rPr>
              <a:t>GarciaRAma</a:t>
            </a:r>
            <a:r>
              <a:rPr lang="it-IT" sz="3200" dirty="0">
                <a:sym typeface="Trebuchet MS"/>
              </a:rPr>
              <a:t> (Spagna)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>
                <a:sym typeface="Trebuchet MS"/>
              </a:rPr>
              <a:t>CECODHAS (Belgio)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>
                <a:sym typeface="Trebuchet MS"/>
              </a:rPr>
              <a:t>ACER (Italia)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>
                <a:sym typeface="Trebuchet MS"/>
              </a:rPr>
              <a:t>EST (Francia)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>
                <a:sym typeface="Trebuchet MS"/>
              </a:rPr>
              <a:t>CTIC (Spagna)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D2FC900-B237-464F-A31B-44634BED045A}"/>
              </a:ext>
            </a:extLst>
          </p:cNvPr>
          <p:cNvSpPr txBox="1">
            <a:spLocks/>
          </p:cNvSpPr>
          <p:nvPr/>
        </p:nvSpPr>
        <p:spPr>
          <a:xfrm>
            <a:off x="236483" y="3214438"/>
            <a:ext cx="6226049" cy="2751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937" hangingPunct="0">
              <a:buClr>
                <a:srgbClr val="BE0000"/>
              </a:buClr>
            </a:pPr>
            <a:endParaRPr lang="it-IT" sz="1200" dirty="0">
              <a:sym typeface="Trebuchet MS"/>
            </a:endParaRPr>
          </a:p>
          <a:p>
            <a:pPr marL="0" indent="0" defTabSz="642937" hangingPunct="0">
              <a:buClr>
                <a:srgbClr val="BE0000"/>
              </a:buClr>
              <a:buFont typeface="Arial" panose="020B0604020202020204" pitchFamily="34" charset="0"/>
              <a:buNone/>
            </a:pPr>
            <a:r>
              <a:rPr lang="it-IT" sz="4200" dirty="0">
                <a:sym typeface="Trebuchet MS"/>
              </a:rPr>
              <a:t>Coordinato dal Politecnico di Milano, vede tra i partecipanti: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>
                <a:sym typeface="Trebuchet MS"/>
              </a:rPr>
              <a:t>ENTPE (Francia)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>
                <a:sym typeface="Trebuchet MS"/>
              </a:rPr>
              <a:t>University of </a:t>
            </a:r>
            <a:r>
              <a:rPr lang="it-IT" sz="3200" dirty="0" err="1">
                <a:sym typeface="Trebuchet MS"/>
              </a:rPr>
              <a:t>Ljubljana</a:t>
            </a:r>
            <a:r>
              <a:rPr lang="it-IT" sz="3200" dirty="0">
                <a:sym typeface="Trebuchet MS"/>
              </a:rPr>
              <a:t> (Slovenia)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>
                <a:sym typeface="Trebuchet MS"/>
              </a:rPr>
              <a:t>EURAC (Italia)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>
                <a:sym typeface="Trebuchet MS"/>
              </a:rPr>
              <a:t>TPS (Inghilterra) </a:t>
            </a:r>
            <a:endParaRPr lang="it-IT" sz="3200" b="1" dirty="0">
              <a:sym typeface="Trebuchet MS"/>
            </a:endParaRP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b="1" dirty="0">
                <a:sym typeface="Trebuchet MS"/>
              </a:rPr>
              <a:t>HELIO (Austria)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>
                <a:sym typeface="Trebuchet MS"/>
              </a:rPr>
              <a:t>ZH </a:t>
            </a:r>
            <a:r>
              <a:rPr lang="it-IT" sz="3200" dirty="0" err="1">
                <a:sym typeface="Trebuchet MS"/>
              </a:rPr>
              <a:t>Srl</a:t>
            </a:r>
            <a:r>
              <a:rPr lang="it-IT" sz="3200" dirty="0">
                <a:sym typeface="Trebuchet MS"/>
              </a:rPr>
              <a:t> (Italia) </a:t>
            </a:r>
          </a:p>
          <a:p>
            <a:pPr marL="285750" indent="-285750" defTabSz="642937" hangingPunct="0">
              <a:buClr>
                <a:srgbClr val="159861"/>
              </a:buClr>
            </a:pPr>
            <a:r>
              <a:rPr lang="it-IT" sz="3200" dirty="0" err="1">
                <a:sym typeface="Trebuchet MS"/>
              </a:rPr>
              <a:t>VyzVoice</a:t>
            </a:r>
            <a:r>
              <a:rPr lang="it-IT" sz="3200" dirty="0">
                <a:sym typeface="Trebuchet MS"/>
              </a:rPr>
              <a:t> (Lussemburgo)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3FA1768-8C3F-4769-AF1C-CDD048C6F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57148"/>
            <a:ext cx="2082229" cy="6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7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 Europeo Heart: 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2271654"/>
            <a:ext cx="11346689" cy="358050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Clr>
                <a:srgbClr val="BE0000"/>
              </a:buClr>
              <a:buNone/>
            </a:pPr>
            <a:r>
              <a:rPr lang="it-IT" sz="3600" b="1" dirty="0">
                <a:solidFill>
                  <a:srgbClr val="159861"/>
                </a:solidFill>
              </a:rPr>
              <a:t>Studia un KIT di strumenti per consentire la riqualificazione degli edifici con tecniche e tecnologie innovative, che comprende:</a:t>
            </a:r>
          </a:p>
          <a:p>
            <a:pPr algn="just">
              <a:buClr>
                <a:srgbClr val="159861"/>
              </a:buClr>
            </a:pPr>
            <a:endParaRPr lang="it-IT" sz="1700" b="1" dirty="0"/>
          </a:p>
          <a:p>
            <a:pPr marL="174625" indent="-174625" algn="just">
              <a:buClr>
                <a:srgbClr val="159861"/>
              </a:buClr>
            </a:pPr>
            <a:r>
              <a:rPr lang="it-IT" sz="3600" b="1" dirty="0">
                <a:solidFill>
                  <a:srgbClr val="159861"/>
                </a:solidFill>
              </a:rPr>
              <a:t>UN INSIEME DI COMPONENTI AVANZATI</a:t>
            </a:r>
            <a:r>
              <a:rPr lang="it-IT" sz="3600" b="1" dirty="0"/>
              <a:t> </a:t>
            </a:r>
            <a:r>
              <a:rPr lang="it-IT" sz="3600" dirty="0"/>
              <a:t>per l‘isolamento termico, il riscaldamento e la climatizzazione, la produzione di acqua calda, la produzione di energia elettrica, la gestione ed il controllo dell‘intero edificio;</a:t>
            </a:r>
          </a:p>
          <a:p>
            <a:pPr algn="just">
              <a:buClr>
                <a:srgbClr val="159861"/>
              </a:buClr>
            </a:pPr>
            <a:endParaRPr lang="it-IT" sz="36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3600" b="1" dirty="0">
                <a:solidFill>
                  <a:srgbClr val="159861"/>
                </a:solidFill>
              </a:rPr>
              <a:t>UNA PIATTAFORMA INFORMATICA ON-LINE </a:t>
            </a:r>
            <a:r>
              <a:rPr lang="it-IT" sz="3600" dirty="0"/>
              <a:t>per semplificare le fasi di progetto (prima della ristrutturazione) e di gestione dell’edificio (dopo la ristrutturazione), ma anche per monitorare i consumi e consentire agli utenti di dare riscontri finalizzati ad ottenere un livello di comfort ottimale.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927297-5A52-4B5F-8F53-CA0ED478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193" y="1304545"/>
            <a:ext cx="2082229" cy="6635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FBEF6D8-4171-4AFC-9B6C-03E9A18F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840" y="6256465"/>
            <a:ext cx="4780840" cy="4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 Europeo Heart: 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2497554"/>
            <a:ext cx="6124449" cy="3700331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159861"/>
              </a:buClr>
            </a:pPr>
            <a:r>
              <a:rPr lang="it-IT" b="1" dirty="0">
                <a:solidFill>
                  <a:srgbClr val="159861"/>
                </a:solidFill>
              </a:rPr>
              <a:t>OTTIMIZZA LE RISORSE ENERGETICHE</a:t>
            </a:r>
            <a:r>
              <a:rPr lang="it-IT" b="1" dirty="0"/>
              <a:t>, garantendo un risparmio complessivo su riscaldamento, climatizzazione estiva e produzione di acqua calda sanitaria compreso tra il 60% e l’80% </a:t>
            </a:r>
          </a:p>
          <a:p>
            <a:pPr algn="just">
              <a:buClr>
                <a:srgbClr val="159861"/>
              </a:buClr>
            </a:pPr>
            <a:endParaRPr lang="it-IT" sz="1700" b="1" dirty="0"/>
          </a:p>
          <a:p>
            <a:pPr algn="just">
              <a:buClr>
                <a:srgbClr val="159861"/>
              </a:buClr>
            </a:pPr>
            <a:r>
              <a:rPr lang="it-IT" b="1" dirty="0">
                <a:solidFill>
                  <a:srgbClr val="159861"/>
                </a:solidFill>
              </a:rPr>
              <a:t>MIGLIORA IL COMFORT E CONSENTE ALL‘UTENTE DI VISUALIZZARE E GESTIRE I PROPRI CONSUMI</a:t>
            </a:r>
          </a:p>
          <a:p>
            <a:pPr algn="just">
              <a:buClr>
                <a:srgbClr val="159861"/>
              </a:buClr>
            </a:pPr>
            <a:endParaRPr lang="it-IT" sz="1700" b="1" dirty="0"/>
          </a:p>
          <a:p>
            <a:pPr algn="just">
              <a:buClr>
                <a:srgbClr val="159861"/>
              </a:buClr>
            </a:pPr>
            <a:r>
              <a:rPr lang="it-IT" b="1" dirty="0">
                <a:solidFill>
                  <a:srgbClr val="159861"/>
                </a:solidFill>
              </a:rPr>
              <a:t>RIDUCE L‘IMPATTO SUL CAMBIAMENTO CLIMATICO GLOBALE</a:t>
            </a:r>
            <a:r>
              <a:rPr lang="it-IT" b="1" dirty="0"/>
              <a:t>, azzerando le emissioni locali in atmosfera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927297-5A52-4B5F-8F53-CA0ED478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193" y="1304545"/>
            <a:ext cx="2082229" cy="6635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A112C55-C41D-47C8-9C5B-DAD74472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87" y="5333336"/>
            <a:ext cx="4780840" cy="440238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C308414-BB87-4635-BACF-FA60FB23C1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2"/>
          <a:stretch/>
        </p:blipFill>
        <p:spPr>
          <a:xfrm>
            <a:off x="6786880" y="2497554"/>
            <a:ext cx="4899747" cy="23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9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 Europeo Heart: interventi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2192754"/>
            <a:ext cx="6124449" cy="4411246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159861"/>
              </a:buClr>
            </a:pPr>
            <a:r>
              <a:rPr lang="it-IT" b="1" dirty="0"/>
              <a:t>Riqualificazione dell‘involucro opaco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Riqualificazione delle finestre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Sostituzione caldaia a gas con sistema a pompa di calore elettrica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Sostituzione dei radiatori con fan coils ad alta efficienza 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Sostituzione dei boiler con sistemi ad alta efficienza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Impianto di climatizzazione in tutti gli appartamenti 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Produzione di energia da fonti rinnovabili: pompa di calore e impianto fotovoltaiche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Sistemi di sensoristica per il monitoraggio e la gestione dei consumi 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App per Smart Phone e Tablets per interazione con gli utenti</a:t>
            </a:r>
          </a:p>
          <a:p>
            <a:pPr algn="just">
              <a:buClr>
                <a:srgbClr val="159861"/>
              </a:buClr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927297-5A52-4B5F-8F53-CA0ED478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193" y="1304545"/>
            <a:ext cx="2082229" cy="6635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A112C55-C41D-47C8-9C5B-DAD74472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87" y="5770216"/>
            <a:ext cx="4780840" cy="44023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A041E46-CE2D-4994-B931-2D86AFA5E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60" y="2653853"/>
            <a:ext cx="5647172" cy="28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8A25611-1FAB-4C70-A05F-25A54DDFAC66}"/>
              </a:ext>
            </a:extLst>
          </p:cNvPr>
          <p:cNvSpPr/>
          <p:nvPr/>
        </p:nvSpPr>
        <p:spPr>
          <a:xfrm>
            <a:off x="741680" y="1219024"/>
            <a:ext cx="9428480" cy="619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spcAft>
                <a:spcPts val="600"/>
              </a:spcAft>
            </a:pPr>
            <a:r>
              <a:rPr lang="it-IT" sz="4000" b="1" dirty="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I Progetti Europei </a:t>
            </a:r>
            <a:r>
              <a:rPr lang="it-IT" sz="4000" b="1" dirty="0" err="1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CoNZEBs</a:t>
            </a:r>
            <a:r>
              <a:rPr lang="it-IT" sz="4000" b="1" dirty="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e Heart</a:t>
            </a:r>
          </a:p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Strategie e strumenti a supporto della </a:t>
            </a:r>
          </a:p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riqualificazione energetica degli edifici pubblici</a:t>
            </a:r>
          </a:p>
          <a:p>
            <a:pPr>
              <a:lnSpc>
                <a:spcPct val="100000"/>
              </a:lnSpc>
              <a:spcBef>
                <a:spcPts val="1125"/>
              </a:spcBef>
              <a:spcAft>
                <a:spcPts val="600"/>
              </a:spcAft>
            </a:pPr>
            <a:endParaRPr lang="it-IT" sz="4000" b="1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it-IT" sz="3200" b="1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Marco Corradi</a:t>
            </a:r>
          </a:p>
          <a:p>
            <a:pPr>
              <a:lnSpc>
                <a:spcPct val="100000"/>
              </a:lnSpc>
            </a:pPr>
            <a:r>
              <a:rPr lang="it-IT" sz="2800" b="1" dirty="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Presidente ACER Reggio Emilia</a:t>
            </a:r>
          </a:p>
          <a:p>
            <a:pPr>
              <a:lnSpc>
                <a:spcPct val="100000"/>
              </a:lnSpc>
              <a:spcBef>
                <a:spcPts val="1125"/>
              </a:spcBef>
              <a:spcAft>
                <a:spcPts val="600"/>
              </a:spcAft>
            </a:pPr>
            <a:endParaRPr lang="it-IT" sz="4000" b="1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Regione Emilia Romagna / martedì 22 ottobre 2019</a:t>
            </a:r>
          </a:p>
          <a:p>
            <a:pPr>
              <a:lnSpc>
                <a:spcPct val="100000"/>
              </a:lnSpc>
              <a:spcBef>
                <a:spcPts val="1125"/>
              </a:spcBef>
              <a:spcAft>
                <a:spcPts val="600"/>
              </a:spcAft>
            </a:pPr>
            <a:endParaRPr lang="it-IT" sz="4000" b="1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85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 Europeo Heart: come funziona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927297-5A52-4B5F-8F53-CA0ED478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011" y="1304545"/>
            <a:ext cx="2082229" cy="6635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A112C55-C41D-47C8-9C5B-DAD74472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32" y="6368225"/>
            <a:ext cx="4780840" cy="440238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F419130-2D4A-404B-B3C6-8F4EE8B8F6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21" y="1989269"/>
            <a:ext cx="7939019" cy="43864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768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 Europeo Heart: come funziona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7347" y="2222292"/>
            <a:ext cx="6124449" cy="3700331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159861"/>
              </a:buClr>
            </a:pPr>
            <a:r>
              <a:rPr lang="it-IT" b="1" dirty="0"/>
              <a:t>Sistema di controllo e automazione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Efficienza energetica e risparmio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Riduzione sostanziale delle bollette a carico degli utenti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Ristrutturazione dell‘edificio</a:t>
            </a:r>
          </a:p>
          <a:p>
            <a:pPr algn="just">
              <a:buClr>
                <a:srgbClr val="159861"/>
              </a:buClr>
            </a:pPr>
            <a:r>
              <a:rPr lang="it-IT" b="1" dirty="0"/>
              <a:t>Creazione di una comunità energetica di inquilini</a:t>
            </a:r>
          </a:p>
          <a:p>
            <a:pPr algn="just">
              <a:buClr>
                <a:srgbClr val="159861"/>
              </a:buClr>
            </a:pPr>
            <a:endParaRPr lang="it-IT" b="1" dirty="0"/>
          </a:p>
          <a:p>
            <a:pPr algn="just">
              <a:buClr>
                <a:srgbClr val="159861"/>
              </a:buClr>
            </a:pPr>
            <a:r>
              <a:rPr lang="it-IT" b="1" dirty="0">
                <a:solidFill>
                  <a:srgbClr val="159861"/>
                </a:solidFill>
              </a:rPr>
              <a:t>COOPERAZIONE DI TUTTI GLI INQUILINI NELLA GESTIONE DEI PROPRI CONSUMI</a:t>
            </a:r>
          </a:p>
          <a:p>
            <a:pPr algn="just">
              <a:buClr>
                <a:srgbClr val="159861"/>
              </a:buClr>
            </a:pPr>
            <a:endParaRPr lang="it-IT" b="1" dirty="0"/>
          </a:p>
          <a:p>
            <a:pPr algn="just">
              <a:buClr>
                <a:srgbClr val="159861"/>
              </a:buClr>
            </a:pPr>
            <a:r>
              <a:rPr lang="it-IT" b="1" dirty="0"/>
              <a:t>Notifica tramite sistema di allerta e suggerimenti utili per la gestione della casa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927297-5A52-4B5F-8F53-CA0ED478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886" y="1289889"/>
            <a:ext cx="2082229" cy="6635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A112C55-C41D-47C8-9C5B-DAD74472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69" y="6155646"/>
            <a:ext cx="4780840" cy="440238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53401108-6ADB-4F06-834E-30A14EE81002}"/>
              </a:ext>
            </a:extLst>
          </p:cNvPr>
          <p:cNvGrpSpPr/>
          <p:nvPr/>
        </p:nvGrpSpPr>
        <p:grpSpPr>
          <a:xfrm>
            <a:off x="7149032" y="2235200"/>
            <a:ext cx="4138728" cy="2918228"/>
            <a:chOff x="657209" y="806183"/>
            <a:chExt cx="5133190" cy="3584573"/>
          </a:xfrm>
        </p:grpSpPr>
        <p:pic>
          <p:nvPicPr>
            <p:cNvPr id="9" name="Afbeelding 56">
              <a:extLst>
                <a:ext uri="{FF2B5EF4-FFF2-40B4-BE49-F238E27FC236}">
                  <a16:creationId xmlns:a16="http://schemas.microsoft.com/office/drawing/2014/main" id="{B143D3DF-336C-43E3-A380-A5C5F56078B6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print"/>
            <a:srcRect l="15622" t="7978" r="15578" b="6637"/>
            <a:stretch/>
          </p:blipFill>
          <p:spPr bwMode="auto">
            <a:xfrm>
              <a:off x="657209" y="806183"/>
              <a:ext cx="5133190" cy="35845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5318EA0-19AA-4F82-9856-3BCA2BA1BC6F}"/>
                </a:ext>
              </a:extLst>
            </p:cNvPr>
            <p:cNvSpPr txBox="1"/>
            <p:nvPr/>
          </p:nvSpPr>
          <p:spPr>
            <a:xfrm>
              <a:off x="2632166" y="1354930"/>
              <a:ext cx="1090748" cy="3979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defTabSz="642937" hangingPunct="0"/>
              <a:r>
                <a:rPr lang="de-DE" sz="1600" dirty="0" err="1">
                  <a:solidFill>
                    <a:srgbClr val="000000"/>
                  </a:solidFill>
                  <a:sym typeface="Trebuchet MS"/>
                </a:rPr>
                <a:t>Famiglia</a:t>
              </a:r>
              <a:endParaRPr lang="en-US" sz="1600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0A4516C9-BD12-4AB5-8699-BA9D75E5FF9F}"/>
                </a:ext>
              </a:extLst>
            </p:cNvPr>
            <p:cNvSpPr txBox="1"/>
            <p:nvPr/>
          </p:nvSpPr>
          <p:spPr>
            <a:xfrm>
              <a:off x="2436357" y="2037248"/>
              <a:ext cx="781439" cy="3979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defTabSz="642937" hangingPunct="0"/>
              <a:r>
                <a:rPr lang="de-DE" sz="1600" dirty="0">
                  <a:solidFill>
                    <a:srgbClr val="000000"/>
                  </a:solidFill>
                  <a:sym typeface="Trebuchet MS"/>
                </a:rPr>
                <a:t>Casa</a:t>
              </a:r>
              <a:endParaRPr lang="en-US" sz="1600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3144F579-D05E-4529-9972-4E6A0FF80354}"/>
                </a:ext>
              </a:extLst>
            </p:cNvPr>
            <p:cNvSpPr txBox="1"/>
            <p:nvPr/>
          </p:nvSpPr>
          <p:spPr>
            <a:xfrm>
              <a:off x="1727289" y="2760537"/>
              <a:ext cx="2036445" cy="3979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r" defTabSz="642937" hangingPunct="0"/>
              <a:r>
                <a:rPr lang="de-DE" sz="1600" dirty="0" err="1">
                  <a:solidFill>
                    <a:srgbClr val="000000"/>
                  </a:solidFill>
                  <a:sym typeface="Trebuchet MS"/>
                </a:rPr>
                <a:t>Edificio</a:t>
              </a:r>
              <a:r>
                <a:rPr lang="de-DE" sz="1600" dirty="0">
                  <a:solidFill>
                    <a:srgbClr val="000000"/>
                  </a:solidFill>
                  <a:sym typeface="Trebuchet MS"/>
                </a:rPr>
                <a:t>/</a:t>
              </a:r>
              <a:r>
                <a:rPr lang="de-DE" sz="1600" dirty="0" err="1">
                  <a:solidFill>
                    <a:srgbClr val="000000"/>
                  </a:solidFill>
                  <a:sym typeface="Trebuchet MS"/>
                </a:rPr>
                <a:t>Condominio</a:t>
              </a:r>
              <a:endParaRPr lang="en-US" sz="1600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257A2653-0F4E-4959-AFCB-74C486D51ECC}"/>
                </a:ext>
              </a:extLst>
            </p:cNvPr>
            <p:cNvSpPr txBox="1"/>
            <p:nvPr/>
          </p:nvSpPr>
          <p:spPr>
            <a:xfrm>
              <a:off x="2332792" y="3466823"/>
              <a:ext cx="1205886" cy="3979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defTabSz="642937" hangingPunct="0"/>
              <a:r>
                <a:rPr lang="de-DE" sz="1600" dirty="0" err="1">
                  <a:solidFill>
                    <a:srgbClr val="000000"/>
                  </a:solidFill>
                  <a:sym typeface="Trebuchet MS"/>
                </a:rPr>
                <a:t>Comunità</a:t>
              </a:r>
              <a:r>
                <a:rPr lang="de-DE" sz="1600" dirty="0">
                  <a:solidFill>
                    <a:srgbClr val="FF0000"/>
                  </a:solidFill>
                  <a:sym typeface="Trebuchet MS"/>
                </a:rPr>
                <a:t> </a:t>
              </a:r>
              <a:endParaRPr lang="en-US" sz="1600" dirty="0">
                <a:solidFill>
                  <a:srgbClr val="FF0000"/>
                </a:solidFill>
                <a:sym typeface="Trebuchet MS"/>
              </a:endParaRP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BF688376-FEA9-47B0-8C06-C44453F80F35}"/>
                </a:ext>
              </a:extLst>
            </p:cNvPr>
            <p:cNvSpPr txBox="1"/>
            <p:nvPr/>
          </p:nvSpPr>
          <p:spPr>
            <a:xfrm>
              <a:off x="3051113" y="2172769"/>
              <a:ext cx="618309" cy="1940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defTabSz="642937" hangingPunct="0"/>
              <a:r>
                <a:rPr lang="de-DE" sz="300" dirty="0">
                  <a:solidFill>
                    <a:schemeClr val="bg1"/>
                  </a:solidFill>
                  <a:sym typeface="Trebuchet MS"/>
                </a:rPr>
                <a:t>.</a:t>
              </a:r>
              <a:endParaRPr lang="en-US" sz="300" dirty="0">
                <a:solidFill>
                  <a:schemeClr val="bg1"/>
                </a:solidFill>
                <a:sym typeface="Trebuchet MS"/>
              </a:endParaRPr>
            </a:p>
          </p:txBody>
        </p:sp>
      </p:grpSp>
      <p:pic>
        <p:nvPicPr>
          <p:cNvPr id="15" name="Picture 7">
            <a:extLst>
              <a:ext uri="{FF2B5EF4-FFF2-40B4-BE49-F238E27FC236}">
                <a16:creationId xmlns:a16="http://schemas.microsoft.com/office/drawing/2014/main" id="{A938242D-C4BC-43FF-B6A3-5489B98639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56" y="5225604"/>
            <a:ext cx="3302132" cy="14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8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Contrasto alla povertà energetica: i vantaggi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2192754"/>
            <a:ext cx="11265409" cy="4411246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BE0000"/>
              </a:buClr>
              <a:buNone/>
            </a:pPr>
            <a:r>
              <a:rPr lang="it-IT" b="1" dirty="0">
                <a:solidFill>
                  <a:srgbClr val="159861"/>
                </a:solidFill>
              </a:rPr>
              <a:t>Quali sono i vantaggi nel promuovere azioni di contrasto alla povertà energetica?</a:t>
            </a:r>
          </a:p>
          <a:p>
            <a:pPr marL="0" indent="0" algn="just">
              <a:buClr>
                <a:srgbClr val="BE0000"/>
              </a:buClr>
              <a:buNone/>
            </a:pPr>
            <a:endParaRPr lang="it-IT" b="1" dirty="0"/>
          </a:p>
          <a:p>
            <a:pPr algn="just">
              <a:buClr>
                <a:srgbClr val="159861"/>
              </a:buClr>
            </a:pPr>
            <a:r>
              <a:rPr lang="it-IT" b="1" dirty="0"/>
              <a:t>Benessere delle persone e della Comunità: equità sociale</a:t>
            </a:r>
          </a:p>
          <a:p>
            <a:pPr algn="just">
              <a:buClr>
                <a:srgbClr val="159861"/>
              </a:buClr>
            </a:pPr>
            <a:endParaRPr lang="it-IT" sz="1200" b="1" dirty="0"/>
          </a:p>
          <a:p>
            <a:pPr algn="just">
              <a:buClr>
                <a:srgbClr val="159861"/>
              </a:buClr>
            </a:pPr>
            <a:r>
              <a:rPr lang="it-IT" b="1" dirty="0"/>
              <a:t>Gestione patrimoniale da parte delle Aziende Casa facilitata dalla coesione sociale</a:t>
            </a:r>
          </a:p>
          <a:p>
            <a:pPr algn="just">
              <a:buClr>
                <a:srgbClr val="159861"/>
              </a:buClr>
            </a:pPr>
            <a:endParaRPr lang="it-IT" sz="1200" b="1" dirty="0"/>
          </a:p>
          <a:p>
            <a:pPr algn="just">
              <a:buClr>
                <a:srgbClr val="159861"/>
              </a:buClr>
            </a:pPr>
            <a:r>
              <a:rPr lang="it-IT" b="1" dirty="0"/>
              <a:t>Aumento di valore del patrimonio gestito.</a:t>
            </a:r>
          </a:p>
          <a:p>
            <a:pPr algn="just">
              <a:buClr>
                <a:srgbClr val="159861"/>
              </a:buClr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2416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iniziative per gli abitanti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2192754"/>
            <a:ext cx="7069329" cy="441124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159861"/>
              </a:buClr>
            </a:pPr>
            <a:r>
              <a:rPr lang="it-IT" b="1" dirty="0"/>
              <a:t>Coinvolgimento degli abitanti nella progettazione esecutiva con </a:t>
            </a:r>
            <a:r>
              <a:rPr lang="it-IT" b="1" dirty="0">
                <a:solidFill>
                  <a:srgbClr val="159861"/>
                </a:solidFill>
              </a:rPr>
              <a:t>verifiche e intervista/questionario</a:t>
            </a:r>
          </a:p>
          <a:p>
            <a:pPr algn="just">
              <a:buClr>
                <a:srgbClr val="159861"/>
              </a:buClr>
            </a:pPr>
            <a:endParaRPr lang="it-IT" sz="1300" b="1" dirty="0"/>
          </a:p>
          <a:p>
            <a:pPr algn="just">
              <a:buClr>
                <a:srgbClr val="159861"/>
              </a:buClr>
            </a:pPr>
            <a:r>
              <a:rPr lang="it-IT" b="1" dirty="0"/>
              <a:t>Individuazione dei nuovi rappresentanti di scala per la formazione del </a:t>
            </a:r>
            <a:r>
              <a:rPr lang="it-IT" b="1" dirty="0">
                <a:solidFill>
                  <a:srgbClr val="159861"/>
                </a:solidFill>
              </a:rPr>
              <a:t>Comitato di Condominio</a:t>
            </a:r>
          </a:p>
          <a:p>
            <a:pPr algn="just">
              <a:buClr>
                <a:srgbClr val="159861"/>
              </a:buClr>
            </a:pPr>
            <a:endParaRPr lang="it-IT" sz="1300" b="1" dirty="0"/>
          </a:p>
          <a:p>
            <a:pPr algn="just">
              <a:buClr>
                <a:srgbClr val="159861"/>
              </a:buClr>
            </a:pPr>
            <a:r>
              <a:rPr lang="it-IT" b="1" dirty="0">
                <a:solidFill>
                  <a:srgbClr val="159861"/>
                </a:solidFill>
              </a:rPr>
              <a:t>Condivisione di un programma di lavoro </a:t>
            </a:r>
            <a:r>
              <a:rPr lang="it-IT" b="1" dirty="0"/>
              <a:t>con Comune e Servizi territoriali e condivisione delle fasi del cantiere </a:t>
            </a:r>
          </a:p>
          <a:p>
            <a:pPr algn="just">
              <a:buClr>
                <a:srgbClr val="159861"/>
              </a:buClr>
            </a:pPr>
            <a:endParaRPr lang="it-IT" sz="1300" b="1" dirty="0"/>
          </a:p>
          <a:p>
            <a:pPr algn="just">
              <a:buClr>
                <a:srgbClr val="159861"/>
              </a:buClr>
            </a:pPr>
            <a:r>
              <a:rPr lang="it-IT" b="1" dirty="0"/>
              <a:t>Condivisione de « </a:t>
            </a:r>
            <a:r>
              <a:rPr lang="it-IT" b="1" dirty="0">
                <a:solidFill>
                  <a:srgbClr val="159861"/>
                </a:solidFill>
              </a:rPr>
              <a:t>Il Manuale dell’inquilino </a:t>
            </a:r>
            <a:r>
              <a:rPr lang="it-IT" b="1" dirty="0"/>
              <a:t>»</a:t>
            </a:r>
          </a:p>
          <a:p>
            <a:pPr algn="just">
              <a:buClr>
                <a:srgbClr val="159861"/>
              </a:buClr>
            </a:pPr>
            <a:endParaRPr lang="it-IT" sz="1200" b="1" dirty="0"/>
          </a:p>
          <a:p>
            <a:pPr algn="just">
              <a:buClr>
                <a:srgbClr val="159861"/>
              </a:buClr>
            </a:pPr>
            <a:r>
              <a:rPr lang="it-IT" b="1" dirty="0"/>
              <a:t>Controlli mirati di </a:t>
            </a:r>
            <a:r>
              <a:rPr lang="it-IT" b="1" dirty="0">
                <a:solidFill>
                  <a:srgbClr val="159861"/>
                </a:solidFill>
              </a:rPr>
              <a:t>contrasto all’illegalità</a:t>
            </a:r>
            <a:r>
              <a:rPr lang="it-IT" b="1" dirty="0"/>
              <a:t>.</a:t>
            </a:r>
            <a:endParaRPr lang="it-IT" b="1" dirty="0">
              <a:solidFill>
                <a:srgbClr val="159861"/>
              </a:solidFill>
            </a:endParaRPr>
          </a:p>
          <a:p>
            <a:pPr algn="just">
              <a:buClr>
                <a:srgbClr val="159861"/>
              </a:buClr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 descr="C:\Users\giuliab\Desktop\1.jpg">
            <a:extLst>
              <a:ext uri="{FF2B5EF4-FFF2-40B4-BE49-F238E27FC236}">
                <a16:creationId xmlns:a16="http://schemas.microsoft.com/office/drawing/2014/main" id="{927398AB-53CD-4E08-B065-5B31653E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1" y="4907910"/>
            <a:ext cx="2012582" cy="169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29445B-AAC9-4217-877D-790767883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500" y="1172464"/>
            <a:ext cx="3052509" cy="428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0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991" y="1202945"/>
            <a:ext cx="11612881" cy="684724"/>
          </a:xfrm>
        </p:spPr>
        <p:txBody>
          <a:bodyPr/>
          <a:lstStyle/>
          <a:p>
            <a:r>
              <a:rPr lang="it-IT" dirty="0"/>
              <a:t>Il ruolo attivo degli abitanti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1887668"/>
            <a:ext cx="11558018" cy="50414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Aziende di Social housing sono impegnate per rilanciare la partecipazione attiva dei Cittadini per il miglioramento della qualità di vita all’interno dei condominio.</a:t>
            </a:r>
          </a:p>
          <a:p>
            <a:pPr marL="0" indent="0">
              <a:buNone/>
            </a:pP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Operano affinché gli abitanti del condominio e del quartiere diventino protagonisti attivi della costruzione del benessere condominiale.</a:t>
            </a:r>
          </a:p>
          <a:p>
            <a:pPr marL="0" indent="0">
              <a:buNone/>
            </a:pP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Collaborano con gli abitanti del condominio per avviare questo circuito virtuoso di auto-generazione del benessere condominiale. </a:t>
            </a:r>
          </a:p>
          <a:p>
            <a:pPr marL="0" indent="0">
              <a:buNone/>
            </a:pPr>
            <a:endParaRPr lang="it-IT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it-IT" sz="3200" b="1" dirty="0">
                <a:solidFill>
                  <a:srgbClr val="159861"/>
                </a:solidFill>
              </a:rPr>
              <a:t>Sono inoltre impegnate ad avviare percorsi per la costruzione di buoni rapporti di vicinato attraverso la valorizzazione degli abitanti e l’istituzione di:</a:t>
            </a:r>
          </a:p>
          <a:p>
            <a:pPr marL="285750" lvl="0" indent="-285750">
              <a:buClr>
                <a:srgbClr val="159861"/>
              </a:buClr>
            </a:pPr>
            <a:r>
              <a:rPr lang="it-IT" sz="3200" dirty="0">
                <a:solidFill>
                  <a:prstClr val="black"/>
                </a:solidFill>
              </a:rPr>
              <a:t>Portierato sociale: costituito da un Comitato di Cittadini referenti per ogni fabbricato</a:t>
            </a:r>
          </a:p>
          <a:p>
            <a:pPr marL="285750" lvl="0" indent="-285750">
              <a:buClr>
                <a:srgbClr val="159861"/>
              </a:buClr>
            </a:pPr>
            <a:r>
              <a:rPr lang="it-IT" sz="3200" dirty="0">
                <a:solidFill>
                  <a:prstClr val="black"/>
                </a:solidFill>
              </a:rPr>
              <a:t>Comitato di Quartiere: che lavora in collaborazione con le Aziende di Social housing e i Servizi Sociali del Comune per sviluppare progetti di Comunità </a:t>
            </a:r>
          </a:p>
          <a:p>
            <a:pPr marL="180975" lvl="0" indent="-180975"/>
            <a:endParaRPr lang="it-IT" sz="1600" dirty="0">
              <a:solidFill>
                <a:prstClr val="black"/>
              </a:solidFill>
            </a:endParaRPr>
          </a:p>
          <a:p>
            <a:pPr marL="0" lvl="0" indent="0">
              <a:buClr>
                <a:srgbClr val="BE0000"/>
              </a:buClr>
              <a:buNone/>
            </a:pPr>
            <a:r>
              <a:rPr lang="it-IT" sz="3200" b="1" dirty="0">
                <a:solidFill>
                  <a:srgbClr val="159861"/>
                </a:solidFill>
              </a:rPr>
              <a:t>Il Progetto di Comunità prevede:</a:t>
            </a:r>
          </a:p>
          <a:p>
            <a:pPr marL="285750" lvl="0" indent="-285750">
              <a:buClr>
                <a:srgbClr val="159861"/>
              </a:buClr>
            </a:pPr>
            <a:r>
              <a:rPr lang="it-IT" sz="3200" dirty="0"/>
              <a:t>Il coinvolgimento delle Associazioni presenti sul territorio</a:t>
            </a:r>
          </a:p>
          <a:p>
            <a:pPr marL="285750" lvl="0" indent="-285750">
              <a:buClr>
                <a:srgbClr val="159861"/>
              </a:buClr>
            </a:pPr>
            <a:r>
              <a:rPr lang="it-IT" sz="3200" dirty="0"/>
              <a:t>Incontri formativi e informativi finalizzati alla conoscenza e alla diffusione dei regolamenti condominiali e delle buone pratiche (Il Manuale dell'inquilino)</a:t>
            </a:r>
          </a:p>
          <a:p>
            <a:pPr marL="285750" lvl="0" indent="-285750">
              <a:buClr>
                <a:srgbClr val="159861"/>
              </a:buClr>
            </a:pPr>
            <a:r>
              <a:rPr lang="it-IT" sz="3200" dirty="0"/>
              <a:t>L’accompagnamento all’abitare</a:t>
            </a:r>
          </a:p>
          <a:p>
            <a:pPr algn="just">
              <a:buClr>
                <a:srgbClr val="159861"/>
              </a:buClr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030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65265" y="1598394"/>
            <a:ext cx="4509009" cy="269928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3400" b="1" kern="0" dirty="0">
                <a:solidFill>
                  <a:srgbClr val="159861"/>
                </a:solidFill>
              </a:rPr>
              <a:t>MARCO CORRADI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900" kern="0" dirty="0">
                <a:solidFill>
                  <a:srgbClr val="159861"/>
                </a:solidFill>
              </a:rPr>
              <a:t>Presidente Acer Reggio Emilia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kern="0" dirty="0">
                <a:solidFill>
                  <a:sysClr val="windowText" lastClr="000000"/>
                </a:solidFill>
              </a:rPr>
              <a:t>E-mail: marco.corradi@acer.re.it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kern="0" dirty="0">
                <a:solidFill>
                  <a:sysClr val="windowText" lastClr="000000"/>
                </a:solidFill>
              </a:rPr>
              <a:t>www.acer.re.it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kern="0" dirty="0">
                <a:solidFill>
                  <a:sysClr val="windowText" lastClr="000000"/>
                </a:solidFill>
              </a:rPr>
              <a:t>casa.acer.re.it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kern="0" dirty="0">
                <a:solidFill>
                  <a:sysClr val="windowText" lastClr="000000"/>
                </a:solidFill>
              </a:rPr>
              <a:t>www.facebook.com/acer.re.it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kern="0" dirty="0">
                <a:solidFill>
                  <a:sysClr val="windowText" lastClr="000000"/>
                </a:solidFill>
              </a:rPr>
              <a:t>www.powerhouseeurope.eu</a:t>
            </a:r>
          </a:p>
          <a:p>
            <a:pPr algn="just">
              <a:buClr>
                <a:srgbClr val="159861"/>
              </a:buClr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Segnaposto contenuto 5" descr="HPIM8583.JPG">
            <a:extLst>
              <a:ext uri="{FF2B5EF4-FFF2-40B4-BE49-F238E27FC236}">
                <a16:creationId xmlns:a16="http://schemas.microsoft.com/office/drawing/2014/main" id="{4124B878-C6E7-48B0-904A-E1F5E37251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93" y="1378290"/>
            <a:ext cx="5018327" cy="384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27B8495-F429-4249-8D58-0969B8BE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494" y="4898783"/>
            <a:ext cx="1517445" cy="16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1802144-1550-4FB3-80D6-374964C499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63" y="5706344"/>
            <a:ext cx="1072638" cy="690713"/>
          </a:xfrm>
          <a:prstGeom prst="rect">
            <a:avLst/>
          </a:prstGeom>
        </p:spPr>
      </p:pic>
      <p:pic>
        <p:nvPicPr>
          <p:cNvPr id="9" name="Immagine 5" descr="FEDERCASA.JPG">
            <a:extLst>
              <a:ext uri="{FF2B5EF4-FFF2-40B4-BE49-F238E27FC236}">
                <a16:creationId xmlns:a16="http://schemas.microsoft.com/office/drawing/2014/main" id="{10C2E5E4-6509-424A-A4CE-5DDA4CE52F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936" y="6044022"/>
            <a:ext cx="1403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F866D9E-6525-4F1F-8DEA-B6C5107766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456" y="6089703"/>
            <a:ext cx="2421853" cy="3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Istituzioni contro la povertà energetica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lvl="0" indent="-180975" algn="just">
              <a:buClr>
                <a:srgbClr val="159861"/>
              </a:buClr>
            </a:pPr>
            <a:r>
              <a:rPr lang="it-IT" dirty="0">
                <a:solidFill>
                  <a:prstClr val="black"/>
                </a:solidFill>
              </a:rPr>
              <a:t>La Commissione europea ha finanziato la creazione di un osservatorio (EPOV - Energy </a:t>
            </a:r>
            <a:r>
              <a:rPr lang="it-IT" dirty="0" err="1">
                <a:solidFill>
                  <a:prstClr val="black"/>
                </a:solidFill>
              </a:rPr>
              <a:t>Poverty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Observatory</a:t>
            </a:r>
            <a:r>
              <a:rPr lang="it-IT" dirty="0">
                <a:solidFill>
                  <a:prstClr val="black"/>
                </a:solidFill>
              </a:rPr>
              <a:t>) per lo studio dei fenomeni che determinano lo stato di povertà energetica nelle famiglie dei paesi membri;</a:t>
            </a:r>
          </a:p>
          <a:p>
            <a:pPr marL="180975" lvl="0" indent="-180975" algn="just">
              <a:buClr>
                <a:srgbClr val="159861"/>
              </a:buClr>
            </a:pPr>
            <a:endParaRPr lang="it-IT" dirty="0">
              <a:solidFill>
                <a:prstClr val="black"/>
              </a:solidFill>
            </a:endParaRPr>
          </a:p>
          <a:p>
            <a:pPr marL="180975" lvl="0" indent="-180975" algn="just">
              <a:buClr>
                <a:srgbClr val="159861"/>
              </a:buClr>
            </a:pPr>
            <a:r>
              <a:rPr lang="it-IT" dirty="0">
                <a:solidFill>
                  <a:prstClr val="black"/>
                </a:solidFill>
              </a:rPr>
              <a:t>L’Italia ha istituito l’Osservatorio Italiano sulla Povertà Energetica (OIPE), presso il Centro Levi-Cases dell’Università di Padova;</a:t>
            </a:r>
          </a:p>
          <a:p>
            <a:pPr marL="180975" lvl="0" indent="-180975" algn="just">
              <a:buClr>
                <a:srgbClr val="159861"/>
              </a:buClr>
            </a:pPr>
            <a:endParaRPr lang="it-IT" dirty="0">
              <a:solidFill>
                <a:prstClr val="black"/>
              </a:solidFill>
            </a:endParaRPr>
          </a:p>
          <a:p>
            <a:pPr marL="180975" lvl="0" indent="-180975" algn="just">
              <a:buClr>
                <a:srgbClr val="159861"/>
              </a:buClr>
            </a:pPr>
            <a:r>
              <a:rPr lang="it-IT" dirty="0">
                <a:solidFill>
                  <a:prstClr val="black"/>
                </a:solidFill>
              </a:rPr>
              <a:t>Un network di ricercatori italiani di alcune università (Padova, Palermo, Brescia, Firenze) e istituzioni (RSE, ENEA, Banca d’Italia) hanno elaborato il “1° Rapporto sullo stato della povertà energetica in Italia”, presentato a Milano lo scorso giugno.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521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50" y="1639824"/>
            <a:ext cx="11612881" cy="1062735"/>
          </a:xfrm>
        </p:spPr>
        <p:txBody>
          <a:bodyPr>
            <a:normAutofit fontScale="90000"/>
          </a:bodyPr>
          <a:lstStyle/>
          <a:p>
            <a:r>
              <a:rPr lang="it-IT" dirty="0"/>
              <a:t>Povertà energetica: definizione 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3100" dirty="0"/>
              <a:t>Le definizioni sono differenti a seconda delle aree geografiche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9559" y="3247014"/>
            <a:ext cx="11612881" cy="4165657"/>
          </a:xfrm>
        </p:spPr>
        <p:txBody>
          <a:bodyPr/>
          <a:lstStyle/>
          <a:p>
            <a:pPr marL="180975" indent="-180975">
              <a:buClr>
                <a:srgbClr val="159861"/>
              </a:buClr>
            </a:pPr>
            <a:r>
              <a:rPr lang="it-IT" dirty="0">
                <a:solidFill>
                  <a:prstClr val="black"/>
                </a:solidFill>
              </a:rPr>
              <a:t>Prendersi </a:t>
            </a:r>
            <a:r>
              <a:rPr lang="it-IT" dirty="0"/>
              <a:t>nei paesi emergenti o in via di sviluppo, una famiglia si considera in condizioni di povertà energetica quando non dispone di un allaccio alla rete elettrica e non utilizza forme moderne di energia per il riscaldamento o la cottura dei cibi;</a:t>
            </a:r>
          </a:p>
          <a:p>
            <a:pPr marL="180975" indent="-180975">
              <a:buClr>
                <a:srgbClr val="159861"/>
              </a:buClr>
            </a:pPr>
            <a:endParaRPr lang="it-IT" dirty="0"/>
          </a:p>
          <a:p>
            <a:pPr marL="180975" indent="-180975">
              <a:buClr>
                <a:srgbClr val="159861"/>
              </a:buClr>
            </a:pPr>
            <a:r>
              <a:rPr lang="it-IT" dirty="0"/>
              <a:t>nei paesi avanzati, la condizione di povertà energetica è acclarata quando i costi delle bollette energetiche non sono più sostenibili per le famiglie che si trovano nell’incapacità di acquistare servizi energetici essenziali.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814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povertà energetica in Italia: numeri e condizioni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159861"/>
              </a:buClr>
            </a:pPr>
            <a:r>
              <a:rPr lang="it-IT" dirty="0"/>
              <a:t>Nel 2017, in Italia, 2,2 milioni di persone (8,7% della popolazione) vivevano in condizioni di povertà energetica</a:t>
            </a:r>
          </a:p>
          <a:p>
            <a:pPr lvl="0">
              <a:buClr>
                <a:srgbClr val="159861"/>
              </a:buClr>
            </a:pPr>
            <a:endParaRPr lang="it-IT" sz="1200" dirty="0"/>
          </a:p>
          <a:p>
            <a:pPr lvl="0">
              <a:buClr>
                <a:srgbClr val="159861"/>
              </a:buClr>
            </a:pPr>
            <a:r>
              <a:rPr lang="it-IT" dirty="0"/>
              <a:t>Alcune condizioni sono determinanti nel provocare l’aumento della probabilità di trovarsi in condizioni di povertà energetica: </a:t>
            </a:r>
          </a:p>
          <a:p>
            <a:pPr lvl="0">
              <a:buClr>
                <a:srgbClr val="159861"/>
              </a:buClr>
            </a:pPr>
            <a:endParaRPr lang="it-IT" sz="2000" dirty="0"/>
          </a:p>
          <a:p>
            <a:pPr marL="712788" lvl="1" indent="-255588">
              <a:buClr>
                <a:srgbClr val="159861"/>
              </a:buClr>
            </a:pPr>
            <a:r>
              <a:rPr lang="it-IT" sz="2400" dirty="0"/>
              <a:t>vivere già in povertà assoluta; </a:t>
            </a:r>
          </a:p>
          <a:p>
            <a:pPr marL="712788" lvl="1" indent="-255588">
              <a:buClr>
                <a:srgbClr val="159861"/>
              </a:buClr>
            </a:pPr>
            <a:r>
              <a:rPr lang="it-IT" sz="2400" dirty="0"/>
              <a:t>risiedere nelle regioni del Sud o in un piccolo centro urbano; </a:t>
            </a:r>
          </a:p>
          <a:p>
            <a:pPr marL="712788" lvl="1" indent="-255588">
              <a:buClr>
                <a:srgbClr val="159861"/>
              </a:buClr>
            </a:pPr>
            <a:r>
              <a:rPr lang="it-IT" sz="2400" dirty="0"/>
              <a:t>il basso livello di istruzione; </a:t>
            </a:r>
          </a:p>
          <a:p>
            <a:pPr marL="712788" lvl="1" indent="-255588">
              <a:buClr>
                <a:srgbClr val="159861"/>
              </a:buClr>
            </a:pPr>
            <a:r>
              <a:rPr lang="it-IT" sz="2400" dirty="0"/>
              <a:t>essere disoccupati o giovani o anziani.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409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povertà energetica in Italia: le cause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 algn="just">
              <a:buClr>
                <a:srgbClr val="159861"/>
              </a:buClr>
            </a:pPr>
            <a:r>
              <a:rPr lang="it-IT" dirty="0"/>
              <a:t>Negli ultimi quindici anni i costi delle materie prime energetiche, unite alle politiche di decarbonizzazione attuate dai governi che si sono succeduti, hanno determinato un costante rialzo dei prezzi dei beni e servizi energetici che si è sostanzialmente abbattuto sul consumatore finale; </a:t>
            </a:r>
          </a:p>
          <a:p>
            <a:pPr marL="180975" indent="-180975" algn="just">
              <a:buClr>
                <a:srgbClr val="159861"/>
              </a:buClr>
            </a:pPr>
            <a:endParaRPr lang="it-IT" sz="1200" dirty="0"/>
          </a:p>
          <a:p>
            <a:pPr marL="180975" indent="-180975" algn="just">
              <a:buClr>
                <a:srgbClr val="159861"/>
              </a:buClr>
            </a:pPr>
            <a:r>
              <a:rPr lang="it-IT" dirty="0"/>
              <a:t>la spesa energetica rappresenta uno dei principali fattori di vulnerabilità delle famiglie, in particolare per quelle meno abbienti, la cui condizione è sensibilmente peggiorata nell’ultimo decennio;</a:t>
            </a:r>
          </a:p>
          <a:p>
            <a:pPr marL="180975" indent="-180975" algn="just">
              <a:buClr>
                <a:srgbClr val="159861"/>
              </a:buClr>
            </a:pPr>
            <a:endParaRPr lang="it-IT" sz="1200" dirty="0"/>
          </a:p>
          <a:p>
            <a:pPr marL="180975" indent="-180975" algn="just">
              <a:buClr>
                <a:srgbClr val="159861"/>
              </a:buClr>
            </a:pPr>
            <a:r>
              <a:rPr lang="it-IT" dirty="0"/>
              <a:t>le famiglie italiane, negli ultimi dieci anni, si sono viste aumentare del 35% i costi per l’elettricità e del 23% i costi del gas, percentuali molto più alte dell’inflazione corrente.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32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contrastare la povertà energetica?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159861"/>
              </a:buClr>
              <a:buNone/>
            </a:pPr>
            <a:r>
              <a:rPr lang="it-IT" b="1" dirty="0">
                <a:solidFill>
                  <a:srgbClr val="159861"/>
                </a:solidFill>
              </a:rPr>
              <a:t>Misure di prevenzione</a:t>
            </a:r>
          </a:p>
          <a:p>
            <a:pPr algn="just">
              <a:buClr>
                <a:srgbClr val="159861"/>
              </a:buClr>
            </a:pPr>
            <a:endParaRPr lang="it-IT" sz="1200" b="1" dirty="0"/>
          </a:p>
          <a:p>
            <a:pPr marL="180975" indent="-180975" algn="just">
              <a:buClr>
                <a:srgbClr val="159861"/>
              </a:buClr>
            </a:pPr>
            <a:r>
              <a:rPr lang="it-IT" dirty="0"/>
              <a:t>Formazione sull’uso corretto della casa (formazione degli abitanti attraverso la conoscenza del  Manuale dell’Inquilino);</a:t>
            </a:r>
          </a:p>
          <a:p>
            <a:pPr marL="180975" indent="-180975" algn="just">
              <a:buClr>
                <a:srgbClr val="159861"/>
              </a:buClr>
            </a:pPr>
            <a:endParaRPr lang="it-IT" sz="1200" dirty="0"/>
          </a:p>
          <a:p>
            <a:pPr marL="180975" indent="-180975" algn="just">
              <a:buClr>
                <a:srgbClr val="159861"/>
              </a:buClr>
            </a:pPr>
            <a:r>
              <a:rPr lang="it-IT" dirty="0"/>
              <a:t>Programma di installazione dei sistemi di misurazione, contabilizzazione e regolazione intelligente dei consumi;</a:t>
            </a:r>
          </a:p>
          <a:p>
            <a:pPr marL="180975" indent="-180975" algn="just">
              <a:buClr>
                <a:srgbClr val="159861"/>
              </a:buClr>
            </a:pPr>
            <a:endParaRPr lang="it-IT" sz="1200" dirty="0"/>
          </a:p>
          <a:p>
            <a:pPr marL="180975" indent="-180975" algn="just">
              <a:buClr>
                <a:srgbClr val="159861"/>
              </a:buClr>
            </a:pPr>
            <a:r>
              <a:rPr lang="it-IT" dirty="0"/>
              <a:t>Programma di investimenti per efficienza energetica del patrimonio edilizio con deep </a:t>
            </a:r>
            <a:r>
              <a:rPr lang="it-IT" dirty="0" err="1"/>
              <a:t>renovation</a:t>
            </a:r>
            <a:r>
              <a:rPr lang="it-IT" dirty="0"/>
              <a:t> per il salto tecnologico del fabbricato (mix di energie rinnovabili, efficienza energetica, monitoraggio e controllo avanzato).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238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contrastare la povertà energetica?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1" y="2129414"/>
            <a:ext cx="11612881" cy="416565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159861"/>
              </a:buClr>
              <a:buNone/>
            </a:pPr>
            <a:r>
              <a:rPr lang="it-IT" sz="2600" b="1" dirty="0">
                <a:solidFill>
                  <a:srgbClr val="159861"/>
                </a:solidFill>
              </a:rPr>
              <a:t>Misure di sostegno</a:t>
            </a:r>
          </a:p>
          <a:p>
            <a:pPr algn="just">
              <a:buClr>
                <a:srgbClr val="159861"/>
              </a:buClr>
            </a:pPr>
            <a:endParaRPr lang="it-IT" sz="1300" b="1" dirty="0"/>
          </a:p>
          <a:p>
            <a:pPr marL="180975" indent="-180975" algn="just">
              <a:buClr>
                <a:srgbClr val="159861"/>
              </a:buClr>
            </a:pPr>
            <a:r>
              <a:rPr lang="it-IT" sz="2600" dirty="0"/>
              <a:t>Misure di sostegno per le famiglie fragili (nel periodo di trasformazione da edifici energivori a edifici a consumo quasi zero)</a:t>
            </a:r>
          </a:p>
          <a:p>
            <a:pPr marL="180975" indent="-180975" algn="just">
              <a:buClr>
                <a:srgbClr val="159861"/>
              </a:buClr>
            </a:pPr>
            <a:endParaRPr lang="it-IT" sz="14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2600" dirty="0"/>
              <a:t>sostegno al reddito delle famiglie;</a:t>
            </a:r>
          </a:p>
          <a:p>
            <a:pPr marL="180975" indent="-180975" algn="just">
              <a:buClr>
                <a:srgbClr val="159861"/>
              </a:buClr>
            </a:pPr>
            <a:endParaRPr lang="it-IT" sz="14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2600" dirty="0"/>
              <a:t>tariffe sociali e programmi di pagamento convenzionati;</a:t>
            </a:r>
          </a:p>
          <a:p>
            <a:pPr marL="180975" indent="-180975" algn="just">
              <a:buClr>
                <a:srgbClr val="159861"/>
              </a:buClr>
            </a:pPr>
            <a:endParaRPr lang="it-IT" sz="13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2600" dirty="0"/>
              <a:t>utilizzo di fondi dedicati alla morosità incolpevole;</a:t>
            </a:r>
          </a:p>
          <a:p>
            <a:pPr marL="180975" indent="-180975" algn="just">
              <a:buClr>
                <a:srgbClr val="159861"/>
              </a:buClr>
            </a:pPr>
            <a:endParaRPr lang="it-IT" sz="1300" dirty="0"/>
          </a:p>
          <a:p>
            <a:pPr marL="180975" indent="-180975" algn="just">
              <a:buClr>
                <a:srgbClr val="159861"/>
              </a:buClr>
            </a:pPr>
            <a:r>
              <a:rPr lang="it-IT" dirty="0"/>
              <a:t>“</a:t>
            </a:r>
            <a:r>
              <a:rPr lang="it-IT" sz="2600" dirty="0"/>
              <a:t>Bonus energia”.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090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contrastare la povertà energetica?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990" y="2149734"/>
            <a:ext cx="11612881" cy="470826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Clr>
                <a:srgbClr val="159861"/>
              </a:buClr>
              <a:buNone/>
            </a:pPr>
            <a:r>
              <a:rPr lang="it-IT" sz="3400" b="1" dirty="0">
                <a:solidFill>
                  <a:srgbClr val="159861"/>
                </a:solidFill>
              </a:rPr>
              <a:t>Misure di miglioramento dell’efficienza e dell’efficacia del soggetto gestore</a:t>
            </a:r>
          </a:p>
          <a:p>
            <a:pPr algn="just">
              <a:buClr>
                <a:srgbClr val="159861"/>
              </a:buClr>
            </a:pPr>
            <a:endParaRPr lang="it-IT" sz="1200" b="1" dirty="0"/>
          </a:p>
          <a:p>
            <a:pPr marL="180975" indent="-180975" algn="just">
              <a:buClr>
                <a:srgbClr val="159861"/>
              </a:buClr>
            </a:pPr>
            <a:r>
              <a:rPr lang="it-IT" sz="3400" dirty="0"/>
              <a:t>Salto tecnologico nella gestione del patrimonio e acquisizione di dati e informazioni;</a:t>
            </a:r>
          </a:p>
          <a:p>
            <a:pPr marL="180975" indent="-180975" algn="just">
              <a:buClr>
                <a:srgbClr val="159861"/>
              </a:buClr>
            </a:pPr>
            <a:endParaRPr lang="it-IT" sz="19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3400" dirty="0"/>
              <a:t>risposte puntuali ai bisogni delle persone, sulla base di un patrimonio di informazioni elaborate e integrate;</a:t>
            </a:r>
          </a:p>
          <a:p>
            <a:pPr marL="180975" indent="-180975" algn="just">
              <a:buClr>
                <a:srgbClr val="159861"/>
              </a:buClr>
            </a:pPr>
            <a:endParaRPr lang="it-IT" sz="19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3400" dirty="0"/>
              <a:t>integrazione delle banche dati per aumentare il livello di conoscenza ed aumentare l’efficacia degli investimenti;</a:t>
            </a:r>
          </a:p>
          <a:p>
            <a:pPr marL="180975" indent="-180975" algn="just">
              <a:buClr>
                <a:srgbClr val="159861"/>
              </a:buClr>
            </a:pPr>
            <a:endParaRPr lang="it-IT" sz="1900" dirty="0"/>
          </a:p>
          <a:p>
            <a:pPr marL="180975" indent="-180975" algn="just">
              <a:buClr>
                <a:srgbClr val="159861"/>
              </a:buClr>
            </a:pPr>
            <a:r>
              <a:rPr lang="it-IT" sz="3400" dirty="0"/>
              <a:t>forte coinvolgimento degli abitanti, attraverso il servizio di gestione sociale per aumentare la consapevolezza e l’uso corretto delle risorse. </a:t>
            </a:r>
          </a:p>
          <a:p>
            <a:pPr marL="0" indent="0" algn="ctr">
              <a:buClr>
                <a:srgbClr val="159861"/>
              </a:buClr>
              <a:buNone/>
            </a:pPr>
            <a:endParaRPr lang="it-IT" sz="1700" b="1" dirty="0">
              <a:solidFill>
                <a:srgbClr val="159861"/>
              </a:solidFill>
            </a:endParaRPr>
          </a:p>
          <a:p>
            <a:pPr marL="0" indent="0" algn="ctr">
              <a:buClr>
                <a:srgbClr val="159861"/>
              </a:buClr>
              <a:buNone/>
            </a:pPr>
            <a:r>
              <a:rPr lang="it-IT" sz="3400" b="1" dirty="0">
                <a:solidFill>
                  <a:srgbClr val="159861"/>
                </a:solidFill>
              </a:rPr>
              <a:t>Obiettivo: una nuova forma welfare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6126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1680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Frutiger 45 Light</vt:lpstr>
      <vt:lpstr>Segoe UI Light</vt:lpstr>
      <vt:lpstr>Times New Roman</vt:lpstr>
      <vt:lpstr>Trebuchet MS</vt:lpstr>
      <vt:lpstr>Tema di Office</vt:lpstr>
      <vt:lpstr>Presentazione standard di PowerPoint</vt:lpstr>
      <vt:lpstr>Presentazione standard di PowerPoint</vt:lpstr>
      <vt:lpstr>Le Istituzioni contro la povertà energetica</vt:lpstr>
      <vt:lpstr>Povertà energetica: definizione   Le definizioni sono differenti a seconda delle aree geografiche</vt:lpstr>
      <vt:lpstr>La povertà energetica in Italia: numeri e condizioni</vt:lpstr>
      <vt:lpstr>La povertà energetica in Italia: le cause</vt:lpstr>
      <vt:lpstr>Come contrastare la povertà energetica?</vt:lpstr>
      <vt:lpstr>Come contrastare la povertà energetica?</vt:lpstr>
      <vt:lpstr>Come contrastare la povertà energetica?</vt:lpstr>
      <vt:lpstr>Strumenti per l’innovazione gestionale</vt:lpstr>
      <vt:lpstr>Strumenti per l’innovazione gestionale</vt:lpstr>
      <vt:lpstr>Gli edifici di edilizia residenziale pubblica in una città media</vt:lpstr>
      <vt:lpstr>Il progetto europeo CoNZEBs </vt:lpstr>
      <vt:lpstr>I Partner del Progetto CoNZEBs </vt:lpstr>
      <vt:lpstr>L’approccio progettuale per WP</vt:lpstr>
      <vt:lpstr>Il Progetto Europeo Heart</vt:lpstr>
      <vt:lpstr>Il Progetto Europeo Heart: obiettivi</vt:lpstr>
      <vt:lpstr>Il Progetto Europeo Heart: obiettivi</vt:lpstr>
      <vt:lpstr>Il Progetto Europeo Heart: interventi</vt:lpstr>
      <vt:lpstr>Il Progetto Europeo Heart: come funziona</vt:lpstr>
      <vt:lpstr>Il Progetto Europeo Heart: come funziona</vt:lpstr>
      <vt:lpstr>Contrasto alla povertà energetica: i vantaggi</vt:lpstr>
      <vt:lpstr>Le iniziative per gli abitanti</vt:lpstr>
      <vt:lpstr>Il ruolo attivo degli abitanti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Tollari</dc:creator>
  <cp:lastModifiedBy>Marco Corradi</cp:lastModifiedBy>
  <cp:revision>51</cp:revision>
  <dcterms:created xsi:type="dcterms:W3CDTF">2019-10-17T16:28:41Z</dcterms:created>
  <dcterms:modified xsi:type="dcterms:W3CDTF">2019-10-22T09:55:07Z</dcterms:modified>
</cp:coreProperties>
</file>