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  <p:sldMasterId id="2147483653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Segoe UI Light" panose="020B0502040204020203" pitchFamily="34" charset="0"/>
      <p:regular r:id="rId14"/>
      <p:italic r:id="rId15"/>
    </p:embeddedFont>
    <p:embeddedFont>
      <p:font typeface="Trebuchet MS" panose="020B0603020202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421110-1FA1-49BA-8C41-6C103C7887C4}">
  <a:tblStyle styleId="{0E421110-1FA1-49BA-8C41-6C103C7887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4BB8A09-E72B-4686-B8C5-9065A772DAD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3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83971" marR="0" lvl="1" indent="-29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7942" marR="0" lvl="2" indent="-59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51913" marR="0" lvl="3" indent="-89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35885" marR="0" lvl="4" indent="-118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9856" marR="0" lvl="5" indent="-21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303827" marR="0" lvl="6" indent="-51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87798" marR="0" lvl="7" indent="-80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71770" marR="0" lvl="8" indent="-110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83971" marR="0" lvl="1" indent="-29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7942" marR="0" lvl="2" indent="-59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51913" marR="0" lvl="3" indent="-89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35885" marR="0" lvl="4" indent="-118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9856" marR="0" lvl="5" indent="-21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303827" marR="0" lvl="6" indent="-51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87798" marR="0" lvl="7" indent="-80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71770" marR="0" lvl="8" indent="-110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83971" marR="0" lvl="1" indent="-29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7942" marR="0" lvl="2" indent="-59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51913" marR="0" lvl="3" indent="-89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35885" marR="0" lvl="4" indent="-118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19856" marR="0" lvl="5" indent="-21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303827" marR="0" lvl="6" indent="-51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87798" marR="0" lvl="7" indent="-80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71770" marR="0" lvl="8" indent="-110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fld id="{00000000-1234-1234-1234-123412341234}" type="slidenum">
              <a:rPr lang="de-AT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e39b85d1e_4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g1e39b85d1e_4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1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" name="Google Shape;48;g1e39b85d1e_4_18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fld id="{00000000-1234-1234-1234-123412341234}" type="slidenum">
              <a:rPr lang="de-AT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e39b85d1e_4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1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" name="Google Shape;55;g1e39b85d1e_4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6106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e39b85d1e_4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1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" name="Google Shape;55;g1e39b85d1e_4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e39b85d1e_4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1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" name="Google Shape;55;g1e39b85d1e_4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81292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e39b85d1e_4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1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" name="Google Shape;55;g1e39b85d1e_4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9378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e39b85d1e_4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1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" name="Google Shape;55;g1e39b85d1e_4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11486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e39b85d1e_4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1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" name="Google Shape;55;g1e39b85d1e_4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0533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e39b85d1e_4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1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" name="Google Shape;55;g1e39b85d1e_4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64157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e39b85d1e_4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1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" name="Google Shape;55;g1e39b85d1e_4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87407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e39b85d1e_4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1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" name="Google Shape;55;g1e39b85d1e_4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4999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/>
          <p:nvPr/>
        </p:nvSpPr>
        <p:spPr>
          <a:xfrm>
            <a:off x="0" y="4545166"/>
            <a:ext cx="9144000" cy="234491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3" name="Google Shape;23;p2"/>
          <p:cNvGrpSpPr/>
          <p:nvPr/>
        </p:nvGrpSpPr>
        <p:grpSpPr>
          <a:xfrm>
            <a:off x="1047355" y="144377"/>
            <a:ext cx="2200022" cy="946485"/>
            <a:chOff x="1047355" y="144377"/>
            <a:chExt cx="2200022" cy="946485"/>
          </a:xfrm>
        </p:grpSpPr>
        <p:pic>
          <p:nvPicPr>
            <p:cNvPr id="24" name="Google Shape;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7355" y="144377"/>
              <a:ext cx="2200022" cy="9464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Google Shape;25;p2"/>
            <p:cNvSpPr txBox="1"/>
            <p:nvPr/>
          </p:nvSpPr>
          <p:spPr>
            <a:xfrm>
              <a:off x="1345557" y="777022"/>
              <a:ext cx="1373578" cy="262210"/>
            </a:xfrm>
            <a:prstGeom prst="rect">
              <a:avLst/>
            </a:prstGeom>
            <a:solidFill>
              <a:srgbClr val="249163"/>
            </a:solidFill>
            <a:ln>
              <a:noFill/>
            </a:ln>
          </p:spPr>
          <p:txBody>
            <a:bodyPr spcFirstLastPara="1" wrap="square" lIns="76775" tIns="38375" rIns="76775" bIns="383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de-AT" sz="1200" b="1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BOOSTE-CE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/>
          <p:nvPr/>
        </p:nvSpPr>
        <p:spPr>
          <a:xfrm>
            <a:off x="0" y="4545166"/>
            <a:ext cx="9144000" cy="234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1" name="Google Shape;41;p5"/>
          <p:cNvGrpSpPr/>
          <p:nvPr/>
        </p:nvGrpSpPr>
        <p:grpSpPr>
          <a:xfrm>
            <a:off x="1047355" y="144377"/>
            <a:ext cx="2199900" cy="946500"/>
            <a:chOff x="1047355" y="144377"/>
            <a:chExt cx="2199900" cy="946500"/>
          </a:xfrm>
        </p:grpSpPr>
        <p:pic>
          <p:nvPicPr>
            <p:cNvPr id="42" name="Google Shape;42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7355" y="144377"/>
              <a:ext cx="2199900" cy="946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Google Shape;43;p5"/>
            <p:cNvSpPr txBox="1"/>
            <p:nvPr/>
          </p:nvSpPr>
          <p:spPr>
            <a:xfrm>
              <a:off x="1345557" y="777022"/>
              <a:ext cx="1373700" cy="262200"/>
            </a:xfrm>
            <a:prstGeom prst="rect">
              <a:avLst/>
            </a:prstGeom>
            <a:solidFill>
              <a:srgbClr val="249163"/>
            </a:solidFill>
            <a:ln>
              <a:noFill/>
            </a:ln>
          </p:spPr>
          <p:txBody>
            <a:bodyPr spcFirstLastPara="1" wrap="square" lIns="76775" tIns="38375" rIns="76775" bIns="383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de-AT" sz="1200" b="1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BOOSTEE-CE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"/>
          <p:cNvCxnSpPr/>
          <p:nvPr/>
        </p:nvCxnSpPr>
        <p:spPr>
          <a:xfrm>
            <a:off x="-6888" y="6567482"/>
            <a:ext cx="457852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1"/>
          <p:cNvSpPr/>
          <p:nvPr/>
        </p:nvSpPr>
        <p:spPr>
          <a:xfrm>
            <a:off x="0" y="0"/>
            <a:ext cx="9143275" cy="1009649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3551950" y="6384633"/>
            <a:ext cx="4287837" cy="32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de-AT" sz="15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TAKING </a:t>
            </a:r>
            <a:r>
              <a:rPr lang="de-AT" sz="15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COOPERATION</a:t>
            </a:r>
            <a:r>
              <a:rPr lang="de-AT" sz="15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FORWARD</a:t>
            </a:r>
            <a:endParaRPr/>
          </a:p>
        </p:txBody>
      </p:sp>
      <p:pic>
        <p:nvPicPr>
          <p:cNvPr id="13" name="Google Shape;13;p1" descr="\\ISTORAGE\-Print\MA27\Report_DOC\gf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5949" y="5388542"/>
            <a:ext cx="1457324" cy="150733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/>
          <p:nvPr/>
        </p:nvSpPr>
        <p:spPr>
          <a:xfrm>
            <a:off x="8220447" y="6200901"/>
            <a:ext cx="674149" cy="36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fld id="{00000000-1234-1234-1234-123412341234}" type="slidenum">
              <a:rPr lang="de-AT" sz="12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‹N›</a:t>
            </a:fld>
            <a:endParaRPr sz="12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2167" y="6379330"/>
            <a:ext cx="480567" cy="48056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 txBox="1">
            <a:spLocks noGrp="1"/>
          </p:cNvSpPr>
          <p:nvPr>
            <p:ph type="title"/>
          </p:nvPr>
        </p:nvSpPr>
        <p:spPr>
          <a:xfrm>
            <a:off x="-6887" y="149227"/>
            <a:ext cx="6588442" cy="68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216000" marR="0" lvl="0" indent="-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ts val="1400"/>
              <a:buFont typeface="Trebuchet MS"/>
              <a:buNone/>
              <a:defRPr sz="2800" b="1" i="0" u="none" strike="noStrike" cap="none">
                <a:solidFill>
                  <a:srgbClr val="67676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grpSp>
        <p:nvGrpSpPr>
          <p:cNvPr id="17" name="Google Shape;17;p1"/>
          <p:cNvGrpSpPr/>
          <p:nvPr/>
        </p:nvGrpSpPr>
        <p:grpSpPr>
          <a:xfrm>
            <a:off x="6908525" y="31583"/>
            <a:ext cx="2200022" cy="946485"/>
            <a:chOff x="1047355" y="144377"/>
            <a:chExt cx="2200022" cy="946485"/>
          </a:xfrm>
        </p:grpSpPr>
        <p:pic>
          <p:nvPicPr>
            <p:cNvPr id="18" name="Google Shape;18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47355" y="144377"/>
              <a:ext cx="2200022" cy="9464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1"/>
            <p:cNvSpPr txBox="1"/>
            <p:nvPr/>
          </p:nvSpPr>
          <p:spPr>
            <a:xfrm>
              <a:off x="1345557" y="777022"/>
              <a:ext cx="1373578" cy="262210"/>
            </a:xfrm>
            <a:prstGeom prst="rect">
              <a:avLst/>
            </a:prstGeom>
            <a:solidFill>
              <a:srgbClr val="249163"/>
            </a:solidFill>
            <a:ln>
              <a:noFill/>
            </a:ln>
          </p:spPr>
          <p:txBody>
            <a:bodyPr spcFirstLastPara="1" wrap="square" lIns="76775" tIns="38375" rIns="76775" bIns="383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de-AT" sz="1200" b="1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BOOSTE-CE</a:t>
              </a:r>
              <a:endParaRPr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4"/>
          <p:cNvCxnSpPr/>
          <p:nvPr/>
        </p:nvCxnSpPr>
        <p:spPr>
          <a:xfrm>
            <a:off x="-6888" y="6567482"/>
            <a:ext cx="4578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4"/>
          <p:cNvSpPr/>
          <p:nvPr/>
        </p:nvSpPr>
        <p:spPr>
          <a:xfrm>
            <a:off x="0" y="0"/>
            <a:ext cx="9143400" cy="10095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" name="Google Shape;30;p4"/>
          <p:cNvSpPr txBox="1"/>
          <p:nvPr/>
        </p:nvSpPr>
        <p:spPr>
          <a:xfrm>
            <a:off x="3551950" y="6384633"/>
            <a:ext cx="4287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lang="de-AT" sz="15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TAKING </a:t>
            </a:r>
            <a:r>
              <a:rPr lang="de-AT" sz="15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COOPERATION</a:t>
            </a:r>
            <a:r>
              <a:rPr lang="de-AT" sz="15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FORWARD</a:t>
            </a:r>
            <a:endParaRPr/>
          </a:p>
        </p:txBody>
      </p:sp>
      <p:pic>
        <p:nvPicPr>
          <p:cNvPr id="31" name="Google Shape;31;p4" descr="\\ISTORAGE\-Print\MA27\Report_DOC\gf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5949" y="5388542"/>
            <a:ext cx="1457400" cy="150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/>
          <p:nvPr/>
        </p:nvSpPr>
        <p:spPr>
          <a:xfrm>
            <a:off x="8220447" y="6200901"/>
            <a:ext cx="674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fld id="{00000000-1234-1234-1234-123412341234}" type="slidenum">
              <a:rPr lang="de-AT" sz="12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‹N›</a:t>
            </a:fld>
            <a:endParaRPr sz="12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2167" y="6379330"/>
            <a:ext cx="480600" cy="48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-6887" y="149227"/>
            <a:ext cx="65883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216000" marR="0" lvl="0" indent="-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ts val="1400"/>
              <a:buFont typeface="Trebuchet MS"/>
              <a:buNone/>
              <a:defRPr sz="2800" b="1" i="0" u="none" strike="noStrike" cap="none">
                <a:solidFill>
                  <a:srgbClr val="67676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grpSp>
        <p:nvGrpSpPr>
          <p:cNvPr id="35" name="Google Shape;35;p4"/>
          <p:cNvGrpSpPr/>
          <p:nvPr/>
        </p:nvGrpSpPr>
        <p:grpSpPr>
          <a:xfrm>
            <a:off x="6908525" y="31583"/>
            <a:ext cx="2199900" cy="946500"/>
            <a:chOff x="1047355" y="144377"/>
            <a:chExt cx="2199900" cy="946500"/>
          </a:xfrm>
        </p:grpSpPr>
        <p:pic>
          <p:nvPicPr>
            <p:cNvPr id="36" name="Google Shape;36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47355" y="144377"/>
              <a:ext cx="2199900" cy="946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Google Shape;37;p4"/>
            <p:cNvSpPr txBox="1"/>
            <p:nvPr/>
          </p:nvSpPr>
          <p:spPr>
            <a:xfrm>
              <a:off x="1345557" y="777022"/>
              <a:ext cx="1373700" cy="262200"/>
            </a:xfrm>
            <a:prstGeom prst="rect">
              <a:avLst/>
            </a:prstGeom>
            <a:solidFill>
              <a:srgbClr val="249163"/>
            </a:solidFill>
            <a:ln>
              <a:noFill/>
            </a:ln>
          </p:spPr>
          <p:txBody>
            <a:bodyPr spcFirstLastPara="1" wrap="square" lIns="76775" tIns="38375" rIns="76775" bIns="383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de-AT" sz="1200" b="1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BOOSTEE-CE</a:t>
              </a:r>
              <a:endParaRPr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oneplace.fbk.e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-1" y="4958900"/>
            <a:ext cx="91440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de-AT" sz="3000" b="1" u="none" strike="noStrike" cap="none">
                <a:solidFill>
                  <a:srgbClr val="FF0000"/>
                </a:solidFill>
              </a:rPr>
              <a:t>BOOSTEE</a:t>
            </a:r>
            <a:r>
              <a:rPr lang="de-AT" sz="3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-CE – D.C.4.2 </a:t>
            </a:r>
            <a:endParaRPr sz="3000"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de-AT" sz="3000">
                <a:solidFill>
                  <a:srgbClr val="FF0000"/>
                </a:solidFill>
              </a:rPr>
              <a:t>Presentazione del progetto</a:t>
            </a:r>
            <a:r>
              <a:rPr lang="de-AT" sz="3000" i="0" u="none" strike="noStrike" cap="none">
                <a:solidFill>
                  <a:srgbClr val="FF0000"/>
                </a:solidFill>
              </a:rPr>
              <a:t> </a:t>
            </a:r>
            <a:endParaRPr sz="3000"/>
          </a:p>
        </p:txBody>
      </p:sp>
      <p:sp>
        <p:nvSpPr>
          <p:cNvPr id="51" name="Google Shape;51;p7"/>
          <p:cNvSpPr txBox="1"/>
          <p:nvPr/>
        </p:nvSpPr>
        <p:spPr>
          <a:xfrm>
            <a:off x="6140399" y="1477814"/>
            <a:ext cx="3003600" cy="947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/>
              <a:t>Workshop di capitalizzazione del progetto MED SHERPA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/>
              <a:t>Bologna, 22 ottobre 2019</a:t>
            </a:r>
            <a:endParaRPr/>
          </a:p>
        </p:txBody>
      </p:sp>
      <p:sp>
        <p:nvSpPr>
          <p:cNvPr id="52" name="Google Shape;52;p7"/>
          <p:cNvSpPr txBox="1"/>
          <p:nvPr/>
        </p:nvSpPr>
        <p:spPr>
          <a:xfrm>
            <a:off x="453475" y="5958625"/>
            <a:ext cx="84564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2000" b="1">
                <a:latin typeface="Trebuchet MS"/>
                <a:ea typeface="Trebuchet MS"/>
                <a:cs typeface="Trebuchet MS"/>
                <a:sym typeface="Trebuchet MS"/>
              </a:rPr>
              <a:t>Apollonia Tiziana De Nittis Regione Emilia-Romagna</a:t>
            </a:r>
            <a:r>
              <a:rPr lang="de-AT" sz="2000">
                <a:latin typeface="Trebuchet MS"/>
                <a:ea typeface="Trebuchet MS"/>
                <a:cs typeface="Trebuchet MS"/>
                <a:sym typeface="Trebuchet MS"/>
              </a:rPr>
              <a:t> (PP7), Italia    </a:t>
            </a:r>
            <a:br>
              <a:rPr lang="de-AT" sz="200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de-AT" sz="2000" b="1">
                <a:latin typeface="Trebuchet MS"/>
                <a:ea typeface="Trebuchet MS"/>
                <a:cs typeface="Trebuchet MS"/>
                <a:sym typeface="Trebuchet MS"/>
              </a:rPr>
              <a:t>Massimo Bottacini </a:t>
            </a:r>
            <a:r>
              <a:rPr lang="de-AT" sz="2000">
                <a:latin typeface="Trebuchet MS"/>
                <a:ea typeface="Trebuchet MS"/>
                <a:cs typeface="Trebuchet MS"/>
                <a:sym typeface="Trebuchet MS"/>
              </a:rPr>
              <a:t>ART-ER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9372E4D-EEE7-4887-A30A-FE5AAB73E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887" y="-1"/>
            <a:ext cx="2805112" cy="147781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29A6416A-D6B2-4B04-B135-C87600B8A6D4}"/>
              </a:ext>
            </a:extLst>
          </p:cNvPr>
          <p:cNvSpPr txBox="1">
            <a:spLocks/>
          </p:cNvSpPr>
          <p:nvPr/>
        </p:nvSpPr>
        <p:spPr>
          <a:xfrm>
            <a:off x="2080718" y="122406"/>
            <a:ext cx="6293922" cy="68472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200" b="1" kern="1200">
                <a:solidFill>
                  <a:srgbClr val="15986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Dove si colloca</a:t>
            </a:r>
            <a:endParaRPr lang="it-IT" sz="3200" b="1" kern="1200" dirty="0">
              <a:solidFill>
                <a:srgbClr val="159861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DA3449E-0092-454F-A5BA-E4D54070E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80718" cy="1096183"/>
          </a:xfrm>
          <a:prstGeom prst="rect">
            <a:avLst/>
          </a:prstGeom>
        </p:spPr>
      </p:pic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62F3FA98-8C7C-4827-998A-82B5BC6D4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516928"/>
              </p:ext>
            </p:extLst>
          </p:nvPr>
        </p:nvGraphicFramePr>
        <p:xfrm>
          <a:off x="0" y="1412748"/>
          <a:ext cx="9144000" cy="4394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4494">
                  <a:extLst>
                    <a:ext uri="{9D8B030D-6E8A-4147-A177-3AD203B41FA5}">
                      <a16:colId xmlns:a16="http://schemas.microsoft.com/office/drawing/2014/main" val="3689986430"/>
                    </a:ext>
                  </a:extLst>
                </a:gridCol>
                <a:gridCol w="4809506">
                  <a:extLst>
                    <a:ext uri="{9D8B030D-6E8A-4147-A177-3AD203B41FA5}">
                      <a16:colId xmlns:a16="http://schemas.microsoft.com/office/drawing/2014/main" val="2197859589"/>
                    </a:ext>
                  </a:extLst>
                </a:gridCol>
              </a:tblGrid>
              <a:tr h="219714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b="0" kern="1200" dirty="0" err="1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Governance</a:t>
                      </a:r>
                      <a:endParaRPr lang="it-IT" sz="1800" b="0" kern="12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59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9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b="0" kern="120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Formazione</a:t>
                      </a:r>
                    </a:p>
                  </a:txBody>
                  <a:tcPr>
                    <a:lnL w="12700" cap="flat" cmpd="sng" algn="ctr">
                      <a:solidFill>
                        <a:srgbClr val="159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9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293623"/>
                  </a:ext>
                </a:extLst>
              </a:tr>
              <a:tr h="219714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b="0" kern="120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Raccolta e gestione dati</a:t>
                      </a:r>
                    </a:p>
                  </a:txBody>
                  <a:tcPr>
                    <a:lnL w="12700" cap="flat" cmpd="sng" algn="ctr">
                      <a:solidFill>
                        <a:srgbClr val="159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9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b="0" kern="120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Risorse</a:t>
                      </a:r>
                      <a:r>
                        <a:rPr lang="it-IT" sz="1800" b="0" kern="1200" baseline="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finanziarie | Modelli di business</a:t>
                      </a:r>
                      <a:endParaRPr lang="it-IT" sz="1800" b="0" kern="12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59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9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9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98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677250"/>
                  </a:ext>
                </a:extLst>
              </a:tr>
            </a:tbl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FBCFF221-BB3E-4A44-9A79-11BAC60E6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887" y="4114520"/>
            <a:ext cx="1681987" cy="143986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AA17A1B-3645-479F-9B0C-47B8004485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9474" y="4061905"/>
            <a:ext cx="1343766" cy="131817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93A2AAEA-814A-41FD-B1F0-37D06A6D3F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736" y="2036483"/>
            <a:ext cx="1454189" cy="1439862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4FCC11A-7615-4AF6-BD66-2504BD85BF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7264" y="1970603"/>
            <a:ext cx="1454189" cy="1439862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17338B44-3910-4D39-810A-06EC5F340A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2730" y="2241415"/>
            <a:ext cx="1681987" cy="88593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AAFAF5E5-7557-49EA-8120-59979938A8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656" y="1701801"/>
            <a:ext cx="1454188" cy="1800166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9A2DA25F-E448-47ED-B435-58308519BF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0735" y="4061904"/>
            <a:ext cx="1454189" cy="142649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E2EFC4CE-164F-4125-9BF3-2EF48C7F9F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7655" y="4061904"/>
            <a:ext cx="1454189" cy="1668236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ED019F7B-F0DB-4CCE-A56E-92B053A3A0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67082" y="4061904"/>
            <a:ext cx="1413205" cy="131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06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E37D3CF4-6B4E-4680-A7AE-7DF5384BF502}"/>
              </a:ext>
            </a:extLst>
          </p:cNvPr>
          <p:cNvSpPr txBox="1">
            <a:spLocks/>
          </p:cNvSpPr>
          <p:nvPr/>
        </p:nvSpPr>
        <p:spPr>
          <a:xfrm>
            <a:off x="0" y="134113"/>
            <a:ext cx="11793394" cy="68472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200" b="1" kern="1200">
                <a:solidFill>
                  <a:srgbClr val="15986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Il progetto: BOOSTEE-CE </a:t>
            </a:r>
            <a:endParaRPr lang="it-IT" sz="3200" b="1" kern="1200" dirty="0">
              <a:solidFill>
                <a:srgbClr val="159861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0C06B59-466D-4D89-8FD5-DA3A2CFEC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766" y="1446863"/>
            <a:ext cx="5903577" cy="4881289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2D13CED3-3C4D-4C45-B1CE-4C1CE2FF3649}"/>
              </a:ext>
            </a:extLst>
          </p:cNvPr>
          <p:cNvSpPr/>
          <p:nvPr/>
        </p:nvSpPr>
        <p:spPr>
          <a:xfrm>
            <a:off x="533677" y="1446863"/>
            <a:ext cx="4370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159861"/>
                </a:solidFill>
              </a:rPr>
              <a:t>Boosting energy efficiency in Central European cities</a:t>
            </a:r>
          </a:p>
          <a:p>
            <a:r>
              <a:rPr lang="en-US" sz="2800">
                <a:solidFill>
                  <a:srgbClr val="159861"/>
                </a:solidFill>
              </a:rPr>
              <a:t>through </a:t>
            </a:r>
            <a:r>
              <a:rPr lang="it-IT" sz="2800">
                <a:solidFill>
                  <a:srgbClr val="159861"/>
                </a:solidFill>
              </a:rPr>
              <a:t>smart</a:t>
            </a:r>
          </a:p>
          <a:p>
            <a:r>
              <a:rPr lang="it-IT" sz="2800">
                <a:solidFill>
                  <a:srgbClr val="159861"/>
                </a:solidFill>
              </a:rPr>
              <a:t>energy management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E37D3CF4-6B4E-4680-A7AE-7DF5384BF502}"/>
              </a:ext>
            </a:extLst>
          </p:cNvPr>
          <p:cNvSpPr txBox="1">
            <a:spLocks/>
          </p:cNvSpPr>
          <p:nvPr/>
        </p:nvSpPr>
        <p:spPr>
          <a:xfrm>
            <a:off x="0" y="134113"/>
            <a:ext cx="11793394" cy="68472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200" b="1" kern="1200">
                <a:solidFill>
                  <a:srgbClr val="15986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Il progetto: BOOSTEE-CE </a:t>
            </a:r>
            <a:endParaRPr lang="it-IT" sz="3200" b="1" kern="1200" dirty="0">
              <a:solidFill>
                <a:srgbClr val="159861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F9B4B7B3-5D65-46AB-B3FA-FF80ABE1A5DA}"/>
              </a:ext>
            </a:extLst>
          </p:cNvPr>
          <p:cNvSpPr txBox="1">
            <a:spLocks/>
          </p:cNvSpPr>
          <p:nvPr/>
        </p:nvSpPr>
        <p:spPr>
          <a:xfrm>
            <a:off x="0" y="937738"/>
            <a:ext cx="8942832" cy="5786149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87425" indent="-987425" algn="just">
              <a:spcBef>
                <a:spcPts val="600"/>
              </a:spcBef>
              <a:spcAft>
                <a:spcPts val="600"/>
              </a:spcAft>
            </a:pPr>
            <a:r>
              <a:rPr lang="it-IT" sz="1700" b="1"/>
              <a:t>Obiettivi del progetto</a:t>
            </a:r>
            <a:r>
              <a:rPr lang="it-IT" sz="1700"/>
              <a:t>: sostenere</a:t>
            </a:r>
            <a:r>
              <a:rPr lang="it-IT" sz="1700" b="1"/>
              <a:t> </a:t>
            </a:r>
            <a:r>
              <a:rPr lang="it-IT" sz="1700"/>
              <a:t>l'adeguamento e il miglioramento degli edifici pubblici nelle regioni CE utilizzando tecnologie efficienti che possano contemporaneamente offrire importanti opportunità economiche e di lavoro e migliorare la sicurezza energetica diminuendo l’impiego di energie fossili.</a:t>
            </a:r>
          </a:p>
          <a:p>
            <a:pPr marL="1169988" indent="-1169988" algn="just">
              <a:lnSpc>
                <a:spcPct val="120000"/>
              </a:lnSpc>
              <a:spcAft>
                <a:spcPts val="600"/>
              </a:spcAft>
            </a:pPr>
            <a:r>
              <a:rPr lang="it-IT" sz="1700" b="1"/>
              <a:t>Le attività previste: </a:t>
            </a:r>
          </a:p>
          <a:p>
            <a:pPr marL="987425" algn="just">
              <a:lnSpc>
                <a:spcPct val="120000"/>
              </a:lnSpc>
              <a:spcAft>
                <a:spcPts val="600"/>
              </a:spcAft>
            </a:pPr>
            <a:r>
              <a:rPr lang="it-IT" sz="1700" b="1"/>
              <a:t>WPT1 </a:t>
            </a:r>
            <a:r>
              <a:rPr lang="it-IT" sz="1700"/>
              <a:t>sviluppo di uno</a:t>
            </a:r>
            <a:r>
              <a:rPr lang="it-IT" sz="1700" b="1"/>
              <a:t> </a:t>
            </a:r>
            <a:r>
              <a:rPr lang="it-IT" sz="1700"/>
              <a:t>strumento transnazionale per l'audit degli edifici pubblici attraverso un sistema 3D che consenta di visualizzare gli edifici e di consultarne un insieme di dati energetici</a:t>
            </a:r>
          </a:p>
          <a:p>
            <a:pPr marL="987425" algn="just">
              <a:lnSpc>
                <a:spcPct val="120000"/>
              </a:lnSpc>
              <a:spcAft>
                <a:spcPts val="600"/>
              </a:spcAft>
            </a:pPr>
            <a:r>
              <a:rPr lang="it-IT" sz="1700" b="1"/>
              <a:t>WPT2: </a:t>
            </a:r>
            <a:r>
              <a:rPr lang="it-IT" sz="1700"/>
              <a:t>implementazione della Piattaforma OnePlace che consentirà ad autorità pubbliche, cittadini ed imprese di consultare dati facilmente comprensibili sui  consumi energetici degli edifici</a:t>
            </a:r>
          </a:p>
          <a:p>
            <a:pPr marL="987425" algn="just">
              <a:lnSpc>
                <a:spcPct val="120000"/>
              </a:lnSpc>
              <a:spcAft>
                <a:spcPts val="600"/>
              </a:spcAft>
            </a:pPr>
            <a:r>
              <a:rPr lang="it-IT" sz="1700" b="1"/>
              <a:t>WPT3:</a:t>
            </a:r>
            <a:r>
              <a:rPr lang="it-IT" sz="1700"/>
              <a:t> azioni pilota su aree selezionate in cui sarà possibile testare le nuove tecnologie per favorire un miglioramento delle perfomance energetiche degli edifici pubblici</a:t>
            </a:r>
          </a:p>
          <a:p>
            <a:pPr marL="987425" algn="just">
              <a:lnSpc>
                <a:spcPct val="120000"/>
              </a:lnSpc>
              <a:spcAft>
                <a:spcPts val="600"/>
              </a:spcAft>
            </a:pPr>
            <a:r>
              <a:rPr lang="it-IT" sz="1700" b="1"/>
              <a:t>WPT4: </a:t>
            </a:r>
            <a:r>
              <a:rPr lang="it-IT" sz="1700"/>
              <a:t>strategie di finanziamento dell'efficienza energetica attraverso un’analisi comparativa di strumenti finanziari sia pubblici che privati, per mettere a sistema soluzioni innovative che supportino investimenti miranti a migliorare l’efficienza energetica nell’edilizia pubblica</a:t>
            </a:r>
            <a:endParaRPr lang="it-IT" sz="1700" dirty="0"/>
          </a:p>
        </p:txBody>
      </p:sp>
    </p:spTree>
    <p:extLst>
      <p:ext uri="{BB962C8B-B14F-4D97-AF65-F5344CB8AC3E}">
        <p14:creationId xmlns:p14="http://schemas.microsoft.com/office/powerpoint/2010/main" val="3136364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75BCF7C0-126B-448B-B218-E88BDD479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710" y="3300915"/>
            <a:ext cx="5977289" cy="2856044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29A6416A-D6B2-4B04-B135-C87600B8A6D4}"/>
              </a:ext>
            </a:extLst>
          </p:cNvPr>
          <p:cNvSpPr txBox="1">
            <a:spLocks/>
          </p:cNvSpPr>
          <p:nvPr/>
        </p:nvSpPr>
        <p:spPr>
          <a:xfrm>
            <a:off x="0" y="134113"/>
            <a:ext cx="6894576" cy="68472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200" b="1" kern="1200">
                <a:solidFill>
                  <a:srgbClr val="15986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Lo strumento: OnePlace</a:t>
            </a:r>
            <a:endParaRPr lang="it-IT" sz="3200" b="1" kern="1200" dirty="0">
              <a:solidFill>
                <a:srgbClr val="159861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FE6525B-76FC-4AAB-AE17-6419C0EFABCD}"/>
              </a:ext>
            </a:extLst>
          </p:cNvPr>
          <p:cNvSpPr txBox="1">
            <a:spLocks/>
          </p:cNvSpPr>
          <p:nvPr/>
        </p:nvSpPr>
        <p:spPr>
          <a:xfrm>
            <a:off x="1" y="1186699"/>
            <a:ext cx="8924544" cy="553718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90700" indent="-1790700" algn="just">
              <a:lnSpc>
                <a:spcPct val="120000"/>
              </a:lnSpc>
              <a:spcAft>
                <a:spcPts val="1200"/>
              </a:spcAft>
            </a:pPr>
            <a:r>
              <a:rPr lang="it-IT" sz="1800" b="1"/>
              <a:t>La sua funzione</a:t>
            </a:r>
            <a:r>
              <a:rPr lang="it-IT" sz="1800"/>
              <a:t>: la piattaforma web BOOSTEE-CE OnePlace consente la visualizzazione e l'interrogazione di audit energetici all'interno dei modelli 3D di città  per valutare, comprendere e pianificare usi e flussi di energia. La piattaforma offre guide, strumenti e buone pratiche per migliorare l'efficienza energetica degli edifici ed assiste le autorità pubbliche e i pianificatori energetici nella  gestione dell'edilizia pubblica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it-IT" sz="1800" b="1"/>
              <a:t>Come funziona</a:t>
            </a:r>
            <a:r>
              <a:rPr lang="it-IT" sz="1800"/>
              <a:t>: </a:t>
            </a:r>
            <a:r>
              <a:rPr lang="it-IT" sz="1800">
                <a:hlinkClick r:id="rId4"/>
              </a:rPr>
              <a:t>https://oneplace.fbk.eu</a:t>
            </a:r>
            <a:endParaRPr lang="it-IT" sz="1800"/>
          </a:p>
          <a:p>
            <a:pPr marL="2247900" indent="-2247900">
              <a:lnSpc>
                <a:spcPct val="120000"/>
              </a:lnSpc>
            </a:pPr>
            <a:r>
              <a:rPr lang="it-IT" sz="1800" b="1"/>
              <a:t>Chi può utilizzarlo</a:t>
            </a:r>
            <a:r>
              <a:rPr lang="it-IT" sz="1800"/>
              <a:t>: Autorità pubbliche locali</a:t>
            </a:r>
          </a:p>
          <a:p>
            <a:pPr marL="2057400">
              <a:lnSpc>
                <a:spcPct val="120000"/>
              </a:lnSpc>
            </a:pPr>
            <a:r>
              <a:rPr lang="it-IT" sz="1800"/>
              <a:t>Agenzie settoriali</a:t>
            </a:r>
          </a:p>
          <a:p>
            <a:pPr marL="2057400">
              <a:lnSpc>
                <a:spcPct val="120000"/>
              </a:lnSpc>
            </a:pPr>
            <a:r>
              <a:rPr lang="it-IT" sz="1800"/>
              <a:t>Fornitori di servizi pubblici</a:t>
            </a:r>
          </a:p>
          <a:p>
            <a:pPr marL="2057400">
              <a:lnSpc>
                <a:spcPct val="120000"/>
              </a:lnSpc>
            </a:pPr>
            <a:r>
              <a:rPr lang="it-IT" sz="1800"/>
              <a:t>Scuole, centri di formazione e e ricerca</a:t>
            </a:r>
          </a:p>
          <a:p>
            <a:pPr marL="2057400">
              <a:lnSpc>
                <a:spcPct val="120000"/>
              </a:lnSpc>
            </a:pPr>
            <a:r>
              <a:rPr lang="it-IT" sz="1800"/>
              <a:t>Aziende</a:t>
            </a:r>
          </a:p>
          <a:p>
            <a:pPr marL="2057400">
              <a:lnSpc>
                <a:spcPct val="120000"/>
              </a:lnSpc>
            </a:pPr>
            <a:r>
              <a:rPr lang="it-IT" sz="1800"/>
              <a:t>Pubblico in generale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0633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29A6416A-D6B2-4B04-B135-C87600B8A6D4}"/>
              </a:ext>
            </a:extLst>
          </p:cNvPr>
          <p:cNvSpPr txBox="1">
            <a:spLocks/>
          </p:cNvSpPr>
          <p:nvPr/>
        </p:nvSpPr>
        <p:spPr>
          <a:xfrm>
            <a:off x="0" y="134113"/>
            <a:ext cx="6894576" cy="68472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200" b="1" kern="1200">
                <a:solidFill>
                  <a:srgbClr val="15986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Lo strumento: OnePlace</a:t>
            </a:r>
            <a:endParaRPr lang="it-IT" sz="3200" b="1" kern="1200" dirty="0">
              <a:solidFill>
                <a:srgbClr val="159861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F45647D-CBA9-431C-AB5F-9E5DF147C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8140"/>
            <a:ext cx="9144000" cy="3705154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34AC07AE-D14E-4423-A641-0C0BA6512D2C}"/>
              </a:ext>
            </a:extLst>
          </p:cNvPr>
          <p:cNvSpPr/>
          <p:nvPr/>
        </p:nvSpPr>
        <p:spPr>
          <a:xfrm>
            <a:off x="1010673" y="4642975"/>
            <a:ext cx="16190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/>
              <a:t>LEM riduce le barriere informative collegando gli utenti interessati ai progetti di efficienza energetica agli enti qualificati: agenzie energetiche, tecnici, installatori..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BD0AD13-0683-460D-A6E2-76C1D6F1F22D}"/>
              </a:ext>
            </a:extLst>
          </p:cNvPr>
          <p:cNvSpPr/>
          <p:nvPr/>
        </p:nvSpPr>
        <p:spPr>
          <a:xfrm>
            <a:off x="2821660" y="4682288"/>
            <a:ext cx="17503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/>
              <a:t>EEC è una piattaforma di scambio di esperienze e  buone pratiche per contribuire alla pianificazione di politiche e programmi efficaci per l'efficienza energetica urbana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EEC1AD0-DD70-4947-8EC8-9A744B6DAEAD}"/>
              </a:ext>
            </a:extLst>
          </p:cNvPr>
          <p:cNvSpPr/>
          <p:nvPr/>
        </p:nvSpPr>
        <p:spPr>
          <a:xfrm>
            <a:off x="4667962" y="4620458"/>
            <a:ext cx="17503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/>
              <a:t>FEE presenta i risultati della strategia transnazionale, le road map finanziarie, gli esempi delle migliori pratiche e i passaggi pratici su come utilizzare le risorse disponibili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53D7E81-582E-4277-836A-57A93F78460C}"/>
              </a:ext>
            </a:extLst>
          </p:cNvPr>
          <p:cNvSpPr/>
          <p:nvPr/>
        </p:nvSpPr>
        <p:spPr>
          <a:xfrm>
            <a:off x="6514265" y="4550642"/>
            <a:ext cx="17503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/>
              <a:t>3DEMS è un strumento WebGIS per una migliore valutazione del consumo di energia all'interno degli edifici pubblici e visualizzazione di audit energetici su modelli di città 3D</a:t>
            </a:r>
          </a:p>
        </p:txBody>
      </p:sp>
    </p:spTree>
    <p:extLst>
      <p:ext uri="{BB962C8B-B14F-4D97-AF65-F5344CB8AC3E}">
        <p14:creationId xmlns:p14="http://schemas.microsoft.com/office/powerpoint/2010/main" val="2064323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29A6416A-D6B2-4B04-B135-C87600B8A6D4}"/>
              </a:ext>
            </a:extLst>
          </p:cNvPr>
          <p:cNvSpPr txBox="1">
            <a:spLocks/>
          </p:cNvSpPr>
          <p:nvPr/>
        </p:nvSpPr>
        <p:spPr>
          <a:xfrm>
            <a:off x="0" y="134113"/>
            <a:ext cx="6894576" cy="68472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200" b="1" kern="1200">
                <a:solidFill>
                  <a:srgbClr val="15986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Lo strumento: OnePlace - LEM</a:t>
            </a:r>
            <a:endParaRPr lang="it-IT" sz="3200" b="1" kern="1200" dirty="0">
              <a:solidFill>
                <a:srgbClr val="159861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1A7D254-AB29-4D98-B3F9-4BB5F31EF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3600"/>
            <a:ext cx="3054096" cy="232309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CE91A64-F463-4380-8E8A-595F60908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641" y="3707619"/>
            <a:ext cx="4089400" cy="210026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3FD06B1A-176D-4CA6-A4B1-33ECC3415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4434" y="1767124"/>
            <a:ext cx="974308" cy="83604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6E1CE16C-D712-466F-8C7E-F678B98FF342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0685" y="1680857"/>
            <a:ext cx="1031692" cy="125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D96CB195-653A-444C-9A2E-778ACE75DAB3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37937" y="3082026"/>
            <a:ext cx="1154440" cy="96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1D296ED-6363-4C5C-9C37-137017638832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6229" y="4401028"/>
            <a:ext cx="1060014" cy="53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88FB81CC-8CB2-4D7A-B883-A4A1E62740EB}"/>
              </a:ext>
            </a:extLst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37937" y="4434729"/>
            <a:ext cx="1088236" cy="53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76F0DC14-A502-4D6F-BC0F-B85B6D66D3E5}"/>
              </a:ext>
            </a:extLst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66244" y="3306865"/>
            <a:ext cx="1738226" cy="53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BDEB56E1-75A9-4E89-B051-5DE9B015FB58}"/>
              </a:ext>
            </a:extLst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7496" y="5197987"/>
            <a:ext cx="1726248" cy="126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5C1DF4A5-05A1-494D-AE8E-EC97A91960B1}"/>
              </a:ext>
            </a:extLst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53654" y="5300342"/>
            <a:ext cx="1415867" cy="79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Parentesi graffa aperta 20">
            <a:extLst>
              <a:ext uri="{FF2B5EF4-FFF2-40B4-BE49-F238E27FC236}">
                <a16:creationId xmlns:a16="http://schemas.microsoft.com/office/drawing/2014/main" id="{EAF90749-1271-49F2-BA32-BEE6CF6936E4}"/>
              </a:ext>
            </a:extLst>
          </p:cNvPr>
          <p:cNvSpPr/>
          <p:nvPr/>
        </p:nvSpPr>
        <p:spPr>
          <a:xfrm>
            <a:off x="5064025" y="960639"/>
            <a:ext cx="863124" cy="5834400"/>
          </a:xfrm>
          <a:prstGeom prst="leftBrace">
            <a:avLst>
              <a:gd name="adj1" fmla="val 8333"/>
              <a:gd name="adj2" fmla="val 62330"/>
            </a:avLst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BB72C8A-B0C5-47CD-B7C2-882BEC56B4FB}"/>
              </a:ext>
            </a:extLst>
          </p:cNvPr>
          <p:cNvSpPr txBox="1"/>
          <p:nvPr/>
        </p:nvSpPr>
        <p:spPr>
          <a:xfrm>
            <a:off x="6731324" y="6158562"/>
            <a:ext cx="617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EGE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ADCDAB5-4548-4692-8E9D-D5D9C832E162}"/>
              </a:ext>
            </a:extLst>
          </p:cNvPr>
          <p:cNvSpPr txBox="1"/>
          <p:nvPr/>
        </p:nvSpPr>
        <p:spPr>
          <a:xfrm>
            <a:off x="7517980" y="5300342"/>
            <a:ext cx="797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ESCo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76D4A6C-11CE-4ADA-9140-3893E906AF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48392" y="1160977"/>
            <a:ext cx="28003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02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29A6416A-D6B2-4B04-B135-C87600B8A6D4}"/>
              </a:ext>
            </a:extLst>
          </p:cNvPr>
          <p:cNvSpPr txBox="1">
            <a:spLocks/>
          </p:cNvSpPr>
          <p:nvPr/>
        </p:nvSpPr>
        <p:spPr>
          <a:xfrm>
            <a:off x="0" y="134113"/>
            <a:ext cx="6894576" cy="68472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200" b="1" kern="1200">
                <a:solidFill>
                  <a:srgbClr val="15986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Lo strumento: OnePlace - EEC</a:t>
            </a:r>
            <a:endParaRPr lang="it-IT" sz="3200" b="1" kern="1200" dirty="0">
              <a:solidFill>
                <a:srgbClr val="159861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D9DDF8C5-074A-4F46-88E1-51B3EF9C1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4247"/>
            <a:ext cx="3804942" cy="294211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433164E-1A3A-4EC5-B7B7-07CA82C96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958" y="1789142"/>
            <a:ext cx="6092042" cy="141232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2ECA362-3588-4877-8A49-2463AA6FB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1318" y="3656537"/>
            <a:ext cx="6238557" cy="147572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B693CD1-8EF2-49F0-8BF0-AB2829869F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641" y="5322332"/>
            <a:ext cx="6312835" cy="147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62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29A6416A-D6B2-4B04-B135-C87600B8A6D4}"/>
              </a:ext>
            </a:extLst>
          </p:cNvPr>
          <p:cNvSpPr txBox="1">
            <a:spLocks/>
          </p:cNvSpPr>
          <p:nvPr/>
        </p:nvSpPr>
        <p:spPr>
          <a:xfrm>
            <a:off x="0" y="134113"/>
            <a:ext cx="6894576" cy="68472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200" b="1" kern="1200">
                <a:solidFill>
                  <a:srgbClr val="15986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Lo strumento: OnePlace - FEM</a:t>
            </a:r>
            <a:endParaRPr lang="it-IT" sz="3200" b="1" kern="1200" dirty="0">
              <a:solidFill>
                <a:srgbClr val="159861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634E403-E318-4999-9844-2F4AA9B87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84113"/>
            <a:ext cx="5840976" cy="262598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BACDB06-40D9-4376-8BC3-AEF1FD68F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06508"/>
            <a:ext cx="4483389" cy="213773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E1E032C-7872-429B-9E82-25AD2E3555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11" y="4132611"/>
            <a:ext cx="4242178" cy="211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78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928E7766-A61D-4883-88EB-DA9C3AA60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921" y="985912"/>
            <a:ext cx="5268842" cy="351483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87D9980-16BC-4B7C-839D-98E8B55D4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37" y="2984255"/>
            <a:ext cx="3513514" cy="3739632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29A6416A-D6B2-4B04-B135-C87600B8A6D4}"/>
              </a:ext>
            </a:extLst>
          </p:cNvPr>
          <p:cNvSpPr txBox="1">
            <a:spLocks/>
          </p:cNvSpPr>
          <p:nvPr/>
        </p:nvSpPr>
        <p:spPr>
          <a:xfrm>
            <a:off x="0" y="134113"/>
            <a:ext cx="6894576" cy="68472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200" b="1" kern="1200">
                <a:solidFill>
                  <a:srgbClr val="15986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Lo strumento: OnePlace - 3DEMS</a:t>
            </a:r>
            <a:endParaRPr lang="it-IT" sz="3200" b="1" kern="1200" dirty="0">
              <a:solidFill>
                <a:srgbClr val="159861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A315CB9-8228-4A4A-AF97-FE1427420F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898" y="818837"/>
            <a:ext cx="2324100" cy="205944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623B29A-F5B5-490A-899B-07C784CB54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0810" y="4667823"/>
            <a:ext cx="4207099" cy="205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84161"/>
      </p:ext>
    </p:extLst>
  </p:cSld>
  <p:clrMapOvr>
    <a:masterClrMapping/>
  </p:clrMapOvr>
</p:sld>
</file>

<file path=ppt/theme/theme1.xml><?xml version="1.0" encoding="utf-8"?>
<a:theme xmlns:a="http://schemas.openxmlformats.org/drawingml/2006/main" name="CentralEurope_iService">
  <a:themeElements>
    <a:clrScheme name="Central Europe">
      <a:dk1>
        <a:srgbClr val="4D4D4E"/>
      </a:dk1>
      <a:lt1>
        <a:srgbClr val="FFFFFF"/>
      </a:lt1>
      <a:dk2>
        <a:srgbClr val="7B7B7B"/>
      </a:dk2>
      <a:lt2>
        <a:srgbClr val="A6A6A6"/>
      </a:lt2>
      <a:accent1>
        <a:srgbClr val="7E93A5"/>
      </a:accent1>
      <a:accent2>
        <a:srgbClr val="7D8B8A"/>
      </a:accent2>
      <a:accent3>
        <a:srgbClr val="8A8A8A"/>
      </a:accent3>
      <a:accent4>
        <a:srgbClr val="90ABAB"/>
      </a:accent4>
      <a:accent5>
        <a:srgbClr val="C8D3D8"/>
      </a:accent5>
      <a:accent6>
        <a:srgbClr val="4D4933"/>
      </a:accent6>
      <a:hlink>
        <a:srgbClr val="7E93A5"/>
      </a:hlink>
      <a:folHlink>
        <a:srgbClr val="7E93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ntralEurope_iService">
  <a:themeElements>
    <a:clrScheme name="Central Europe">
      <a:dk1>
        <a:srgbClr val="4D4D4E"/>
      </a:dk1>
      <a:lt1>
        <a:srgbClr val="FFFFFF"/>
      </a:lt1>
      <a:dk2>
        <a:srgbClr val="7B7B7B"/>
      </a:dk2>
      <a:lt2>
        <a:srgbClr val="A6A6A6"/>
      </a:lt2>
      <a:accent1>
        <a:srgbClr val="7E93A5"/>
      </a:accent1>
      <a:accent2>
        <a:srgbClr val="7D8B8A"/>
      </a:accent2>
      <a:accent3>
        <a:srgbClr val="8A8A8A"/>
      </a:accent3>
      <a:accent4>
        <a:srgbClr val="90ABAB"/>
      </a:accent4>
      <a:accent5>
        <a:srgbClr val="C8D3D8"/>
      </a:accent5>
      <a:accent6>
        <a:srgbClr val="4D4933"/>
      </a:accent6>
      <a:hlink>
        <a:srgbClr val="7E93A5"/>
      </a:hlink>
      <a:folHlink>
        <a:srgbClr val="7E93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347</Words>
  <Application>Microsoft Office PowerPoint</Application>
  <PresentationFormat>Presentazione su schermo (4:3)</PresentationFormat>
  <Paragraphs>42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Noto Sans Symbols</vt:lpstr>
      <vt:lpstr>Segoe UI Light</vt:lpstr>
      <vt:lpstr>Trebuchet MS</vt:lpstr>
      <vt:lpstr>CentralEurope_iService</vt:lpstr>
      <vt:lpstr>CentralEurope_iService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Massimo Bottacini</cp:lastModifiedBy>
  <cp:revision>4</cp:revision>
  <dcterms:modified xsi:type="dcterms:W3CDTF">2019-10-21T11:16:23Z</dcterms:modified>
</cp:coreProperties>
</file>