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9" r:id="rId3"/>
    <p:sldId id="264" r:id="rId4"/>
    <p:sldId id="267" r:id="rId5"/>
    <p:sldId id="263" r:id="rId6"/>
    <p:sldId id="265" r:id="rId7"/>
    <p:sldId id="266" r:id="rId8"/>
    <p:sldId id="268" r:id="rId9"/>
    <p:sldId id="272" r:id="rId10"/>
    <p:sldId id="269" r:id="rId11"/>
    <p:sldId id="270" r:id="rId12"/>
    <p:sldId id="271" r:id="rId13"/>
    <p:sldId id="262" r:id="rId14"/>
  </p:sldIdLst>
  <p:sldSz cx="12192000" cy="77406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6600"/>
    <a:srgbClr val="008000"/>
    <a:srgbClr val="159961"/>
    <a:srgbClr val="000098"/>
    <a:srgbClr val="2F5597"/>
    <a:srgbClr val="FBFBFB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45" autoAdjust="0"/>
  </p:normalViewPr>
  <p:slideViewPr>
    <p:cSldViewPr snapToGrid="0">
      <p:cViewPr varScale="1">
        <p:scale>
          <a:sx n="57" d="100"/>
          <a:sy n="57" d="100"/>
        </p:scale>
        <p:origin x="780" y="78"/>
      </p:cViewPr>
      <p:guideLst>
        <p:guide orient="horz" pos="24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9FFEC-CA9B-4FA9-AC7F-EC6739905836}" type="datetimeFigureOut">
              <a:rPr lang="it-IT" smtClean="0"/>
              <a:t>21/10/2019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1241425"/>
            <a:ext cx="52768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66A7F-B554-48C1-866F-F7131B984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4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66A7F-B554-48C1-866F-F7131B984EB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22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914400" y="2404619"/>
            <a:ext cx="10363200" cy="16592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828800" y="4386368"/>
            <a:ext cx="8534400" cy="1978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722"/>
              </a:spcBef>
              <a:buClr>
                <a:srgbClr val="888888"/>
              </a:buClr>
              <a:buSzPct val="100000"/>
              <a:buFont typeface="Arial"/>
              <a:buNone/>
              <a:defRPr sz="361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ctr" rtl="0">
              <a:spcBef>
                <a:spcPts val="632"/>
              </a:spcBef>
              <a:buClr>
                <a:srgbClr val="888888"/>
              </a:buClr>
              <a:buSzPct val="100000"/>
              <a:buFont typeface="Arial"/>
              <a:buNone/>
              <a:defRPr sz="31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ctr" rtl="0">
              <a:spcBef>
                <a:spcPts val="542"/>
              </a:spcBef>
              <a:buClr>
                <a:srgbClr val="888888"/>
              </a:buClr>
              <a:buSzPct val="100000"/>
              <a:buFont typeface="Arial"/>
              <a:buNone/>
              <a:defRPr sz="27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ctr" rtl="0">
              <a:spcBef>
                <a:spcPts val="451"/>
              </a:spcBef>
              <a:buClr>
                <a:srgbClr val="888888"/>
              </a:buClr>
              <a:buSzPct val="100000"/>
              <a:buFont typeface="Arial"/>
              <a:buNone/>
              <a:defRPr sz="22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ctr" rtl="0">
              <a:spcBef>
                <a:spcPts val="451"/>
              </a:spcBef>
              <a:buClr>
                <a:srgbClr val="888888"/>
              </a:buClr>
              <a:buSzPct val="100000"/>
              <a:buFont typeface="Arial"/>
              <a:buNone/>
              <a:defRPr sz="22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ctr" rtl="0">
              <a:spcBef>
                <a:spcPts val="451"/>
              </a:spcBef>
              <a:buClr>
                <a:srgbClr val="888888"/>
              </a:buClr>
              <a:buSzPct val="100000"/>
              <a:buFont typeface="Arial"/>
              <a:buNone/>
              <a:defRPr sz="22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ctr" rtl="0">
              <a:spcBef>
                <a:spcPts val="451"/>
              </a:spcBef>
              <a:buClr>
                <a:srgbClr val="888888"/>
              </a:buClr>
              <a:buSzPct val="100000"/>
              <a:buFont typeface="Arial"/>
              <a:buNone/>
              <a:defRPr sz="22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ctr" rtl="0">
              <a:spcBef>
                <a:spcPts val="451"/>
              </a:spcBef>
              <a:buClr>
                <a:srgbClr val="888888"/>
              </a:buClr>
              <a:buSzPct val="100000"/>
              <a:buFont typeface="Arial"/>
              <a:buNone/>
              <a:defRPr sz="22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ctr" rtl="0">
              <a:spcBef>
                <a:spcPts val="451"/>
              </a:spcBef>
              <a:buClr>
                <a:srgbClr val="888888"/>
              </a:buClr>
              <a:buSzPct val="100000"/>
              <a:buFont typeface="Arial"/>
              <a:buNone/>
              <a:defRPr sz="225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1357270"/>
            <a:ext cx="10972800" cy="877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09600" y="2326087"/>
            <a:ext cx="10972800" cy="4588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7031" marR="0" lvl="0" indent="-157679" algn="l" rtl="0">
              <a:spcBef>
                <a:spcPts val="722"/>
              </a:spcBef>
              <a:buClr>
                <a:schemeClr val="dk1"/>
              </a:buClr>
              <a:buSzPct val="100000"/>
              <a:buFont typeface="Arial"/>
              <a:buChar char="•"/>
              <a:defRPr sz="3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568" marR="0" lvl="1" indent="-121843" algn="l" rtl="0">
              <a:spcBef>
                <a:spcPts val="632"/>
              </a:spcBef>
              <a:buClr>
                <a:schemeClr val="dk1"/>
              </a:buClr>
              <a:buSzPct val="100000"/>
              <a:buFont typeface="Arial"/>
              <a:buChar char="–"/>
              <a:defRPr sz="3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0104" marR="0" lvl="2" indent="-86007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Char char="•"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6146" marR="0" lvl="3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–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22187" marR="0" lvl="4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»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38229" marR="0" lvl="5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54271" marR="0" lvl="6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70312" marR="0" lvl="7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6354" marR="0" lvl="8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50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09600" y="1357270"/>
            <a:ext cx="10972800" cy="877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0" y="1732688"/>
            <a:ext cx="5386917" cy="7221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None/>
              <a:defRPr sz="27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406"/>
              </a:spcBef>
              <a:buClr>
                <a:schemeClr val="dk1"/>
              </a:buClr>
              <a:buSzPct val="100000"/>
              <a:buFont typeface="Arial"/>
              <a:buNone/>
              <a:defRPr sz="20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09600" y="2454790"/>
            <a:ext cx="5386917" cy="4459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7031" marR="0" lvl="0" indent="-215017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Char char="•"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568" marR="0" lvl="1" indent="-179181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–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0104" marR="0" lvl="2" indent="-129010" algn="l" rtl="0">
              <a:spcBef>
                <a:spcPts val="406"/>
              </a:spcBef>
              <a:buClr>
                <a:schemeClr val="dk1"/>
              </a:buClr>
              <a:buSzPct val="100000"/>
              <a:buFont typeface="Arial"/>
              <a:buChar char="•"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6146" marR="0" lvl="3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–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22187" marR="0" lvl="4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»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38229" marR="0" lvl="5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54271" marR="0" lvl="6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70312" marR="0" lvl="7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6354" marR="0" lvl="8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93368" y="1732688"/>
            <a:ext cx="5389033" cy="7221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None/>
              <a:defRPr sz="270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406"/>
              </a:spcBef>
              <a:buClr>
                <a:schemeClr val="dk1"/>
              </a:buClr>
              <a:buSzPct val="100000"/>
              <a:buFont typeface="Arial"/>
              <a:buNone/>
              <a:defRPr sz="203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None/>
              <a:defRPr sz="18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93368" y="2454790"/>
            <a:ext cx="5389033" cy="44598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7031" marR="0" lvl="0" indent="-215017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Char char="•"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568" marR="0" lvl="1" indent="-179181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–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0104" marR="0" lvl="2" indent="-129010" algn="l" rtl="0">
              <a:spcBef>
                <a:spcPts val="406"/>
              </a:spcBef>
              <a:buClr>
                <a:schemeClr val="dk1"/>
              </a:buClr>
              <a:buSzPct val="100000"/>
              <a:buFont typeface="Arial"/>
              <a:buChar char="•"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6146" marR="0" lvl="3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–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22187" marR="0" lvl="4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»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38229" marR="0" lvl="5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54271" marR="0" lvl="6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70312" marR="0" lvl="7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6354" marR="0" lvl="8" indent="-143345" algn="l" rtl="0">
              <a:spcBef>
                <a:spcPts val="361"/>
              </a:spcBef>
              <a:buClr>
                <a:schemeClr val="dk1"/>
              </a:buClr>
              <a:buSzPct val="100000"/>
              <a:buFont typeface="Arial"/>
              <a:buChar char="•"/>
              <a:defRPr sz="1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3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1357270"/>
            <a:ext cx="10972800" cy="877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7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3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1" y="308193"/>
            <a:ext cx="4011084" cy="13116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25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66733" y="308193"/>
            <a:ext cx="6815667" cy="66064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7031" marR="0" lvl="0" indent="-157679" algn="l" rtl="0">
              <a:spcBef>
                <a:spcPts val="722"/>
              </a:spcBef>
              <a:buClr>
                <a:schemeClr val="dk1"/>
              </a:buClr>
              <a:buSzPct val="100000"/>
              <a:buFont typeface="Arial"/>
              <a:buChar char="•"/>
              <a:defRPr sz="3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568" marR="0" lvl="1" indent="-121843" algn="l" rtl="0">
              <a:spcBef>
                <a:spcPts val="632"/>
              </a:spcBef>
              <a:buClr>
                <a:schemeClr val="dk1"/>
              </a:buClr>
              <a:buSzPct val="100000"/>
              <a:buFont typeface="Arial"/>
              <a:buChar char="–"/>
              <a:defRPr sz="3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0104" marR="0" lvl="2" indent="-86007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Char char="•"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6146" marR="0" lvl="3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–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22187" marR="0" lvl="4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»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38229" marR="0" lvl="5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54271" marR="0" lvl="6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70312" marR="0" lvl="7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6354" marR="0" lvl="8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09601" y="1619803"/>
            <a:ext cx="4011084" cy="529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16"/>
              </a:spcBef>
              <a:buClr>
                <a:schemeClr val="dk1"/>
              </a:buClr>
              <a:buSzPct val="100000"/>
              <a:buFont typeface="Arial"/>
              <a:buNone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271"/>
              </a:spcBef>
              <a:buClr>
                <a:schemeClr val="dk1"/>
              </a:buClr>
              <a:buSzPct val="100000"/>
              <a:buFont typeface="Arial"/>
              <a:buNone/>
              <a:defRPr sz="13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226"/>
              </a:spcBef>
              <a:buClr>
                <a:schemeClr val="dk1"/>
              </a:buClr>
              <a:buSzPct val="100000"/>
              <a:buFont typeface="Arial"/>
              <a:buNone/>
              <a:defRPr sz="11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9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389717" y="5418455"/>
            <a:ext cx="7315200" cy="6396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25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2389717" y="691641"/>
            <a:ext cx="7315200" cy="464439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722"/>
              </a:spcBef>
              <a:buClr>
                <a:schemeClr val="dk1"/>
              </a:buClr>
              <a:buSzPct val="100000"/>
              <a:buFont typeface="Arial"/>
              <a:buNone/>
              <a:defRPr sz="3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632"/>
              </a:spcBef>
              <a:buClr>
                <a:schemeClr val="dk1"/>
              </a:buClr>
              <a:buSzPct val="100000"/>
              <a:buFont typeface="Arial"/>
              <a:buNone/>
              <a:defRPr sz="3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None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None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89717" y="6058134"/>
            <a:ext cx="7315200" cy="908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16"/>
              </a:spcBef>
              <a:buClr>
                <a:schemeClr val="dk1"/>
              </a:buClr>
              <a:buSzPct val="100000"/>
              <a:buFont typeface="Arial"/>
              <a:buNone/>
              <a:defRPr sz="15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271"/>
              </a:spcBef>
              <a:buClr>
                <a:schemeClr val="dk1"/>
              </a:buClr>
              <a:buSzPct val="100000"/>
              <a:buFont typeface="Arial"/>
              <a:buNone/>
              <a:defRPr sz="13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226"/>
              </a:spcBef>
              <a:buClr>
                <a:schemeClr val="dk1"/>
              </a:buClr>
              <a:buSzPct val="100000"/>
              <a:buFont typeface="Arial"/>
              <a:buNone/>
              <a:defRPr sz="11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203"/>
              </a:spcBef>
              <a:buClr>
                <a:schemeClr val="dk1"/>
              </a:buClr>
              <a:buSzPct val="100000"/>
              <a:buFont typeface="Arial"/>
              <a:buNone/>
              <a:defRPr sz="10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0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09600" y="1357270"/>
            <a:ext cx="10972800" cy="877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3801732" y="-866045"/>
            <a:ext cx="4588536" cy="1097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7031" marR="0" lvl="0" indent="-157679" algn="l" rtl="0">
              <a:spcBef>
                <a:spcPts val="722"/>
              </a:spcBef>
              <a:buClr>
                <a:schemeClr val="dk1"/>
              </a:buClr>
              <a:buSzPct val="100000"/>
              <a:buFont typeface="Arial"/>
              <a:buChar char="•"/>
              <a:defRPr sz="3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568" marR="0" lvl="1" indent="-121843" algn="l" rtl="0">
              <a:spcBef>
                <a:spcPts val="632"/>
              </a:spcBef>
              <a:buClr>
                <a:schemeClr val="dk1"/>
              </a:buClr>
              <a:buSzPct val="100000"/>
              <a:buFont typeface="Arial"/>
              <a:buChar char="–"/>
              <a:defRPr sz="3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0104" marR="0" lvl="2" indent="-86007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Char char="•"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6146" marR="0" lvl="3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–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22187" marR="0" lvl="4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»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38229" marR="0" lvl="5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54271" marR="0" lvl="6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70312" marR="0" lvl="7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6354" marR="0" lvl="8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87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6908481" y="2240703"/>
            <a:ext cx="6604638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1320482" y="-400896"/>
            <a:ext cx="6604638" cy="80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87031" marR="0" lvl="0" indent="-157679" algn="l" rtl="0">
              <a:spcBef>
                <a:spcPts val="722"/>
              </a:spcBef>
              <a:buClr>
                <a:schemeClr val="dk1"/>
              </a:buClr>
              <a:buSzPct val="100000"/>
              <a:buFont typeface="Arial"/>
              <a:buChar char="•"/>
              <a:defRPr sz="3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8568" marR="0" lvl="1" indent="-121843" algn="l" rtl="0">
              <a:spcBef>
                <a:spcPts val="632"/>
              </a:spcBef>
              <a:buClr>
                <a:schemeClr val="dk1"/>
              </a:buClr>
              <a:buSzPct val="100000"/>
              <a:buFont typeface="Arial"/>
              <a:buChar char="–"/>
              <a:defRPr sz="3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0104" marR="0" lvl="2" indent="-86007" algn="l" rtl="0">
              <a:spcBef>
                <a:spcPts val="542"/>
              </a:spcBef>
              <a:buClr>
                <a:schemeClr val="dk1"/>
              </a:buClr>
              <a:buSzPct val="100000"/>
              <a:buFont typeface="Arial"/>
              <a:buChar char="•"/>
              <a:defRPr sz="27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06146" marR="0" lvl="3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–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22187" marR="0" lvl="4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»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38229" marR="0" lvl="5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54271" marR="0" lvl="6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870312" marR="0" lvl="7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386354" marR="0" lvl="8" indent="-114676" algn="l" rtl="0">
              <a:spcBef>
                <a:spcPts val="451"/>
              </a:spcBef>
              <a:buClr>
                <a:schemeClr val="dk1"/>
              </a:buClr>
              <a:buSzPct val="100000"/>
              <a:buFont typeface="Arial"/>
              <a:buChar char="•"/>
              <a:defRPr sz="22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212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1357270"/>
            <a:ext cx="10972800" cy="8772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2326087"/>
            <a:ext cx="10972800" cy="4588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351584" y="7114680"/>
            <a:ext cx="1344149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3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7941535" y="7196890"/>
            <a:ext cx="3860800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16666"/>
              <a:buNone/>
              <a:defRPr sz="135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6042" marR="0" lvl="1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32083" marR="0" lvl="2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8125" marR="0" lvl="3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64167" marR="0" lvl="4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80208" marR="0" lvl="5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96250" marR="0" lvl="6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12291" marR="0" lvl="7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28333" marR="0" lvl="8" indent="0" algn="l" rtl="0">
              <a:spcBef>
                <a:spcPts val="0"/>
              </a:spcBef>
              <a:buSzPct val="77777"/>
              <a:buNone/>
              <a:defRPr sz="20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032083"/>
            <a:endParaRPr lang="it-IT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153904" y="7137134"/>
            <a:ext cx="1270021" cy="4121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‹N›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9349" y="0"/>
            <a:ext cx="6161504" cy="134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1371" y="6796250"/>
            <a:ext cx="889517" cy="7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13">
            <a:alphaModFix/>
          </a:blip>
          <a:srcRect t="31063" b="30123"/>
          <a:stretch/>
        </p:blipFill>
        <p:spPr>
          <a:xfrm>
            <a:off x="5250201" y="6146045"/>
            <a:ext cx="6925601" cy="156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80" y="141328"/>
            <a:ext cx="3399072" cy="58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5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80"/>
            <a:ext cx="12192000" cy="7740650"/>
            <a:chOff x="-10513" y="4"/>
            <a:chExt cx="12192000" cy="7740650"/>
          </a:xfrm>
        </p:grpSpPr>
        <p:sp>
          <p:nvSpPr>
            <p:cNvPr id="3" name="Rettangolo 2"/>
            <p:cNvSpPr/>
            <p:nvPr/>
          </p:nvSpPr>
          <p:spPr>
            <a:xfrm>
              <a:off x="-10513" y="6430621"/>
              <a:ext cx="12192000" cy="13100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13" y="4"/>
              <a:ext cx="12192000" cy="6858000"/>
            </a:xfrm>
            <a:prstGeom prst="rect">
              <a:avLst/>
            </a:prstGeom>
          </p:spPr>
        </p:pic>
      </p:grpSp>
      <p:sp>
        <p:nvSpPr>
          <p:cNvPr id="7" name="Rettangolo 6"/>
          <p:cNvSpPr/>
          <p:nvPr/>
        </p:nvSpPr>
        <p:spPr>
          <a:xfrm>
            <a:off x="0" y="7397087"/>
            <a:ext cx="12192000" cy="34364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31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57D85E2-ED9A-41BB-8353-4F10D63E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2" y="2102201"/>
            <a:ext cx="6248400" cy="29530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4944"/>
            <a:ext cx="10515599" cy="991387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Modello economico</a:t>
            </a:r>
            <a:b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Schema finanziario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6A14A9-6FDB-4F69-B3D3-1817A40D8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516" y="701577"/>
            <a:ext cx="4604172" cy="52324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805EFA-69CF-43A6-AF36-5D3BAE3B6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749" y="5934075"/>
            <a:ext cx="4503633" cy="163512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775BE3EB-B282-44D1-AB09-7457EC8FFFE0}"/>
              </a:ext>
            </a:extLst>
          </p:cNvPr>
          <p:cNvSpPr/>
          <p:nvPr/>
        </p:nvSpPr>
        <p:spPr>
          <a:xfrm>
            <a:off x="10363199" y="5248713"/>
            <a:ext cx="1409709" cy="6540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E77363-1633-42E3-92BC-A054FB5B80E5}"/>
              </a:ext>
            </a:extLst>
          </p:cNvPr>
          <p:cNvSpPr txBox="1">
            <a:spLocks/>
          </p:cNvSpPr>
          <p:nvPr/>
        </p:nvSpPr>
        <p:spPr>
          <a:xfrm>
            <a:off x="9995647" y="5055213"/>
            <a:ext cx="2196353" cy="9913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pPr defTabSz="914400"/>
            <a:r>
              <a:rPr lang="en-US" altLang="en-US" sz="1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ACB</a:t>
            </a:r>
          </a:p>
          <a:p>
            <a:pPr defTabSz="914400"/>
            <a:r>
              <a:rPr lang="en-US" altLang="en-US" sz="1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 EN 15459</a:t>
            </a:r>
            <a:endParaRPr lang="en-US" altLang="en-US" sz="1400" b="1" kern="1200" dirty="0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11AEBA5-2F74-43BB-92CB-19F1CF851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12" y="5156641"/>
            <a:ext cx="6248400" cy="2412559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CD5FD076-038B-4A12-A916-C57B6635AAAB}"/>
              </a:ext>
            </a:extLst>
          </p:cNvPr>
          <p:cNvSpPr/>
          <p:nvPr/>
        </p:nvSpPr>
        <p:spPr>
          <a:xfrm>
            <a:off x="5028790" y="3482429"/>
            <a:ext cx="1413175" cy="77579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CD174A6-5D2C-468D-BB28-B17118392E11}"/>
              </a:ext>
            </a:extLst>
          </p:cNvPr>
          <p:cNvSpPr txBox="1">
            <a:spLocks/>
          </p:cNvSpPr>
          <p:nvPr/>
        </p:nvSpPr>
        <p:spPr>
          <a:xfrm>
            <a:off x="4627371" y="3446557"/>
            <a:ext cx="2196353" cy="847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pPr defTabSz="914400"/>
            <a:r>
              <a:rPr lang="en-US" altLang="en-US" sz="1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SHERPA</a:t>
            </a:r>
          </a:p>
          <a:p>
            <a:pPr defTabSz="914400"/>
            <a:r>
              <a:rPr lang="en-US" altLang="en-US" sz="1400" b="1" kern="120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fin</a:t>
            </a:r>
            <a:r>
              <a:rPr lang="en-US" altLang="en-US" sz="1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ancial tool</a:t>
            </a:r>
            <a:endParaRPr lang="en-US" altLang="en-US" sz="1400" b="1" kern="1200" dirty="0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01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796"/>
            <a:ext cx="12192000" cy="991387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Criteri di classificazione degli interventi – Matrice ISO 50001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3720CD9-4731-418D-A4E7-AE3BF6CFF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70" y="2134284"/>
            <a:ext cx="3758075" cy="238355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4819D16-AA09-4611-BE88-73FD08584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39" y="4610665"/>
            <a:ext cx="3754606" cy="259588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C514A01-AE78-4414-9162-9EA0CF96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1094" y="4561760"/>
            <a:ext cx="4010025" cy="264479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0D31BE3-AAAD-4E84-93FB-0DBE62126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168" y="2067183"/>
            <a:ext cx="3596296" cy="24506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FD8DAEB-B255-4149-BECD-86CBDA775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8168" y="4561760"/>
            <a:ext cx="3596296" cy="2644793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8D71EB93-18A2-44F9-BAE5-395F405325CE}"/>
              </a:ext>
            </a:extLst>
          </p:cNvPr>
          <p:cNvGrpSpPr/>
          <p:nvPr/>
        </p:nvGrpSpPr>
        <p:grpSpPr>
          <a:xfrm>
            <a:off x="4036646" y="2067183"/>
            <a:ext cx="5976664" cy="3180680"/>
            <a:chOff x="2394113" y="2983340"/>
            <a:chExt cx="5976664" cy="3215734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50E9B328-8ABF-43C4-A285-545F61DF9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113" y="4022632"/>
              <a:ext cx="5976664" cy="2176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42332" rIns="0" bIns="0" numCol="1" anchor="t" anchorCtr="0" compatLnSpc="1">
              <a:prstTxWarp prst="textNoShape">
                <a:avLst/>
              </a:prstTxWarp>
            </a:bodyPr>
            <a:lstStyle/>
            <a:p>
              <a:pPr marL="1022253" indent="-914313">
                <a:lnSpc>
                  <a:spcPct val="100000"/>
                </a:lnSpc>
                <a:spcAft>
                  <a:spcPts val="0"/>
                </a:spcAft>
                <a:buSzPct val="45000"/>
                <a:tabLst>
                  <a:tab pos="723832" algn="l"/>
                  <a:tab pos="1447663" algn="l"/>
                  <a:tab pos="2171496" algn="l"/>
                  <a:tab pos="2895327" algn="l"/>
                  <a:tab pos="3619159" algn="l"/>
                  <a:tab pos="4342990" algn="l"/>
                  <a:tab pos="5066822" algn="l"/>
                  <a:tab pos="5790653" algn="l"/>
                  <a:tab pos="6514486" algn="l"/>
                  <a:tab pos="7238317" algn="l"/>
                  <a:tab pos="7962149" algn="l"/>
                  <a:tab pos="8685980" algn="l"/>
                </a:tabLst>
                <a:defRPr/>
              </a:pPr>
              <a:endParaRPr lang="it-IT" sz="4400" kern="0" dirty="0">
                <a:solidFill>
                  <a:srgbClr val="280099"/>
                </a:solidFill>
                <a:latin typeface="Comic Sans MS" pitchFamily="64" charset="0"/>
                <a:ea typeface="+mn-ea"/>
              </a:endParaRP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505A50E-2B7C-47C7-B462-05A7CB4F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4113" y="4022632"/>
              <a:ext cx="5976664" cy="21764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0" tIns="42332" rIns="0" bIns="0" numCol="1" anchor="t" anchorCtr="0" compatLnSpc="1">
              <a:prstTxWarp prst="textNoShape">
                <a:avLst/>
              </a:prstTxWarp>
            </a:bodyPr>
            <a:lstStyle/>
            <a:p>
              <a:pPr marL="1022253" indent="-914313">
                <a:lnSpc>
                  <a:spcPct val="100000"/>
                </a:lnSpc>
                <a:spcAft>
                  <a:spcPts val="0"/>
                </a:spcAft>
                <a:buSzPct val="45000"/>
                <a:tabLst>
                  <a:tab pos="723832" algn="l"/>
                  <a:tab pos="1447663" algn="l"/>
                  <a:tab pos="2171496" algn="l"/>
                  <a:tab pos="2895327" algn="l"/>
                  <a:tab pos="3619159" algn="l"/>
                  <a:tab pos="4342990" algn="l"/>
                  <a:tab pos="5066822" algn="l"/>
                  <a:tab pos="5790653" algn="l"/>
                  <a:tab pos="6514486" algn="l"/>
                  <a:tab pos="7238317" algn="l"/>
                  <a:tab pos="7962149" algn="l"/>
                  <a:tab pos="8685980" algn="l"/>
                </a:tabLst>
                <a:defRPr/>
              </a:pPr>
              <a:endParaRPr lang="it-IT" sz="4400" kern="0" dirty="0">
                <a:solidFill>
                  <a:srgbClr val="280099"/>
                </a:solidFill>
                <a:latin typeface="Comic Sans MS" pitchFamily="64" charset="0"/>
                <a:ea typeface="+mn-ea"/>
              </a:endParaRP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A56BF420-6426-4ED8-92D5-BF56E8EAF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66987" y="2983340"/>
              <a:ext cx="4010025" cy="2409825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54AE5D2D-36A5-4D66-9A49-B4F1AD30BE44}"/>
                </a:ext>
              </a:extLst>
            </p:cNvPr>
            <p:cNvSpPr txBox="1"/>
            <p:nvPr/>
          </p:nvSpPr>
          <p:spPr>
            <a:xfrm>
              <a:off x="2699792" y="3148930"/>
              <a:ext cx="1584176" cy="61555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/>
            </a:p>
            <a:p>
              <a:pPr algn="ctr"/>
              <a:r>
                <a:rPr lang="it-IT" sz="1600" b="1"/>
                <a:t>PBT</a:t>
              </a:r>
              <a:endParaRPr lang="it-IT" b="1"/>
            </a:p>
          </p:txBody>
        </p:sp>
      </p:grpSp>
    </p:spTree>
    <p:extLst>
      <p:ext uri="{BB962C8B-B14F-4D97-AF65-F5344CB8AC3E}">
        <p14:creationId xmlns:p14="http://schemas.microsoft.com/office/powerpoint/2010/main" val="354721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796"/>
            <a:ext cx="12192000" cy="991387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Criteri di classificazione degli interventi – Matrice ISO 50001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151A2DAF-08D4-4B5B-9D2B-3CF2F3749A42}"/>
              </a:ext>
            </a:extLst>
          </p:cNvPr>
          <p:cNvGrpSpPr/>
          <p:nvPr/>
        </p:nvGrpSpPr>
        <p:grpSpPr>
          <a:xfrm>
            <a:off x="580656" y="2284019"/>
            <a:ext cx="3596296" cy="2458723"/>
            <a:chOff x="2657475" y="3029104"/>
            <a:chExt cx="3829050" cy="2343150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72D9562B-D00A-46A2-9355-B39D79F9B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7475" y="3029104"/>
              <a:ext cx="3829050" cy="2343150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85F9D8AA-75EF-48DB-A87D-23A29EA468CD}"/>
                </a:ext>
              </a:extLst>
            </p:cNvPr>
            <p:cNvSpPr txBox="1"/>
            <p:nvPr/>
          </p:nvSpPr>
          <p:spPr>
            <a:xfrm>
              <a:off x="2843808" y="3148930"/>
              <a:ext cx="1296144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b="1"/>
                <a:t>% copertura</a:t>
              </a:r>
            </a:p>
            <a:p>
              <a:pPr algn="ctr"/>
              <a:r>
                <a:rPr lang="it-IT" sz="1600" b="1"/>
                <a:t>FER</a:t>
              </a:r>
              <a:endParaRPr lang="it-IT" b="1"/>
            </a:p>
          </p:txBody>
        </p:sp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86F10003-1421-409E-8B38-9871309BE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56" y="4983435"/>
            <a:ext cx="4752975" cy="20574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F5367E4-C849-4EEF-9330-691116040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631" y="1945352"/>
            <a:ext cx="65436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7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13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642476" y="3726530"/>
            <a:ext cx="10939924" cy="513601"/>
          </a:xfrm>
          <a:prstGeom prst="rect">
            <a:avLst/>
          </a:prstGeom>
          <a:solidFill>
            <a:srgbClr val="008B39"/>
          </a:solidFill>
          <a:ln w="9525">
            <a:solidFill>
              <a:srgbClr val="008B3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25438" defTabSz="4572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6035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603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6035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603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603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603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6035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67944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it-IT" sz="2661" b="1">
                <a:solidFill>
                  <a:prstClr val="white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EC Square Sans Pro"/>
              </a:rPr>
              <a:t>Grazie per l’attenzione</a:t>
            </a:r>
            <a:endParaRPr lang="it-IT" altLang="it-IT" sz="2661" b="1" i="1">
              <a:solidFill>
                <a:prstClr val="white"/>
              </a:solidFill>
              <a:latin typeface="Gill Sans MT" panose="020B0502020104020203" pitchFamily="34" charset="0"/>
              <a:ea typeface="ＭＳ Ｐゴシック" panose="020B0600070205080204" pitchFamily="34" charset="-128"/>
              <a:cs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6770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69C614D-ED56-4B78-B922-14D64DD1F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5176" r="3394" b="23321"/>
          <a:stretch/>
        </p:blipFill>
        <p:spPr>
          <a:xfrm>
            <a:off x="0" y="1148080"/>
            <a:ext cx="12192000" cy="498856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377214" y="814069"/>
            <a:ext cx="5223987" cy="2386330"/>
          </a:xfrm>
        </p:spPr>
        <p:txBody>
          <a:bodyPr/>
          <a:lstStyle/>
          <a:p>
            <a:br>
              <a: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it-IT" sz="3200" b="1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Modelli per la definizione e costruzione dei progetti </a:t>
            </a:r>
            <a:br>
              <a: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en-US" sz="3200" b="1" kern="1200" dirty="0">
              <a:solidFill>
                <a:srgbClr val="15996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3261360" y="2177554"/>
            <a:ext cx="7665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b="1"/>
              <a:t>Massimo Bottacini </a:t>
            </a:r>
            <a:endParaRPr lang="en-GB">
              <a:latin typeface="Calibri" panose="020F0502020204030204" pitchFamily="34" charset="0"/>
              <a:sym typeface="Arial"/>
            </a:endParaRPr>
          </a:p>
          <a:p>
            <a:pPr algn="ctr"/>
            <a:r>
              <a:rPr lang="it-IT" sz="1400"/>
              <a:t>ART-ER</a:t>
            </a:r>
            <a:endParaRPr lang="it-IT" b="1" dirty="0"/>
          </a:p>
          <a:p>
            <a:r>
              <a:rPr lang="it-IT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195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92958"/>
            <a:ext cx="10875818" cy="688058"/>
          </a:xfrm>
        </p:spPr>
        <p:txBody>
          <a:bodyPr/>
          <a:lstStyle/>
          <a:p>
            <a:pPr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Definizione dei progetti: la metodologia SHERPA ERB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type="body" idx="1"/>
          </p:nvPr>
        </p:nvSpPr>
        <p:spPr>
          <a:xfrm>
            <a:off x="272981" y="2172776"/>
            <a:ext cx="11323274" cy="3923223"/>
          </a:xfrm>
        </p:spPr>
        <p:txBody>
          <a:bodyPr/>
          <a:lstStyle/>
          <a:p>
            <a:pPr marL="82550" indent="23813" algn="just" defTabSz="1032083">
              <a:spcAft>
                <a:spcPts val="677"/>
              </a:spcAft>
              <a:buClr>
                <a:srgbClr val="000000"/>
              </a:buClr>
              <a:buNone/>
              <a:defRPr/>
            </a:pPr>
            <a:r>
              <a:rPr lang="en-US" altLang="en-US" sz="3200" b="1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en-US" sz="3200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nergy </a:t>
            </a:r>
            <a:r>
              <a:rPr lang="en-US" altLang="en-US" sz="3200" b="1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en-US" sz="3200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enovation of </a:t>
            </a:r>
            <a:r>
              <a:rPr lang="en-US" altLang="en-US" sz="3200" b="1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altLang="en-US" sz="3200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uildings: il progetto SHERPA contribuisce ad accelerare l’implementazione delle direttive EPBD 2010/31/EU e Energy Efficiency 2012/27/EU nella pubblica amministrazione locale</a:t>
            </a:r>
          </a:p>
          <a:p>
            <a:pPr indent="-279523" defTabSz="1032083">
              <a:spcAft>
                <a:spcPts val="677"/>
              </a:spcAft>
              <a:buClr>
                <a:srgbClr val="000000"/>
              </a:buClr>
              <a:buNone/>
              <a:defRPr/>
            </a:pPr>
            <a:r>
              <a:rPr lang="en-US" altLang="en-US" sz="3200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I fase di testing 12 progetti  (100 totali)</a:t>
            </a:r>
          </a:p>
          <a:p>
            <a:pPr indent="-279523" defTabSz="1032083">
              <a:spcAft>
                <a:spcPts val="677"/>
              </a:spcAft>
              <a:buClr>
                <a:srgbClr val="000000"/>
              </a:buClr>
              <a:buNone/>
              <a:defRPr/>
            </a:pPr>
            <a:r>
              <a:rPr lang="en-US" altLang="en-US" sz="3200" b="1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II fase di capitalizzazione: 11 progetti </a:t>
            </a:r>
            <a:r>
              <a:rPr lang="en-US" altLang="en-US" sz="3200" kern="1200">
                <a:solidFill>
                  <a:srgbClr val="159961"/>
                </a:solidFill>
                <a:latin typeface="+mn-lt"/>
                <a:ea typeface="+mn-ea"/>
                <a:cs typeface="+mn-cs"/>
              </a:rPr>
              <a:t>(100 totali)</a:t>
            </a:r>
          </a:p>
          <a:p>
            <a:pPr indent="-279523" defTabSz="1032083">
              <a:spcAft>
                <a:spcPts val="677"/>
              </a:spcAft>
              <a:buClr>
                <a:srgbClr val="000000"/>
              </a:buClr>
              <a:buNone/>
              <a:defRPr/>
            </a:pPr>
            <a:endParaRPr lang="en-US" altLang="en-US" sz="3200" kern="1200">
              <a:solidFill>
                <a:srgbClr val="159961"/>
              </a:solidFill>
              <a:latin typeface="+mn-lt"/>
              <a:ea typeface="+mn-ea"/>
              <a:cs typeface="+mn-cs"/>
            </a:endParaRPr>
          </a:p>
          <a:p>
            <a:pPr indent="-279523" defTabSz="1032083">
              <a:spcAft>
                <a:spcPts val="677"/>
              </a:spcAft>
              <a:buClr>
                <a:srgbClr val="000000"/>
              </a:buClr>
              <a:buNone/>
              <a:defRPr/>
            </a:pPr>
            <a:endParaRPr lang="en-US" altLang="en-US" sz="2000" i="1" kern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77"/>
              </a:spcAft>
              <a:defRPr/>
            </a:pPr>
            <a:endParaRPr lang="en-US" altLang="en-US" sz="2257" b="1" kern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77"/>
              </a:spcAft>
              <a:defRPr/>
            </a:pPr>
            <a:endParaRPr lang="en-US" altLang="en-US" sz="2257" kern="12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Aft>
                <a:spcPts val="677"/>
              </a:spcAft>
              <a:defRPr/>
            </a:pPr>
            <a:endParaRPr lang="en-US" altLang="en-US" sz="2257" dirty="0"/>
          </a:p>
          <a:p>
            <a:pPr>
              <a:spcAft>
                <a:spcPts val="677"/>
              </a:spcAft>
              <a:defRPr/>
            </a:pPr>
            <a:endParaRPr lang="en-US" altLang="en-US" sz="2257" dirty="0"/>
          </a:p>
        </p:txBody>
      </p:sp>
    </p:spTree>
    <p:extLst>
      <p:ext uri="{BB962C8B-B14F-4D97-AF65-F5344CB8AC3E}">
        <p14:creationId xmlns:p14="http://schemas.microsoft.com/office/powerpoint/2010/main" val="29250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92958"/>
            <a:ext cx="10875818" cy="688058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 metodologia SHERPA ERB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68D51B9-8786-4B75-B99D-F47E9883978F}"/>
              </a:ext>
            </a:extLst>
          </p:cNvPr>
          <p:cNvSpPr/>
          <p:nvPr/>
        </p:nvSpPr>
        <p:spPr>
          <a:xfrm>
            <a:off x="3335490" y="2238873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Identificazione del progetto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9F18750-4ECD-4A26-970E-74EE153BAD82}"/>
              </a:ext>
            </a:extLst>
          </p:cNvPr>
          <p:cNvSpPr/>
          <p:nvPr/>
        </p:nvSpPr>
        <p:spPr>
          <a:xfrm>
            <a:off x="3335490" y="3446888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Raccolta dati</a:t>
            </a:r>
          </a:p>
          <a:p>
            <a:pPr algn="ctr"/>
            <a:r>
              <a:rPr lang="it-IT"/>
              <a:t>analisi edificio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1F39EB4-E6DF-4059-B3DE-A2A2FCB7939E}"/>
              </a:ext>
            </a:extLst>
          </p:cNvPr>
          <p:cNvSpPr/>
          <p:nvPr/>
        </p:nvSpPr>
        <p:spPr>
          <a:xfrm>
            <a:off x="3335490" y="4654903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Diagnosi energetica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1776A56E-71F0-4DF8-B70C-9CE9C13B217F}"/>
              </a:ext>
            </a:extLst>
          </p:cNvPr>
          <p:cNvSpPr/>
          <p:nvPr/>
        </p:nvSpPr>
        <p:spPr>
          <a:xfrm>
            <a:off x="3335490" y="5859634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Criteri di efficientamento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22215BDD-56D3-43D3-B1D5-99CE22CF0ACD}"/>
              </a:ext>
            </a:extLst>
          </p:cNvPr>
          <p:cNvSpPr/>
          <p:nvPr/>
        </p:nvSpPr>
        <p:spPr>
          <a:xfrm>
            <a:off x="5922312" y="5859634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FF0000"/>
                </a:solidFill>
              </a:rPr>
              <a:t>Progetti ERB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45185BC-2F98-4D0C-8294-308D1ED4C436}"/>
              </a:ext>
            </a:extLst>
          </p:cNvPr>
          <p:cNvSpPr/>
          <p:nvPr/>
        </p:nvSpPr>
        <p:spPr>
          <a:xfrm>
            <a:off x="8509134" y="5859634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Modello economico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9731725-E70E-4DBC-A37A-D63F9E2023B6}"/>
              </a:ext>
            </a:extLst>
          </p:cNvPr>
          <p:cNvSpPr/>
          <p:nvPr/>
        </p:nvSpPr>
        <p:spPr>
          <a:xfrm>
            <a:off x="8509134" y="4658360"/>
            <a:ext cx="2007476" cy="68805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Schema finanziario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B22D0614-2027-4A9D-A23E-99F83DACC914}"/>
              </a:ext>
            </a:extLst>
          </p:cNvPr>
          <p:cNvSpPr/>
          <p:nvPr/>
        </p:nvSpPr>
        <p:spPr>
          <a:xfrm>
            <a:off x="2456329" y="2061882"/>
            <a:ext cx="663389" cy="4769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0AE556-B529-4238-8E90-F5153597B778}"/>
              </a:ext>
            </a:extLst>
          </p:cNvPr>
          <p:cNvSpPr txBox="1"/>
          <p:nvPr/>
        </p:nvSpPr>
        <p:spPr>
          <a:xfrm>
            <a:off x="268941" y="3940666"/>
            <a:ext cx="218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solidFill>
                  <a:srgbClr val="159961"/>
                </a:solidFill>
                <a:sym typeface="Calibri"/>
              </a:rPr>
              <a:t>Bando contributi</a:t>
            </a:r>
          </a:p>
          <a:p>
            <a:r>
              <a:rPr lang="it-IT" sz="2000">
                <a:solidFill>
                  <a:srgbClr val="159961"/>
                </a:solidFill>
                <a:sym typeface="Calibri"/>
              </a:rPr>
              <a:t>edifici pubblici</a:t>
            </a:r>
          </a:p>
          <a:p>
            <a:r>
              <a:rPr lang="it-IT" sz="2000">
                <a:solidFill>
                  <a:srgbClr val="159961"/>
                </a:solidFill>
                <a:sym typeface="Calibri"/>
              </a:rPr>
              <a:t>POR-FESR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EE57720-EA21-4B45-A1D8-C31396E032CB}"/>
              </a:ext>
            </a:extLst>
          </p:cNvPr>
          <p:cNvSpPr/>
          <p:nvPr/>
        </p:nvSpPr>
        <p:spPr>
          <a:xfrm>
            <a:off x="0" y="3742188"/>
            <a:ext cx="2403160" cy="1408612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F5B1CE4-47D0-4B35-ABAD-27CB61A0C429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4339228" y="2926931"/>
            <a:ext cx="0" cy="51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7A93E6E-B23A-47BF-9D85-548AAFCD3380}"/>
              </a:ext>
            </a:extLst>
          </p:cNvPr>
          <p:cNvCxnSpPr/>
          <p:nvPr/>
        </p:nvCxnSpPr>
        <p:spPr>
          <a:xfrm>
            <a:off x="4339228" y="4134946"/>
            <a:ext cx="0" cy="51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09CE5BFD-D8D5-4D92-A856-3613D380DEDD}"/>
              </a:ext>
            </a:extLst>
          </p:cNvPr>
          <p:cNvCxnSpPr/>
          <p:nvPr/>
        </p:nvCxnSpPr>
        <p:spPr>
          <a:xfrm>
            <a:off x="4339228" y="5342961"/>
            <a:ext cx="0" cy="519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9A23271-E9D1-463C-A3B8-4AD690734A1B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5342966" y="6203663"/>
            <a:ext cx="579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9E7533D-F5BA-4F26-81B4-5CFA555D1BB6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7929788" y="6203663"/>
            <a:ext cx="579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20D1E24-63AC-4AD1-82D2-62AD975A32D5}"/>
              </a:ext>
            </a:extLst>
          </p:cNvPr>
          <p:cNvCxnSpPr>
            <a:stCxn id="12" idx="0"/>
            <a:endCxn id="13" idx="2"/>
          </p:cNvCxnSpPr>
          <p:nvPr/>
        </p:nvCxnSpPr>
        <p:spPr>
          <a:xfrm flipV="1">
            <a:off x="9512872" y="5346418"/>
            <a:ext cx="0" cy="51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761D0820-3073-44AD-9836-B8F6919BA2B2}"/>
              </a:ext>
            </a:extLst>
          </p:cNvPr>
          <p:cNvSpPr/>
          <p:nvPr/>
        </p:nvSpPr>
        <p:spPr>
          <a:xfrm>
            <a:off x="8509134" y="3446888"/>
            <a:ext cx="2007476" cy="688058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Implementazione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2F412B41-7994-4870-99C4-F1FCB6C1AF75}"/>
              </a:ext>
            </a:extLst>
          </p:cNvPr>
          <p:cNvSpPr/>
          <p:nvPr/>
        </p:nvSpPr>
        <p:spPr>
          <a:xfrm>
            <a:off x="8509134" y="2235416"/>
            <a:ext cx="2007476" cy="688058"/>
          </a:xfrm>
          <a:prstGeom prst="round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Esercizio e Manutenzione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7B910FE-1A19-40A8-AD98-3A12B1494EE9}"/>
              </a:ext>
            </a:extLst>
          </p:cNvPr>
          <p:cNvCxnSpPr/>
          <p:nvPr/>
        </p:nvCxnSpPr>
        <p:spPr>
          <a:xfrm flipV="1">
            <a:off x="9478332" y="4134946"/>
            <a:ext cx="0" cy="5132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8E2F6C5-7744-43B2-A8F6-FB38363FA1D6}"/>
              </a:ext>
            </a:extLst>
          </p:cNvPr>
          <p:cNvCxnSpPr/>
          <p:nvPr/>
        </p:nvCxnSpPr>
        <p:spPr>
          <a:xfrm flipV="1">
            <a:off x="9463040" y="2933672"/>
            <a:ext cx="0" cy="51321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9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5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C715EB-E115-48BA-9F09-53F03F286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4" y="2188513"/>
            <a:ext cx="5078711" cy="28461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6E22AE-2E0A-4E6C-BFBB-880DBEA5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1415" y="1197126"/>
            <a:ext cx="6066252" cy="991387"/>
          </a:xfrm>
        </p:spPr>
        <p:txBody>
          <a:bodyPr/>
          <a:lstStyle/>
          <a:p>
            <a:pPr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 progetti ERB regionali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93919D8-5121-4D2F-BAA2-96F9247AC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43" y="1197126"/>
            <a:ext cx="6271573" cy="63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6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A4C85B-13CE-4F6D-9559-A2EF7B015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25" y="2131545"/>
            <a:ext cx="6489250" cy="39830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EC4EF71-235D-4648-A08C-9F3BF73F2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08" y="2131545"/>
            <a:ext cx="4202146" cy="116491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1163" y="1140158"/>
            <a:ext cx="6066252" cy="991387"/>
          </a:xfrm>
        </p:spPr>
        <p:txBody>
          <a:bodyPr/>
          <a:lstStyle/>
          <a:p>
            <a:pPr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 progetti ERB regionali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9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e 24">
            <a:extLst>
              <a:ext uri="{FF2B5EF4-FFF2-40B4-BE49-F238E27FC236}">
                <a16:creationId xmlns:a16="http://schemas.microsoft.com/office/drawing/2014/main" id="{6733D9D7-1B05-4B50-B159-4596A1E4947D}"/>
              </a:ext>
            </a:extLst>
          </p:cNvPr>
          <p:cNvSpPr/>
          <p:nvPr/>
        </p:nvSpPr>
        <p:spPr>
          <a:xfrm>
            <a:off x="3055726" y="2299431"/>
            <a:ext cx="2196352" cy="84753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032083">
              <a:buSzPct val="25000"/>
            </a:pPr>
            <a:fld id="{00000000-1234-1234-1234-123412341234}" type="slidenum">
              <a:rPr lang="en-GB" sz="1354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1032083">
                <a:buSzPct val="25000"/>
              </a:pPr>
              <a:t>7</a:t>
            </a:fld>
            <a:endParaRPr lang="en-GB" sz="1354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796"/>
            <a:ext cx="6066252" cy="991387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ERB e diagnosi UNI 16247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1DB9B7-ADE0-4175-80B1-78980C61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25" y="1613278"/>
            <a:ext cx="6330296" cy="5977762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8189C2E-56AB-4613-AE40-C265C08E3807}"/>
              </a:ext>
            </a:extLst>
          </p:cNvPr>
          <p:cNvCxnSpPr/>
          <p:nvPr/>
        </p:nvCxnSpPr>
        <p:spPr>
          <a:xfrm>
            <a:off x="5558118" y="3870325"/>
            <a:ext cx="0" cy="372071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A471875-9695-46ED-9FEC-8EDB3D40A847}"/>
              </a:ext>
            </a:extLst>
          </p:cNvPr>
          <p:cNvCxnSpPr>
            <a:cxnSpLocks/>
          </p:cNvCxnSpPr>
          <p:nvPr/>
        </p:nvCxnSpPr>
        <p:spPr>
          <a:xfrm>
            <a:off x="5558118" y="3870325"/>
            <a:ext cx="218738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CAA1C44-31E6-48C5-8148-CE595D550CC4}"/>
              </a:ext>
            </a:extLst>
          </p:cNvPr>
          <p:cNvCxnSpPr/>
          <p:nvPr/>
        </p:nvCxnSpPr>
        <p:spPr>
          <a:xfrm>
            <a:off x="7763435" y="3870325"/>
            <a:ext cx="0" cy="140092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FB4E0AC-B121-4702-B399-800FDB90152C}"/>
              </a:ext>
            </a:extLst>
          </p:cNvPr>
          <p:cNvCxnSpPr/>
          <p:nvPr/>
        </p:nvCxnSpPr>
        <p:spPr>
          <a:xfrm>
            <a:off x="7745506" y="5289176"/>
            <a:ext cx="4008715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9D90C2A-BE9A-4737-873B-9F9BE9182013}"/>
              </a:ext>
            </a:extLst>
          </p:cNvPr>
          <p:cNvCxnSpPr/>
          <p:nvPr/>
        </p:nvCxnSpPr>
        <p:spPr>
          <a:xfrm>
            <a:off x="11754221" y="5271247"/>
            <a:ext cx="0" cy="227800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DBEB9C8-C2BA-4BA6-ABB5-44559A4A529D}"/>
              </a:ext>
            </a:extLst>
          </p:cNvPr>
          <p:cNvCxnSpPr/>
          <p:nvPr/>
        </p:nvCxnSpPr>
        <p:spPr>
          <a:xfrm>
            <a:off x="5558118" y="7549252"/>
            <a:ext cx="619610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CC5DE78-A1B2-4699-96E0-67652293B534}"/>
              </a:ext>
            </a:extLst>
          </p:cNvPr>
          <p:cNvSpPr txBox="1">
            <a:spLocks/>
          </p:cNvSpPr>
          <p:nvPr/>
        </p:nvSpPr>
        <p:spPr>
          <a:xfrm>
            <a:off x="3055726" y="2299432"/>
            <a:ext cx="2196353" cy="847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pPr algn="l" defTabSz="914400"/>
            <a:r>
              <a:rPr lang="en-US" altLang="en-US" sz="2400" b="1" kern="1200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UNI/TS 11300</a:t>
            </a:r>
            <a:endParaRPr lang="en-US" altLang="en-US" sz="2400" b="1" kern="1200" dirty="0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D2873EE-475F-4081-8C54-26B07D8CDBA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5252079" y="2723201"/>
            <a:ext cx="4250508" cy="113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id="{773963D4-509D-4B24-AE4B-CFCF9FAD3BD7}"/>
              </a:ext>
            </a:extLst>
          </p:cNvPr>
          <p:cNvSpPr/>
          <p:nvPr/>
        </p:nvSpPr>
        <p:spPr>
          <a:xfrm>
            <a:off x="3031096" y="5220179"/>
            <a:ext cx="2196352" cy="84753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B193DB-2269-4CBA-A9C7-8BAF6732CD5C}"/>
              </a:ext>
            </a:extLst>
          </p:cNvPr>
          <p:cNvSpPr txBox="1">
            <a:spLocks/>
          </p:cNvSpPr>
          <p:nvPr/>
        </p:nvSpPr>
        <p:spPr>
          <a:xfrm>
            <a:off x="3055727" y="5188137"/>
            <a:ext cx="2196353" cy="847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 sz="49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2032"/>
            </a:lvl2pPr>
            <a:lvl3pPr lvl="2" indent="0">
              <a:spcBef>
                <a:spcPts val="0"/>
              </a:spcBef>
              <a:buSzPct val="77777"/>
              <a:buNone/>
              <a:defRPr sz="2032"/>
            </a:lvl3pPr>
            <a:lvl4pPr lvl="3" indent="0">
              <a:spcBef>
                <a:spcPts val="0"/>
              </a:spcBef>
              <a:buSzPct val="77777"/>
              <a:buNone/>
              <a:defRPr sz="2032"/>
            </a:lvl4pPr>
            <a:lvl5pPr lvl="4" indent="0">
              <a:spcBef>
                <a:spcPts val="0"/>
              </a:spcBef>
              <a:buSzPct val="77777"/>
              <a:buNone/>
              <a:defRPr sz="2032"/>
            </a:lvl5pPr>
            <a:lvl6pPr lvl="5" indent="0">
              <a:spcBef>
                <a:spcPts val="0"/>
              </a:spcBef>
              <a:buSzPct val="77777"/>
              <a:buNone/>
              <a:defRPr sz="2032"/>
            </a:lvl6pPr>
            <a:lvl7pPr lvl="6" indent="0">
              <a:spcBef>
                <a:spcPts val="0"/>
              </a:spcBef>
              <a:buSzPct val="77777"/>
              <a:buNone/>
              <a:defRPr sz="2032"/>
            </a:lvl7pPr>
            <a:lvl8pPr lvl="7" indent="0">
              <a:spcBef>
                <a:spcPts val="0"/>
              </a:spcBef>
              <a:buSzPct val="77777"/>
              <a:buNone/>
              <a:defRPr sz="2032"/>
            </a:lvl8pPr>
            <a:lvl9pPr lvl="8" indent="0">
              <a:spcBef>
                <a:spcPts val="0"/>
              </a:spcBef>
              <a:buSzPct val="77777"/>
              <a:buNone/>
              <a:defRPr sz="2032"/>
            </a:lvl9pPr>
          </a:lstStyle>
          <a:p>
            <a:pPr defTabSz="914400"/>
            <a:r>
              <a:rPr lang="en-US" altLang="en-US" sz="3200" b="1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ERB</a:t>
            </a:r>
            <a:endParaRPr lang="en-US" altLang="en-US" sz="3200" b="1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AE938A69-508D-4F6A-8140-0567B48347DE}"/>
              </a:ext>
            </a:extLst>
          </p:cNvPr>
          <p:cNvCxnSpPr>
            <a:cxnSpLocks/>
          </p:cNvCxnSpPr>
          <p:nvPr/>
        </p:nvCxnSpPr>
        <p:spPr>
          <a:xfrm>
            <a:off x="5252078" y="5611906"/>
            <a:ext cx="306040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9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4" y="1329796"/>
            <a:ext cx="6066252" cy="991387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Esempio di report ERB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6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BBCC9F-15ED-4C24-B24D-D3DC1B05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796"/>
            <a:ext cx="12192000" cy="991387"/>
          </a:xfrm>
        </p:spPr>
        <p:txBody>
          <a:bodyPr/>
          <a:lstStyle/>
          <a:p>
            <a:pPr algn="l" eaLnBrk="1" hangingPunct="1"/>
            <a:r>
              <a:rPr lang="en-US" altLang="en-US" sz="3200" b="1" kern="1200">
                <a:solidFill>
                  <a:srgbClr val="1599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Indici di benchmark – edifici residenziali (CitiEnGov CE)</a:t>
            </a:r>
            <a:endParaRPr lang="en-US" altLang="en-US" sz="3200" b="1" kern="1200" dirty="0">
              <a:solidFill>
                <a:srgbClr val="1599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6EAE8C-1C7B-40BC-B16C-A4CA22FC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11" y="2067182"/>
            <a:ext cx="4334934" cy="29446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4189D2D-513C-4E4A-8F4C-7680F506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356" y="2067181"/>
            <a:ext cx="4645555" cy="29446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152A19-608F-4188-8E09-1A1A30B91C03}"/>
              </a:ext>
            </a:extLst>
          </p:cNvPr>
          <p:cNvSpPr txBox="1"/>
          <p:nvPr/>
        </p:nvSpPr>
        <p:spPr>
          <a:xfrm>
            <a:off x="1561373" y="2084400"/>
            <a:ext cx="282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consumi complessivi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BB4FAA-4522-41A4-B818-256410532558}"/>
              </a:ext>
            </a:extLst>
          </p:cNvPr>
          <p:cNvSpPr txBox="1"/>
          <p:nvPr/>
        </p:nvSpPr>
        <p:spPr>
          <a:xfrm>
            <a:off x="6759907" y="4642472"/>
            <a:ext cx="199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consumi elettrici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C872A9B-A891-4268-BCE0-D3EBA87F6338}"/>
              </a:ext>
            </a:extLst>
          </p:cNvPr>
          <p:cNvSpPr/>
          <p:nvPr/>
        </p:nvSpPr>
        <p:spPr>
          <a:xfrm>
            <a:off x="616611" y="5304136"/>
            <a:ext cx="10604185" cy="1469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27" indent="-285750" defTabSz="1032083">
              <a:spcAft>
                <a:spcPts val="677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159961"/>
                </a:solidFill>
              </a:rPr>
              <a:t>fabbisogno di energia elettrica nucleo familiare (“2,3” persone): 1945 kWh/anno – 21,4 kWh / m² Su</a:t>
            </a:r>
          </a:p>
          <a:p>
            <a:pPr marL="6227" indent="-285750" defTabSz="1032083">
              <a:spcAft>
                <a:spcPts val="677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159961"/>
                </a:solidFill>
              </a:rPr>
              <a:t>emissioni nucleo familiare: 2722 kgCO</a:t>
            </a:r>
            <a:r>
              <a:rPr lang="en-US" altLang="en-US" baseline="-25000">
                <a:solidFill>
                  <a:srgbClr val="159961"/>
                </a:solidFill>
              </a:rPr>
              <a:t>2</a:t>
            </a:r>
            <a:r>
              <a:rPr lang="en-US" altLang="en-US">
                <a:solidFill>
                  <a:srgbClr val="159961"/>
                </a:solidFill>
              </a:rPr>
              <a:t>/anno</a:t>
            </a:r>
          </a:p>
          <a:p>
            <a:pPr marL="6227" indent="-285750" defTabSz="1032083">
              <a:spcAft>
                <a:spcPts val="677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159961"/>
                </a:solidFill>
              </a:rPr>
              <a:t>fabbisogno ACS: 867,7 kWh/persona/anno</a:t>
            </a:r>
          </a:p>
          <a:p>
            <a:pPr marL="6227" indent="-285750" defTabSz="1032083">
              <a:spcAft>
                <a:spcPts val="677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>
                <a:solidFill>
                  <a:srgbClr val="159961"/>
                </a:solidFill>
              </a:rPr>
              <a:t>uso cottura: 149,7 kWh/persona/anno</a:t>
            </a:r>
          </a:p>
        </p:txBody>
      </p:sp>
    </p:spTree>
    <p:extLst>
      <p:ext uri="{BB962C8B-B14F-4D97-AF65-F5344CB8AC3E}">
        <p14:creationId xmlns:p14="http://schemas.microsoft.com/office/powerpoint/2010/main" val="2768632950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SHERPA GenCa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11443</TotalTime>
  <Words>213</Words>
  <Application>Microsoft Office PowerPoint</Application>
  <PresentationFormat>Personalizzato</PresentationFormat>
  <Paragraphs>56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Gill Sans MT</vt:lpstr>
      <vt:lpstr>Patrón SHERPA GenCat</vt:lpstr>
      <vt:lpstr>Presentazione standard di PowerPoint</vt:lpstr>
      <vt:lpstr> Modelli per la definizione e costruzione dei progetti  </vt:lpstr>
      <vt:lpstr>Definizione dei progetti: la metodologia SHERPA ERB</vt:lpstr>
      <vt:lpstr>La metodologia SHERPA ERB</vt:lpstr>
      <vt:lpstr>I progetti ERB regionali</vt:lpstr>
      <vt:lpstr>I progetti ERB regionali</vt:lpstr>
      <vt:lpstr>ERB e diagnosi UNI 16247</vt:lpstr>
      <vt:lpstr>Esempio di report ERB</vt:lpstr>
      <vt:lpstr>Indici di benchmark – edifici residenziali (CitiEnGov CE)</vt:lpstr>
      <vt:lpstr>Modello economico Schema finanziario</vt:lpstr>
      <vt:lpstr>Criteri di classificazione degli interventi – Matrice ISO 50001</vt:lpstr>
      <vt:lpstr>Criteri di classificazione degli interventi – Matrice ISO 50001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Maniscalco</dc:creator>
  <cp:lastModifiedBy>Massimo Bottacini</cp:lastModifiedBy>
  <cp:revision>59</cp:revision>
  <cp:lastPrinted>2018-09-27T07:44:47Z</cp:lastPrinted>
  <dcterms:created xsi:type="dcterms:W3CDTF">2018-07-11T17:46:52Z</dcterms:created>
  <dcterms:modified xsi:type="dcterms:W3CDTF">2019-10-21T21:33:24Z</dcterms:modified>
</cp:coreProperties>
</file>