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4" r:id="rId19"/>
    <p:sldId id="271" r:id="rId20"/>
  </p:sldIdLst>
  <p:sldSz cx="12192000" cy="7740650"/>
  <p:notesSz cx="6797675" cy="9872663"/>
  <p:embeddedFontLst>
    <p:embeddedFont>
      <p:font typeface="Montserrat" panose="020B0604020202020204" charset="0"/>
      <p:regular r:id="rId22"/>
      <p:bold r:id="rId23"/>
      <p:italic r:id="rId24"/>
      <p:boldItalic r:id="rId25"/>
    </p:embeddedFont>
    <p:embeddedFont>
      <p:font typeface="Libre Franklin Medium" panose="00000600000000000000" charset="0"/>
      <p:regular r:id="rId26"/>
      <p:bold r:id="rId27"/>
      <p:italic r:id="rId28"/>
      <p:boldItalic r:id="rId29"/>
    </p:embeddedFont>
    <p:embeddedFont>
      <p:font typeface="Gill Sans" panose="020B0604020202020204" charset="0"/>
      <p:regular r:id="rId30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3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36" roundtripDataSignature="AMtx7mh07DBybWfinTx2L1cSvMlduKMk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9861"/>
    <a:srgbClr val="CFEFE1"/>
    <a:srgbClr val="48AE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68ACDEC-5E57-49A6-AE38-4CFAF77577EF}">
  <a:tblStyle styleId="{D68ACDEC-5E57-49A6-AE38-4CFAF77577E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522" y="84"/>
      </p:cViewPr>
      <p:guideLst>
        <p:guide orient="horz" pos="243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heme" Target="theme/them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8477"/>
            <a:ext cx="2946400" cy="49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378477"/>
            <a:ext cx="2946400" cy="49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5841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653bbe8bd1_0_0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00" cy="3887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g653bbe8bd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53bbe8bd1_0_8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00" cy="3887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653bbe8bd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:notes"/>
          <p:cNvSpPr txBox="1">
            <a:spLocks noGrp="1"/>
          </p:cNvSpPr>
          <p:nvPr>
            <p:ph type="sldNum" idx="12"/>
          </p:nvPr>
        </p:nvSpPr>
        <p:spPr>
          <a:xfrm>
            <a:off x="3849688" y="9378477"/>
            <a:ext cx="2946400" cy="49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it-IT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1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it-IT" sz="1200" b="1" i="0" u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Barriere</a:t>
            </a:r>
            <a:endParaRPr sz="1200" b="0" i="0" u="none" strike="noStrike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1:notes"/>
          <p:cNvSpPr txBox="1">
            <a:spLocks noGrp="1"/>
          </p:cNvSpPr>
          <p:nvPr>
            <p:ph type="sldNum" idx="12"/>
          </p:nvPr>
        </p:nvSpPr>
        <p:spPr>
          <a:xfrm>
            <a:off x="3849688" y="9378477"/>
            <a:ext cx="2946400" cy="494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53bbe8bd1_0_8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00" cy="3887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653bbe8bd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32487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53bbe8bd1_0_8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00" cy="3887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653bbe8bd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7746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>
            <a:spLocks noGrp="1"/>
          </p:cNvSpPr>
          <p:nvPr>
            <p:ph type="body" idx="1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6288" y="1235075"/>
            <a:ext cx="5245100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>
  <p:cSld name="Diapositiva titol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0321"/>
            <a:ext cx="12208256" cy="77509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ctrTitle"/>
          </p:nvPr>
        </p:nvSpPr>
        <p:spPr>
          <a:xfrm>
            <a:off x="914400" y="2404619"/>
            <a:ext cx="10363200" cy="1659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6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2pPr>
            <a:lvl3pPr lvl="2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3pPr>
            <a:lvl4pPr lvl="3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4pPr>
            <a:lvl5pPr lvl="4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5pPr>
            <a:lvl6pPr lvl="5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6pPr>
            <a:lvl7pPr lvl="6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7pPr>
            <a:lvl8pPr lvl="7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8pPr>
            <a:lvl9pPr lvl="8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subTitle" idx="1"/>
          </p:nvPr>
        </p:nvSpPr>
        <p:spPr>
          <a:xfrm>
            <a:off x="1828800" y="4386368"/>
            <a:ext cx="8534400" cy="1978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Clr>
                <a:srgbClr val="888888"/>
              </a:buClr>
              <a:buSzPts val="3612"/>
              <a:buFont typeface="Arial"/>
              <a:buNone/>
              <a:defRPr sz="361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632"/>
              </a:spcBef>
              <a:spcAft>
                <a:spcPts val="0"/>
              </a:spcAft>
              <a:buClr>
                <a:srgbClr val="888888"/>
              </a:buClr>
              <a:buSzPts val="3160"/>
              <a:buFont typeface="Arial"/>
              <a:buNone/>
              <a:defRPr sz="316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rgbClr val="888888"/>
              </a:buClr>
              <a:buSzPts val="2709"/>
              <a:buFont typeface="Arial"/>
              <a:buNone/>
              <a:defRPr sz="27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rgbClr val="888888"/>
              </a:buClr>
              <a:buSzPts val="2257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rgbClr val="888888"/>
              </a:buClr>
              <a:buSzPts val="2257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rgbClr val="888888"/>
              </a:buClr>
              <a:buSzPts val="2257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rgbClr val="888888"/>
              </a:buClr>
              <a:buSzPts val="2257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rgbClr val="888888"/>
              </a:buClr>
              <a:buSzPts val="2257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rgbClr val="888888"/>
              </a:buClr>
              <a:buSzPts val="2257"/>
              <a:buFont typeface="Arial"/>
              <a:buNone/>
              <a:defRPr sz="225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6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2pPr>
            <a:lvl3pPr lvl="2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3pPr>
            <a:lvl4pPr lvl="3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4pPr>
            <a:lvl5pPr lvl="4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5pPr>
            <a:lvl6pPr lvl="5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6pPr>
            <a:lvl7pPr lvl="6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7pPr>
            <a:lvl8pPr lvl="7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8pPr>
            <a:lvl9pPr lvl="8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609600" y="2326087"/>
            <a:ext cx="10972800" cy="4588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57961" algn="l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Clr>
                <a:schemeClr val="dk1"/>
              </a:buClr>
              <a:buSzPts val="3612"/>
              <a:buFont typeface="Arial"/>
              <a:buChar char="•"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29260" algn="l">
              <a:lnSpc>
                <a:spcPct val="100000"/>
              </a:lnSpc>
              <a:spcBef>
                <a:spcPts val="632"/>
              </a:spcBef>
              <a:spcAft>
                <a:spcPts val="0"/>
              </a:spcAft>
              <a:buClr>
                <a:schemeClr val="dk1"/>
              </a:buClr>
              <a:buSzPts val="3160"/>
              <a:buFont typeface="Arial"/>
              <a:buChar char="–"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621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»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6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2pPr>
            <a:lvl3pPr lvl="2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3pPr>
            <a:lvl4pPr lvl="3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4pPr>
            <a:lvl5pPr lvl="4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5pPr>
            <a:lvl6pPr lvl="5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6pPr>
            <a:lvl7pPr lvl="6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7pPr>
            <a:lvl8pPr lvl="7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8pPr>
            <a:lvl9pPr lvl="8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6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2pPr>
            <a:lvl3pPr lvl="2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3pPr>
            <a:lvl4pPr lvl="3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4pPr>
            <a:lvl5pPr lvl="4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5pPr>
            <a:lvl6pPr lvl="5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6pPr>
            <a:lvl7pPr lvl="6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7pPr>
            <a:lvl8pPr lvl="7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8pPr>
            <a:lvl9pPr lvl="8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body" idx="1"/>
          </p:nvPr>
        </p:nvSpPr>
        <p:spPr>
          <a:xfrm>
            <a:off x="609600" y="1732688"/>
            <a:ext cx="5386917" cy="72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None/>
              <a:defRPr sz="270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None/>
              <a:defRPr sz="225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None/>
              <a:defRPr sz="203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2"/>
          </p:nvPr>
        </p:nvSpPr>
        <p:spPr>
          <a:xfrm>
            <a:off x="609600" y="2454790"/>
            <a:ext cx="5386917" cy="4459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0621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7632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Char char="•"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–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»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3"/>
          </p:nvPr>
        </p:nvSpPr>
        <p:spPr>
          <a:xfrm>
            <a:off x="6193368" y="1732688"/>
            <a:ext cx="5389033" cy="72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None/>
              <a:defRPr sz="270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None/>
              <a:defRPr sz="225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None/>
              <a:defRPr sz="2032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None/>
              <a:defRPr sz="18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4"/>
          </p:nvPr>
        </p:nvSpPr>
        <p:spPr>
          <a:xfrm>
            <a:off x="6193368" y="2454790"/>
            <a:ext cx="5389033" cy="4459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0621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7632" algn="l">
              <a:lnSpc>
                <a:spcPct val="10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Char char="•"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–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»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3281" algn="l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6"/>
              <a:buFont typeface="Arial"/>
              <a:buChar char="•"/>
              <a:defRPr sz="18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609601" y="308193"/>
            <a:ext cx="4011084" cy="131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7"/>
              <a:buFont typeface="Calibri"/>
              <a:buNone/>
              <a:defRPr sz="225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2pPr>
            <a:lvl3pPr lvl="2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3pPr>
            <a:lvl4pPr lvl="3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4pPr>
            <a:lvl5pPr lvl="4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5pPr>
            <a:lvl6pPr lvl="5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6pPr>
            <a:lvl7pPr lvl="6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7pPr>
            <a:lvl8pPr lvl="7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8pPr>
            <a:lvl9pPr lvl="8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4766733" y="308193"/>
            <a:ext cx="6815667" cy="6606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57961" algn="l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Clr>
                <a:schemeClr val="dk1"/>
              </a:buClr>
              <a:buSzPts val="3612"/>
              <a:buFont typeface="Arial"/>
              <a:buChar char="•"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29260" algn="l">
              <a:lnSpc>
                <a:spcPct val="100000"/>
              </a:lnSpc>
              <a:spcBef>
                <a:spcPts val="632"/>
              </a:spcBef>
              <a:spcAft>
                <a:spcPts val="0"/>
              </a:spcAft>
              <a:buClr>
                <a:schemeClr val="dk1"/>
              </a:buClr>
              <a:buSzPts val="3160"/>
              <a:buFont typeface="Arial"/>
              <a:buChar char="–"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621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»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609601" y="1619803"/>
            <a:ext cx="4011084" cy="529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16"/>
              </a:spcBef>
              <a:spcAft>
                <a:spcPts val="0"/>
              </a:spcAft>
              <a:buClr>
                <a:schemeClr val="dk1"/>
              </a:buClr>
              <a:buSzPts val="1580"/>
              <a:buFont typeface="Arial"/>
              <a:buNone/>
              <a:defRPr sz="15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4"/>
              <a:buFont typeface="Arial"/>
              <a:buNone/>
              <a:defRPr sz="135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26"/>
              </a:spcBef>
              <a:spcAft>
                <a:spcPts val="0"/>
              </a:spcAft>
              <a:buClr>
                <a:schemeClr val="dk1"/>
              </a:buClr>
              <a:buSzPts val="1129"/>
              <a:buFont typeface="Arial"/>
              <a:buNone/>
              <a:defRPr sz="11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>
            <a:spLocks noGrp="1"/>
          </p:cNvSpPr>
          <p:nvPr>
            <p:ph type="title"/>
          </p:nvPr>
        </p:nvSpPr>
        <p:spPr>
          <a:xfrm>
            <a:off x="2389717" y="5418455"/>
            <a:ext cx="7315200" cy="639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7"/>
              <a:buFont typeface="Calibri"/>
              <a:buNone/>
              <a:defRPr sz="225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2pPr>
            <a:lvl3pPr lvl="2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3pPr>
            <a:lvl4pPr lvl="3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4pPr>
            <a:lvl5pPr lvl="4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5pPr>
            <a:lvl6pPr lvl="5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6pPr>
            <a:lvl7pPr lvl="6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7pPr>
            <a:lvl8pPr lvl="7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8pPr>
            <a:lvl9pPr lvl="8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9pPr>
          </a:lstStyle>
          <a:p>
            <a:endParaRPr/>
          </a:p>
        </p:txBody>
      </p:sp>
      <p:sp>
        <p:nvSpPr>
          <p:cNvPr id="60" name="Google Shape;60;p23"/>
          <p:cNvSpPr>
            <a:spLocks noGrp="1"/>
          </p:cNvSpPr>
          <p:nvPr>
            <p:ph type="pic" idx="2"/>
          </p:nvPr>
        </p:nvSpPr>
        <p:spPr>
          <a:xfrm>
            <a:off x="2389717" y="691641"/>
            <a:ext cx="7315200" cy="4644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Clr>
                <a:schemeClr val="dk1"/>
              </a:buClr>
              <a:buSzPts val="3612"/>
              <a:buFont typeface="Arial"/>
              <a:buNone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632"/>
              </a:spcBef>
              <a:spcAft>
                <a:spcPts val="0"/>
              </a:spcAft>
              <a:buClr>
                <a:schemeClr val="dk1"/>
              </a:buClr>
              <a:buSzPts val="3160"/>
              <a:buFont typeface="Arial"/>
              <a:buNone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None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None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1"/>
          </p:nvPr>
        </p:nvSpPr>
        <p:spPr>
          <a:xfrm>
            <a:off x="2389717" y="6058134"/>
            <a:ext cx="7315200" cy="90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16"/>
              </a:spcBef>
              <a:spcAft>
                <a:spcPts val="0"/>
              </a:spcAft>
              <a:buClr>
                <a:schemeClr val="dk1"/>
              </a:buClr>
              <a:buSzPts val="1580"/>
              <a:buFont typeface="Arial"/>
              <a:buNone/>
              <a:defRPr sz="15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71"/>
              </a:spcBef>
              <a:spcAft>
                <a:spcPts val="0"/>
              </a:spcAft>
              <a:buClr>
                <a:schemeClr val="dk1"/>
              </a:buClr>
              <a:buSzPts val="1354"/>
              <a:buFont typeface="Arial"/>
              <a:buNone/>
              <a:defRPr sz="135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26"/>
              </a:spcBef>
              <a:spcAft>
                <a:spcPts val="0"/>
              </a:spcAft>
              <a:buClr>
                <a:schemeClr val="dk1"/>
              </a:buClr>
              <a:buSzPts val="1129"/>
              <a:buFont typeface="Arial"/>
              <a:buNone/>
              <a:defRPr sz="11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buClr>
                <a:schemeClr val="dk1"/>
              </a:buClr>
              <a:buSzPts val="1016"/>
              <a:buFont typeface="Arial"/>
              <a:buNone/>
              <a:defRPr sz="101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6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2pPr>
            <a:lvl3pPr lvl="2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3pPr>
            <a:lvl4pPr lvl="3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4pPr>
            <a:lvl5pPr lvl="4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5pPr>
            <a:lvl6pPr lvl="5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6pPr>
            <a:lvl7pPr lvl="6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7pPr>
            <a:lvl8pPr lvl="7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8pPr>
            <a:lvl9pPr lvl="8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body" idx="1"/>
          </p:nvPr>
        </p:nvSpPr>
        <p:spPr>
          <a:xfrm rot="5400000">
            <a:off x="3801732" y="-866045"/>
            <a:ext cx="4588536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57961" algn="l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Clr>
                <a:schemeClr val="dk1"/>
              </a:buClr>
              <a:buSzPts val="3612"/>
              <a:buFont typeface="Arial"/>
              <a:buChar char="•"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29260" algn="l">
              <a:lnSpc>
                <a:spcPct val="100000"/>
              </a:lnSpc>
              <a:spcBef>
                <a:spcPts val="632"/>
              </a:spcBef>
              <a:spcAft>
                <a:spcPts val="0"/>
              </a:spcAft>
              <a:buClr>
                <a:schemeClr val="dk1"/>
              </a:buClr>
              <a:buSzPts val="3160"/>
              <a:buFont typeface="Arial"/>
              <a:buChar char="–"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621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»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 rot="5400000">
            <a:off x="6908481" y="2240703"/>
            <a:ext cx="6604638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6"/>
              <a:buFont typeface="Calibri"/>
              <a:buNone/>
              <a:defRPr sz="496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2pPr>
            <a:lvl3pPr lvl="2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3pPr>
            <a:lvl4pPr lvl="3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4pPr>
            <a:lvl5pPr lvl="4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5pPr>
            <a:lvl6pPr lvl="5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6pPr>
            <a:lvl7pPr lvl="6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7pPr>
            <a:lvl8pPr lvl="7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8pPr>
            <a:lvl9pPr lvl="8">
              <a:spcBef>
                <a:spcPts val="0"/>
              </a:spcBef>
              <a:spcAft>
                <a:spcPts val="0"/>
              </a:spcAft>
              <a:buSzPts val="1580"/>
              <a:buNone/>
              <a:defRPr sz="2032"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body" idx="1"/>
          </p:nvPr>
        </p:nvSpPr>
        <p:spPr>
          <a:xfrm rot="5400000">
            <a:off x="1320482" y="-400896"/>
            <a:ext cx="6604638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57961" algn="l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Clr>
                <a:schemeClr val="dk1"/>
              </a:buClr>
              <a:buSzPts val="3612"/>
              <a:buFont typeface="Arial"/>
              <a:buChar char="•"/>
              <a:defRPr sz="36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29260" algn="l">
              <a:lnSpc>
                <a:spcPct val="100000"/>
              </a:lnSpc>
              <a:spcBef>
                <a:spcPts val="632"/>
              </a:spcBef>
              <a:spcAft>
                <a:spcPts val="0"/>
              </a:spcAft>
              <a:buClr>
                <a:schemeClr val="dk1"/>
              </a:buClr>
              <a:buSzPts val="3160"/>
              <a:buFont typeface="Arial"/>
              <a:buChar char="–"/>
              <a:defRPr sz="31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0621" algn="l">
              <a:lnSpc>
                <a:spcPct val="100000"/>
              </a:lnSpc>
              <a:spcBef>
                <a:spcPts val="542"/>
              </a:spcBef>
              <a:spcAft>
                <a:spcPts val="0"/>
              </a:spcAft>
              <a:buClr>
                <a:schemeClr val="dk1"/>
              </a:buClr>
              <a:buSzPts val="2709"/>
              <a:buFont typeface="Arial"/>
              <a:buChar char="•"/>
              <a:defRPr sz="27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–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»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71919" algn="l">
              <a:lnSpc>
                <a:spcPct val="100000"/>
              </a:lnSpc>
              <a:spcBef>
                <a:spcPts val="451"/>
              </a:spcBef>
              <a:spcAft>
                <a:spcPts val="0"/>
              </a:spcAft>
              <a:buClr>
                <a:schemeClr val="dk1"/>
              </a:buClr>
              <a:buSzPts val="2257"/>
              <a:buFont typeface="Arial"/>
              <a:buChar char="•"/>
              <a:defRPr sz="22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609600" y="1357270"/>
            <a:ext cx="10972800" cy="87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609600" y="2326087"/>
            <a:ext cx="10972800" cy="4588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2351584" y="7114680"/>
            <a:ext cx="1344149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7941535" y="7196890"/>
            <a:ext cx="3860800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580"/>
              <a:buFont typeface="Calibri"/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80"/>
              <a:buFont typeface="Calibri"/>
              <a:buNone/>
              <a:defRPr sz="203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5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  <p:pic>
        <p:nvPicPr>
          <p:cNvPr id="15" name="Google Shape;15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39349" y="0"/>
            <a:ext cx="6161504" cy="134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31371" y="6796250"/>
            <a:ext cx="889517" cy="75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5"/>
          <p:cNvPicPr preferRelativeResize="0"/>
          <p:nvPr/>
        </p:nvPicPr>
        <p:blipFill rotWithShape="1">
          <a:blip r:embed="rId14">
            <a:alphaModFix/>
          </a:blip>
          <a:srcRect t="31063" b="30122"/>
          <a:stretch/>
        </p:blipFill>
        <p:spPr>
          <a:xfrm>
            <a:off x="5250201" y="6146045"/>
            <a:ext cx="6925601" cy="1566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5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643380" y="141328"/>
            <a:ext cx="3399072" cy="58131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herpa.interreg-med.eu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territorio.regione.emilia-romagna.it/entra-in-regione/progetti-europei/progetti-europei-attivi/sherp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herpa.interreg-med.eu/what-we-do/target-audience-mappin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2"/>
          <p:cNvPicPr preferRelativeResize="0"/>
          <p:nvPr/>
        </p:nvPicPr>
        <p:blipFill rotWithShape="1">
          <a:blip r:embed="rId3">
            <a:alphaModFix/>
          </a:blip>
          <a:srcRect l="15176" r="3394" b="23320"/>
          <a:stretch/>
        </p:blipFill>
        <p:spPr>
          <a:xfrm>
            <a:off x="0" y="2922813"/>
            <a:ext cx="12192000" cy="498856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2"/>
          <p:cNvSpPr txBox="1">
            <a:spLocks noGrp="1"/>
          </p:cNvSpPr>
          <p:nvPr>
            <p:ph type="ctrTitle"/>
          </p:nvPr>
        </p:nvSpPr>
        <p:spPr>
          <a:xfrm>
            <a:off x="3088640" y="1398823"/>
            <a:ext cx="8011200" cy="18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t-IT" sz="32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Sostenere i progetti di riqualificazione </a:t>
            </a:r>
            <a:br>
              <a:rPr lang="it-IT" sz="32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32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e fornire gli strumenti utili </a:t>
            </a:r>
            <a:br>
              <a:rPr lang="it-IT" sz="32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2400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l’approccio di SHERPA e i risultati della fase di sperimentazione </a:t>
            </a:r>
            <a:endParaRPr sz="2400" dirty="0">
              <a:solidFill>
                <a:srgbClr val="15996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2"/>
          <p:cNvSpPr txBox="1"/>
          <p:nvPr/>
        </p:nvSpPr>
        <p:spPr>
          <a:xfrm>
            <a:off x="3032760" y="3694926"/>
            <a:ext cx="7665600" cy="14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Claudia Mazzoli</a:t>
            </a:r>
            <a:endParaRPr sz="300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Coordinatrice progetto SHERPA in Emilia-Romagna</a:t>
            </a:r>
            <a:endParaRPr sz="18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"/>
          <p:cNvSpPr/>
          <p:nvPr/>
        </p:nvSpPr>
        <p:spPr>
          <a:xfrm>
            <a:off x="1666475" y="2460265"/>
            <a:ext cx="3494855" cy="1788065"/>
          </a:xfrm>
          <a:prstGeom prst="ellipse">
            <a:avLst/>
          </a:prstGeom>
          <a:solidFill>
            <a:srgbClr val="FDE9D8"/>
          </a:solidFill>
          <a:ln w="25400" cap="flat" cmpd="sng">
            <a:solidFill>
              <a:srgbClr val="97480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32">
              <a:solidFill>
                <a:srgbClr val="97480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1077204" y="1133320"/>
            <a:ext cx="9346705" cy="8358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9" b="1" dirty="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</a:rPr>
              <a:t>……. per AIUTARE le persone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32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1666475" y="2584857"/>
            <a:ext cx="3657406" cy="1551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32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 creare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709" b="1" dirty="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situazioni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32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che consentano di creare</a:t>
            </a:r>
            <a:r>
              <a:rPr lang="it-IT" sz="2032" b="1" dirty="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t-IT" sz="2709" b="1" dirty="0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benefici </a:t>
            </a:r>
            <a:r>
              <a:rPr lang="it-IT" sz="2032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95" name="Google Shape;95;p3"/>
          <p:cNvSpPr/>
          <p:nvPr/>
        </p:nvSpPr>
        <p:spPr>
          <a:xfrm>
            <a:off x="1341372" y="4739688"/>
            <a:ext cx="3982509" cy="231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57" b="1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Ambientali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Risparmio energetico SI…ma anche: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migliore qualità ambientale 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migliore qualità architettonica degli spazi urbani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……..</a:t>
            </a:r>
            <a:endParaRPr/>
          </a:p>
        </p:txBody>
      </p:sp>
      <p:sp>
        <p:nvSpPr>
          <p:cNvPr id="96" name="Google Shape;96;p3"/>
          <p:cNvSpPr/>
          <p:nvPr/>
        </p:nvSpPr>
        <p:spPr>
          <a:xfrm>
            <a:off x="6827481" y="1901650"/>
            <a:ext cx="4713990" cy="2315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57" b="1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Economici</a:t>
            </a:r>
            <a:r>
              <a:rPr lang="it-IT" sz="2257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32">
              <a:solidFill>
                <a:srgbClr val="E36C0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riduzione costi energetici, 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creazione di «nuove attività» = nuovi posti di lavoro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Sostenibilità= occasioni di mercato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…….</a:t>
            </a:r>
            <a:endParaRPr/>
          </a:p>
        </p:txBody>
      </p:sp>
      <p:sp>
        <p:nvSpPr>
          <p:cNvPr id="97" name="Google Shape;97;p3"/>
          <p:cNvSpPr/>
          <p:nvPr/>
        </p:nvSpPr>
        <p:spPr>
          <a:xfrm>
            <a:off x="6542830" y="4739688"/>
            <a:ext cx="4275851" cy="1655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32" b="1">
                <a:solidFill>
                  <a:srgbClr val="E36C09"/>
                </a:solidFill>
                <a:latin typeface="Arial"/>
                <a:ea typeface="Arial"/>
                <a:cs typeface="Arial"/>
                <a:sym typeface="Arial"/>
              </a:rPr>
              <a:t>Sociali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Identità e appartenenza ai luoghi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Salute e sicurezza delle persone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Convivenza tra tradizioni diverse</a:t>
            </a:r>
            <a:endParaRPr/>
          </a:p>
          <a:p>
            <a:pPr marL="322526" marR="0" lvl="0" indent="-322526" algn="just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2"/>
              <a:buFont typeface="Arial"/>
              <a:buChar char="•"/>
            </a:pPr>
            <a:r>
              <a:rPr lang="it-IT" sz="2032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……  </a:t>
            </a:r>
            <a:endParaRPr/>
          </a:p>
        </p:txBody>
      </p:sp>
      <p:cxnSp>
        <p:nvCxnSpPr>
          <p:cNvPr id="98" name="Google Shape;98;p3"/>
          <p:cNvCxnSpPr/>
          <p:nvPr/>
        </p:nvCxnSpPr>
        <p:spPr>
          <a:xfrm flipH="1">
            <a:off x="2987206" y="4261028"/>
            <a:ext cx="81114" cy="478660"/>
          </a:xfrm>
          <a:prstGeom prst="straightConnector1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99" name="Google Shape;99;p3"/>
          <p:cNvCxnSpPr/>
          <p:nvPr/>
        </p:nvCxnSpPr>
        <p:spPr>
          <a:xfrm>
            <a:off x="5140983" y="3748359"/>
            <a:ext cx="2631417" cy="1103223"/>
          </a:xfrm>
          <a:prstGeom prst="straightConnector1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100" name="Google Shape;100;p3"/>
          <p:cNvCxnSpPr/>
          <p:nvPr/>
        </p:nvCxnSpPr>
        <p:spPr>
          <a:xfrm rot="10800000" flipH="1">
            <a:off x="5323829" y="2133477"/>
            <a:ext cx="2743211" cy="769556"/>
          </a:xfrm>
          <a:prstGeom prst="straightConnector1">
            <a:avLst/>
          </a:prstGeom>
          <a:noFill/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stealth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/>
          <p:nvPr/>
        </p:nvSpPr>
        <p:spPr>
          <a:xfrm>
            <a:off x="935567" y="10382226"/>
            <a:ext cx="1437938" cy="4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200" tIns="51600" rIns="103200" bIns="516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4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it-IT" sz="124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it-IT" sz="124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Inviato da iPhone</a:t>
            </a:r>
            <a:endParaRPr sz="2032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558800" y="2819175"/>
            <a:ext cx="1047495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Monitoraggio degli alloggi disponibili 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( da sempre la Regione opera insieme alle ACER )  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2928026" y="1109642"/>
            <a:ext cx="656616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</a:rPr>
              <a:t>COSA si è fatto e si sta facendo 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563879" y="3304934"/>
            <a:ext cx="10896601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Finanziamenti o coordinamento di finanziamenti per il recupero degli alloggi: </a:t>
            </a:r>
            <a:endParaRPr sz="1600" b="1" dirty="0">
              <a:solidFill>
                <a:schemeClr val="accent6">
                  <a:lumMod val="75000"/>
                </a:schemeClr>
              </a:solidFill>
              <a:latin typeface="Montserrat"/>
              <a:ea typeface="Montserrat"/>
              <a:cs typeface="Montserrat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sotto il profilo energetico (es.: Bando povertà energetica € 4mln €) 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Per migliorare l’accessibilità ed usabilità (es.: bando ascensori e nuovo bando alloggi ERP - 12 mln € circa ;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Per migliorare la qualità urbana ed edilizia - Bando rigenerazione urbana –DGR 550/2018 – 36mln € di cui 6 mln ERS con fondi Cassa deposito Prestiti) 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493088" y="4950991"/>
            <a:ext cx="10474959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it-IT" sz="16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OBIETTIVI: </a:t>
            </a:r>
            <a:endParaRPr sz="1600" b="1" dirty="0">
              <a:solidFill>
                <a:schemeClr val="accent6">
                  <a:lumMod val="75000"/>
                </a:schemeClr>
              </a:solidFill>
              <a:latin typeface="Montserrat"/>
              <a:ea typeface="Montserrat"/>
              <a:cs typeface="Montserrat"/>
            </a:endParaRPr>
          </a:p>
          <a:p>
            <a:pPr marL="285750" indent="-285750" algn="just">
              <a:buClr>
                <a:schemeClr val="dk1"/>
              </a:buClr>
              <a:buSzPts val="1600"/>
              <a:buFont typeface="Arial"/>
              <a:buChar char="-"/>
            </a:pPr>
            <a:r>
              <a:rPr lang="it-IT" sz="1600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Mantenere e migliorare il patrimonio esistente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,  per favorire migliori condizioni agli abitanti più deboli e garantire un utilizzo il più possibile comodo e funzionale. Per garantire quegli adeguamenti normativi necessari: a volte mancano requisiti minimi di abitabilità, impianti da mettere a norma, involucri edilizi o impianti da riqualificare. 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indent="-285750" algn="just">
              <a:buClr>
                <a:schemeClr val="dk1"/>
              </a:buClr>
              <a:buSzPts val="1600"/>
              <a:buFont typeface="Arial"/>
              <a:buChar char="-"/>
            </a:pPr>
            <a:r>
              <a:rPr lang="it-IT" sz="1600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Rendere disponibile il patrimonio edilizio 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ai nuclei aventi diritto cercando di minimizzare gli alloggi «fermi» ovvero non assegnati. 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558800" y="1703801"/>
            <a:ext cx="1090168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Piano coordinato e pluriennale delle politiche abitative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: è lo strumento di programmazione. 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Promuove il social </a:t>
            </a:r>
            <a:r>
              <a:rPr lang="it-IT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housing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, la rigenerazione del patrimonio abitativo pubblico e l’aggiornamento delle regole per l’accesso e la permanenza nelle case popolari, nel tentativo di permettere il TURNOVER e ridurre liste d’attesa.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354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701040" y="1754509"/>
            <a:ext cx="1078991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Attivare delle misure di natura sociale e comportamentale  </a:t>
            </a:r>
            <a:endParaRPr sz="1600" b="1" dirty="0">
              <a:solidFill>
                <a:schemeClr val="accent6">
                  <a:lumMod val="75000"/>
                </a:schemeClr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Affiancare l’utenza per ridurre i costi mediante :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una </a:t>
            </a:r>
            <a:r>
              <a:rPr lang="it-IT" sz="1600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migliore informazione sui sussidi 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in materia (es.: Bonus elettrico, gas, idrico)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-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far conoscere </a:t>
            </a:r>
            <a:r>
              <a:rPr lang="it-IT" sz="1600" u="sng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buone pratiche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per minimizzare i consumi e risparmiare energia. (possibili risparmi fino al 20% </a:t>
            </a:r>
            <a:r>
              <a:rPr lang="it-IT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cit.ENEA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) ) 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665479" y="3265488"/>
            <a:ext cx="1086103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Agire sulle tempistiche con cui escono i vari finanziamenti in modo integrato con altri settori </a:t>
            </a:r>
            <a:r>
              <a:rPr lang="it-IT" sz="1600" b="1" dirty="0" smtClean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/>
            </a:r>
            <a:br>
              <a:rPr lang="it-IT" sz="1600" b="1" dirty="0" smtClean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</a:b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Potere 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allineare i tempi dei diversi strumenti finanziari  potrebbe essere un ulteriore «aiuto»  nel rendere finanziariamente «sostenibili» i progetti anche alle eventuali utenze private proprietari degli alloggi insieme ai Comuni.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3271519" y="1022090"/>
            <a:ext cx="514096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</a:rPr>
              <a:t>COSA si potrebbe fare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629920" y="4733604"/>
            <a:ext cx="10861039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it-IT" sz="1600" b="1" dirty="0">
                <a:solidFill>
                  <a:schemeClr val="accent6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Favorire la rigenerazione urbana dei territori urbanizzati e il miglioramento della qualità urbana ed edilizia, 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con particolare riferimento all’efficienza nell’uso di energia ma anche ad altri driver ( salubrità e confort edifici, performance ambientale dei materiali, conformità norme sismiche e sicurezza, ecc.)  - art.1,comma 2 L.R.24/2018 Disciplina regionale sulla tutela e l’uso del territorio.</a:t>
            </a: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>
            <a:spLocks noGrp="1"/>
          </p:cNvSpPr>
          <p:nvPr>
            <p:ph type="sldNum" idx="12"/>
          </p:nvPr>
        </p:nvSpPr>
        <p:spPr>
          <a:xfrm>
            <a:off x="3948950" y="7101535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354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 txBox="1"/>
          <p:nvPr/>
        </p:nvSpPr>
        <p:spPr>
          <a:xfrm>
            <a:off x="792480" y="1356204"/>
            <a:ext cx="3593219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3600"/>
              <a:buFont typeface="Arial"/>
              <a:buNone/>
            </a:pP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Libre Franklin Medium"/>
              </a:rPr>
              <a:t>Obiettivi di SHERPA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6508505" y="1356204"/>
            <a:ext cx="4779254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Prom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ozio</a:t>
            </a: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ne dell'efficienza energetica degli edifici pubblici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14313" marR="0" lvl="0" indent="-214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la creazione di reti di conoscenza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14313" marR="0" lvl="0" indent="-8731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Calibri"/>
            </a:endParaRPr>
          </a:p>
        </p:txBody>
      </p:sp>
      <p:sp>
        <p:nvSpPr>
          <p:cNvPr id="128" name="Google Shape;128;p6"/>
          <p:cNvSpPr txBox="1"/>
          <p:nvPr/>
        </p:nvSpPr>
        <p:spPr>
          <a:xfrm>
            <a:off x="904241" y="2598103"/>
            <a:ext cx="389262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80000"/>
              </a:lnSpc>
              <a:buClr>
                <a:srgbClr val="00B050"/>
              </a:buClr>
              <a:buSzPts val="3600"/>
            </a:pP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Libre Franklin Medium"/>
              </a:rPr>
              <a:t>Finalità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6429764" y="2864575"/>
            <a:ext cx="518311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raggiungere la massima quantità e qualità dei progetti di riqualificazione degli edifici pubblici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Calibri"/>
            </a:endParaRPr>
          </a:p>
        </p:txBody>
      </p:sp>
      <p:cxnSp>
        <p:nvCxnSpPr>
          <p:cNvPr id="130" name="Google Shape;130;p6"/>
          <p:cNvCxnSpPr>
            <a:stCxn id="126" idx="3"/>
          </p:cNvCxnSpPr>
          <p:nvPr/>
        </p:nvCxnSpPr>
        <p:spPr>
          <a:xfrm>
            <a:off x="4385699" y="1927704"/>
            <a:ext cx="19317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131" name="Google Shape;131;p6"/>
          <p:cNvCxnSpPr/>
          <p:nvPr/>
        </p:nvCxnSpPr>
        <p:spPr>
          <a:xfrm>
            <a:off x="2850552" y="3169603"/>
            <a:ext cx="3466818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32" name="Google Shape;132;p6"/>
          <p:cNvSpPr/>
          <p:nvPr/>
        </p:nvSpPr>
        <p:spPr>
          <a:xfrm>
            <a:off x="6414649" y="3800475"/>
            <a:ext cx="5579559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indent="-285750">
              <a:buClr>
                <a:schemeClr val="dk1"/>
              </a:buClr>
              <a:buSzPts val="2000"/>
              <a:buFont typeface="Arial"/>
              <a:buChar char="•"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attraverso la sperimentazione e l’applicazione di un modello generale di supporto tecnico che comprende gestione dei dati energetici, moduli formativi, individuazione e promozione degli schemi finanziari più funzionali.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904242" y="3877628"/>
            <a:ext cx="385134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lnSpc>
                <a:spcPct val="80000"/>
              </a:lnSpc>
              <a:buClr>
                <a:srgbClr val="00B050"/>
              </a:buClr>
              <a:buSzPts val="3600"/>
              <a:buFont typeface="Arial"/>
              <a:buNone/>
            </a:pP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Libre Franklin Medium"/>
              </a:rPr>
              <a:t>Come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134" name="Google Shape;134;p6"/>
          <p:cNvCxnSpPr>
            <a:endCxn id="132" idx="1"/>
          </p:cNvCxnSpPr>
          <p:nvPr/>
        </p:nvCxnSpPr>
        <p:spPr>
          <a:xfrm>
            <a:off x="3382740" y="4488946"/>
            <a:ext cx="3031909" cy="188672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35" name="Google Shape;135;p6"/>
          <p:cNvSpPr/>
          <p:nvPr/>
        </p:nvSpPr>
        <p:spPr>
          <a:xfrm>
            <a:off x="904241" y="5649561"/>
            <a:ext cx="3969316" cy="978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80000"/>
              </a:lnSpc>
              <a:buClr>
                <a:srgbClr val="00B050"/>
              </a:buClr>
              <a:buSzPts val="3600"/>
            </a:pPr>
            <a:r>
              <a:rPr lang="it-IT" sz="2400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Calibri"/>
              </a:rPr>
              <a:t>Target da raggiungere tra tutte le 8 Regioni partner del progetto: </a:t>
            </a:r>
            <a:endParaRPr sz="2400" dirty="0">
              <a:solidFill>
                <a:srgbClr val="48AE87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4796863" y="5649561"/>
            <a:ext cx="592328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Fase di test: 100 edifici di cui 12 in Emilia-Romagna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Fase di capitalizzazione: 50 edifici di cui 11 in Emilia-Romagna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354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701040" y="1868079"/>
            <a:ext cx="10789919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Governance</a:t>
            </a:r>
            <a:endParaRPr lang="it-IT" sz="18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Programmazione e selezione dei </a:t>
            </a:r>
            <a:r>
              <a:rPr lang="it-IT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progetti, </a:t>
            </a:r>
            <a:r>
              <a:rPr lang="it-IT" sz="1600" dirty="0" err="1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template</a:t>
            </a:r>
            <a:r>
              <a:rPr lang="it-IT" sz="16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completo e semplificato per la descrizione dei progetti, revisione dei progetti e «building card», </a:t>
            </a:r>
            <a:r>
              <a:rPr lang="it-IT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roadmap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di medio e lungo termine</a:t>
            </a:r>
            <a:endParaRPr lang="it-IT"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it-IT"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Acquisizione e gestione dei dati </a:t>
            </a: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Piattaforma di gestione dei dati strutturali ed energetici degli edifici, con possibilità di monitorare i consumi, fare simulazioni sulle misure di </a:t>
            </a:r>
            <a:r>
              <a:rPr lang="it-IT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efficientamento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e comparazione con valori di benchmark.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it-IT"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Formazione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Training di base (6 sessioni con i tecnici regionali e locali su modello comune a tutti i partner, in videoconferenza)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Training specifico regionale (sulle misure di </a:t>
            </a:r>
            <a:r>
              <a:rPr lang="it-IT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efficientamento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energetico e la preparazione dei progetti e su aspetti specifici di sostenibilità economico finanziaria e schemi/modelli di business, esperienze e casi studio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Transnational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 training sessions, di approfondimento e condivisione a livello internazionale con focus sulle specifiche tipologie di edifici</a:t>
            </a:r>
          </a:p>
          <a:p>
            <a:pPr marL="0" indent="0" algn="just">
              <a:buNone/>
            </a:pPr>
            <a:endParaRPr lang="it-IT"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Schemi finanziari | modelli di business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Possibili fondi applicabili (pubblici, sistema bancario, sistema bancario cooperativo, </a:t>
            </a:r>
            <a:r>
              <a:rPr lang="it-IT" sz="1600" dirty="0" err="1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crowdfunding</a:t>
            </a: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, ecc.)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it-IT" sz="1600" dirty="0">
                <a:solidFill>
                  <a:schemeClr val="dk1"/>
                </a:solidFill>
                <a:latin typeface="Montserrat"/>
                <a:ea typeface="Montserrat"/>
                <a:cs typeface="Montserrat"/>
              </a:rPr>
              <a:t>Modello complessivo con dati tecnici, dati economici del promotore, rating, ecc.)</a:t>
            </a:r>
          </a:p>
          <a:p>
            <a:pPr marL="0" lvl="0" indent="0" algn="just">
              <a:buNone/>
            </a:pPr>
            <a:endParaRPr sz="16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701040" y="1170952"/>
            <a:ext cx="1052694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</a:rPr>
              <a:t>Il Modello SHERPA sperimentato nella fase di test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14692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>
            <a:spLocks noGrp="1"/>
          </p:cNvSpPr>
          <p:nvPr>
            <p:ph type="title"/>
          </p:nvPr>
        </p:nvSpPr>
        <p:spPr>
          <a:xfrm>
            <a:off x="328488" y="1037376"/>
            <a:ext cx="10316320" cy="1477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Arial"/>
              </a:rPr>
              <a:t>Edifici Pilota in Emilia </a:t>
            </a: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Arial"/>
              </a:rPr>
              <a:t>– Romagna - fase </a:t>
            </a: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Arial"/>
              </a:rPr>
              <a:t>di test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  <a:sym typeface="Arial"/>
            </a:endParaRPr>
          </a:p>
        </p:txBody>
      </p:sp>
      <p:sp>
        <p:nvSpPr>
          <p:cNvPr id="142" name="Google Shape;142;p7"/>
          <p:cNvSpPr txBox="1">
            <a:spLocks noGrp="1"/>
          </p:cNvSpPr>
          <p:nvPr>
            <p:ph type="body" idx="1"/>
          </p:nvPr>
        </p:nvSpPr>
        <p:spPr>
          <a:xfrm>
            <a:off x="328488" y="2171700"/>
            <a:ext cx="11517148" cy="4665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4988" lvl="8" indent="0">
              <a:spcBef>
                <a:spcPts val="0"/>
              </a:spcBef>
              <a:buSzPts val="2400"/>
              <a:buNone/>
            </a:pPr>
            <a:r>
              <a:rPr lang="it-IT" sz="1800" dirty="0">
                <a:latin typeface="Montserrat"/>
                <a:ea typeface="Montserrat"/>
                <a:cs typeface="Montserrat"/>
              </a:rPr>
              <a:t>Sono stati selezionati 10 edifici ERP e 2 edifici dell’amministrazione regionale</a:t>
            </a:r>
            <a:endParaRPr sz="1800" dirty="0">
              <a:latin typeface="Montserrat"/>
              <a:ea typeface="Montserrat"/>
              <a:cs typeface="Montserrat"/>
              <a:sym typeface="Arial"/>
            </a:endParaRPr>
          </a:p>
          <a:p>
            <a:pPr marL="229351" lvl="0" indent="0" algn="l" rtl="0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SzPts val="2400"/>
              <a:buNone/>
            </a:pPr>
            <a:endParaRPr sz="1600" dirty="0">
              <a:latin typeface="Montserrat"/>
              <a:ea typeface="Montserrat"/>
              <a:cs typeface="Montserrat"/>
              <a:sym typeface="Arial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4262642" y="4549974"/>
            <a:ext cx="1381539" cy="722545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00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6389" y="2733683"/>
            <a:ext cx="5448301" cy="4824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672" y="3337093"/>
            <a:ext cx="2465385" cy="31483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653bbe8bd1_0_0"/>
          <p:cNvSpPr txBox="1">
            <a:spLocks noGrp="1"/>
          </p:cNvSpPr>
          <p:nvPr>
            <p:ph type="title"/>
          </p:nvPr>
        </p:nvSpPr>
        <p:spPr>
          <a:xfrm>
            <a:off x="328488" y="1037376"/>
            <a:ext cx="11607350" cy="14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Arial"/>
              </a:rPr>
              <a:t>Edifici Pilota in </a:t>
            </a: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Arial"/>
              </a:rPr>
              <a:t>Emilia–Romagna - fase </a:t>
            </a:r>
            <a:r>
              <a:rPr lang="it-IT" sz="28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Arial"/>
              </a:rPr>
              <a:t>di capitalizzazione</a:t>
            </a:r>
            <a:endParaRPr sz="2800" b="1" dirty="0">
              <a:solidFill>
                <a:srgbClr val="48AE87"/>
              </a:solidFill>
              <a:latin typeface="Montserrat"/>
              <a:ea typeface="Montserrat"/>
              <a:cs typeface="Montserrat"/>
              <a:sym typeface="Arial"/>
            </a:endParaRPr>
          </a:p>
        </p:txBody>
      </p:sp>
      <p:sp>
        <p:nvSpPr>
          <p:cNvPr id="151" name="Google Shape;151;g653bbe8bd1_0_0"/>
          <p:cNvSpPr txBox="1">
            <a:spLocks noGrp="1"/>
          </p:cNvSpPr>
          <p:nvPr>
            <p:ph type="body" idx="1"/>
          </p:nvPr>
        </p:nvSpPr>
        <p:spPr>
          <a:xfrm>
            <a:off x="328488" y="2171700"/>
            <a:ext cx="11517000" cy="46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9352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it-IT" sz="1800" dirty="0">
                <a:latin typeface="Montserrat"/>
                <a:ea typeface="Montserrat"/>
                <a:cs typeface="Montserrat"/>
              </a:rPr>
              <a:t>Sono stati selezionati 10 edifici ERP e 2 edifici scolastici</a:t>
            </a:r>
            <a:endParaRPr sz="1800" dirty="0">
              <a:latin typeface="Montserrat"/>
              <a:ea typeface="Montserrat"/>
              <a:cs typeface="Montserrat"/>
            </a:endParaRPr>
          </a:p>
          <a:p>
            <a:pPr marL="229351" lvl="0" indent="0" algn="l" rtl="0">
              <a:lnSpc>
                <a:spcPct val="100000"/>
              </a:lnSpc>
              <a:spcBef>
                <a:spcPts val="722"/>
              </a:spcBef>
              <a:spcAft>
                <a:spcPts val="0"/>
              </a:spcAft>
              <a:buSzPts val="2400"/>
              <a:buNone/>
            </a:pPr>
            <a:endParaRPr sz="1800" dirty="0">
              <a:latin typeface="Montserrat"/>
              <a:ea typeface="Montserrat"/>
              <a:cs typeface="Montserrat"/>
            </a:endParaRPr>
          </a:p>
        </p:txBody>
      </p:sp>
      <p:sp>
        <p:nvSpPr>
          <p:cNvPr id="152" name="Google Shape;152;g653bbe8bd1_0_0"/>
          <p:cNvSpPr/>
          <p:nvPr/>
        </p:nvSpPr>
        <p:spPr>
          <a:xfrm>
            <a:off x="3942063" y="4551000"/>
            <a:ext cx="1381500" cy="722400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BABABA"/>
              </a:gs>
              <a:gs pos="35000">
                <a:srgbClr val="CFCFCF"/>
              </a:gs>
              <a:gs pos="100000">
                <a:srgbClr val="EDEDED"/>
              </a:gs>
            </a:gsLst>
            <a:lin ang="16200038" scaled="0"/>
          </a:gra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5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928" y="3379721"/>
            <a:ext cx="2470090" cy="315001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973" y="2741708"/>
            <a:ext cx="3647491" cy="46232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 txBox="1">
            <a:spLocks noGrp="1"/>
          </p:cNvSpPr>
          <p:nvPr>
            <p:ph type="title"/>
          </p:nvPr>
        </p:nvSpPr>
        <p:spPr>
          <a:xfrm>
            <a:off x="328501" y="1058150"/>
            <a:ext cx="11351700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400" b="1" dirty="0">
                <a:solidFill>
                  <a:srgbClr val="48AE87"/>
                </a:solidFill>
                <a:latin typeface="Montserrat"/>
                <a:ea typeface="Montserrat"/>
                <a:cs typeface="Montserrat"/>
                <a:sym typeface="Montserrat"/>
              </a:rPr>
              <a:t>Cosa abbiamo fatto finora nel progetto SHERPA -  fase di test</a:t>
            </a:r>
            <a:endParaRPr sz="2400" b="1" dirty="0">
              <a:solidFill>
                <a:srgbClr val="48AE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8"/>
          <p:cNvSpPr txBox="1">
            <a:spLocks noGrp="1"/>
          </p:cNvSpPr>
          <p:nvPr>
            <p:ph type="body" idx="1"/>
          </p:nvPr>
        </p:nvSpPr>
        <p:spPr>
          <a:xfrm>
            <a:off x="328487" y="1756062"/>
            <a:ext cx="11226203" cy="598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15102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Individuato e selezionato gli edifici ERP in base a criteri di rappresentatività del parco residenziale pubblico regionale</a:t>
            </a:r>
            <a:endParaRPr sz="1600" dirty="0">
              <a:latin typeface="Montserrat"/>
              <a:ea typeface="Montserrat"/>
              <a:cs typeface="Montserrat"/>
              <a:sym typeface="Arial"/>
            </a:endParaRPr>
          </a:p>
          <a:p>
            <a:pPr marL="515102" lvl="0" indent="-28575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Compilato le schede (</a:t>
            </a:r>
            <a:r>
              <a:rPr lang="it-IT" sz="1600" dirty="0" err="1">
                <a:latin typeface="Montserrat"/>
                <a:ea typeface="Montserrat"/>
                <a:cs typeface="Montserrat"/>
              </a:rPr>
              <a:t>fact</a:t>
            </a:r>
            <a:r>
              <a:rPr lang="it-IT" sz="1600" dirty="0">
                <a:latin typeface="Montserrat"/>
                <a:ea typeface="Montserrat"/>
                <a:cs typeface="Montserrat"/>
              </a:rPr>
              <a:t> </a:t>
            </a:r>
            <a:r>
              <a:rPr lang="it-IT" sz="1600" dirty="0" err="1">
                <a:latin typeface="Montserrat"/>
                <a:ea typeface="Montserrat"/>
                <a:cs typeface="Montserrat"/>
              </a:rPr>
              <a:t>sheet</a:t>
            </a:r>
            <a:r>
              <a:rPr lang="it-IT" sz="1600" dirty="0">
                <a:latin typeface="Montserrat"/>
                <a:ea typeface="Montserrat"/>
                <a:cs typeface="Montserrat"/>
              </a:rPr>
              <a:t>) identificative di ciascun edificio</a:t>
            </a:r>
            <a:endParaRPr sz="1600" dirty="0">
              <a:latin typeface="Montserrat"/>
              <a:ea typeface="Montserrat"/>
              <a:cs typeface="Montserrat"/>
              <a:sym typeface="Arial"/>
            </a:endParaRPr>
          </a:p>
          <a:p>
            <a:pPr marL="515102" lvl="0" indent="-28575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Raccolto le informazioni (es. caratteristiche costruttive, modalità di utilizzo edificio) e i dati sui consumi energetici e caricato nel sistema informativo</a:t>
            </a:r>
            <a:endParaRPr sz="1600" dirty="0">
              <a:latin typeface="Montserrat"/>
              <a:ea typeface="Montserrat"/>
              <a:cs typeface="Montserrat"/>
              <a:sym typeface="Arial"/>
            </a:endParaRPr>
          </a:p>
          <a:p>
            <a:pPr marL="515102" lvl="0" indent="-28575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Condiviso, con i partner di progetto, le sessioni formative on line sulla riqualificazione energetica degli edifici in cui hanno partecipato i tecnici dell’amministrazione regionale e delle ACER</a:t>
            </a:r>
            <a:endParaRPr sz="1600" dirty="0">
              <a:latin typeface="Montserrat"/>
              <a:ea typeface="Montserrat"/>
              <a:cs typeface="Montserrat"/>
              <a:sym typeface="Arial"/>
            </a:endParaRPr>
          </a:p>
          <a:p>
            <a:pPr marL="515102" lvl="0" indent="-28575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Organizzato tavoli di lavoro tecnico per un confronto tra i tecnici dell’amministrazione regionale e delle ACER sulle misure di efficienza energetica individuate su ciascun edificio selezionato</a:t>
            </a:r>
            <a:endParaRPr sz="1600" dirty="0">
              <a:latin typeface="Montserrat"/>
              <a:ea typeface="Montserrat"/>
              <a:cs typeface="Montserrat"/>
              <a:sym typeface="Arial"/>
            </a:endParaRPr>
          </a:p>
          <a:p>
            <a:pPr marL="515102" lvl="0" indent="-28575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Analizzato e condiviso con i tecnici dell’amministrazione regionale e delle ACER strumenti di finanziamento </a:t>
            </a:r>
            <a:endParaRPr sz="1600" dirty="0">
              <a:latin typeface="Montserrat"/>
              <a:ea typeface="Montserrat"/>
              <a:cs typeface="Montserrat"/>
              <a:sym typeface="Arial"/>
            </a:endParaRPr>
          </a:p>
          <a:p>
            <a:pPr marL="515102" lvl="0" indent="-28575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Predisposto per ciascuno degli edifici selezionati il rapporto di analisi energetica tecnico, economica e finanziaria (in fase di chiusura dei lavori)</a:t>
            </a:r>
            <a:endParaRPr sz="1600" dirty="0">
              <a:latin typeface="Montserrat"/>
              <a:ea typeface="Montserrat"/>
              <a:cs typeface="Montserrat"/>
              <a:sym typeface="Arial"/>
            </a:endParaRPr>
          </a:p>
          <a:p>
            <a:pPr marL="642102" lvl="0" indent="-28575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1600" dirty="0">
              <a:latin typeface="Montserrat"/>
              <a:ea typeface="Montserrat"/>
              <a:cs typeface="Montserrat"/>
              <a:sym typeface="Arial"/>
            </a:endParaRPr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53bbe8bd1_0_8"/>
          <p:cNvSpPr txBox="1">
            <a:spLocks noGrp="1"/>
          </p:cNvSpPr>
          <p:nvPr>
            <p:ph type="title"/>
          </p:nvPr>
        </p:nvSpPr>
        <p:spPr>
          <a:xfrm>
            <a:off x="214010" y="1087334"/>
            <a:ext cx="11906654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4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Cosa abbiamo fatto finora nel progetto SHERPA </a:t>
            </a:r>
            <a:r>
              <a:rPr lang="it-IT" sz="2400" b="1" dirty="0" smtClean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- fase </a:t>
            </a:r>
            <a:r>
              <a:rPr lang="it-IT" sz="24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di </a:t>
            </a:r>
            <a:r>
              <a:rPr lang="it-IT" sz="2400" b="1" dirty="0" smtClean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capitalizzazione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g653bbe8bd1_0_8"/>
          <p:cNvSpPr txBox="1">
            <a:spLocks noGrp="1"/>
          </p:cNvSpPr>
          <p:nvPr>
            <p:ph type="body" idx="1"/>
          </p:nvPr>
        </p:nvSpPr>
        <p:spPr>
          <a:xfrm>
            <a:off x="328487" y="2094614"/>
            <a:ext cx="11226300" cy="564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2252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Montserrat"/>
                <a:ea typeface="Montserrat"/>
                <a:cs typeface="Montserrat"/>
              </a:rPr>
              <a:t>Condiviso </a:t>
            </a:r>
            <a:r>
              <a:rPr lang="it-IT" sz="1600" dirty="0">
                <a:latin typeface="Montserrat"/>
                <a:ea typeface="Montserrat"/>
                <a:cs typeface="Montserrat"/>
              </a:rPr>
              <a:t>con i partner internazionali </a:t>
            </a:r>
            <a:r>
              <a:rPr lang="it-IT" sz="1600" dirty="0" err="1" smtClean="0">
                <a:latin typeface="Montserrat"/>
                <a:ea typeface="Montserrat"/>
                <a:cs typeface="Montserrat"/>
              </a:rPr>
              <a:t>template</a:t>
            </a:r>
            <a:r>
              <a:rPr lang="it-IT" sz="1600" dirty="0" smtClean="0">
                <a:latin typeface="Montserrat"/>
                <a:ea typeface="Montserrat"/>
                <a:cs typeface="Montserrat"/>
              </a:rPr>
              <a:t> </a:t>
            </a:r>
            <a:r>
              <a:rPr lang="it-IT" sz="1600" dirty="0">
                <a:latin typeface="Montserrat"/>
                <a:ea typeface="Montserrat"/>
                <a:cs typeface="Montserrat"/>
              </a:rPr>
              <a:t>semplificato per la descrizione dei progetti.</a:t>
            </a:r>
            <a:endParaRPr sz="1600" dirty="0">
              <a:latin typeface="Montserrat"/>
              <a:ea typeface="Montserrat"/>
              <a:cs typeface="Montserrat"/>
            </a:endParaRPr>
          </a:p>
          <a:p>
            <a:pPr marL="572252" lvl="0" indent="-34290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Individuato le tipologie di edifici da coinvolgere e selezionato i progetti</a:t>
            </a:r>
          </a:p>
          <a:p>
            <a:pPr marL="572252" lvl="0" indent="-34290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Sperimentato i nuovi modelli descrittivi e realizzato i report di progetto</a:t>
            </a:r>
          </a:p>
          <a:p>
            <a:pPr marL="572252" lvl="0" indent="-34290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Verificato la funzionalità di una fase di revisione esperta del processo di preparazione del progetto</a:t>
            </a:r>
          </a:p>
          <a:p>
            <a:pPr marL="572252" lvl="0" indent="-34290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Condotto la fase di capitalizzazione per gli edifici regionali</a:t>
            </a:r>
          </a:p>
          <a:p>
            <a:pPr marL="572252" lvl="0" indent="-34290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Avviato la costruzione della </a:t>
            </a:r>
            <a:r>
              <a:rPr lang="it-IT" sz="1600" dirty="0" err="1">
                <a:latin typeface="Montserrat"/>
                <a:ea typeface="Montserrat"/>
                <a:cs typeface="Montserrat"/>
              </a:rPr>
              <a:t>roadmap</a:t>
            </a:r>
            <a:r>
              <a:rPr lang="it-IT" sz="1600" dirty="0">
                <a:latin typeface="Montserrat"/>
                <a:ea typeface="Montserrat"/>
                <a:cs typeface="Montserrat"/>
              </a:rPr>
              <a:t> regionale, in particolare per le misure di breve periodo e gli scenari di medio e lungo termine.</a:t>
            </a:r>
          </a:p>
          <a:p>
            <a:pPr marL="229352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387031" lvl="0" indent="-30679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>
            <a:spLocks noGrp="1"/>
          </p:cNvSpPr>
          <p:nvPr>
            <p:ph type="title"/>
          </p:nvPr>
        </p:nvSpPr>
        <p:spPr>
          <a:xfrm>
            <a:off x="731066" y="1041414"/>
            <a:ext cx="10750889" cy="63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4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Arial"/>
              </a:rPr>
              <a:t>Il patrimonio immobiliare dell’Edilizia Residenziale Pubblica</a:t>
            </a:r>
            <a:endParaRPr sz="2400" b="1" dirty="0">
              <a:solidFill>
                <a:srgbClr val="15996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2" name="Google Shape;172;p9"/>
          <p:cNvSpPr txBox="1">
            <a:spLocks noGrp="1"/>
          </p:cNvSpPr>
          <p:nvPr>
            <p:ph type="body" idx="1"/>
          </p:nvPr>
        </p:nvSpPr>
        <p:spPr>
          <a:xfrm>
            <a:off x="9467138" y="1674344"/>
            <a:ext cx="2382028" cy="2999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Su dati ACER del 2015, il patrimonio ERP della regione è costituito da circa 58* mila alloggi per una superfice utile complessiva di 3,6 milioni di mq. </a:t>
            </a: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L’86% degli immobili risulta costruito prima del 1991.</a:t>
            </a: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 </a:t>
            </a: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r>
              <a:rPr lang="it-IT" sz="1600" dirty="0">
                <a:latin typeface="Montserrat"/>
                <a:ea typeface="Montserrat"/>
                <a:cs typeface="Montserrat"/>
              </a:rPr>
              <a:t>* Compresi quelli di proprietà ACER</a:t>
            </a: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387031" lvl="0" indent="-68779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Font typeface="Arial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1400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" name="Google Shape;173;p9"/>
          <p:cNvGrpSpPr/>
          <p:nvPr/>
        </p:nvGrpSpPr>
        <p:grpSpPr>
          <a:xfrm>
            <a:off x="173016" y="1674344"/>
            <a:ext cx="9087942" cy="5544192"/>
            <a:chOff x="173016" y="1674344"/>
            <a:chExt cx="9544112" cy="5544192"/>
          </a:xfrm>
        </p:grpSpPr>
        <p:sp>
          <p:nvSpPr>
            <p:cNvPr id="174" name="Google Shape;174;p9"/>
            <p:cNvSpPr/>
            <p:nvPr/>
          </p:nvSpPr>
          <p:spPr>
            <a:xfrm>
              <a:off x="409111" y="6987254"/>
              <a:ext cx="6032518" cy="231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E46C0A"/>
                </a:buClr>
                <a:buSzPts val="903"/>
                <a:buFont typeface="Arial"/>
                <a:buNone/>
              </a:pPr>
              <a:r>
                <a:rPr lang="it-IT" sz="903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Fonte ACER ER – Valutazione di un piano per la riqualificazione del patrimonio edilizio residenziale pubblico della Regione - ER</a:t>
              </a:r>
              <a:endParaRPr/>
            </a:p>
          </p:txBody>
        </p:sp>
        <p:pic>
          <p:nvPicPr>
            <p:cNvPr id="175" name="Google Shape;175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3016" y="1674344"/>
              <a:ext cx="9544112" cy="554419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"/>
          <p:cNvSpPr txBox="1">
            <a:spLocks noGrp="1"/>
          </p:cNvSpPr>
          <p:nvPr>
            <p:ph type="title"/>
          </p:nvPr>
        </p:nvSpPr>
        <p:spPr>
          <a:xfrm>
            <a:off x="328488" y="1275608"/>
            <a:ext cx="11863513" cy="45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400" b="1" dirty="0" smtClean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Arial"/>
              </a:rPr>
              <a:t>Le </a:t>
            </a:r>
            <a:r>
              <a:rPr lang="it-IT" sz="24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Arial"/>
              </a:rPr>
              <a:t>misure di efficienza energetica proposte per gli edifici ERP</a:t>
            </a:r>
            <a:endParaRPr sz="2400" b="1" dirty="0">
              <a:solidFill>
                <a:srgbClr val="159961"/>
              </a:solidFill>
              <a:latin typeface="Montserrat"/>
              <a:ea typeface="Montserrat"/>
              <a:cs typeface="Montserrat"/>
              <a:sym typeface="Arial"/>
            </a:endParaRPr>
          </a:p>
        </p:txBody>
      </p:sp>
      <p:sp>
        <p:nvSpPr>
          <p:cNvPr id="181" name="Google Shape;181;p10"/>
          <p:cNvSpPr txBox="1">
            <a:spLocks noGrp="1"/>
          </p:cNvSpPr>
          <p:nvPr>
            <p:ph type="body" idx="1"/>
          </p:nvPr>
        </p:nvSpPr>
        <p:spPr>
          <a:xfrm>
            <a:off x="328488" y="2514600"/>
            <a:ext cx="10862522" cy="5226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9351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  <p:pic>
        <p:nvPicPr>
          <p:cNvPr id="182" name="Google Shape;18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488" y="1869607"/>
            <a:ext cx="7246485" cy="3476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1735" y="5361109"/>
            <a:ext cx="2742314" cy="2379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30770" y="5345809"/>
            <a:ext cx="3183419" cy="238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29641" y="1734525"/>
            <a:ext cx="2975843" cy="2277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61772" y="4373365"/>
            <a:ext cx="2330724" cy="3101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83364" y="4373365"/>
            <a:ext cx="2215292" cy="3198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"/>
          <p:cNvSpPr txBox="1">
            <a:spLocks noGrp="1"/>
          </p:cNvSpPr>
          <p:nvPr>
            <p:ph type="title"/>
          </p:nvPr>
        </p:nvSpPr>
        <p:spPr>
          <a:xfrm>
            <a:off x="525915" y="1122180"/>
            <a:ext cx="11863513" cy="458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4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Arial"/>
              </a:rPr>
              <a:t>La promozione della riqualificazione energetica degli edifici ERP</a:t>
            </a:r>
            <a:endParaRPr sz="2400" b="1" dirty="0">
              <a:solidFill>
                <a:srgbClr val="159961"/>
              </a:solidFill>
              <a:latin typeface="Montserrat"/>
              <a:ea typeface="Montserrat"/>
              <a:cs typeface="Montserrat"/>
              <a:sym typeface="Arial"/>
            </a:endParaRPr>
          </a:p>
        </p:txBody>
      </p:sp>
      <p:graphicFrame>
        <p:nvGraphicFramePr>
          <p:cNvPr id="194" name="Google Shape;194;p11"/>
          <p:cNvGraphicFramePr/>
          <p:nvPr>
            <p:extLst>
              <p:ext uri="{D42A27DB-BD31-4B8C-83A1-F6EECF244321}">
                <p14:modId xmlns:p14="http://schemas.microsoft.com/office/powerpoint/2010/main" val="3256385948"/>
              </p:ext>
            </p:extLst>
          </p:nvPr>
        </p:nvGraphicFramePr>
        <p:xfrm>
          <a:off x="411614" y="1848255"/>
          <a:ext cx="11558150" cy="5115684"/>
        </p:xfrm>
        <a:graphic>
          <a:graphicData uri="http://schemas.openxmlformats.org/drawingml/2006/table">
            <a:tbl>
              <a:tblPr firstRow="1" bandRow="1">
                <a:noFill/>
                <a:tableStyleId>{D68ACDEC-5E57-49A6-AE38-4CFAF77577EF}</a:tableStyleId>
              </a:tblPr>
              <a:tblGrid>
                <a:gridCol w="58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97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8834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600" b="0" i="0" u="none" strike="noStrike" cap="none" dirty="0" smtClean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Barriere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t-IT" sz="16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Opportunità</a:t>
                      </a:r>
                      <a:endParaRPr sz="16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1685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Disponibilità dei dati di </a:t>
                      </a:r>
                      <a:r>
                        <a:rPr lang="it-IT" sz="1400" b="0" i="0" u="none" strike="noStrike" cap="none" dirty="0" smtClean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consumo </a:t>
                      </a: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energetico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Abitudini e modalità di utilizzo delle apparecchiature da parte degli inquilini 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Coinvolgimento degli inquilini nel processo di riqualificazione energetica degli edifici.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Limitata disponibilità delle risorse finanziarie e capacità di reinvestire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Programmazione degli interventi di manutenzione subordinata alle emergenze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Attivazione di finanziamenti tramite terzi (es. Esco..)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Le principali misure individuate per la riqualificazione degli edifici ERP presentano dei tempi di ritorno elevati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Arial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Arial"/>
                        </a:rPr>
                        <a:t>Le spese accessorie ed i costi non strettamente connessi all’intervento energetico incidono sui tempi di ritorno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Calibri"/>
                        </a:rPr>
                        <a:t>Progettazione integrata che tenga conto non solo degli aspetti energetici  ma anche della sicurezza sismica, sostenibilità ambientale ecc.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Calibri"/>
                        </a:rPr>
                        <a:t>Considerare le misure di efficienza energetica in modo modulare ed integrato.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Calibri"/>
                        </a:rPr>
                        <a:t>Costruzione di un sistema informativo relativo al patrimonio immobiliare ERP che può guidare nella programmazione e definizione di eventuali misure di intervento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Calibri"/>
                        </a:rPr>
                        <a:t>Approfondire l’analisi dei consumi energetici delle utenze considerando le diverse forme di contrattualistica delle </a:t>
                      </a:r>
                      <a:r>
                        <a:rPr lang="it-IT" sz="1400" b="0" i="0" u="none" strike="noStrike" cap="none" dirty="0" err="1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Calibri"/>
                        </a:rPr>
                        <a:t>multiutility</a:t>
                      </a: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Calibri"/>
                        </a:rPr>
                        <a:t>, i migliori contratti energetici attraverso una indagine di mercato soprattutto per le fasce più deboli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1841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None/>
                      </a:pP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Noto Sans Symbols"/>
                        <a:buChar char="❑"/>
                      </a:pPr>
                      <a:r>
                        <a:rPr lang="it-IT" sz="1400" b="0" i="0" u="none" strike="noStrike" cap="none" dirty="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Calibri"/>
                        </a:rPr>
                        <a:t>Definire meccanismi di finanziamento ottimali considerando soluzioni combinate tra risorse pubbliche e private per superare le barriere di accesso al credito (eventualmente facendo massa critica) </a:t>
                      </a:r>
                      <a:endParaRPr sz="1400" b="0" i="0" u="none" strike="noStrike" cap="none" dirty="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354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2"/>
          <p:cNvSpPr txBox="1"/>
          <p:nvPr/>
        </p:nvSpPr>
        <p:spPr>
          <a:xfrm>
            <a:off x="965200" y="1412874"/>
            <a:ext cx="10383520" cy="4744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it-IT" sz="2400" b="1" dirty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Libre Franklin Medium"/>
              </a:rPr>
              <a:t>Riferimenti</a:t>
            </a:r>
            <a:endParaRPr sz="2400" b="1" dirty="0">
              <a:solidFill>
                <a:srgbClr val="159961"/>
              </a:solidFill>
              <a:latin typeface="Montserrat"/>
              <a:ea typeface="Montserrat"/>
              <a:cs typeface="Montserrat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285750" marR="0" lvl="0" indent="-2857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it-IT" sz="2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SITO WEB di progetto: </a:t>
            </a:r>
            <a:r>
              <a:rPr lang="it-IT" sz="2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  <a:hlinkClick r:id="rId3"/>
              </a:rPr>
              <a:t>https://sherpa.interreg-med.eu/</a:t>
            </a: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Libre Franklin Medium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Libre Franklin Medium"/>
            </a:endParaRPr>
          </a:p>
          <a:p>
            <a:pPr marL="285750" marR="0" lvl="0" indent="-28575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it-IT" sz="2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</a:rPr>
              <a:t>Pagina web Regione Emilia-Romagna: </a:t>
            </a:r>
            <a:r>
              <a:rPr lang="it-IT" sz="2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Libre Franklin Medium"/>
                <a:hlinkClick r:id="rId4"/>
              </a:rPr>
              <a:t>http://territorio.regione.emilia-romagna.it/entra-in-regione/progetti-europei/progetti-europei-attivi/sherpa</a:t>
            </a:r>
            <a:endParaRPr sz="2400" dirty="0">
              <a:solidFill>
                <a:schemeClr val="dk1"/>
              </a:solidFill>
              <a:latin typeface="Montserrat"/>
              <a:ea typeface="Montserrat"/>
              <a:cs typeface="Montserrat"/>
              <a:sym typeface="Libre Franklin Medium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dirty="0">
              <a:solidFill>
                <a:schemeClr val="dk1"/>
              </a:solidFill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354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3"/>
          <p:cNvSpPr txBox="1"/>
          <p:nvPr/>
        </p:nvSpPr>
        <p:spPr>
          <a:xfrm>
            <a:off x="1641763" y="2899065"/>
            <a:ext cx="8936181" cy="1787235"/>
          </a:xfrm>
          <a:prstGeom prst="rect">
            <a:avLst/>
          </a:prstGeom>
          <a:solidFill>
            <a:srgbClr val="15986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Calibri"/>
              </a:rPr>
              <a:t>BECOME A SHERPA OBSERVER!</a:t>
            </a:r>
            <a:endParaRPr sz="24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Calibri"/>
            </a:endParaRPr>
          </a:p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Calibri"/>
              </a:rPr>
              <a:t>Aderisci come </a:t>
            </a:r>
            <a:r>
              <a:rPr lang="it-IT" sz="2400" b="1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Calibri"/>
              </a:rPr>
              <a:t>Observer</a:t>
            </a:r>
            <a:r>
              <a:rPr lang="it-IT" sz="24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Calibri"/>
              </a:rPr>
              <a:t> al progetto SHERPA</a:t>
            </a:r>
            <a:endParaRPr sz="24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Calibri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Calibri"/>
              </a:rPr>
              <a:t> </a:t>
            </a:r>
            <a:endParaRPr sz="2400" b="1" dirty="0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07" name="Google Shape;207;p13"/>
          <p:cNvSpPr/>
          <p:nvPr/>
        </p:nvSpPr>
        <p:spPr>
          <a:xfrm>
            <a:off x="1749135" y="5320587"/>
            <a:ext cx="9743209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hlinkClick r:id="rId3"/>
              </a:rPr>
              <a:t>https://sherpa.interreg-med.eu/what-we-do/target-audience-mapping</a:t>
            </a:r>
            <a:r>
              <a:rPr lang="it-IT" sz="18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hlinkClick r:id="rId3"/>
              </a:rPr>
              <a:t>/</a:t>
            </a:r>
            <a:endParaRPr lang="it-IT" sz="1800" dirty="0" smtClean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53bbe8bd1_0_8"/>
          <p:cNvSpPr txBox="1">
            <a:spLocks noGrp="1"/>
          </p:cNvSpPr>
          <p:nvPr>
            <p:ph type="title"/>
          </p:nvPr>
        </p:nvSpPr>
        <p:spPr>
          <a:xfrm>
            <a:off x="214010" y="1087334"/>
            <a:ext cx="11906654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400" b="1" dirty="0" smtClean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Aderire alla fase di capitalizzazione di SHERPA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g653bbe8bd1_0_8"/>
          <p:cNvSpPr txBox="1">
            <a:spLocks noGrp="1"/>
          </p:cNvSpPr>
          <p:nvPr>
            <p:ph type="body" idx="1"/>
          </p:nvPr>
        </p:nvSpPr>
        <p:spPr>
          <a:xfrm>
            <a:off x="457199" y="2094614"/>
            <a:ext cx="10350231" cy="564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9352" lvl="0" indent="0" algn="l" rtl="0"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Impegni </a:t>
            </a:r>
            <a:r>
              <a:rPr lang="it-IT" sz="1800" b="1" dirty="0" smtClean="0">
                <a:solidFill>
                  <a:srgbClr val="48AE87"/>
                </a:solidFill>
                <a:latin typeface="Montserrat"/>
                <a:ea typeface="Montserrat"/>
                <a:cs typeface="Montserrat"/>
              </a:rPr>
              <a:t>generali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 previsti nella </a:t>
            </a:r>
            <a:r>
              <a:rPr lang="it-IT" sz="1800" b="1" dirty="0" smtClean="0">
                <a:solidFill>
                  <a:srgbClr val="48AE87"/>
                </a:solidFill>
                <a:latin typeface="Montserrat"/>
                <a:ea typeface="Montserrat"/>
                <a:cs typeface="Montserrat"/>
              </a:rPr>
              <a:t>Lettera di intenti</a:t>
            </a:r>
          </a:p>
          <a:p>
            <a:pPr marL="572252" lvl="0" indent="-34290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Cooperare con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Regione, Comuni e altre organizzazioni pubbliche sul territorio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regionale per una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strategia coordinata e di azioni per il miglioramento dell’efficienza energetica degli edifici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pubblici</a:t>
            </a:r>
            <a:endParaRPr lang="it-IT" sz="1800" dirty="0">
              <a:latin typeface="Montserrat"/>
              <a:ea typeface="Montserrat"/>
              <a:cs typeface="Montserrat"/>
            </a:endParaRPr>
          </a:p>
          <a:p>
            <a:pPr marL="572252" lvl="0" indent="-34290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Rimanere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informato e interessato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ad attività e strumenti SHERPA, partecipare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alle occasioni di networking, scambio di competenze, informazione e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dialogo</a:t>
            </a:r>
          </a:p>
          <a:p>
            <a:pPr marL="572252" lvl="0" indent="-34290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Assumere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come riferimento utile la metodologia sistemica sviluppata da SHERPA, utile alla creazione dei presupposti e alla pianificazione degli interventi sugli edifici pubblici sul territorio,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anche per valorizzare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il potenziale dimostrativo delle azioni dell’ente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pubblico</a:t>
            </a:r>
          </a:p>
          <a:p>
            <a:pPr marL="572252" indent="-34290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800" dirty="0">
                <a:latin typeface="Montserrat"/>
                <a:ea typeface="Montserrat"/>
                <a:cs typeface="Montserrat"/>
              </a:rPr>
              <a:t>Perseguire sinergie tra approcci e strumenti proposti da SHERPA e le iniziative e i progetti attuati sul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territorio,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con lo scopo di aumentarne gli effetti e la valorizzazione.</a:t>
            </a:r>
          </a:p>
          <a:p>
            <a:pPr marL="572252" lvl="0" indent="-34290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endParaRPr lang="it-IT" sz="1800" dirty="0">
              <a:latin typeface="Montserrat"/>
              <a:ea typeface="Montserrat"/>
              <a:cs typeface="Montserrat"/>
            </a:endParaRPr>
          </a:p>
          <a:p>
            <a:pPr marL="229352" lvl="0" indent="0" algn="l" rtl="0"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endParaRPr sz="1600" dirty="0">
              <a:latin typeface="Montserrat"/>
              <a:ea typeface="Montserrat"/>
              <a:cs typeface="Montserrat"/>
            </a:endParaRPr>
          </a:p>
          <a:p>
            <a:pPr marL="387031" lvl="0" indent="-30679" algn="l" rtl="0">
              <a:spcBef>
                <a:spcPts val="600"/>
              </a:spcBef>
              <a:spcAft>
                <a:spcPts val="600"/>
              </a:spcAft>
              <a:buSzPts val="2000"/>
              <a:buFont typeface="Noto Sans Symbols"/>
              <a:buNone/>
            </a:pP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2086317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653bbe8bd1_0_8"/>
          <p:cNvSpPr txBox="1">
            <a:spLocks noGrp="1"/>
          </p:cNvSpPr>
          <p:nvPr>
            <p:ph type="title"/>
          </p:nvPr>
        </p:nvSpPr>
        <p:spPr>
          <a:xfrm>
            <a:off x="214010" y="1087334"/>
            <a:ext cx="11906654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t-IT" sz="2400" b="1" dirty="0" smtClean="0">
                <a:solidFill>
                  <a:srgbClr val="159961"/>
                </a:solidFill>
                <a:latin typeface="Montserrat"/>
                <a:ea typeface="Montserrat"/>
                <a:cs typeface="Montserrat"/>
                <a:sym typeface="Montserrat"/>
              </a:rPr>
              <a:t>Aderire alla fase di capitalizzazione di SHERPA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g653bbe8bd1_0_8"/>
          <p:cNvSpPr txBox="1">
            <a:spLocks noGrp="1"/>
          </p:cNvSpPr>
          <p:nvPr>
            <p:ph type="body" idx="1"/>
          </p:nvPr>
        </p:nvSpPr>
        <p:spPr>
          <a:xfrm>
            <a:off x="457199" y="2094614"/>
            <a:ext cx="10350231" cy="5646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9352" lvl="0" indent="0" algn="l" rtl="0"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Impegni </a:t>
            </a:r>
            <a:r>
              <a:rPr lang="it-IT" sz="1800" b="1" dirty="0" smtClean="0">
                <a:solidFill>
                  <a:srgbClr val="48AE87"/>
                </a:solidFill>
                <a:latin typeface="Montserrat"/>
                <a:ea typeface="Montserrat"/>
                <a:cs typeface="Montserrat"/>
              </a:rPr>
              <a:t>per i comuni</a:t>
            </a:r>
          </a:p>
          <a:p>
            <a:pPr marL="572252" lvl="0" indent="-34290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Aderire/continuare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l’impegno già assunto in quanto firmatario del Patto dei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Sindaci all’attuazione del PAES/PAESC</a:t>
            </a:r>
            <a:endParaRPr lang="it-IT" sz="1800" dirty="0">
              <a:latin typeface="Montserrat"/>
              <a:ea typeface="Montserrat"/>
              <a:cs typeface="Montserrat"/>
            </a:endParaRPr>
          </a:p>
          <a:p>
            <a:pPr marL="572252" lvl="0" indent="-34290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Perseguire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sinergie con le misure attuate dalla Regione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Emilia-Romagna</a:t>
            </a:r>
            <a:endParaRPr lang="it-IT" sz="1800" dirty="0">
              <a:latin typeface="Montserrat"/>
              <a:ea typeface="Montserrat"/>
              <a:cs typeface="Montserrat"/>
            </a:endParaRPr>
          </a:p>
          <a:p>
            <a:pPr marL="229352" lvl="0" indent="0"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endParaRPr lang="it-IT" sz="1800" dirty="0" smtClean="0">
              <a:latin typeface="Montserrat"/>
              <a:ea typeface="Montserrat"/>
              <a:cs typeface="Montserrat"/>
            </a:endParaRPr>
          </a:p>
          <a:p>
            <a:pPr marL="229352" lvl="0" indent="0"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Impegni per le </a:t>
            </a:r>
            <a:r>
              <a:rPr lang="it-IT" sz="1800" b="1" dirty="0" smtClean="0">
                <a:solidFill>
                  <a:srgbClr val="48AE87"/>
                </a:solidFill>
                <a:latin typeface="Montserrat"/>
                <a:ea typeface="Montserrat"/>
                <a:cs typeface="Montserrat"/>
              </a:rPr>
              <a:t>agenzie locali/ACER </a:t>
            </a:r>
          </a:p>
          <a:p>
            <a:pPr marL="515102" lvl="0" indent="-28575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Sostenere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e partecipare attivamente alle iniziative dei Comuni del proprio territorio di riferimento, </a:t>
            </a:r>
            <a:endParaRPr lang="it-IT" sz="1800" dirty="0" smtClean="0">
              <a:latin typeface="Montserrat"/>
              <a:ea typeface="Montserrat"/>
              <a:cs typeface="Montserrat"/>
            </a:endParaRPr>
          </a:p>
          <a:p>
            <a:pPr marL="515102" lvl="0" indent="-285750">
              <a:spcBef>
                <a:spcPts val="600"/>
              </a:spcBef>
              <a:spcAft>
                <a:spcPts val="600"/>
              </a:spcAft>
              <a:buSzPts val="2000"/>
              <a:buFont typeface="Wingdings" panose="05000000000000000000" pitchFamily="2" charset="2"/>
              <a:buChar char="§"/>
            </a:pPr>
            <a:r>
              <a:rPr lang="it-IT" sz="1800" dirty="0" smtClean="0">
                <a:latin typeface="Montserrat"/>
                <a:ea typeface="Montserrat"/>
                <a:cs typeface="Montserrat"/>
              </a:rPr>
              <a:t>Ricercare 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e perseguire sinergie con le misure attuate dalla Regione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Emilia-Romagna</a:t>
            </a:r>
            <a:r>
              <a:rPr lang="it-IT" sz="1800" dirty="0">
                <a:latin typeface="Montserrat"/>
                <a:ea typeface="Montserrat"/>
                <a:cs typeface="Montserrat"/>
              </a:rPr>
              <a:t> </a:t>
            </a:r>
            <a:r>
              <a:rPr lang="it-IT" sz="1800" dirty="0" smtClean="0">
                <a:latin typeface="Montserrat"/>
                <a:ea typeface="Montserrat"/>
                <a:cs typeface="Montserrat"/>
              </a:rPr>
              <a:t>e partecipare attivamente alla funzionalità e alla completezza degli strumenti regionali.</a:t>
            </a:r>
            <a:endParaRPr lang="it-IT" sz="1800" dirty="0">
              <a:latin typeface="Montserrat"/>
              <a:ea typeface="Montserrat"/>
              <a:cs typeface="Montserrat"/>
            </a:endParaRPr>
          </a:p>
          <a:p>
            <a:pPr marL="229352" lvl="0" indent="0" algn="l" rtl="0">
              <a:spcBef>
                <a:spcPts val="600"/>
              </a:spcBef>
              <a:spcAft>
                <a:spcPts val="600"/>
              </a:spcAft>
              <a:buSzPts val="2000"/>
              <a:buNone/>
            </a:pPr>
            <a:endParaRPr sz="1800" dirty="0">
              <a:latin typeface="Montserrat"/>
              <a:ea typeface="Montserrat"/>
              <a:cs typeface="Montserrat"/>
            </a:endParaRPr>
          </a:p>
          <a:p>
            <a:pPr marL="387031" lvl="0" indent="-30679" algn="l" rtl="0">
              <a:spcBef>
                <a:spcPts val="600"/>
              </a:spcBef>
              <a:spcAft>
                <a:spcPts val="600"/>
              </a:spcAft>
              <a:buSzPts val="2000"/>
              <a:buFont typeface="Noto Sans Symbols"/>
              <a:buNone/>
            </a:pPr>
            <a:endParaRPr sz="1800" dirty="0">
              <a:latin typeface="Montserrat"/>
              <a:ea typeface="Montserrat"/>
              <a:cs typeface="Montserrat"/>
            </a:endParaRPr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  <a:p>
            <a:pPr marL="229351" lvl="0" indent="0" algn="l" rtl="0">
              <a:lnSpc>
                <a:spcPct val="100000"/>
              </a:lnSpc>
              <a:spcBef>
                <a:spcPts val="1399"/>
              </a:spcBef>
              <a:spcAft>
                <a:spcPts val="0"/>
              </a:spcAft>
              <a:buSzPts val="2000"/>
              <a:buNone/>
            </a:pP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2450598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"/>
          <p:cNvSpPr txBox="1">
            <a:spLocks noGrp="1"/>
          </p:cNvSpPr>
          <p:nvPr>
            <p:ph type="sldNum" idx="12"/>
          </p:nvPr>
        </p:nvSpPr>
        <p:spPr>
          <a:xfrm>
            <a:off x="4153904" y="7137134"/>
            <a:ext cx="1270021" cy="4121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354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354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759208" y="3648709"/>
            <a:ext cx="10939924" cy="461624"/>
          </a:xfrm>
          <a:prstGeom prst="rect">
            <a:avLst/>
          </a:prstGeom>
          <a:solidFill>
            <a:srgbClr val="008B39"/>
          </a:solidFill>
          <a:ln w="9525" cap="flat" cmpd="sng">
            <a:solidFill>
              <a:srgbClr val="008B3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61"/>
              <a:buFont typeface="Arial"/>
              <a:buNone/>
            </a:pPr>
            <a:r>
              <a:rPr lang="it-IT" sz="24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Gill Sans"/>
              </a:rPr>
              <a:t>Grazie per l’attenzione</a:t>
            </a:r>
            <a:endParaRPr sz="2400" b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trón SHERPA GenCa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1551</Words>
  <Application>Microsoft Office PowerPoint</Application>
  <PresentationFormat>Personalizzato</PresentationFormat>
  <Paragraphs>183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7" baseType="lpstr">
      <vt:lpstr>Montserrat</vt:lpstr>
      <vt:lpstr>Libre Franklin Medium</vt:lpstr>
      <vt:lpstr>Gill Sans</vt:lpstr>
      <vt:lpstr>Noto Sans Symbols</vt:lpstr>
      <vt:lpstr>Calibri</vt:lpstr>
      <vt:lpstr>Arial</vt:lpstr>
      <vt:lpstr>Wingdings</vt:lpstr>
      <vt:lpstr>Patrón SHERPA GenCat</vt:lpstr>
      <vt:lpstr>Presentazione standard di PowerPoint</vt:lpstr>
      <vt:lpstr>Sostenere i progetti di riqualificazione  e fornire gli strumenti utili  l’approccio di SHERPA e i risultati della fase di sperimentazione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Edifici Pilota in Emilia – Romagna - fase di test</vt:lpstr>
      <vt:lpstr>Edifici Pilota in Emilia–Romagna - fase di capitalizzazione</vt:lpstr>
      <vt:lpstr>Cosa abbiamo fatto finora nel progetto SHERPA -  fase di test</vt:lpstr>
      <vt:lpstr>Cosa abbiamo fatto finora nel progetto SHERPA - fase di capitalizzazione</vt:lpstr>
      <vt:lpstr>Il patrimonio immobiliare dell’Edilizia Residenziale Pubblica</vt:lpstr>
      <vt:lpstr>Le misure di efficienza energetica proposte per gli edifici ERP</vt:lpstr>
      <vt:lpstr>La promozione della riqualificazione energetica degli edifici ERP</vt:lpstr>
      <vt:lpstr>Presentazione standard di PowerPoint</vt:lpstr>
      <vt:lpstr>Presentazione standard di PowerPoint</vt:lpstr>
      <vt:lpstr>Aderire alla fase di capitalizzazione di SHERPA</vt:lpstr>
      <vt:lpstr>Aderire alla fase di capitalizzazione di SHERPA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Emmanuel Maniscalco</dc:creator>
  <cp:lastModifiedBy>Fabrizio Tollari</cp:lastModifiedBy>
  <cp:revision>12</cp:revision>
  <dcterms:created xsi:type="dcterms:W3CDTF">2018-07-11T17:46:52Z</dcterms:created>
  <dcterms:modified xsi:type="dcterms:W3CDTF">2019-10-21T18:37:15Z</dcterms:modified>
</cp:coreProperties>
</file>