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7" r:id="rId6"/>
    <p:sldId id="322" r:id="rId7"/>
    <p:sldId id="323" r:id="rId8"/>
    <p:sldId id="324" r:id="rId9"/>
    <p:sldId id="316" r:id="rId10"/>
    <p:sldId id="325" r:id="rId11"/>
    <p:sldId id="317" r:id="rId12"/>
    <p:sldId id="326" r:id="rId13"/>
    <p:sldId id="332" r:id="rId14"/>
    <p:sldId id="318" r:id="rId15"/>
    <p:sldId id="319" r:id="rId16"/>
    <p:sldId id="320" r:id="rId17"/>
    <p:sldId id="321" r:id="rId18"/>
    <p:sldId id="329" r:id="rId19"/>
    <p:sldId id="330" r:id="rId20"/>
    <p:sldId id="279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776"/>
    <a:srgbClr val="006666"/>
    <a:srgbClr val="C1DFF7"/>
    <a:srgbClr val="1E82B4"/>
    <a:srgbClr val="9FAEE5"/>
    <a:srgbClr val="8A1F5A"/>
    <a:srgbClr val="CA4F24"/>
    <a:srgbClr val="4470B4"/>
    <a:srgbClr val="CB4F88"/>
    <a:srgbClr val="3C74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8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viana.russo\Desktop\resourc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/>
                  </a:defRPr>
                </a:pPr>
                <a:endParaRPr lang="it-IT"/>
              </a:p>
            </c:txPr>
            <c:showCatName val="1"/>
            <c:showPercent val="1"/>
            <c:showLeaderLines val="1"/>
          </c:dLbls>
          <c:cat>
            <c:strRef>
              <c:f>Foglio2!$B$22:$N$22</c:f>
              <c:strCache>
                <c:ptCount val="13"/>
                <c:pt idx="0">
                  <c:v>OT 1</c:v>
                </c:pt>
                <c:pt idx="1">
                  <c:v>OT 3</c:v>
                </c:pt>
                <c:pt idx="2">
                  <c:v>OT 4</c:v>
                </c:pt>
                <c:pt idx="3">
                  <c:v>OT 5</c:v>
                </c:pt>
                <c:pt idx="4">
                  <c:v>OT 6</c:v>
                </c:pt>
                <c:pt idx="5">
                  <c:v>OT 7</c:v>
                </c:pt>
                <c:pt idx="6">
                  <c:v>OT 8</c:v>
                </c:pt>
                <c:pt idx="7">
                  <c:v>OT 9</c:v>
                </c:pt>
                <c:pt idx="8">
                  <c:v>OT 10</c:v>
                </c:pt>
                <c:pt idx="9">
                  <c:v>OT 11</c:v>
                </c:pt>
                <c:pt idx="12">
                  <c:v>TA</c:v>
                </c:pt>
              </c:strCache>
            </c:strRef>
          </c:cat>
          <c:val>
            <c:numRef>
              <c:f>Foglio2!$B$23:$N$23</c:f>
              <c:numCache>
                <c:formatCode>General</c:formatCode>
                <c:ptCount val="13"/>
                <c:pt idx="0">
                  <c:v>409627890.16000021</c:v>
                </c:pt>
                <c:pt idx="1">
                  <c:v>167974276.64000002</c:v>
                </c:pt>
                <c:pt idx="2">
                  <c:v>235566154.16</c:v>
                </c:pt>
                <c:pt idx="3">
                  <c:v>112257999.58</c:v>
                </c:pt>
                <c:pt idx="4">
                  <c:v>634290130.21000004</c:v>
                </c:pt>
                <c:pt idx="5">
                  <c:v>166500643.44</c:v>
                </c:pt>
                <c:pt idx="6">
                  <c:v>15154425.300000004</c:v>
                </c:pt>
                <c:pt idx="7">
                  <c:v>41126271.359999999</c:v>
                </c:pt>
                <c:pt idx="8">
                  <c:v>18694371</c:v>
                </c:pt>
                <c:pt idx="9">
                  <c:v>232571121.60999998</c:v>
                </c:pt>
                <c:pt idx="12">
                  <c:v>130619779.53999999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08/02/2017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118451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E0BAC9-F9F4-4927-8303-61F458F3F21D}" type="slidenum">
              <a:rPr lang="fr-FR" altLang="it-IT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it-IT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2249" y="8686362"/>
            <a:ext cx="2974150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4" tIns="47772" rIns="95544" bIns="47772" anchor="b"/>
          <a:lstStyle/>
          <a:p>
            <a:pPr algn="r" defTabSz="955675"/>
            <a:fld id="{71103473-B074-4AF6-91C6-9FBF2DC34A14}" type="slidenum">
              <a:rPr lang="fr-FR" altLang="it-IT" sz="1300">
                <a:latin typeface="Calibri" pitchFamily="34" charset="0"/>
                <a:ea typeface="Geneva" charset="-128"/>
              </a:rPr>
              <a:pPr algn="r" defTabSz="955675"/>
              <a:t>15</a:t>
            </a:fld>
            <a:endParaRPr lang="fr-FR" altLang="it-IT" sz="1300">
              <a:latin typeface="Calibri" pitchFamily="34" charset="0"/>
              <a:ea typeface="Geneva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E0BAC9-F9F4-4927-8303-61F458F3F21D}" type="slidenum">
              <a:rPr lang="fr-FR" altLang="it-IT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it-IT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2249" y="8686362"/>
            <a:ext cx="2974150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4" tIns="47772" rIns="95544" bIns="47772" anchor="b"/>
          <a:lstStyle/>
          <a:p>
            <a:pPr algn="r" defTabSz="955675"/>
            <a:fld id="{71103473-B074-4AF6-91C6-9FBF2DC34A14}" type="slidenum">
              <a:rPr lang="fr-FR" altLang="it-IT" sz="1300">
                <a:latin typeface="Calibri" pitchFamily="34" charset="0"/>
                <a:ea typeface="Geneva" charset="-128"/>
              </a:rPr>
              <a:pPr algn="r" defTabSz="955675"/>
              <a:t>16</a:t>
            </a:fld>
            <a:endParaRPr lang="fr-FR" altLang="it-IT" sz="1300">
              <a:latin typeface="Calibri" pitchFamily="34" charset="0"/>
              <a:ea typeface="Geneva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195934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34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01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13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65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8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867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18/03/2016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DE79-6F48-4839-AB44-DC3C4585CE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3" r:id="rId6"/>
    <p:sldLayoutId id="2147483824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6"/>
          <p:cNvSpPr/>
          <p:nvPr/>
        </p:nvSpPr>
        <p:spPr>
          <a:xfrm>
            <a:off x="1691680" y="691357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PROGETTI APPROVATI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42910" y="1358456"/>
          <a:ext cx="7858179" cy="4575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6822"/>
                <a:gridCol w="821216"/>
                <a:gridCol w="835373"/>
                <a:gridCol w="821216"/>
                <a:gridCol w="665467"/>
                <a:gridCol w="976963"/>
                <a:gridCol w="991122"/>
              </a:tblGrid>
              <a:tr h="1611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2776"/>
                          </a:solidFill>
                        </a:rPr>
                        <a:t>QUADRO SINOTTICO RIASSUNTIVO PROGRAMMAZIONE 2014-20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 b="1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 err="1">
                          <a:solidFill>
                            <a:srgbClr val="002776"/>
                          </a:solidFill>
                        </a:rPr>
                        <a:t>N°</a:t>
                      </a:r>
                      <a:r>
                        <a:rPr lang="it-IT" sz="1000" b="1" dirty="0">
                          <a:solidFill>
                            <a:srgbClr val="002776"/>
                          </a:solidFill>
                        </a:rPr>
                        <a:t> OF PROJECTS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1_CALL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2776"/>
                          </a:solidFill>
                        </a:rPr>
                        <a:t>2_CALL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PO_NAME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ALL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APPROVED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2776"/>
                          </a:solidFill>
                        </a:rPr>
                        <a:t>ALL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2776"/>
                          </a:solidFill>
                        </a:rPr>
                        <a:t>APPROVED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2776"/>
                          </a:solidFill>
                        </a:rPr>
                        <a:t>STATUS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ITA-FRA MARITTIMO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144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38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ON GOING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ITA-FRA ALCOTRA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24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18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109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31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ITA-AUS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66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39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ITA-CRO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ITA-MAL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ON GOING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ITA-SLO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160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ON GOING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ITA-SVI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272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ON GOING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ITA-GRE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349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ON GOING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ITA-TUN ENI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ENI CBC MED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IPA ITA-ALB-MONT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ADRION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376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ON GOING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MISSED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ALPINE SPACE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29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9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112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23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CENTRAL EUROPE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90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35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210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ON GOING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MED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225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61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 smtClean="0">
                          <a:solidFill>
                            <a:srgbClr val="002776"/>
                          </a:solidFill>
                        </a:rPr>
                        <a:t>14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8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INTERREG EUROPE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261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64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211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66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URBACT III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21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CLOSED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NA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ON GOING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</a:tr>
              <a:tr h="1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1215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2776"/>
                          </a:solidFill>
                        </a:rPr>
                        <a:t>285 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smtClean="0">
                          <a:solidFill>
                            <a:srgbClr val="002776"/>
                          </a:solidFill>
                        </a:rPr>
                        <a:t>656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solidFill>
                            <a:srgbClr val="002776"/>
                          </a:solidFill>
                        </a:rPr>
                        <a:t>128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</a:tr>
              <a:tr h="2032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TOTAL OF PROJECTS APPROVED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002776"/>
                          </a:solidFill>
                        </a:rPr>
                        <a:t>413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17" marR="6617" marT="6617" marB="0" anchor="b"/>
                </a:tc>
              </a:tr>
              <a:tr h="3156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2776"/>
                          </a:solidFill>
                        </a:rPr>
                        <a:t>TOTAL OF SUBMITTED PROJECTS </a:t>
                      </a:r>
                      <a:endParaRPr lang="it-IT" sz="100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002776"/>
                          </a:solidFill>
                        </a:rPr>
                        <a:t>1868</a:t>
                      </a:r>
                      <a:endParaRPr lang="it-IT" sz="1000" b="1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002776"/>
                          </a:solidFill>
                        </a:rPr>
                        <a:t>(IN QUESTO DATO MANCANO I DATI DEI PROGETTI PRESENTATI IN URBACTIII) </a:t>
                      </a:r>
                      <a:endParaRPr lang="it-IT" sz="1000" dirty="0">
                        <a:solidFill>
                          <a:srgbClr val="00277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661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215900" y="1052736"/>
            <a:ext cx="8785225" cy="50937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Nell’ambito di ciascun programma possono essere finanziate diverse 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tipologie di progetti: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  <a:defRPr/>
            </a:pPr>
            <a:endParaRPr lang="it-IT" altLang="it-IT" sz="1300" dirty="0" smtClean="0">
              <a:solidFill>
                <a:srgbClr val="0000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SzTx/>
              <a:buFont typeface="Wingdings" pitchFamily="2" charset="2"/>
              <a:buChar char="§"/>
              <a:defRPr/>
            </a:pP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300" b="1" dirty="0" smtClean="0">
                <a:solidFill>
                  <a:schemeClr val="accent1"/>
                </a:solidFill>
                <a:latin typeface="+mn-lt"/>
              </a:rPr>
              <a:t>PROGETTI SEMPLICI/ORDINARI/STANDARD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: 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Attuati secondo le logiche dell’approccio bottom-up su tutti gli assi prioritari e su tutti gli obiettivi specifici attraverso bandi pubblici (call for </a:t>
            </a:r>
            <a:r>
              <a:rPr lang="it-IT" altLang="it-IT" sz="1300" dirty="0" err="1" smtClean="0">
                <a:solidFill>
                  <a:srgbClr val="000099"/>
                </a:solidFill>
                <a:latin typeface="+mn-lt"/>
              </a:rPr>
              <a:t>proposal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). Prevedono importi entro le soglie previste.</a:t>
            </a:r>
          </a:p>
          <a:p>
            <a:pPr algn="just" eaLnBrk="1" hangingPunct="1">
              <a:spcBef>
                <a:spcPct val="0"/>
              </a:spcBef>
              <a:buSzTx/>
              <a:buNone/>
              <a:defRPr/>
            </a:pPr>
            <a:endParaRPr lang="it-IT" altLang="it-IT" sz="1300" dirty="0" smtClean="0">
              <a:solidFill>
                <a:srgbClr val="0000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SzTx/>
              <a:buFont typeface="Wingdings" pitchFamily="2" charset="2"/>
              <a:buChar char="§"/>
              <a:defRPr/>
            </a:pP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300" b="1" dirty="0" smtClean="0">
                <a:solidFill>
                  <a:schemeClr val="accent1"/>
                </a:solidFill>
                <a:latin typeface="+mn-lt"/>
              </a:rPr>
              <a:t>PROGETTI STRATEGICI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: 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Insieme complesso ed articolato di azioni, di natura e dimensione rilevanti dal punto di vista finanziario e dei risultati, identificate all’interno degli ambiti tematici prioritari del Programma, strettamente coerenti ed integrate fra loro. Seguono le logiche dell’approccio top down attraverso l’individuazione di temi mirati.</a:t>
            </a:r>
          </a:p>
          <a:p>
            <a:pPr algn="just" eaLnBrk="1" hangingPunct="1">
              <a:spcBef>
                <a:spcPct val="0"/>
              </a:spcBef>
              <a:buSzTx/>
              <a:buNone/>
              <a:defRPr/>
            </a:pPr>
            <a:endParaRPr lang="it-IT" altLang="it-IT" sz="1300" dirty="0" smtClean="0">
              <a:solidFill>
                <a:srgbClr val="0000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SzTx/>
              <a:buFont typeface="Wingdings" pitchFamily="2" charset="2"/>
              <a:buChar char="§"/>
              <a:defRPr/>
            </a:pP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300" b="1" dirty="0" smtClean="0">
                <a:solidFill>
                  <a:schemeClr val="accent1"/>
                </a:solidFill>
                <a:latin typeface="+mn-lt"/>
              </a:rPr>
              <a:t>PROGETTI INTEGRATI/ITI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: 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Insieme complesso ed articolato di azioni strettamente coerenti ed integrate tra loro, di natura e dimensione rilevanti dal punto di vista finanziario e dei risultati, solitamente indirizzate ad un territorio chiaramente identificato a livello geografico. Sono </a:t>
            </a:r>
            <a:r>
              <a:rPr lang="it-IT" altLang="it-IT" sz="1300" dirty="0" err="1" smtClean="0">
                <a:solidFill>
                  <a:srgbClr val="000099"/>
                </a:solidFill>
                <a:latin typeface="+mn-lt"/>
              </a:rPr>
              <a:t>pluri-tematici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, ovvero possono inserirsi nei diversi assi ed obiettivi specifici del programma.</a:t>
            </a:r>
          </a:p>
          <a:p>
            <a:pPr algn="just" eaLnBrk="1" hangingPunct="1">
              <a:spcBef>
                <a:spcPct val="0"/>
              </a:spcBef>
              <a:buSzTx/>
              <a:buNone/>
              <a:defRPr/>
            </a:pPr>
            <a:endParaRPr lang="it-IT" altLang="it-IT" sz="1300" dirty="0" smtClean="0">
              <a:solidFill>
                <a:srgbClr val="0000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SzTx/>
              <a:buFont typeface="Wingdings" pitchFamily="2" charset="2"/>
              <a:buChar char="§"/>
              <a:defRPr/>
            </a:pP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300" b="1" dirty="0" smtClean="0">
                <a:solidFill>
                  <a:schemeClr val="accent1"/>
                </a:solidFill>
                <a:latin typeface="+mn-lt"/>
              </a:rPr>
              <a:t>PROGETTI DI CAPITALIZZAZIONE (es. STANDARD+, ORIZZONTALI)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: 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Hanno lo scopo di capitalizzare i risultati del periodo di programmazione precedente o di quelli in corso, al fine di meglio evidenziare i risultati del programma</a:t>
            </a:r>
          </a:p>
          <a:p>
            <a:pPr algn="just" eaLnBrk="1" hangingPunct="1">
              <a:spcBef>
                <a:spcPct val="0"/>
              </a:spcBef>
              <a:buSzTx/>
              <a:buNone/>
              <a:defRPr/>
            </a:pPr>
            <a:endParaRPr lang="it-IT" altLang="it-IT" sz="1300" dirty="0" smtClean="0">
              <a:solidFill>
                <a:srgbClr val="0000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SzTx/>
              <a:buFont typeface="Wingdings" pitchFamily="2" charset="2"/>
              <a:buChar char="§"/>
              <a:defRPr/>
            </a:pP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300" b="1" dirty="0" smtClean="0">
                <a:solidFill>
                  <a:schemeClr val="accent1"/>
                </a:solidFill>
                <a:latin typeface="+mn-lt"/>
              </a:rPr>
              <a:t>PROGETTI MODULARI (Programma </a:t>
            </a:r>
            <a:r>
              <a:rPr lang="it-IT" altLang="it-IT" sz="1300" b="1" dirty="0" err="1" smtClean="0">
                <a:solidFill>
                  <a:schemeClr val="accent1"/>
                </a:solidFill>
                <a:latin typeface="+mn-lt"/>
              </a:rPr>
              <a:t>Interreg</a:t>
            </a:r>
            <a:r>
              <a:rPr lang="it-IT" altLang="it-IT" sz="1300" b="1" dirty="0" smtClean="0">
                <a:solidFill>
                  <a:schemeClr val="accent1"/>
                </a:solidFill>
                <a:latin typeface="+mn-lt"/>
              </a:rPr>
              <a:t> MED)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: 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L'approccio basato su modulo risponde all'esigenza di sfruttare in modo ottimale la diversità delle competenze, caratteristiche e proposte di ogni struttura partner, offrendo loro una varietà di combinazioni operative invece di un modello operativo uniforme. I progetti modulari sono composti da uno o più dei seguenti tipi di moduli:  M1. Studio,  M2. Verifica (</a:t>
            </a:r>
            <a:r>
              <a:rPr lang="it-IT" altLang="it-IT" sz="1300" dirty="0" err="1" smtClean="0">
                <a:solidFill>
                  <a:srgbClr val="000099"/>
                </a:solidFill>
                <a:latin typeface="+mn-lt"/>
              </a:rPr>
              <a:t>testing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),  M3. Capitalizzazione.</a:t>
            </a:r>
          </a:p>
        </p:txBody>
      </p:sp>
      <p:sp>
        <p:nvSpPr>
          <p:cNvPr id="4" name="Rettangolo 6"/>
          <p:cNvSpPr/>
          <p:nvPr/>
        </p:nvSpPr>
        <p:spPr>
          <a:xfrm>
            <a:off x="1691680" y="548680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TIPOLOGIE </a:t>
            </a:r>
            <a:r>
              <a:rPr lang="it-IT" sz="1400" b="1" kern="0" dirty="0" err="1" smtClean="0">
                <a:solidFill>
                  <a:srgbClr val="000099"/>
                </a:solidFill>
              </a:rPr>
              <a:t>DI</a:t>
            </a:r>
            <a:r>
              <a:rPr lang="it-IT" sz="1400" b="1" kern="0" dirty="0" smtClean="0">
                <a:solidFill>
                  <a:srgbClr val="000099"/>
                </a:solidFill>
              </a:rPr>
              <a:t> PROGETTI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42844" y="82919"/>
          <a:ext cx="8893173" cy="57035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80204"/>
                <a:gridCol w="576109"/>
                <a:gridCol w="504095"/>
                <a:gridCol w="1989738"/>
                <a:gridCol w="530738"/>
                <a:gridCol w="504095"/>
                <a:gridCol w="1852304"/>
                <a:gridCol w="524146"/>
                <a:gridCol w="1331744"/>
              </a:tblGrid>
              <a:tr h="21595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ATTUAZIONE PROGRAMMI CTE 2014-2020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800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  <a:r>
                        <a:rPr lang="it-IT" sz="900" b="1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PO_NAME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2_CALL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8007"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N°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OF PROJECTS 1_CALL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N°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OF PROJECTS 2_CALL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N°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OF PROJECTS 3_CALL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5433">
                <a:tc vMerge="1">
                  <a:txBody>
                    <a:bodyPr/>
                    <a:lstStyle/>
                    <a:p>
                      <a:pPr algn="ctr" fontAlgn="b"/>
                      <a:endParaRPr lang="it-IT" sz="105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LANCIO</a:t>
                      </a:r>
                      <a:b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CALL</a:t>
                      </a:r>
                      <a:endParaRPr lang="it-IT" sz="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APPROVED</a:t>
                      </a:r>
                      <a:endParaRPr lang="it-IT" sz="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NOTE</a:t>
                      </a:r>
                      <a:endParaRPr lang="it-IT" sz="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LANCIO</a:t>
                      </a:r>
                      <a:b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CALL</a:t>
                      </a:r>
                      <a:endParaRPr lang="it-IT" sz="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APPROVED</a:t>
                      </a:r>
                      <a:endParaRPr lang="it-IT" sz="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NOTE</a:t>
                      </a:r>
                      <a:endParaRPr lang="it-IT" sz="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LANCIO</a:t>
                      </a:r>
                      <a:b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CALL</a:t>
                      </a:r>
                      <a:endParaRPr lang="it-IT" sz="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NOTE</a:t>
                      </a:r>
                      <a:endParaRPr lang="it-IT" sz="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25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ITA-FRA </a:t>
                      </a:r>
                      <a:r>
                        <a:rPr lang="it-IT" sz="9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MAR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dic-15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38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nov-16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MARZO 2017: chiusura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call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71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ITA-FRA </a:t>
                      </a:r>
                      <a:r>
                        <a:rPr lang="it-IT" sz="9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lug-15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18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ott-15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31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Altri 6 progetti saranno sottoposti ad un altro riesame in occasione del 1°CdS del 2017 per una loro eventuale approvazione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dic-16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MARZO 2017: chiusura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call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it-IT" sz="90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per i </a:t>
                      </a:r>
                      <a:r>
                        <a:rPr lang="it-IT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Piani 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integrati tematici e territoriali (PITEM e PITER) 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0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ITA-AUS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mar-16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39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APRILE 2017: In attesa di pubblicazione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call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0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ITA-CRO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 attesa di pubblicazione call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0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ITA-MAL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set-16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NOVEMBRE 2016: chiusura call</a:t>
                      </a:r>
                      <a:b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Progetti in corso di valutazione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0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ITA-SLO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giu-16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SETTEMBRE 2016: Chiusura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call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Progetti in corso di valutazione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71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ITA-SVI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 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attesa di pubblicazione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call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(al termine delle due fasi previste nell’Avviso pubblico per la presentazione delle Manifestazioni di interesse).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0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ITA-GRE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lug-16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DICEMBRE 2016: chiusura call</a:t>
                      </a:r>
                      <a:b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Progetti in corso di valutazione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0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ITA-TUN ENI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 attesa di pubblicazione call</a:t>
                      </a:r>
                      <a:b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Si prevedono 2 call nel 2017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0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ENI CBC MED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 attesa di pubblicazione call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IPA ITA-ALB-MONT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 attesa di pubblicazione call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42845" y="71414"/>
          <a:ext cx="8929750" cy="57085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97150"/>
                <a:gridCol w="556392"/>
                <a:gridCol w="385107"/>
                <a:gridCol w="2006964"/>
                <a:gridCol w="669545"/>
                <a:gridCol w="558120"/>
                <a:gridCol w="1516180"/>
                <a:gridCol w="633194"/>
                <a:gridCol w="1407098"/>
              </a:tblGrid>
              <a:tr h="17109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</a:rPr>
                        <a:t>ATTUAZIONE PROGRAMMI CTE 2014-2020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10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it-IT" sz="900" b="1" u="none" strike="noStrike" dirty="0" err="1" smtClean="0">
                          <a:solidFill>
                            <a:schemeClr val="bg1"/>
                          </a:solidFill>
                        </a:rPr>
                        <a:t>PO_NAME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1095">
                <a:tc vMerge="1"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N°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OF PROJECTS 1_CALL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N°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OF PROJECTS 2_CALL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N°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OF PROJECTS 3_CALL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8567">
                <a:tc vMerge="1">
                  <a:txBody>
                    <a:bodyPr/>
                    <a:lstStyle/>
                    <a:p>
                      <a:pPr algn="ctr" fontAlgn="b"/>
                      <a:endParaRPr lang="it-IT" sz="105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557" marR="2557" marT="2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LANCIO</a:t>
                      </a:r>
                      <a:b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CALL</a:t>
                      </a:r>
                      <a:endParaRPr lang="it-IT" sz="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APPROVED</a:t>
                      </a:r>
                      <a:endParaRPr lang="it-IT" sz="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NOTE</a:t>
                      </a:r>
                      <a:endParaRPr lang="it-IT" sz="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LANCIO</a:t>
                      </a:r>
                      <a:b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endParaRPr lang="it-IT" sz="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APPROVED</a:t>
                      </a:r>
                      <a:endParaRPr lang="it-IT" sz="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NOTE</a:t>
                      </a:r>
                      <a:endParaRPr lang="it-IT" sz="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LANCIO</a:t>
                      </a:r>
                      <a:b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endParaRPr lang="it-IT" sz="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NOTE</a:t>
                      </a:r>
                      <a:endParaRPr lang="it-IT" sz="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73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ADRION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feb-16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Selezionate 205 proposte ritenute ammissibili</a:t>
                      </a:r>
                      <a:r>
                        <a:rPr lang="it-IT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Attualmente 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 corso la valutazione di qualità</a:t>
                      </a:r>
                      <a:r>
                        <a:rPr lang="it-IT" sz="9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Entro Giugno 2017: pubblicazione 2°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ALPINE SPACE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feb-15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feb-16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APRILE 2017: In attesa di pubblicazione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47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CENTRAL EUROPE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feb-15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apr-16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GIUGNO 2016: chiusura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Progetti in corso di valutazione.</a:t>
                      </a:r>
                      <a:b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MARZO 2017: selezione proposte progettuali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SETTEMBRE 2017:In attesa di pubblicazione call 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94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MED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nov-15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61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r>
                        <a:rPr lang="it-IT" sz="9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Progetti Modulari</a:t>
                      </a:r>
                    </a:p>
                    <a:p>
                      <a:pPr algn="l" fontAlgn="t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Sett-2016: approvati 49 </a:t>
                      </a:r>
                      <a:r>
                        <a:rPr lang="it-IT" sz="9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progetti</a:t>
                      </a:r>
                    </a:p>
                    <a:p>
                      <a:pPr algn="l" fontAlgn="t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Dic-2016: approvati 12 progetti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giu-16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r>
                        <a:rPr lang="it-IT" sz="9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Progetti Orizzontali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Sett-2016: approvati 8 Progetti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gen-17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Progetti 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Integrati e </a:t>
                      </a:r>
                      <a:r>
                        <a:rPr lang="it-IT" sz="9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Modulari</a:t>
                      </a:r>
                    </a:p>
                    <a:p>
                      <a:pPr algn="l" fontAlgn="t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MARZO </a:t>
                      </a:r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2017: chiusura </a:t>
                      </a:r>
                      <a:r>
                        <a:rPr lang="it-IT" sz="9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rgbClr val="FFFF00"/>
                    </a:solidFill>
                  </a:tcPr>
                </a:tc>
              </a:tr>
              <a:tr h="508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INTERREG EUROPE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giu-15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64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apr-16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66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MARZO 2017: In attesa di pubblicazione call 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47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URBACT III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mar-15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it-IT" sz="9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mar-16</a:t>
                      </a:r>
                      <a:endParaRPr lang="it-IT" sz="9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Progetti in corso di valutazione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dic-16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MARZO 2017: chiusura </a:t>
                      </a:r>
                      <a:r>
                        <a:rPr lang="it-IT" sz="9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Sett-2017: In attesa di pubblicazione </a:t>
                      </a:r>
                      <a:r>
                        <a:rPr lang="it-IT" sz="9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2018: In attesa di pubblicazione </a:t>
                      </a:r>
                      <a:r>
                        <a:rPr lang="it-IT" sz="9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call</a:t>
                      </a:r>
                      <a:r>
                        <a:rPr lang="it-IT" sz="9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it-IT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557" marR="2557" marT="255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110223"/>
            <a:ext cx="914400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30 gennaio </a:t>
            </a:r>
            <a:r>
              <a:rPr lang="it-IT" altLang="it-IT" sz="1300" b="1" dirty="0">
                <a:solidFill>
                  <a:srgbClr val="000099"/>
                </a:solidFill>
                <a:latin typeface="+mn-lt"/>
              </a:rPr>
              <a:t>2017</a:t>
            </a: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: </a:t>
            </a:r>
            <a:r>
              <a:rPr lang="it-IT" altLang="it-IT" sz="1300" b="1" dirty="0">
                <a:solidFill>
                  <a:srgbClr val="000099"/>
                </a:solidFill>
                <a:latin typeface="+mn-lt"/>
              </a:rPr>
              <a:t>apertura </a:t>
            </a:r>
            <a:r>
              <a:rPr lang="it-IT" altLang="it-IT" sz="1300" b="1" dirty="0" err="1">
                <a:solidFill>
                  <a:srgbClr val="000099"/>
                </a:solidFill>
                <a:latin typeface="+mn-lt"/>
              </a:rPr>
              <a:t>call</a:t>
            </a:r>
            <a:r>
              <a:rPr lang="it-IT" altLang="it-IT" sz="13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per progetti modulari e integrati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300" b="1" dirty="0">
                <a:solidFill>
                  <a:srgbClr val="000099"/>
                </a:solidFill>
                <a:latin typeface="+mn-lt"/>
              </a:rPr>
              <a:t>31 marzo 2017: chiusura </a:t>
            </a:r>
            <a:r>
              <a:rPr lang="it-IT" altLang="it-IT" sz="1300" b="1" dirty="0" err="1">
                <a:solidFill>
                  <a:srgbClr val="000099"/>
                </a:solidFill>
                <a:latin typeface="+mn-lt"/>
              </a:rPr>
              <a:t>call</a:t>
            </a:r>
            <a:endParaRPr lang="it-IT" altLang="it-IT" sz="1300" b="1" dirty="0">
              <a:solidFill>
                <a:srgbClr val="000099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 Sono ammessi 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tre </a:t>
            </a:r>
            <a:r>
              <a:rPr lang="it-IT" altLang="it-IT" sz="1300" b="1" dirty="0">
                <a:solidFill>
                  <a:srgbClr val="000099"/>
                </a:solidFill>
                <a:latin typeface="+mn-lt"/>
              </a:rPr>
              <a:t>tipi di 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progetti: 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M2 </a:t>
            </a: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Verifica (</a:t>
            </a:r>
            <a:r>
              <a:rPr lang="it-IT" altLang="it-IT" sz="1300" dirty="0" err="1">
                <a:solidFill>
                  <a:srgbClr val="000099"/>
                </a:solidFill>
                <a:latin typeface="+mn-lt"/>
              </a:rPr>
              <a:t>testing</a:t>
            </a: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),  </a:t>
            </a:r>
            <a:r>
              <a:rPr lang="it-IT" altLang="it-IT" sz="1300" dirty="0" smtClean="0">
                <a:solidFill>
                  <a:srgbClr val="000099"/>
                </a:solidFill>
                <a:latin typeface="+mn-lt"/>
              </a:rPr>
              <a:t>M3 Capitalizzazione e Integrati (M1, M2, M3)</a:t>
            </a:r>
            <a:endParaRPr lang="it-IT" altLang="it-IT" sz="1300" dirty="0">
              <a:solidFill>
                <a:srgbClr val="000099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 Ogni proposta deve essere presentata per </a:t>
            </a:r>
            <a:r>
              <a:rPr lang="it-IT" altLang="it-IT" sz="1300" b="1" dirty="0">
                <a:solidFill>
                  <a:srgbClr val="000099"/>
                </a:solidFill>
                <a:latin typeface="+mn-lt"/>
              </a:rPr>
              <a:t>un solo Obiettivo 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specifico e non per tutti gli OS del Programma</a:t>
            </a:r>
            <a:endParaRPr lang="it-IT" altLang="it-IT" sz="1300" b="1" dirty="0">
              <a:solidFill>
                <a:srgbClr val="000099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  Le condizioni specifiche, cioè il tipo di progetti ammessi per questa </a:t>
            </a:r>
            <a:r>
              <a:rPr lang="it-IT" altLang="it-IT" sz="1300" dirty="0" err="1">
                <a:solidFill>
                  <a:srgbClr val="000099"/>
                </a:solidFill>
                <a:latin typeface="+mn-lt"/>
              </a:rPr>
              <a:t>call</a:t>
            </a:r>
            <a:r>
              <a:rPr lang="it-IT" altLang="it-IT" sz="13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it-IT" altLang="it-IT" sz="1300" b="1" dirty="0">
                <a:solidFill>
                  <a:srgbClr val="000099"/>
                </a:solidFill>
                <a:latin typeface="+mn-lt"/>
              </a:rPr>
              <a:t>si applicano a ciascun obiettivo </a:t>
            </a:r>
            <a:r>
              <a:rPr lang="it-IT" altLang="it-IT" sz="1300" b="1" dirty="0" smtClean="0">
                <a:solidFill>
                  <a:srgbClr val="000099"/>
                </a:solidFill>
                <a:latin typeface="+mn-lt"/>
              </a:rPr>
              <a:t>specifico</a:t>
            </a:r>
            <a:endParaRPr lang="it-IT" altLang="it-IT" sz="13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428705" y="2911040"/>
          <a:ext cx="6715195" cy="187528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19675"/>
                <a:gridCol w="4195520"/>
              </a:tblGrid>
              <a:tr h="372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/>
                        <a:t>OBIETTIVI SPECIFICI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/>
                        <a:t>TIPI </a:t>
                      </a:r>
                      <a:r>
                        <a:rPr lang="it-IT" sz="1200" b="1" dirty="0" err="1"/>
                        <a:t>DI</a:t>
                      </a:r>
                      <a:r>
                        <a:rPr lang="it-IT" sz="1200" b="1" dirty="0"/>
                        <a:t> PROGETTI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/>
                        <a:t>Obiettivo specifico 1.1</a:t>
                      </a:r>
                      <a:endParaRPr lang="it-IT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Testing projects (M2) </a:t>
                      </a:r>
                      <a:r>
                        <a:rPr lang="en-US" sz="1200" b="0" dirty="0" err="1"/>
                        <a:t>Capitalising</a:t>
                      </a:r>
                      <a:r>
                        <a:rPr lang="en-US" sz="1200" b="0" dirty="0"/>
                        <a:t> projects (M3) Integrated projects (M1) + (M2) + (M3)</a:t>
                      </a:r>
                      <a:endParaRPr lang="it-IT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/>
                        <a:t>Obiettivo specifico 2.3</a:t>
                      </a:r>
                      <a:endParaRPr lang="it-IT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Integrated projects (M1) + (M2) + (M3)</a:t>
                      </a:r>
                      <a:endParaRPr lang="it-IT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/>
                        <a:t>Obiettivo specifico 3.1</a:t>
                      </a:r>
                      <a:endParaRPr lang="it-IT" sz="1100" b="1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/>
                        <a:t>Capitalising</a:t>
                      </a:r>
                      <a:r>
                        <a:rPr lang="en-US" sz="1200" b="0" dirty="0"/>
                        <a:t> projects (M3) Integrated projects (M1) + (M2) + (M3)</a:t>
                      </a:r>
                      <a:endParaRPr lang="it-IT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/>
                        <a:t>Obiettivo specifico 3.2</a:t>
                      </a:r>
                      <a:endParaRPr lang="it-IT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/>
                        <a:t>Testing projects (M2) </a:t>
                      </a:r>
                      <a:r>
                        <a:rPr lang="en-US" sz="1200" b="0" dirty="0" err="1"/>
                        <a:t>Capitalising</a:t>
                      </a:r>
                      <a:r>
                        <a:rPr lang="en-US" sz="1200" b="0" dirty="0"/>
                        <a:t> projects (M3) Integrated projects (M1) + (M2) + (M3</a:t>
                      </a:r>
                      <a:r>
                        <a:rPr lang="en-US" sz="1200" b="1" dirty="0"/>
                        <a:t>)</a:t>
                      </a:r>
                      <a:endParaRPr lang="it-IT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asellaDiTesto 13"/>
          <p:cNvSpPr txBox="1">
            <a:spLocks noChangeArrowheads="1"/>
          </p:cNvSpPr>
          <p:nvPr/>
        </p:nvSpPr>
        <p:spPr bwMode="auto">
          <a:xfrm>
            <a:off x="142875" y="5072074"/>
            <a:ext cx="8858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altLang="it-IT" sz="1200" b="1" dirty="0">
                <a:solidFill>
                  <a:srgbClr val="000099"/>
                </a:solidFill>
                <a:latin typeface="+mn-lt"/>
              </a:rPr>
              <a:t> 22 febbraio 2017: seminario informativo transnazionale sui progetti modulari ed integrati  organizzato da MED a Barcellona </a:t>
            </a:r>
            <a:endParaRPr lang="it-IT" sz="1600" dirty="0">
              <a:latin typeface="+mn-lt"/>
            </a:endParaRPr>
          </a:p>
        </p:txBody>
      </p:sp>
      <p:sp>
        <p:nvSpPr>
          <p:cNvPr id="5" name="Rettangolo 6"/>
          <p:cNvSpPr/>
          <p:nvPr/>
        </p:nvSpPr>
        <p:spPr>
          <a:xfrm>
            <a:off x="1525606" y="571480"/>
            <a:ext cx="5975352" cy="433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rgbClr val="000099"/>
                </a:solidFill>
              </a:rPr>
              <a:t>MED – CALL PROGETTI MODULARI E INTEGRATI </a:t>
            </a:r>
          </a:p>
        </p:txBody>
      </p:sp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Segnaposto piè di pagina 4"/>
          <p:cNvSpPr txBox="1">
            <a:spLocks/>
          </p:cNvSpPr>
          <p:nvPr/>
        </p:nvSpPr>
        <p:spPr bwMode="auto">
          <a:xfrm>
            <a:off x="0" y="6497638"/>
            <a:ext cx="9144000" cy="431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1200" i="1">
                <a:solidFill>
                  <a:schemeClr val="bg1"/>
                </a:solidFill>
              </a:rPr>
              <a:t>Area Progetti e Strumenti – Ufficio 6 – Programmi Operativi  di Cooperazione Territoriale  -  Dirigente  Arch. Paolo</a:t>
            </a:r>
            <a:r>
              <a:rPr lang="it-IT" altLang="it-IT" i="1">
                <a:solidFill>
                  <a:schemeClr val="bg1"/>
                </a:solidFill>
              </a:rPr>
              <a:t> </a:t>
            </a:r>
            <a:r>
              <a:rPr lang="it-IT" altLang="it-IT" sz="1200" i="1">
                <a:solidFill>
                  <a:schemeClr val="bg1"/>
                </a:solidFill>
              </a:rPr>
              <a:t>Galletta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85750" y="1196752"/>
            <a:ext cx="8643938" cy="45653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600" b="1" dirty="0">
                <a:solidFill>
                  <a:srgbClr val="000099"/>
                </a:solidFill>
                <a:latin typeface="+mn-lt"/>
              </a:rPr>
              <a:t>Ritardi nell’avvio della prima </a:t>
            </a:r>
            <a:r>
              <a:rPr lang="it-IT" sz="1600" b="1" dirty="0" err="1">
                <a:solidFill>
                  <a:srgbClr val="000099"/>
                </a:solidFill>
                <a:latin typeface="+mn-lt"/>
              </a:rPr>
              <a:t>call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sz="1600" dirty="0">
                <a:solidFill>
                  <a:srgbClr val="000099"/>
                </a:solidFill>
                <a:latin typeface="+mn-lt"/>
              </a:rPr>
              <a:t>per alcuni programmi (in particolare per quelli di nuova istituzione come Italia-Croazia e </a:t>
            </a:r>
            <a:r>
              <a:rPr lang="it-IT" sz="1600" dirty="0" err="1">
                <a:solidFill>
                  <a:srgbClr val="000099"/>
                </a:solidFill>
                <a:latin typeface="+mn-lt"/>
              </a:rPr>
              <a:t>Italia-Albania-Montenegro</a:t>
            </a:r>
            <a:r>
              <a:rPr lang="it-IT" sz="1600" dirty="0">
                <a:solidFill>
                  <a:srgbClr val="000099"/>
                </a:solidFill>
                <a:latin typeface="+mn-lt"/>
              </a:rPr>
              <a:t>)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600" b="1" dirty="0">
                <a:solidFill>
                  <a:srgbClr val="000099"/>
                </a:solidFill>
                <a:latin typeface="+mn-lt"/>
              </a:rPr>
              <a:t>Estreme differenze </a:t>
            </a:r>
            <a:r>
              <a:rPr lang="it-IT" sz="1600" dirty="0">
                <a:solidFill>
                  <a:srgbClr val="000099"/>
                </a:solidFill>
                <a:latin typeface="+mn-lt"/>
              </a:rPr>
              <a:t>nell’andamento dei programmi (quelli più consolidati stanno per completare la programmazione delle risorse disponibili)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9"/>
                </a:solidFill>
                <a:latin typeface="+mn-lt"/>
              </a:rPr>
              <a:t>Ritardo nel completamento della 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procedura di designazione </a:t>
            </a:r>
            <a:r>
              <a:rPr lang="it-IT" sz="1600" dirty="0">
                <a:solidFill>
                  <a:srgbClr val="000099"/>
                </a:solidFill>
                <a:latin typeface="+mn-lt"/>
              </a:rPr>
              <a:t>delle Autorità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9"/>
                </a:solidFill>
                <a:latin typeface="+mn-lt"/>
              </a:rPr>
              <a:t>Rischi legati al conseguimento delle milestones del 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Performance </a:t>
            </a:r>
            <a:r>
              <a:rPr lang="it-IT" sz="1600" b="1" dirty="0" err="1">
                <a:solidFill>
                  <a:srgbClr val="000099"/>
                </a:solidFill>
                <a:latin typeface="+mn-lt"/>
              </a:rPr>
              <a:t>Framework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  </a:t>
            </a:r>
            <a:r>
              <a:rPr lang="it-IT" sz="1600" dirty="0">
                <a:solidFill>
                  <a:srgbClr val="000099"/>
                </a:solidFill>
                <a:latin typeface="+mn-lt"/>
              </a:rPr>
              <a:t>entro il 2018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9"/>
                </a:solidFill>
                <a:latin typeface="+mn-lt"/>
              </a:rPr>
              <a:t>Ruolo della CTE nel favorire l’implementazione 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delle strategie macroregionali </a:t>
            </a:r>
            <a:r>
              <a:rPr lang="it-IT" sz="1600" dirty="0">
                <a:solidFill>
                  <a:srgbClr val="000099"/>
                </a:solidFill>
                <a:latin typeface="+mn-lt"/>
              </a:rPr>
              <a:t>EUSAIR ed EUSALP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9"/>
                </a:solidFill>
                <a:latin typeface="+mn-lt"/>
              </a:rPr>
              <a:t>Sollecitazione a favorire interventi per le politiche rivolte ai 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migranti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9"/>
                </a:solidFill>
                <a:latin typeface="+mn-lt"/>
              </a:rPr>
              <a:t>Esigenza di garantire maggiore visibilità alla Cooperazione e di favorire 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maggiormente il </a:t>
            </a:r>
            <a:r>
              <a:rPr lang="it-IT" sz="1600" b="1" dirty="0" err="1">
                <a:solidFill>
                  <a:srgbClr val="000099"/>
                </a:solidFill>
                <a:latin typeface="+mn-lt"/>
              </a:rPr>
              <a:t>mainstreaming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sz="1600" dirty="0">
                <a:solidFill>
                  <a:srgbClr val="000099"/>
                </a:solidFill>
                <a:latin typeface="+mn-lt"/>
              </a:rPr>
              <a:t>con i </a:t>
            </a:r>
            <a:r>
              <a:rPr lang="it-IT" sz="1600" i="1" dirty="0">
                <a:solidFill>
                  <a:srgbClr val="000099"/>
                </a:solidFill>
                <a:latin typeface="+mn-lt"/>
              </a:rPr>
              <a:t>Programmi dell’Ob. Investimenti per la crescita e l’occupazione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00099"/>
                </a:solidFill>
                <a:latin typeface="+mn-lt"/>
              </a:rPr>
              <a:t>Esigenza di garantire un</a:t>
            </a:r>
            <a:r>
              <a:rPr lang="it-IT" sz="1600" b="1" dirty="0">
                <a:solidFill>
                  <a:srgbClr val="000099"/>
                </a:solidFill>
                <a:latin typeface="+mn-lt"/>
              </a:rPr>
              <a:t> monitoraggio </a:t>
            </a:r>
            <a:r>
              <a:rPr lang="it-IT" sz="1600" dirty="0">
                <a:solidFill>
                  <a:srgbClr val="000099"/>
                </a:solidFill>
                <a:latin typeface="+mn-lt"/>
              </a:rPr>
              <a:t>della partecipazione italiana ai Programmi di Cooperazione</a:t>
            </a:r>
          </a:p>
        </p:txBody>
      </p:sp>
      <p:sp>
        <p:nvSpPr>
          <p:cNvPr id="9" name="Rettangolo 6"/>
          <p:cNvSpPr/>
          <p:nvPr/>
        </p:nvSpPr>
        <p:spPr>
          <a:xfrm>
            <a:off x="1525606" y="571480"/>
            <a:ext cx="5975352" cy="433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ALCUNE RIFLESSIONI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Segnaposto piè di pagina 4"/>
          <p:cNvSpPr txBox="1">
            <a:spLocks/>
          </p:cNvSpPr>
          <p:nvPr/>
        </p:nvSpPr>
        <p:spPr bwMode="auto">
          <a:xfrm>
            <a:off x="0" y="6497638"/>
            <a:ext cx="9144000" cy="431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1200" i="1">
                <a:solidFill>
                  <a:schemeClr val="bg1"/>
                </a:solidFill>
              </a:rPr>
              <a:t>Area Progetti e Strumenti – Ufficio 6 – Programmi Operativi  di Cooperazione Territoriale  -  Dirigente  Arch. Paolo</a:t>
            </a:r>
            <a:r>
              <a:rPr lang="it-IT" altLang="it-IT" i="1">
                <a:solidFill>
                  <a:schemeClr val="bg1"/>
                </a:solidFill>
              </a:rPr>
              <a:t> </a:t>
            </a:r>
            <a:r>
              <a:rPr lang="it-IT" altLang="it-IT" sz="1200" i="1">
                <a:solidFill>
                  <a:schemeClr val="bg1"/>
                </a:solidFill>
              </a:rPr>
              <a:t>Galletta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1254515"/>
            <a:ext cx="892968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000099"/>
                </a:solidFill>
                <a:latin typeface="+mn-lt"/>
              </a:rPr>
              <a:t>Rafforzamento della complementarietà e dell’integrazione tra i Programmi dell’Obiettivo CTE ed i Programmi dell’Obiettivo Investimenti per la Crescita e l’Occupazione </a:t>
            </a: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(partecipazione reciproca delle </a:t>
            </a:r>
            <a:r>
              <a:rPr lang="it-IT" sz="1600" dirty="0" err="1" smtClean="0">
                <a:solidFill>
                  <a:srgbClr val="000099"/>
                </a:solidFill>
                <a:latin typeface="+mn-lt"/>
              </a:rPr>
              <a:t>AdG</a:t>
            </a: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 ai diversi </a:t>
            </a:r>
            <a:r>
              <a:rPr lang="it-IT" sz="1600" dirty="0" err="1" smtClean="0">
                <a:solidFill>
                  <a:srgbClr val="000099"/>
                </a:solidFill>
                <a:latin typeface="+mn-lt"/>
              </a:rPr>
              <a:t>CdS</a:t>
            </a: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; riunioni di coordinamento, informative periodiche nel corso dei </a:t>
            </a:r>
            <a:r>
              <a:rPr lang="it-IT" sz="1600" dirty="0" err="1" smtClean="0">
                <a:solidFill>
                  <a:srgbClr val="000099"/>
                </a:solidFill>
                <a:latin typeface="+mn-lt"/>
              </a:rPr>
              <a:t>CdS</a:t>
            </a: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 dei POR/PON sulla CTE, opportunità offerte dalla CTE e dall’applicazione dell’art. 96.3.d del Reg. (CE) 1303/2013; attività svolte nell’ambito del GCS CTE e del “Comitato con funzioni di sorveglianza e accompagnamento dell’attuazione dei Programmi  2014-2020”);</a:t>
            </a:r>
          </a:p>
          <a:p>
            <a:pPr marL="358775" lvl="0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Ai fini del monitoraggio, l’utilizzo sistematico e coordinato di </a:t>
            </a:r>
            <a:r>
              <a:rPr lang="it-IT" sz="1600" b="1" dirty="0" smtClean="0">
                <a:solidFill>
                  <a:srgbClr val="000099"/>
                </a:solidFill>
                <a:latin typeface="+mn-lt"/>
              </a:rPr>
              <a:t>banche date progettuali dell’Obiettivo CTE già esistenti </a:t>
            </a: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(quale ad esempio la banca data KEEP finanziata da </a:t>
            </a:r>
            <a:r>
              <a:rPr lang="it-IT" sz="1600" dirty="0" err="1" smtClean="0">
                <a:solidFill>
                  <a:srgbClr val="000099"/>
                </a:solidFill>
                <a:latin typeface="+mn-lt"/>
              </a:rPr>
              <a:t>Interact</a:t>
            </a: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) ed eventuale costruzione ed implementazione di </a:t>
            </a:r>
            <a:r>
              <a:rPr lang="it-IT" sz="1600" b="1" dirty="0" smtClean="0">
                <a:solidFill>
                  <a:srgbClr val="000099"/>
                </a:solidFill>
                <a:latin typeface="+mn-lt"/>
              </a:rPr>
              <a:t>banche dati complementari/integrative riferibili ai programmi/progetti CTE a partecipazione italiana</a:t>
            </a: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, nell’ottica dell’open data. I dati raccolti saranno utilizzati per attività di studio, analisi e informazione e per la verifica del conseguimento dei target del Performance frame work;</a:t>
            </a:r>
          </a:p>
          <a:p>
            <a:pPr marL="358775" lvl="0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600" dirty="0" smtClean="0">
                <a:solidFill>
                  <a:srgbClr val="000099"/>
                </a:solidFill>
                <a:latin typeface="+mn-lt"/>
              </a:rPr>
              <a:t>l’attività di analisi ed approfondimenti in merito al futuro di </a:t>
            </a:r>
            <a:r>
              <a:rPr lang="it-IT" sz="1600" b="1" dirty="0" err="1" smtClean="0">
                <a:solidFill>
                  <a:srgbClr val="000099"/>
                </a:solidFill>
                <a:latin typeface="+mn-lt"/>
              </a:rPr>
              <a:t>Interreg</a:t>
            </a:r>
            <a:r>
              <a:rPr lang="it-IT" sz="1600" b="1" dirty="0" smtClean="0">
                <a:solidFill>
                  <a:srgbClr val="000099"/>
                </a:solidFill>
                <a:latin typeface="+mn-lt"/>
              </a:rPr>
              <a:t> post 2020</a:t>
            </a:r>
            <a:r>
              <a:rPr lang="it-IT" sz="1600" b="1" dirty="0" smtClean="0">
                <a:solidFill>
                  <a:srgbClr val="002776"/>
                </a:solidFill>
                <a:latin typeface="+mn-lt"/>
              </a:rPr>
              <a:t>.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it-IT" sz="1600" dirty="0" smtClean="0"/>
              <a:t> </a:t>
            </a:r>
            <a:endParaRPr lang="it-IT" sz="1600" dirty="0"/>
          </a:p>
        </p:txBody>
      </p:sp>
      <p:sp>
        <p:nvSpPr>
          <p:cNvPr id="9" name="Rettangolo 6"/>
          <p:cNvSpPr/>
          <p:nvPr/>
        </p:nvSpPr>
        <p:spPr>
          <a:xfrm>
            <a:off x="1525606" y="571480"/>
            <a:ext cx="5975352" cy="433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ATTIVITA’ STRATEGICHE DELL’ACT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/>
          <p:cNvSpPr>
            <a:spLocks noChangeArrowheads="1"/>
          </p:cNvSpPr>
          <p:nvPr/>
        </p:nvSpPr>
        <p:spPr bwMode="auto">
          <a:xfrm>
            <a:off x="428596" y="721696"/>
            <a:ext cx="7815292" cy="35394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800" b="1" dirty="0" smtClean="0">
              <a:solidFill>
                <a:srgbClr val="000099"/>
              </a:solidFill>
              <a:latin typeface="+mn-lt"/>
            </a:endParaRPr>
          </a:p>
          <a:p>
            <a:pPr lvl="0" algn="ctr"/>
            <a:r>
              <a:rPr lang="it-IT" altLang="it-IT" sz="2400" b="1" dirty="0" smtClean="0">
                <a:solidFill>
                  <a:srgbClr val="000099"/>
                </a:solidFill>
                <a:latin typeface="+mn-lt"/>
              </a:rPr>
              <a:t>Giornata informativa sul nuovo bando MED</a:t>
            </a:r>
          </a:p>
          <a:p>
            <a:pPr algn="ctr" eaLnBrk="1" hangingPunct="1">
              <a:defRPr/>
            </a:pPr>
            <a:endParaRPr lang="it-IT" altLang="it-IT" sz="2400" b="1" dirty="0" smtClean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endParaRPr lang="it-IT" altLang="it-IT" sz="2400" b="1" dirty="0" smtClean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endParaRPr lang="it-IT" altLang="it-IT" sz="2400" b="1" dirty="0" smtClean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it-IT" altLang="it-IT" sz="2000" b="1" dirty="0" smtClean="0">
                <a:solidFill>
                  <a:srgbClr val="000099"/>
                </a:solidFill>
                <a:latin typeface="+mn-lt"/>
              </a:rPr>
              <a:t>Lo stato di attuazione dei Programmi della cooperazione territoriale 2014-2020</a:t>
            </a:r>
          </a:p>
          <a:p>
            <a:pPr algn="ctr" eaLnBrk="1" hangingPunct="1">
              <a:defRPr/>
            </a:pPr>
            <a:endParaRPr lang="it-IT" altLang="it-IT" sz="2000" b="1" dirty="0" smtClean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endParaRPr lang="it-IT" altLang="it-IT" sz="2000" b="1" dirty="0" smtClean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it-IT" altLang="it-IT" sz="2000" b="1" i="1" dirty="0" smtClean="0">
                <a:solidFill>
                  <a:srgbClr val="000099"/>
                </a:solidFill>
                <a:latin typeface="+mn-lt"/>
              </a:rPr>
              <a:t>Viviana Russo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4997247"/>
            <a:ext cx="85011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kern="0" dirty="0">
                <a:solidFill>
                  <a:srgbClr val="000099"/>
                </a:solidFill>
                <a:cs typeface="Arial" pitchFamily="34" charset="0"/>
              </a:rPr>
              <a:t>Bologna, 08 febbraio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rgbClr val="000099"/>
                </a:solidFill>
                <a:cs typeface="Arial" pitchFamily="34" charset="0"/>
              </a:rPr>
              <a:t> Regione </a:t>
            </a:r>
            <a:r>
              <a:rPr lang="it-IT" sz="1600" b="1" kern="0" dirty="0">
                <a:solidFill>
                  <a:srgbClr val="000099"/>
                </a:solidFill>
                <a:latin typeface="+mn-lt"/>
                <a:cs typeface="Arial" pitchFamily="34" charset="0"/>
              </a:rPr>
              <a:t>Emilia-Romagna</a:t>
            </a:r>
            <a:r>
              <a:rPr lang="it-IT" sz="1600" b="1" kern="0" dirty="0">
                <a:solidFill>
                  <a:srgbClr val="000099"/>
                </a:solidFill>
                <a:cs typeface="Arial" pitchFamily="34" charset="0"/>
              </a:rPr>
              <a:t> - Sala 20 maggio 2012 </a:t>
            </a:r>
          </a:p>
        </p:txBody>
      </p:sp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 descr="Risultati immagini per EUropean Un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123" name="AutoShape 8" descr="Risultati immagini per EUropean Un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1268" name="Segnaposto numero diapositiva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>
              <a:defRPr/>
            </a:pPr>
            <a:fld id="{45388E38-D2B3-48A1-93A5-9D579456C47E}" type="slidenum">
              <a:rPr altLang="it-IT">
                <a:latin typeface="Calibri" pitchFamily="34" charset="0"/>
              </a:rPr>
              <a:pPr>
                <a:defRPr/>
              </a:pPr>
              <a:t>3</a:t>
            </a:fld>
            <a:endParaRPr altLang="it-IT">
              <a:latin typeface="Calibri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40322" y="1103461"/>
          <a:ext cx="7776094" cy="455778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43626"/>
                <a:gridCol w="1943626"/>
                <a:gridCol w="1944421"/>
                <a:gridCol w="1944421"/>
              </a:tblGrid>
              <a:tr h="46915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+mn-lt"/>
                        </a:rPr>
                        <a:t>19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+mn-lt"/>
                        </a:rPr>
                        <a:t>PROGRAMMI OBIETTIVO CTE 2014-2020</a:t>
                      </a:r>
                      <a:endParaRPr lang="it-IT" sz="12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44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99"/>
                          </a:solidFill>
                          <a:latin typeface="+mn-lt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99"/>
                          </a:solidFill>
                          <a:latin typeface="+mn-lt"/>
                        </a:rPr>
                        <a:t>programmi  cooperazione transfrontaliera</a:t>
                      </a:r>
                      <a:endParaRPr lang="it-IT" sz="1100" b="1" dirty="0">
                        <a:solidFill>
                          <a:srgbClr val="000099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99"/>
                          </a:solidFill>
                          <a:latin typeface="+mn-lt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99"/>
                          </a:solidFill>
                          <a:latin typeface="+mn-lt"/>
                        </a:rPr>
                        <a:t>programmi cooperazione transnazionale</a:t>
                      </a:r>
                      <a:endParaRPr lang="it-IT" sz="1100" b="1" dirty="0">
                        <a:solidFill>
                          <a:srgbClr val="000099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99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99"/>
                          </a:solidFill>
                          <a:latin typeface="+mn-lt"/>
                        </a:rPr>
                        <a:t>programmi cooperazione transfrontaliera esterna</a:t>
                      </a:r>
                      <a:endParaRPr lang="it-IT" sz="1100" b="1" dirty="0">
                        <a:solidFill>
                          <a:srgbClr val="000099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99"/>
                          </a:solidFill>
                          <a:latin typeface="+mn-lt"/>
                        </a:rPr>
                        <a:t>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99"/>
                          </a:solidFill>
                          <a:latin typeface="+mn-lt"/>
                        </a:rPr>
                        <a:t>programmi cooperazione interregionale</a:t>
                      </a:r>
                      <a:endParaRPr lang="it-IT" sz="1100" b="1" dirty="0">
                        <a:solidFill>
                          <a:srgbClr val="000099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4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Italia-Francia</a:t>
                      </a:r>
                      <a:r>
                        <a:rPr lang="it-IT" sz="1100" b="1" dirty="0">
                          <a:latin typeface="+mn-lt"/>
                        </a:rPr>
                        <a:t> marittimo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Central</a:t>
                      </a:r>
                      <a:r>
                        <a:rPr lang="it-IT" sz="1100" b="1" dirty="0">
                          <a:latin typeface="+mn-lt"/>
                        </a:rPr>
                        <a:t> </a:t>
                      </a:r>
                      <a:r>
                        <a:rPr lang="it-IT" sz="1100" b="1" dirty="0" err="1" smtClean="0">
                          <a:latin typeface="+mn-lt"/>
                        </a:rPr>
                        <a:t>Europe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Italia-Albania-Montenegro</a:t>
                      </a:r>
                      <a:r>
                        <a:rPr lang="it-IT" sz="1100" b="1" dirty="0">
                          <a:latin typeface="+mn-lt"/>
                        </a:rPr>
                        <a:t> (IPA)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+mn-lt"/>
                        </a:rPr>
                        <a:t>INTERACT III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Italia-Francia</a:t>
                      </a:r>
                      <a:r>
                        <a:rPr lang="it-IT" sz="1100" b="1" dirty="0">
                          <a:latin typeface="+mn-lt"/>
                        </a:rPr>
                        <a:t> </a:t>
                      </a:r>
                      <a:r>
                        <a:rPr lang="it-IT" sz="1100" b="1" dirty="0" err="1">
                          <a:latin typeface="+mn-lt"/>
                        </a:rPr>
                        <a:t>Alcotra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Med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Italia-Tunisia</a:t>
                      </a:r>
                      <a:r>
                        <a:rPr lang="it-IT" sz="1100" b="1" dirty="0">
                          <a:latin typeface="+mn-lt"/>
                        </a:rPr>
                        <a:t> (ENI)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+mn-lt"/>
                        </a:rPr>
                        <a:t>INTERREG Europe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Italia-Svizzera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+mn-lt"/>
                        </a:rPr>
                        <a:t>Alpine </a:t>
                      </a:r>
                      <a:r>
                        <a:rPr lang="it-IT" sz="1100" b="1" dirty="0" err="1">
                          <a:latin typeface="+mn-lt"/>
                        </a:rPr>
                        <a:t>Space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Mediterranean</a:t>
                      </a:r>
                      <a:r>
                        <a:rPr lang="it-IT" sz="1100" b="1" dirty="0">
                          <a:latin typeface="+mn-lt"/>
                        </a:rPr>
                        <a:t> </a:t>
                      </a:r>
                      <a:r>
                        <a:rPr lang="it-IT" sz="1100" b="1" dirty="0" err="1">
                          <a:latin typeface="+mn-lt"/>
                        </a:rPr>
                        <a:t>Sea</a:t>
                      </a:r>
                      <a:r>
                        <a:rPr lang="it-IT" sz="1100" b="1" dirty="0">
                          <a:latin typeface="+mn-lt"/>
                        </a:rPr>
                        <a:t> </a:t>
                      </a:r>
                      <a:r>
                        <a:rPr lang="it-IT" sz="1100" b="1" dirty="0" err="1">
                          <a:latin typeface="+mn-lt"/>
                        </a:rPr>
                        <a:t>Basin</a:t>
                      </a:r>
                      <a:r>
                        <a:rPr lang="it-IT" sz="1100" b="1" dirty="0">
                          <a:latin typeface="+mn-lt"/>
                        </a:rPr>
                        <a:t> (ENI)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+mn-lt"/>
                        </a:rPr>
                        <a:t>URBACT III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Italia-Austria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Adrion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262626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+mn-lt"/>
                        </a:rPr>
                        <a:t>ESPON 2020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Italia-Slovenia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" dirty="0" smtClean="0"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10 </a:t>
                      </a:r>
                      <a:r>
                        <a:rPr lang="it-IT" sz="1400" b="1" dirty="0">
                          <a:solidFill>
                            <a:srgbClr val="000099"/>
                          </a:solidFill>
                          <a:latin typeface="+mn-lt"/>
                        </a:rPr>
                        <a:t>programmi di cooperazione con </a:t>
                      </a:r>
                      <a:r>
                        <a:rPr lang="it-IT" sz="1400" b="1" dirty="0" err="1">
                          <a:solidFill>
                            <a:srgbClr val="000099"/>
                          </a:solidFill>
                          <a:latin typeface="+mn-lt"/>
                        </a:rPr>
                        <a:t>AdG</a:t>
                      </a:r>
                      <a:r>
                        <a:rPr lang="it-IT" sz="1400" b="1" dirty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italiana</a:t>
                      </a:r>
                      <a:endParaRPr lang="it-IT" sz="1400" b="1" dirty="0">
                        <a:solidFill>
                          <a:srgbClr val="000099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6 Transfrontalieri</a:t>
                      </a:r>
                      <a:r>
                        <a:rPr lang="it-IT" sz="1400" b="1" baseline="0" dirty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1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(Italia-Francia </a:t>
                      </a:r>
                      <a:r>
                        <a:rPr lang="it-IT" sz="1400" b="1" dirty="0">
                          <a:solidFill>
                            <a:srgbClr val="000099"/>
                          </a:solidFill>
                          <a:latin typeface="+mn-lt"/>
                        </a:rPr>
                        <a:t>M.; Italia- Svizzera; Italia-Austria; Italia Slovenia; Italia Croazia; Italia-Malta)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99"/>
                          </a:solidFill>
                          <a:latin typeface="+mn-lt"/>
                        </a:rPr>
                        <a:t>3 Transfrontalieri </a:t>
                      </a:r>
                      <a:r>
                        <a:rPr lang="it-IT" sz="14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esterni</a:t>
                      </a:r>
                      <a:r>
                        <a:rPr lang="it-IT" sz="1400" b="1" baseline="0" dirty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1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(Tutti</a:t>
                      </a:r>
                      <a:r>
                        <a:rPr lang="it-IT" sz="1400" b="1" dirty="0">
                          <a:solidFill>
                            <a:srgbClr val="000099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99"/>
                          </a:solidFill>
                          <a:latin typeface="+mn-lt"/>
                        </a:rPr>
                        <a:t>1 </a:t>
                      </a:r>
                      <a:r>
                        <a:rPr lang="it-IT" sz="14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Transnazionale</a:t>
                      </a:r>
                      <a:r>
                        <a:rPr lang="it-IT" sz="1400" b="1" baseline="0" dirty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1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  </a:t>
                      </a:r>
                      <a:r>
                        <a:rPr lang="it-IT" sz="14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(ADRION</a:t>
                      </a:r>
                      <a:r>
                        <a:rPr lang="it-IT" sz="1400" b="1" dirty="0">
                          <a:solidFill>
                            <a:srgbClr val="000099"/>
                          </a:solidFill>
                          <a:latin typeface="+mn-lt"/>
                        </a:rPr>
                        <a:t>)</a:t>
                      </a:r>
                      <a:endParaRPr lang="it-IT" sz="1400" b="1" dirty="0">
                        <a:solidFill>
                          <a:srgbClr val="000099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Italia-Croazia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9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+mn-lt"/>
                        </a:rPr>
                        <a:t>Grecia-Italia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2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+mn-lt"/>
                        </a:rPr>
                        <a:t>Italia-Malta</a:t>
                      </a:r>
                      <a:endParaRPr lang="it-IT" sz="11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7324" marR="673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ttangolo 6"/>
          <p:cNvSpPr/>
          <p:nvPr/>
        </p:nvSpPr>
        <p:spPr>
          <a:xfrm>
            <a:off x="1691680" y="547341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rgbClr val="000099"/>
                </a:solidFill>
              </a:rPr>
              <a:t>I PROGRAMMI CTE A PARTECIPAZIONE ITALIANA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" descr="Risultati immagini per EUropean Un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8435" name="AutoShape 8" descr="Risultati immagini per EUropean Un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8436" name="Segnaposto numero diapositiva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8E323E-D524-4BE8-8D77-94743FAF10CD}" type="slidenum">
              <a:rPr altLang="it-IT" smtClean="0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it-IT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4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326"/>
          <a:stretch>
            <a:fillRect/>
          </a:stretch>
        </p:blipFill>
        <p:spPr>
          <a:xfrm>
            <a:off x="492125" y="1628800"/>
            <a:ext cx="3719513" cy="4500562"/>
          </a:xfrm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628800"/>
            <a:ext cx="379412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468313" y="1124744"/>
            <a:ext cx="37465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200" b="1" dirty="0">
                <a:solidFill>
                  <a:srgbClr val="002776"/>
                </a:solidFill>
                <a:latin typeface="Calibri" pitchFamily="34" charset="0"/>
              </a:rPr>
              <a:t>Programmi transfrontalieri 2014-2020</a:t>
            </a:r>
          </a:p>
          <a:p>
            <a:pPr algn="just">
              <a:defRPr/>
            </a:pPr>
            <a:r>
              <a:rPr lang="it-IT" sz="1200" b="1" dirty="0">
                <a:solidFill>
                  <a:srgbClr val="002776"/>
                </a:solidFill>
                <a:latin typeface="Calibri" pitchFamily="34" charset="0"/>
              </a:rPr>
              <a:t>cofinanziati dal FESR (Fonte: DG REGIO)</a:t>
            </a:r>
          </a:p>
        </p:txBody>
      </p:sp>
      <p:sp>
        <p:nvSpPr>
          <p:cNvPr id="21" name="CasellaDiTesto 6"/>
          <p:cNvSpPr txBox="1">
            <a:spLocks noChangeArrowheads="1"/>
          </p:cNvSpPr>
          <p:nvPr/>
        </p:nvSpPr>
        <p:spPr bwMode="auto">
          <a:xfrm>
            <a:off x="4859338" y="1094830"/>
            <a:ext cx="381635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200" b="1" dirty="0">
                <a:solidFill>
                  <a:srgbClr val="002776"/>
                </a:solidFill>
                <a:latin typeface="Calibri" pitchFamily="34" charset="0"/>
              </a:rPr>
              <a:t>Programmi transnazionali 2014-2020</a:t>
            </a:r>
          </a:p>
          <a:p>
            <a:pPr algn="just">
              <a:defRPr/>
            </a:pPr>
            <a:r>
              <a:rPr lang="it-IT" sz="1200" b="1" dirty="0">
                <a:solidFill>
                  <a:srgbClr val="002776"/>
                </a:solidFill>
                <a:latin typeface="Calibri" pitchFamily="34" charset="0"/>
              </a:rPr>
              <a:t>cofinanziati dal FESR (Fonte: DG REGIO)</a:t>
            </a:r>
          </a:p>
        </p:txBody>
      </p:sp>
      <p:sp>
        <p:nvSpPr>
          <p:cNvPr id="15" name="Rettangolo 6"/>
          <p:cNvSpPr/>
          <p:nvPr/>
        </p:nvSpPr>
        <p:spPr>
          <a:xfrm>
            <a:off x="1691680" y="547341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LE AREE </a:t>
            </a:r>
            <a:r>
              <a:rPr lang="it-IT" sz="1400" b="1" kern="0" dirty="0" err="1" smtClean="0">
                <a:solidFill>
                  <a:srgbClr val="000099"/>
                </a:solidFill>
              </a:rPr>
              <a:t>DI</a:t>
            </a:r>
            <a:r>
              <a:rPr lang="it-IT" sz="1400" b="1" kern="0" dirty="0" smtClean="0">
                <a:solidFill>
                  <a:srgbClr val="000099"/>
                </a:solidFill>
              </a:rPr>
              <a:t> COOPERAZIONE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 descr="Risultati immagini per EUropean Un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7171" name="AutoShape 8" descr="Risultati immagini per EUropean Un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316" name="Segnaposto numero diapositiva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>
              <a:defRPr/>
            </a:pPr>
            <a:fld id="{9456192F-9B52-46F9-A1DF-AC936C22CF67}" type="slidenum">
              <a:rPr altLang="it-IT">
                <a:latin typeface="Calibri" pitchFamily="34" charset="0"/>
              </a:rPr>
              <a:pPr>
                <a:defRPr/>
              </a:pPr>
              <a:t>5</a:t>
            </a:fld>
            <a:endParaRPr altLang="it-IT">
              <a:latin typeface="Calibri" pitchFamily="34" charset="0"/>
            </a:endParaRPr>
          </a:p>
        </p:txBody>
      </p:sp>
      <p:graphicFrame>
        <p:nvGraphicFramePr>
          <p:cNvPr id="11" name="Grafico 10"/>
          <p:cNvGraphicFramePr/>
          <p:nvPr/>
        </p:nvGraphicFramePr>
        <p:xfrm>
          <a:off x="4283968" y="980728"/>
          <a:ext cx="4696246" cy="382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323850" y="1052736"/>
            <a:ext cx="3743325" cy="37846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OT 6 - Ambiente </a:t>
            </a:r>
            <a:r>
              <a:rPr lang="it-IT" sz="1600" dirty="0">
                <a:solidFill>
                  <a:srgbClr val="CC0000"/>
                </a:solidFill>
                <a:latin typeface="Calibri" pitchFamily="34" charset="0"/>
              </a:rPr>
              <a:t>(29%)</a:t>
            </a:r>
            <a:endParaRPr lang="it-IT" sz="1600" b="1" dirty="0">
              <a:solidFill>
                <a:srgbClr val="CC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OT 1 - Ricerca e Innovazione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it-IT" sz="1600" dirty="0">
                <a:solidFill>
                  <a:srgbClr val="CC0000"/>
                </a:solidFill>
                <a:latin typeface="Calibri" pitchFamily="34" charset="0"/>
              </a:rPr>
              <a:t>(19%)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OT 4 – Economia a basse 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emiss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Co2 </a:t>
            </a:r>
            <a:r>
              <a:rPr lang="it-IT" sz="1600" dirty="0">
                <a:solidFill>
                  <a:srgbClr val="CC0000"/>
                </a:solidFill>
                <a:latin typeface="Calibri" pitchFamily="34" charset="0"/>
              </a:rPr>
              <a:t>(11%)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OT 11 - Capacità istituzionale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dirty="0">
                <a:solidFill>
                  <a:srgbClr val="CC0000"/>
                </a:solidFill>
                <a:latin typeface="Calibri" pitchFamily="34" charset="0"/>
              </a:rPr>
              <a:t>(11%)</a:t>
            </a:r>
            <a:endParaRPr lang="it-IT" sz="1600" dirty="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OT 3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Competitività imprese </a:t>
            </a:r>
            <a:r>
              <a:rPr lang="it-IT" sz="1600" dirty="0">
                <a:solidFill>
                  <a:srgbClr val="CC0000"/>
                </a:solidFill>
              </a:rPr>
              <a:t>(8%)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OT 7 - Trasporti </a:t>
            </a:r>
            <a:r>
              <a:rPr lang="it-IT" sz="1600" dirty="0">
                <a:solidFill>
                  <a:srgbClr val="CC0000"/>
                </a:solidFill>
              </a:rPr>
              <a:t>(7%)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OT 5 - Cambiamento climatico </a:t>
            </a:r>
            <a:r>
              <a:rPr lang="it-IT" sz="1600" dirty="0">
                <a:solidFill>
                  <a:srgbClr val="CC0000"/>
                </a:solidFill>
              </a:rPr>
              <a:t>(5%)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OT 9 - Inclusione sociale </a:t>
            </a:r>
            <a:r>
              <a:rPr lang="it-IT" sz="1600" dirty="0">
                <a:solidFill>
                  <a:srgbClr val="CC0000"/>
                </a:solidFill>
              </a:rPr>
              <a:t>(2%)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OT 8 - Occupazione </a:t>
            </a:r>
            <a:r>
              <a:rPr lang="it-IT" sz="1600" dirty="0">
                <a:solidFill>
                  <a:srgbClr val="CC0000"/>
                </a:solidFill>
              </a:rPr>
              <a:t>(1%)</a:t>
            </a: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OT 10 - Istruzione e formazione </a:t>
            </a:r>
            <a:r>
              <a:rPr lang="it-IT" sz="1600" dirty="0">
                <a:solidFill>
                  <a:srgbClr val="CC0000"/>
                </a:solidFill>
              </a:rPr>
              <a:t>(1%)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6" name="Segnaposto piè di pagina 4"/>
          <p:cNvSpPr txBox="1">
            <a:spLocks/>
          </p:cNvSpPr>
          <p:nvPr/>
        </p:nvSpPr>
        <p:spPr bwMode="auto">
          <a:xfrm>
            <a:off x="0" y="6497638"/>
            <a:ext cx="9144000" cy="4318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1200" i="1">
                <a:solidFill>
                  <a:schemeClr val="bg1"/>
                </a:solidFill>
              </a:rPr>
              <a:t>Area Progetti e Strumenti – Ufficio 6 – Programmi Operativi  di Cooperazione Territoriale  -  Dirigente  Arch. Paolo</a:t>
            </a:r>
            <a:r>
              <a:rPr lang="it-IT" altLang="it-IT" i="1">
                <a:solidFill>
                  <a:schemeClr val="bg1"/>
                </a:solidFill>
              </a:rPr>
              <a:t> </a:t>
            </a:r>
            <a:r>
              <a:rPr lang="it-IT" altLang="it-IT" sz="1200" i="1">
                <a:solidFill>
                  <a:schemeClr val="bg1"/>
                </a:solidFill>
              </a:rPr>
              <a:t>Galletta</a:t>
            </a:r>
          </a:p>
        </p:txBody>
      </p:sp>
      <p:sp>
        <p:nvSpPr>
          <p:cNvPr id="18" name="Rettangolo 7"/>
          <p:cNvSpPr>
            <a:spLocks noChangeArrowheads="1"/>
          </p:cNvSpPr>
          <p:nvPr/>
        </p:nvSpPr>
        <p:spPr bwMode="auto">
          <a:xfrm>
            <a:off x="0" y="4869160"/>
            <a:ext cx="9144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it-IT" altLang="it-IT" sz="1400" dirty="0" smtClean="0">
                <a:solidFill>
                  <a:srgbClr val="000099"/>
                </a:solidFill>
                <a:latin typeface="+mn-lt"/>
              </a:rPr>
              <a:t>Considerando il totale delle risorse (solo contributo FESR) dei Programmi CTE a partecipazione italiana,  la quota maggiore è stata assegnata </a:t>
            </a:r>
            <a:r>
              <a:rPr lang="it-IT" altLang="it-IT" sz="1400" b="1" dirty="0" smtClean="0">
                <a:solidFill>
                  <a:srgbClr val="000099"/>
                </a:solidFill>
                <a:latin typeface="+mn-lt"/>
              </a:rPr>
              <a:t>all’OT 6 - Ambiente </a:t>
            </a:r>
            <a:r>
              <a:rPr lang="it-IT" altLang="it-IT" sz="1400" dirty="0" smtClean="0">
                <a:solidFill>
                  <a:srgbClr val="000099"/>
                </a:solidFill>
                <a:latin typeface="+mn-lt"/>
              </a:rPr>
              <a:t>per circa il 29%. Segue </a:t>
            </a:r>
            <a:r>
              <a:rPr lang="it-IT" altLang="it-IT" sz="1400" b="1" dirty="0" smtClean="0">
                <a:solidFill>
                  <a:srgbClr val="000099"/>
                </a:solidFill>
                <a:latin typeface="+mn-lt"/>
              </a:rPr>
              <a:t>l’OT 1 - Ricerca e Innovazione </a:t>
            </a:r>
            <a:r>
              <a:rPr lang="it-IT" altLang="it-IT" sz="1400" dirty="0" smtClean="0">
                <a:solidFill>
                  <a:srgbClr val="000099"/>
                </a:solidFill>
                <a:latin typeface="+mn-lt"/>
              </a:rPr>
              <a:t>per un valore pari al 19%, gli </a:t>
            </a:r>
            <a:r>
              <a:rPr lang="it-IT" altLang="it-IT" sz="1400" b="1" dirty="0" smtClean="0">
                <a:solidFill>
                  <a:srgbClr val="000099"/>
                </a:solidFill>
                <a:latin typeface="+mn-lt"/>
              </a:rPr>
              <a:t>OT 4 - </a:t>
            </a:r>
            <a:r>
              <a:rPr lang="it-IT" altLang="it-IT" sz="1400" b="1" dirty="0" err="1" smtClean="0">
                <a:solidFill>
                  <a:srgbClr val="000099"/>
                </a:solidFill>
                <a:latin typeface="+mn-lt"/>
              </a:rPr>
              <a:t>Low</a:t>
            </a:r>
            <a:r>
              <a:rPr lang="it-IT" altLang="it-IT" sz="1400" b="1" dirty="0" smtClean="0">
                <a:solidFill>
                  <a:srgbClr val="000099"/>
                </a:solidFill>
                <a:latin typeface="+mn-lt"/>
              </a:rPr>
              <a:t> carbon economy </a:t>
            </a:r>
            <a:r>
              <a:rPr lang="it-IT" altLang="it-IT" sz="1400" dirty="0" smtClean="0">
                <a:solidFill>
                  <a:srgbClr val="000099"/>
                </a:solidFill>
                <a:latin typeface="+mn-lt"/>
              </a:rPr>
              <a:t>e </a:t>
            </a:r>
            <a:r>
              <a:rPr lang="it-IT" altLang="it-IT" sz="1400" b="1" dirty="0" smtClean="0">
                <a:solidFill>
                  <a:srgbClr val="000099"/>
                </a:solidFill>
                <a:latin typeface="+mn-lt"/>
              </a:rPr>
              <a:t>11 - </a:t>
            </a:r>
            <a:r>
              <a:rPr lang="it-IT" altLang="it-IT" sz="1400" b="1" dirty="0" err="1" smtClean="0">
                <a:solidFill>
                  <a:srgbClr val="000099"/>
                </a:solidFill>
                <a:latin typeface="+mn-lt"/>
              </a:rPr>
              <a:t>Capacity</a:t>
            </a:r>
            <a:r>
              <a:rPr lang="it-IT" altLang="it-IT" sz="1400" b="1" dirty="0" smtClean="0">
                <a:solidFill>
                  <a:srgbClr val="000099"/>
                </a:solidFill>
                <a:latin typeface="+mn-lt"/>
              </a:rPr>
              <a:t> Building</a:t>
            </a:r>
            <a:r>
              <a:rPr lang="it-IT" altLang="it-IT" sz="1400" dirty="0" smtClean="0">
                <a:solidFill>
                  <a:srgbClr val="000099"/>
                </a:solidFill>
                <a:latin typeface="+mn-lt"/>
              </a:rPr>
              <a:t>, entrambi pari all’11% delle risorse totali.</a:t>
            </a:r>
          </a:p>
        </p:txBody>
      </p:sp>
      <p:sp>
        <p:nvSpPr>
          <p:cNvPr id="19" name="Rettangolo 6"/>
          <p:cNvSpPr/>
          <p:nvPr/>
        </p:nvSpPr>
        <p:spPr>
          <a:xfrm>
            <a:off x="1691680" y="547341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CONCENTRAZIONE DELLE RISORSE PER OT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9" y="1484784"/>
            <a:ext cx="5707547" cy="357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11"/>
          <p:cNvSpPr txBox="1">
            <a:spLocks noChangeArrowheads="1"/>
          </p:cNvSpPr>
          <p:nvPr/>
        </p:nvSpPr>
        <p:spPr bwMode="auto">
          <a:xfrm>
            <a:off x="5940152" y="1556792"/>
            <a:ext cx="291752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Ad oggi quasi tutti i programmi hanno pubblicato almeno un avviso relativo a proposte progettuali, per un totale di </a:t>
            </a:r>
            <a:r>
              <a:rPr lang="it-IT" altLang="it-IT" sz="1400" b="1" u="sng" dirty="0">
                <a:solidFill>
                  <a:srgbClr val="000099"/>
                </a:solidFill>
                <a:latin typeface="+mn-lt"/>
              </a:rPr>
              <a:t>23 bandi pubblicati.</a:t>
            </a:r>
          </a:p>
          <a:p>
            <a:pPr algn="just"/>
            <a:endParaRPr lang="it-IT" altLang="it-IT" sz="1400" dirty="0">
              <a:solidFill>
                <a:srgbClr val="000099"/>
              </a:solidFill>
              <a:latin typeface="+mn-lt"/>
            </a:endParaRPr>
          </a:p>
          <a:p>
            <a:pPr algn="just"/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Alcuni hanno già pubblicato il secondo o il terzo avviso, mentre alcuni programmi sono in procinto di avviare la prima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call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 (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Italia-Croazia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, Eni CBC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Italia-Tunisia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, Eni CBC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Med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Ipa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Italia-Albania-Montenegro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)</a:t>
            </a:r>
          </a:p>
        </p:txBody>
      </p:sp>
      <p:sp>
        <p:nvSpPr>
          <p:cNvPr id="9" name="Rettangolo 6"/>
          <p:cNvSpPr/>
          <p:nvPr/>
        </p:nvSpPr>
        <p:spPr>
          <a:xfrm>
            <a:off x="1691680" y="691357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BANDI PUBBLICATI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7183453" cy="39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ccia a destra 7"/>
          <p:cNvSpPr/>
          <p:nvPr/>
        </p:nvSpPr>
        <p:spPr>
          <a:xfrm>
            <a:off x="323528" y="1268760"/>
            <a:ext cx="3286125" cy="1428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</a:t>
            </a:r>
            <a:r>
              <a:rPr lang="it-IT" sz="12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BANDI PUBBLICATI DAI SINGOLI PROGRAMMI</a:t>
            </a:r>
          </a:p>
        </p:txBody>
      </p:sp>
      <p:sp>
        <p:nvSpPr>
          <p:cNvPr id="9" name="Rettangolo 6"/>
          <p:cNvSpPr/>
          <p:nvPr/>
        </p:nvSpPr>
        <p:spPr>
          <a:xfrm>
            <a:off x="1691680" y="691357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BANDI PUBBLICATI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6948264" y="3140968"/>
            <a:ext cx="216024" cy="7920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con strisce 10"/>
          <p:cNvSpPr/>
          <p:nvPr/>
        </p:nvSpPr>
        <p:spPr>
          <a:xfrm rot="19131109">
            <a:off x="5430055" y="5013997"/>
            <a:ext cx="1008112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1"/>
          <p:cNvSpPr txBox="1">
            <a:spLocks noChangeArrowheads="1"/>
          </p:cNvSpPr>
          <p:nvPr/>
        </p:nvSpPr>
        <p:spPr bwMode="auto">
          <a:xfrm>
            <a:off x="5436096" y="1142984"/>
            <a:ext cx="34930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Quasi tutti i programmi hanno pubblicato almeno un avviso relativo a proposte progettuali, </a:t>
            </a:r>
            <a:r>
              <a:rPr lang="it-IT" altLang="it-IT" sz="1400" dirty="0" smtClean="0">
                <a:solidFill>
                  <a:srgbClr val="000099"/>
                </a:solidFill>
                <a:latin typeface="+mn-lt"/>
              </a:rPr>
              <a:t>per 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un totale di </a:t>
            </a:r>
            <a:r>
              <a:rPr lang="it-IT" altLang="it-IT" sz="1400" b="1" dirty="0">
                <a:solidFill>
                  <a:srgbClr val="000099"/>
                </a:solidFill>
                <a:latin typeface="+mn-lt"/>
              </a:rPr>
              <a:t> 413 progetti approvati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.</a:t>
            </a:r>
          </a:p>
          <a:p>
            <a:pPr algn="just"/>
            <a:endParaRPr lang="it-IT" altLang="it-IT" sz="1400" dirty="0">
              <a:solidFill>
                <a:srgbClr val="000099"/>
              </a:solidFill>
              <a:latin typeface="+mn-lt"/>
            </a:endParaRPr>
          </a:p>
          <a:p>
            <a:pPr algn="just"/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Per molti programmi (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Italia-Malta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Italia-Slovenia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Grecia-Italia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Adriatic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Ionian</a:t>
            </a:r>
            <a:r>
              <a:rPr lang="it-IT" altLang="it-IT" sz="1400" dirty="0" smtClean="0">
                <a:solidFill>
                  <a:srgbClr val="000099"/>
                </a:solidFill>
                <a:latin typeface="+mn-lt"/>
              </a:rPr>
              <a:t>, </a:t>
            </a:r>
            <a:r>
              <a:rPr lang="it-IT" altLang="it-IT" sz="1400" dirty="0" err="1" smtClean="0">
                <a:solidFill>
                  <a:srgbClr val="000099"/>
                </a:solidFill>
                <a:latin typeface="+mn-lt"/>
              </a:rPr>
              <a:t>Central</a:t>
            </a:r>
            <a:r>
              <a:rPr lang="it-IT" altLang="it-IT" sz="14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Europe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it-IT" altLang="it-IT" sz="1400" dirty="0" err="1">
                <a:solidFill>
                  <a:srgbClr val="000099"/>
                </a:solidFill>
                <a:latin typeface="+mn-lt"/>
              </a:rPr>
              <a:t>Urbact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) è ancora in corso il processo di selezione e approvazione dei progetti.</a:t>
            </a:r>
          </a:p>
          <a:p>
            <a:pPr algn="just"/>
            <a:endParaRPr lang="it-IT" altLang="it-IT" sz="1400" dirty="0">
              <a:solidFill>
                <a:srgbClr val="000099"/>
              </a:solidFill>
              <a:latin typeface="+mn-lt"/>
            </a:endParaRPr>
          </a:p>
          <a:p>
            <a:pPr algn="just"/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Al momento è la </a:t>
            </a:r>
            <a:r>
              <a:rPr lang="it-IT" altLang="it-IT" sz="1400" b="1" dirty="0">
                <a:solidFill>
                  <a:srgbClr val="000099"/>
                </a:solidFill>
                <a:latin typeface="+mn-lt"/>
              </a:rPr>
              <a:t>cooperazione interregionale 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ad avere il maggior numero di progetti approvati (151 progetti), seguita dalla </a:t>
            </a:r>
            <a:r>
              <a:rPr lang="it-IT" altLang="it-IT" sz="1400" b="1" dirty="0">
                <a:solidFill>
                  <a:srgbClr val="000099"/>
                </a:solidFill>
                <a:latin typeface="+mn-lt"/>
              </a:rPr>
              <a:t>cooperazione transnazionale 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(136 progetti), e dalla </a:t>
            </a:r>
            <a:r>
              <a:rPr lang="it-IT" altLang="it-IT" sz="1400" b="1" dirty="0">
                <a:solidFill>
                  <a:srgbClr val="000099"/>
                </a:solidFill>
                <a:latin typeface="+mn-lt"/>
              </a:rPr>
              <a:t>cooperazione transfrontaliera </a:t>
            </a:r>
            <a:r>
              <a:rPr lang="it-IT" altLang="it-IT" sz="1400" dirty="0">
                <a:solidFill>
                  <a:srgbClr val="000099"/>
                </a:solidFill>
                <a:latin typeface="+mn-lt"/>
              </a:rPr>
              <a:t>(126 progetti).</a:t>
            </a:r>
            <a:endParaRPr lang="it-IT" altLang="it-IT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Grafico 2"/>
          <p:cNvPicPr>
            <a:picLocks noChangeArrowheads="1"/>
          </p:cNvPicPr>
          <p:nvPr/>
        </p:nvPicPr>
        <p:blipFill>
          <a:blip r:embed="rId2" cstate="print"/>
          <a:srcRect b="-18"/>
          <a:stretch>
            <a:fillRect/>
          </a:stretch>
        </p:blipFill>
        <p:spPr bwMode="auto">
          <a:xfrm>
            <a:off x="72008" y="1412776"/>
            <a:ext cx="52200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6"/>
          <p:cNvSpPr/>
          <p:nvPr/>
        </p:nvSpPr>
        <p:spPr>
          <a:xfrm>
            <a:off x="1691680" y="691357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PROGETTI APPROVATI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1579089" y="1628800"/>
          <a:ext cx="7457407" cy="4143004"/>
        </p:xfrm>
        <a:graphic>
          <a:graphicData uri="http://schemas.openxmlformats.org/presentationml/2006/ole">
            <p:oleObj spid="_x0000_s21506" name="Worksheet" r:id="rId3" imgW="5486400" imgH="3048000" progId="Excel.Sheet.8">
              <p:embed/>
            </p:oleObj>
          </a:graphicData>
        </a:graphic>
      </p:graphicFrame>
      <p:sp>
        <p:nvSpPr>
          <p:cNvPr id="8" name="Rettangolo 6"/>
          <p:cNvSpPr/>
          <p:nvPr/>
        </p:nvSpPr>
        <p:spPr>
          <a:xfrm>
            <a:off x="1691680" y="691357"/>
            <a:ext cx="5761038" cy="43338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 smtClean="0">
                <a:solidFill>
                  <a:srgbClr val="000099"/>
                </a:solidFill>
              </a:rPr>
              <a:t>PROGETTI APPROVATI</a:t>
            </a:r>
            <a:endParaRPr lang="it-IT" sz="1400" b="1" kern="0" dirty="0">
              <a:solidFill>
                <a:srgbClr val="000099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251520" y="1124744"/>
            <a:ext cx="2952328" cy="122413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PROGETTI </a:t>
            </a:r>
            <a:r>
              <a:rPr lang="it-IT" sz="1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APPROVATI DAI </a:t>
            </a:r>
            <a:r>
              <a:rPr lang="it-IT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SINGOLI PROGRAMMI</a:t>
            </a:r>
          </a:p>
        </p:txBody>
      </p:sp>
      <p:sp>
        <p:nvSpPr>
          <p:cNvPr id="9" name="Ovale 8"/>
          <p:cNvSpPr/>
          <p:nvPr/>
        </p:nvSpPr>
        <p:spPr>
          <a:xfrm>
            <a:off x="6948264" y="3356992"/>
            <a:ext cx="216024" cy="7920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con strisce 9"/>
          <p:cNvSpPr/>
          <p:nvPr/>
        </p:nvSpPr>
        <p:spPr>
          <a:xfrm rot="19131109">
            <a:off x="5358047" y="5302029"/>
            <a:ext cx="1008112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7A5D0FA55ADF4D9FBC8ABA84B73846" ma:contentTypeVersion="0" ma:contentTypeDescription="Creare un nuovo documento." ma:contentTypeScope="" ma:versionID="de2d4633b1f14103303be7bbead28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AEF4-155B-4C30-BADC-5F10CF3ED791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8CC376-6F95-4C5E-9A4A-27408382B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78D51-45C2-49C6-B148-BD75FEC9B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2122</TotalTime>
  <Words>1783</Words>
  <Application>Microsoft Office PowerPoint</Application>
  <PresentationFormat>Presentazione su schermo (4:3)</PresentationFormat>
  <Paragraphs>461</Paragraphs>
  <Slides>17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blank_med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CR PACA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Viviana Russo</cp:lastModifiedBy>
  <cp:revision>192</cp:revision>
  <dcterms:created xsi:type="dcterms:W3CDTF">2012-02-17T13:58:30Z</dcterms:created>
  <dcterms:modified xsi:type="dcterms:W3CDTF">2017-02-08T17:26:19Z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0x010100FA7A5D0FA55ADF4D9FBC8ABA84B73846</vt:lpwstr>
  </property>
</Properties>
</file>