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4" r:id="rId3"/>
    <p:sldId id="285" r:id="rId4"/>
    <p:sldId id="277" r:id="rId5"/>
    <p:sldId id="286" r:id="rId6"/>
    <p:sldId id="280" r:id="rId7"/>
    <p:sldId id="287" r:id="rId8"/>
    <p:sldId id="289" r:id="rId9"/>
    <p:sldId id="288" r:id="rId10"/>
    <p:sldId id="290" r:id="rId11"/>
    <p:sldId id="281" r:id="rId12"/>
    <p:sldId id="294" r:id="rId13"/>
    <p:sldId id="291" r:id="rId14"/>
    <p:sldId id="292" r:id="rId15"/>
    <p:sldId id="279" r:id="rId16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3399"/>
    <a:srgbClr val="4470B4"/>
    <a:srgbClr val="8A1F5A"/>
    <a:srgbClr val="FFCC00"/>
    <a:srgbClr val="FDC608"/>
    <a:srgbClr val="98C222"/>
    <a:srgbClr val="159961"/>
    <a:srgbClr val="9FAEE5"/>
    <a:srgbClr val="CA4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5"/>
    <p:restoredTop sz="94586"/>
  </p:normalViewPr>
  <p:slideViewPr>
    <p:cSldViewPr>
      <p:cViewPr>
        <p:scale>
          <a:sx n="98" d="100"/>
          <a:sy n="98" d="100"/>
        </p:scale>
        <p:origin x="-21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9408962056336"/>
          <c:y val="3.7321389241351297E-2"/>
          <c:w val="0.65879478790608603"/>
          <c:h val="0.88183760233537301"/>
        </c:manualLayout>
      </c:layout>
      <c:barChart>
        <c:barDir val="bar"/>
        <c:grouping val="clustered"/>
        <c:varyColors val="0"/>
        <c:ser>
          <c:idx val="0"/>
          <c:order val="0"/>
          <c:spPr>
            <a:ln>
              <a:solidFill>
                <a:srgbClr val="00B0F0"/>
              </a:solidFill>
            </a:ln>
          </c:spPr>
          <c:invertIfNegative val="0"/>
          <c:dLbls>
            <c:dLbl>
              <c:idx val="1"/>
              <c:layout>
                <c:manualLayout>
                  <c:x val="7.5685895982946201E-3"/>
                  <c:y val="-3.50877192982456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914527977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5685895982946201E-3"/>
                  <c:y val="-7.0175438596491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5.04572639886308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009145279772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Foglio1!$B$3:$B$18</c:f>
              <c:strCache>
                <c:ptCount val="16"/>
                <c:pt idx="0">
                  <c:v>Veneto</c:v>
                </c:pt>
                <c:pt idx="1">
                  <c:v>Umbria</c:v>
                </c:pt>
                <c:pt idx="2">
                  <c:v>Toscana</c:v>
                </c:pt>
                <c:pt idx="3">
                  <c:v>Sicilia</c:v>
                </c:pt>
                <c:pt idx="4">
                  <c:v>Sardegna</c:v>
                </c:pt>
                <c:pt idx="5">
                  <c:v>Puglia</c:v>
                </c:pt>
                <c:pt idx="6">
                  <c:v>Piemonte</c:v>
                </c:pt>
                <c:pt idx="7">
                  <c:v>Marche</c:v>
                </c:pt>
                <c:pt idx="8">
                  <c:v>Lombardia</c:v>
                </c:pt>
                <c:pt idx="9">
                  <c:v>Liguria</c:v>
                </c:pt>
                <c:pt idx="10">
                  <c:v>Lazio</c:v>
                </c:pt>
                <c:pt idx="11">
                  <c:v>Friuli-Venezia Giulia</c:v>
                </c:pt>
                <c:pt idx="12">
                  <c:v>Emilia-Romagna</c:v>
                </c:pt>
                <c:pt idx="13">
                  <c:v>Calabria</c:v>
                </c:pt>
                <c:pt idx="14">
                  <c:v>Basilicata</c:v>
                </c:pt>
                <c:pt idx="15">
                  <c:v>Abruzzo</c:v>
                </c:pt>
              </c:strCache>
            </c:strRef>
          </c:cat>
          <c:val>
            <c:numRef>
              <c:f>Foglio1!$C$3:$C$18</c:f>
              <c:numCache>
                <c:formatCode>General</c:formatCode>
                <c:ptCount val="16"/>
                <c:pt idx="0">
                  <c:v>20</c:v>
                </c:pt>
                <c:pt idx="1">
                  <c:v>4</c:v>
                </c:pt>
                <c:pt idx="2">
                  <c:v>12</c:v>
                </c:pt>
                <c:pt idx="3">
                  <c:v>17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1</c:v>
                </c:pt>
                <c:pt idx="8">
                  <c:v>5</c:v>
                </c:pt>
                <c:pt idx="9">
                  <c:v>7</c:v>
                </c:pt>
                <c:pt idx="10">
                  <c:v>30</c:v>
                </c:pt>
                <c:pt idx="11">
                  <c:v>10</c:v>
                </c:pt>
                <c:pt idx="12">
                  <c:v>15</c:v>
                </c:pt>
                <c:pt idx="13">
                  <c:v>2</c:v>
                </c:pt>
                <c:pt idx="14">
                  <c:v>4</c:v>
                </c:pt>
                <c:pt idx="1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31136"/>
        <c:axId val="36732928"/>
      </c:barChart>
      <c:catAx>
        <c:axId val="36731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36732928"/>
        <c:crosses val="autoZero"/>
        <c:auto val="1"/>
        <c:lblAlgn val="ctr"/>
        <c:lblOffset val="100"/>
        <c:noMultiLvlLbl val="0"/>
      </c:catAx>
      <c:valAx>
        <c:axId val="36732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731136"/>
        <c:crosses val="autoZero"/>
        <c:crossBetween val="between"/>
      </c:valAx>
    </c:plotArea>
    <c:plotVisOnly val="1"/>
    <c:dispBlanksAs val="gap"/>
    <c:showDLblsOverMax val="0"/>
  </c:chart>
  <c:spPr>
    <a:solidFill>
      <a:srgbClr val="FFC000">
        <a:alpha val="40000"/>
      </a:srgb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Foglio1!$B$27:$B$29</c:f>
              <c:strCache>
                <c:ptCount val="3"/>
                <c:pt idx="0">
                  <c:v>ASSE 3</c:v>
                </c:pt>
                <c:pt idx="1">
                  <c:v>ASSE 2</c:v>
                </c:pt>
                <c:pt idx="2">
                  <c:v>ASSE 1</c:v>
                </c:pt>
              </c:strCache>
            </c:strRef>
          </c:cat>
          <c:val>
            <c:numRef>
              <c:f>Foglio1!$C$27:$C$29</c:f>
              <c:numCache>
                <c:formatCode>0.00</c:formatCode>
                <c:ptCount val="3"/>
                <c:pt idx="0">
                  <c:v>37.7049180327869</c:v>
                </c:pt>
                <c:pt idx="1">
                  <c:v>36.065573770491802</c:v>
                </c:pt>
                <c:pt idx="2">
                  <c:v>26.229508196721309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</a:defRPr>
            </a:pPr>
            <a:r>
              <a:rPr lang="it-IT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Tipologie</a:t>
            </a:r>
            <a:r>
              <a:rPr lang="it-IT" sz="1600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progetti: </a:t>
            </a:r>
          </a:p>
          <a:p>
            <a:pPr>
              <a:defRPr>
                <a:solidFill>
                  <a:srgbClr val="C00000"/>
                </a:solidFill>
              </a:defRPr>
            </a:pPr>
            <a:r>
              <a:rPr lang="it-IT" sz="1600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moduli singoli o multipli? </a:t>
            </a:r>
            <a:endParaRPr lang="it-IT" sz="1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/>
      <c:overlay val="0"/>
      <c:spPr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0477385141665385E-2"/>
          <c:y val="0.15457182621758425"/>
          <c:w val="0.96158292114722688"/>
          <c:h val="0.6330881182040016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4470B4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663888"/>
              </a:solidFill>
            </c:spPr>
          </c:dPt>
          <c:dPt>
            <c:idx val="2"/>
            <c:invertIfNegative val="0"/>
            <c:bubble3D val="0"/>
            <c:spPr>
              <a:solidFill>
                <a:srgbClr val="8A1F5A"/>
              </a:solidFill>
            </c:spPr>
          </c:dPt>
          <c:dPt>
            <c:idx val="3"/>
            <c:invertIfNegative val="0"/>
            <c:bubble3D val="0"/>
            <c:spPr>
              <a:solidFill>
                <a:srgbClr val="79BCCD"/>
              </a:solidFill>
            </c:spPr>
          </c:dPt>
          <c:dPt>
            <c:idx val="4"/>
            <c:invertIfNegative val="0"/>
            <c:bubble3D val="0"/>
            <c:spPr>
              <a:solidFill>
                <a:srgbClr val="CB4F24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it-IT"/>
                      <a:t>16,4%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s-I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/>
                      <a:t>39,3%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t-BR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626469737478502E-3"/>
                  <c:y val="-5.2605272677566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>
                        <a:solidFill>
                          <a:srgbClr val="003399"/>
                        </a:solidFill>
                      </a:defRPr>
                    </a:pPr>
                    <a:r>
                      <a:rPr lang="pt-BR">
                        <a:solidFill>
                          <a:srgbClr val="003399"/>
                        </a:solidFill>
                      </a:rPr>
                      <a:t>3,3%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Foglio1!$B$48:$B$52</c:f>
              <c:strCache>
                <c:ptCount val="5"/>
                <c:pt idx="0">
                  <c:v>M1 - Analisi </c:v>
                </c:pt>
                <c:pt idx="1">
                  <c:v>M1 + M2 Analisi e Sperimentazione </c:v>
                </c:pt>
                <c:pt idx="2">
                  <c:v>M2 - Sperimentazione  </c:v>
                </c:pt>
                <c:pt idx="3">
                  <c:v>M2 + M3 Sperimentazione e Capitalizzazione</c:v>
                </c:pt>
                <c:pt idx="4">
                  <c:v>M3 - Capitalizzazione </c:v>
                </c:pt>
              </c:strCache>
            </c:strRef>
          </c:cat>
          <c:val>
            <c:numRef>
              <c:f>Foglio1!$C$48:$C$52</c:f>
              <c:numCache>
                <c:formatCode>0.0</c:formatCode>
                <c:ptCount val="5"/>
                <c:pt idx="0">
                  <c:v>16.393442622950811</c:v>
                </c:pt>
                <c:pt idx="1">
                  <c:v>22.950819672131129</c:v>
                </c:pt>
                <c:pt idx="2">
                  <c:v>39.344262295081947</c:v>
                </c:pt>
                <c:pt idx="3">
                  <c:v>18.03278688524588</c:v>
                </c:pt>
                <c:pt idx="4">
                  <c:v>3.278688524590164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3022592"/>
        <c:axId val="43028480"/>
      </c:barChart>
      <c:catAx>
        <c:axId val="4302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C00000"/>
                </a:solidFill>
              </a:defRPr>
            </a:pPr>
            <a:endParaRPr lang="it-IT"/>
          </a:p>
        </c:txPr>
        <c:crossAx val="43028480"/>
        <c:crosses val="autoZero"/>
        <c:auto val="0"/>
        <c:lblAlgn val="ctr"/>
        <c:lblOffset val="100"/>
        <c:noMultiLvlLbl val="0"/>
      </c:catAx>
      <c:valAx>
        <c:axId val="4302848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3022592"/>
        <c:crosses val="autoZero"/>
        <c:crossBetween val="between"/>
      </c:valAx>
    </c:plotArea>
    <c:plotVisOnly val="1"/>
    <c:dispBlanksAs val="gap"/>
    <c:showDLblsOverMax val="0"/>
  </c:chart>
  <c:spPr>
    <a:solidFill>
      <a:srgbClr val="FFCC00">
        <a:alpha val="44000"/>
      </a:srgbClr>
    </a:solidFill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9996E-2829-48FB-9ECB-80F90C936308}" type="datetimeFigureOut">
              <a:rPr lang="fr-FR" altLang="fr-FR"/>
              <a:pPr>
                <a:defRPr/>
              </a:pPr>
              <a:t>07/02/2017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CAB391-EC00-4C8B-9D7F-92A29684C8A8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8998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2C9EA3-4F78-43C0-90CD-2B999B5B87C1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6232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08B41E-5316-45B2-8AF5-6044F5F7838D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184512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43C90A-97D5-47D4-97D5-1C7FA2FA4480}" type="slidenum">
              <a:rPr lang="fr-FR" altLang="fr-FR" smtClean="0"/>
              <a:pPr>
                <a:spcBef>
                  <a:spcPct val="0"/>
                </a:spcBef>
              </a:pPr>
              <a:t>14</a:t>
            </a:fld>
            <a:endParaRPr lang="fr-FR" alt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399021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32F0A-EEEA-439E-A2B1-D8DECB0C4D61}" type="slidenum">
              <a:rPr lang="fr-FR" altLang="fr-FR" smtClean="0"/>
              <a:pPr>
                <a:spcBef>
                  <a:spcPct val="0"/>
                </a:spcBef>
              </a:pPr>
              <a:t>15</a:t>
            </a:fld>
            <a:endParaRPr lang="fr-FR" alt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95934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F790EC8-D0BD-4ADE-B583-7E34A526E0F3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642218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F790EC8-D0BD-4ADE-B583-7E34A526E0F3}" type="slidenum">
              <a:rPr lang="fr-FR" altLang="fr-FR" smtClean="0"/>
              <a:pPr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64221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65FC16-913A-4BFE-97DF-ACFC68DF711A}" type="slidenum">
              <a:rPr lang="fr-FR" altLang="fr-FR" smtClean="0"/>
              <a:pPr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76241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65FC16-913A-4BFE-97DF-ACFC68DF711A}" type="slidenum">
              <a:rPr lang="fr-FR" altLang="fr-FR" smtClean="0"/>
              <a:pPr>
                <a:spcBef>
                  <a:spcPct val="0"/>
                </a:spcBef>
              </a:pPr>
              <a:t>7</a:t>
            </a:fld>
            <a:endParaRPr lang="fr-FR" alt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7624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65FC16-913A-4BFE-97DF-ACFC68DF711A}" type="slidenum">
              <a:rPr lang="fr-FR" altLang="fr-FR" smtClean="0"/>
              <a:pPr>
                <a:spcBef>
                  <a:spcPct val="0"/>
                </a:spcBef>
              </a:pPr>
              <a:t>8</a:t>
            </a:fld>
            <a:endParaRPr lang="fr-FR" alt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76241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65FC16-913A-4BFE-97DF-ACFC68DF711A}" type="slidenum">
              <a:rPr lang="fr-FR" altLang="fr-FR" smtClean="0"/>
              <a:pPr>
                <a:spcBef>
                  <a:spcPct val="0"/>
                </a:spcBef>
              </a:pPr>
              <a:t>9</a:t>
            </a:fld>
            <a:endParaRPr lang="fr-FR" alt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76241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65FC16-913A-4BFE-97DF-ACFC68DF711A}" type="slidenum">
              <a:rPr lang="fr-FR" altLang="fr-FR" smtClean="0"/>
              <a:pPr>
                <a:spcBef>
                  <a:spcPct val="0"/>
                </a:spcBef>
              </a:pPr>
              <a:t>10</a:t>
            </a:fld>
            <a:endParaRPr lang="fr-FR" alt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76241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43C90A-97D5-47D4-97D5-1C7FA2FA4480}" type="slidenum">
              <a:rPr lang="fr-FR" altLang="fr-FR" smtClean="0"/>
              <a:pPr>
                <a:spcBef>
                  <a:spcPct val="0"/>
                </a:spcBef>
              </a:pPr>
              <a:t>11</a:t>
            </a:fld>
            <a:endParaRPr lang="fr-FR" alt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9902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Montserrat Hairline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339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3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302E-BFCB-488D-9731-09A7B27D5ACA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627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568B-BE23-484B-83C5-6DF82D75B40E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841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2910-0DA3-4F78-8A0A-3F708262B137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033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874-1D12-4266-AC61-25165E28243F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7409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C2E5-3152-45B5-AE4E-CB4ACF05EC40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28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C9DF-D696-4B6E-A0AD-4DD47AE6FD83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366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001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2"/>
          </a:xfrm>
        </p:spPr>
        <p:txBody>
          <a:bodyPr anchor="t"/>
          <a:lstStyle>
            <a:lvl1pPr algn="l">
              <a:defRPr sz="3000" b="1" cap="all" baseline="0">
                <a:solidFill>
                  <a:srgbClr val="003399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3613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65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645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4599" y="2288293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89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12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67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316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1704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992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535141"/>
            <a:ext cx="718876" cy="26081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408" y="6547497"/>
            <a:ext cx="1331640" cy="23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437112"/>
            <a:ext cx="9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endParaRPr lang="it-IT" sz="2400" b="1" dirty="0" smtClean="0">
              <a:solidFill>
                <a:schemeClr val="bg1"/>
              </a:solidFill>
              <a:latin typeface="+mj-lt"/>
              <a:cs typeface="ＭＳ Ｐゴシック" charset="0"/>
            </a:endParaRPr>
          </a:p>
          <a:p>
            <a:pPr marL="0" indent="0" algn="ctr">
              <a:buNone/>
            </a:pPr>
            <a:r>
              <a:rPr lang="it-IT" sz="2600" b="1" dirty="0" smtClean="0">
                <a:solidFill>
                  <a:schemeClr val="bg1"/>
                </a:solidFill>
                <a:latin typeface="+mj-lt"/>
                <a:cs typeface="ＭＳ Ｐゴシック" charset="0"/>
              </a:rPr>
              <a:t>Eleonora </a:t>
            </a:r>
            <a:r>
              <a:rPr lang="it-IT" sz="2600" b="1" dirty="0" smtClean="0">
                <a:solidFill>
                  <a:schemeClr val="bg1"/>
                </a:solidFill>
                <a:latin typeface="+mj-lt"/>
                <a:cs typeface="ＭＳ Ｐゴシック" charset="0"/>
              </a:rPr>
              <a:t>Liuzzo </a:t>
            </a:r>
          </a:p>
          <a:p>
            <a:pPr algn="ctr"/>
            <a:r>
              <a:rPr lang="it-IT" sz="2000" b="1" i="1" dirty="0" smtClean="0">
                <a:solidFill>
                  <a:schemeClr val="bg1"/>
                </a:solidFill>
                <a:latin typeface="+mj-lt"/>
                <a:cs typeface="ＭＳ Ｐゴシック" charset="0"/>
              </a:rPr>
              <a:t>National </a:t>
            </a:r>
            <a:r>
              <a:rPr lang="it-IT" sz="2000" b="1" i="1" dirty="0" err="1" smtClean="0">
                <a:solidFill>
                  <a:schemeClr val="bg1"/>
                </a:solidFill>
                <a:latin typeface="+mj-lt"/>
                <a:cs typeface="ＭＳ Ｐゴシック" charset="0"/>
              </a:rPr>
              <a:t>Contact</a:t>
            </a:r>
            <a:r>
              <a:rPr lang="it-IT" sz="2000" b="1" i="1" dirty="0" smtClean="0">
                <a:solidFill>
                  <a:schemeClr val="bg1"/>
                </a:solidFill>
                <a:latin typeface="+mj-lt"/>
                <a:cs typeface="ＭＳ Ｐゴシック" charset="0"/>
              </a:rPr>
              <a:t> Point </a:t>
            </a:r>
            <a:r>
              <a:rPr lang="it-IT" sz="2000" b="1" i="1" dirty="0" smtClean="0">
                <a:solidFill>
                  <a:schemeClr val="bg1"/>
                </a:solidFill>
                <a:latin typeface="+mj-lt"/>
                <a:cs typeface="ＭＳ Ｐゴシック" charset="0"/>
              </a:rPr>
              <a:t>MED</a:t>
            </a:r>
            <a:endParaRPr lang="it-IT" sz="2000" b="1" i="1" dirty="0" smtClean="0">
              <a:solidFill>
                <a:schemeClr val="bg1"/>
              </a:solidFill>
              <a:latin typeface="+mj-lt"/>
              <a:cs typeface="ＭＳ Ｐゴシック" charset="0"/>
            </a:endParaRPr>
          </a:p>
          <a:p>
            <a:pPr algn="ctr"/>
            <a:endParaRPr lang="it-IT" sz="800" b="1" i="1" dirty="0" smtClean="0">
              <a:solidFill>
                <a:schemeClr val="bg1"/>
              </a:solidFill>
              <a:latin typeface="+mj-lt"/>
              <a:cs typeface="ＭＳ Ｐゴシック" charset="0"/>
            </a:endParaRPr>
          </a:p>
          <a:p>
            <a:pPr algn="ctr"/>
            <a:r>
              <a:rPr lang="it-IT" sz="2000" b="1" dirty="0" err="1" smtClean="0">
                <a:solidFill>
                  <a:schemeClr val="bg1"/>
                </a:solidFill>
                <a:latin typeface="+mj-lt"/>
                <a:cs typeface="ＭＳ Ｐゴシック" charset="0"/>
              </a:rPr>
              <a:t>Infoday</a:t>
            </a:r>
            <a:r>
              <a:rPr lang="it-IT" sz="2000" b="1" dirty="0" smtClean="0">
                <a:solidFill>
                  <a:schemeClr val="bg1"/>
                </a:solidFill>
                <a:latin typeface="+mj-lt"/>
                <a:cs typeface="ＭＳ Ｐゴシック" charset="0"/>
              </a:rPr>
              <a:t> - 8 febbraio 2017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+mj-lt"/>
              <a:cs typeface="ＭＳ Ｐゴシック" charset="0"/>
            </a:endParaRPr>
          </a:p>
          <a:p>
            <a:endParaRPr lang="fr-FR" sz="1200" dirty="0" smtClean="0">
              <a:solidFill>
                <a:srgbClr val="FCFDFE"/>
              </a:solidFill>
              <a:latin typeface="+mn-lt"/>
            </a:endParaRPr>
          </a:p>
          <a:p>
            <a:endParaRPr lang="fr-FR" sz="1200" dirty="0" smtClean="0">
              <a:solidFill>
                <a:srgbClr val="FCFDFE"/>
              </a:solidFill>
              <a:latin typeface="+mn-lt"/>
            </a:endParaRPr>
          </a:p>
          <a:p>
            <a:r>
              <a:rPr lang="fr-FR" sz="1200" dirty="0" smtClean="0">
                <a:solidFill>
                  <a:srgbClr val="FCFDFE"/>
                </a:solidFill>
                <a:latin typeface="+mn-lt"/>
              </a:rPr>
              <a:t>Programma </a:t>
            </a:r>
            <a:r>
              <a:rPr lang="fr-FR" sz="1200" dirty="0" err="1" smtClean="0">
                <a:solidFill>
                  <a:srgbClr val="FCFDFE"/>
                </a:solidFill>
                <a:latin typeface="+mn-lt"/>
              </a:rPr>
              <a:t>cofinanziato</a:t>
            </a:r>
            <a:r>
              <a:rPr lang="fr-FR" sz="1200" dirty="0" smtClean="0">
                <a:solidFill>
                  <a:srgbClr val="FCFDFE"/>
                </a:solidFill>
                <a:latin typeface="+mn-lt"/>
              </a:rPr>
              <a:t> dal </a:t>
            </a:r>
            <a:r>
              <a:rPr lang="fr-FR" sz="1200" dirty="0" err="1" smtClean="0">
                <a:solidFill>
                  <a:srgbClr val="FCFDFE"/>
                </a:solidFill>
                <a:latin typeface="+mn-lt"/>
              </a:rPr>
              <a:t>Fondo</a:t>
            </a:r>
            <a:r>
              <a:rPr lang="fr-FR" sz="1200" dirty="0" smtClean="0">
                <a:solidFill>
                  <a:srgbClr val="FCFDFE"/>
                </a:solidFill>
                <a:latin typeface="+mn-lt"/>
              </a:rPr>
              <a:t> </a:t>
            </a:r>
            <a:r>
              <a:rPr lang="fr-FR" sz="1200" dirty="0" err="1" smtClean="0">
                <a:solidFill>
                  <a:srgbClr val="FCFDFE"/>
                </a:solidFill>
                <a:latin typeface="+mn-lt"/>
              </a:rPr>
              <a:t>Europeo</a:t>
            </a:r>
            <a:r>
              <a:rPr lang="fr-FR" sz="1200" dirty="0" smtClean="0">
                <a:solidFill>
                  <a:srgbClr val="FCFDFE"/>
                </a:solidFill>
                <a:latin typeface="+mn-lt"/>
              </a:rPr>
              <a:t> di </a:t>
            </a:r>
            <a:r>
              <a:rPr lang="fr-FR" sz="1200" dirty="0" err="1" smtClean="0">
                <a:solidFill>
                  <a:srgbClr val="FCFDFE"/>
                </a:solidFill>
                <a:latin typeface="+mn-lt"/>
              </a:rPr>
              <a:t>Sviluppo</a:t>
            </a:r>
            <a:r>
              <a:rPr lang="fr-FR" sz="1200" dirty="0" smtClean="0">
                <a:solidFill>
                  <a:srgbClr val="FCFDFE"/>
                </a:solidFill>
                <a:latin typeface="+mn-lt"/>
              </a:rPr>
              <a:t> </a:t>
            </a:r>
            <a:r>
              <a:rPr lang="fr-FR" sz="1200" dirty="0" err="1" smtClean="0">
                <a:solidFill>
                  <a:srgbClr val="FCFDFE"/>
                </a:solidFill>
                <a:latin typeface="+mn-lt"/>
              </a:rPr>
              <a:t>regionale</a:t>
            </a:r>
            <a:r>
              <a:rPr lang="fr-FR" sz="1200" dirty="0" smtClean="0">
                <a:solidFill>
                  <a:srgbClr val="FCFDFE"/>
                </a:solidFill>
                <a:latin typeface="+mn-lt"/>
              </a:rPr>
              <a:t> </a:t>
            </a:r>
            <a:endParaRPr lang="en-GB" sz="1200" dirty="0">
              <a:solidFill>
                <a:srgbClr val="FCFDFE"/>
              </a:solidFill>
              <a:latin typeface="+mn-lt"/>
            </a:endParaRPr>
          </a:p>
          <a:p>
            <a:endParaRPr lang="it-IT" sz="2000" b="1" dirty="0" smtClean="0">
              <a:solidFill>
                <a:schemeClr val="bg1"/>
              </a:solidFill>
              <a:latin typeface="+mj-lt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i="1" dirty="0"/>
              <a:t>La partecipazione italiana al 1°bando: tipologie di progetti   </a:t>
            </a:r>
            <a:endParaRPr lang="fr-FR" altLang="fr-FR" sz="2800" i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211434"/>
              </p:ext>
            </p:extLst>
          </p:nvPr>
        </p:nvGraphicFramePr>
        <p:xfrm>
          <a:off x="1043608" y="1340768"/>
          <a:ext cx="7272807" cy="434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88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fr-FR" altLang="fr-FR" sz="2800" i="1" dirty="0" smtClean="0"/>
              <a:t>1°Bando: il </a:t>
            </a:r>
            <a:r>
              <a:rPr lang="fr-FR" altLang="fr-FR" sz="2800" i="1" dirty="0"/>
              <a:t>budget dei </a:t>
            </a:r>
            <a:r>
              <a:rPr lang="fr-FR" altLang="fr-FR" sz="2800" i="1" dirty="0" err="1"/>
              <a:t>progetti</a:t>
            </a:r>
            <a:r>
              <a:rPr lang="fr-FR" altLang="fr-FR" sz="2800" i="1" dirty="0"/>
              <a:t> </a:t>
            </a:r>
            <a:r>
              <a:rPr lang="fr-FR" altLang="fr-FR" sz="2800" i="1" dirty="0" err="1"/>
              <a:t>modulari</a:t>
            </a:r>
            <a:r>
              <a:rPr lang="fr-FR" altLang="fr-FR" sz="2800" i="1" dirty="0"/>
              <a:t> </a:t>
            </a:r>
            <a:r>
              <a:rPr lang="fr-FR" altLang="fr-FR" sz="2800" i="1" dirty="0" err="1"/>
              <a:t>approvati</a:t>
            </a:r>
            <a:r>
              <a:rPr lang="fr-FR" altLang="fr-FR" sz="2800" i="1" dirty="0"/>
              <a:t> 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48297997"/>
              </p:ext>
            </p:extLst>
          </p:nvPr>
        </p:nvGraphicFramePr>
        <p:xfrm>
          <a:off x="611561" y="1754980"/>
          <a:ext cx="7848872" cy="269390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800199"/>
                <a:gridCol w="2202711"/>
                <a:gridCol w="2401991"/>
                <a:gridCol w="1443971"/>
              </a:tblGrid>
              <a:tr h="901318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Verdana"/>
                        </a:rPr>
                        <a:t>FESR</a:t>
                      </a:r>
                      <a:endParaRPr lang="it-IT" sz="14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Contributo PUBBLICO e PRIVATO </a:t>
                      </a:r>
                      <a:endParaRPr lang="it-IT" sz="14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3799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Asse 1 </a:t>
                      </a:r>
                      <a:endParaRPr lang="it-IT" sz="18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8.268.338,03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1.459.117,73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solidFill>
                            <a:srgbClr val="003399"/>
                          </a:solidFill>
                          <a:effectLst/>
                        </a:rPr>
                        <a:t>9.727.455,76</a:t>
                      </a:r>
                      <a:endParaRPr lang="it-IT" sz="1400" b="0" i="0" u="none" strike="noStrike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7555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Asse 2 </a:t>
                      </a:r>
                      <a:endParaRPr lang="it-IT" sz="18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solidFill>
                            <a:srgbClr val="003399"/>
                          </a:solidFill>
                          <a:effectLst/>
                        </a:rPr>
                        <a:t>9.544.726,15</a:t>
                      </a:r>
                      <a:endParaRPr lang="it-IT" sz="1400" b="0" i="0" u="none" strike="noStrike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1.788.301,06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solidFill>
                            <a:srgbClr val="003399"/>
                          </a:solidFill>
                          <a:effectLst/>
                        </a:rPr>
                        <a:t>11.333.027,21</a:t>
                      </a:r>
                      <a:endParaRPr lang="it-IT" sz="1400" b="0" i="0" u="none" strike="noStrike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3799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Asse 3 </a:t>
                      </a:r>
                      <a:endParaRPr lang="it-IT" sz="18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solidFill>
                            <a:srgbClr val="003399"/>
                          </a:solidFill>
                          <a:effectLst/>
                        </a:rPr>
                        <a:t>12.091.182,09</a:t>
                      </a:r>
                      <a:endParaRPr lang="it-IT" sz="1400" b="0" i="0" u="none" strike="noStrike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2.326.591,19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14.417.773,28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5132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Totale complessivo per</a:t>
                      </a:r>
                      <a:r>
                        <a:rPr lang="it-IT" sz="1600" u="none" strike="noStrike" baseline="0" dirty="0" smtClean="0">
                          <a:solidFill>
                            <a:srgbClr val="003399"/>
                          </a:solidFill>
                          <a:effectLst/>
                        </a:rPr>
                        <a:t> l’Italia </a:t>
                      </a:r>
                      <a:r>
                        <a:rPr lang="it-IT" sz="16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endParaRPr lang="it-IT" sz="16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29.904.246,27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5.574.009,98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35.478.256,25</a:t>
                      </a:r>
                      <a:endParaRPr lang="it-IT" sz="14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699792" y="4574301"/>
            <a:ext cx="49685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 dirty="0" smtClean="0">
              <a:solidFill>
                <a:srgbClr val="003399"/>
              </a:solidFill>
              <a:latin typeface="+mn-lt"/>
              <a:ea typeface="+mn-ea"/>
            </a:endParaRPr>
          </a:p>
          <a:p>
            <a:pPr algn="ctr"/>
            <a:r>
              <a:rPr lang="it-IT" sz="2800" b="1" dirty="0" smtClean="0">
                <a:solidFill>
                  <a:srgbClr val="003399"/>
                </a:solidFill>
                <a:latin typeface="+mn-lt"/>
                <a:ea typeface="+mn-ea"/>
              </a:rPr>
              <a:t>28,9</a:t>
            </a:r>
            <a:r>
              <a:rPr lang="it-IT" sz="2800" b="1" dirty="0">
                <a:solidFill>
                  <a:srgbClr val="003399"/>
                </a:solidFill>
                <a:latin typeface="+mn-lt"/>
                <a:ea typeface="+mn-ea"/>
              </a:rPr>
              <a:t>%</a:t>
            </a:r>
            <a:r>
              <a:rPr lang="it-IT" sz="1600" b="1" dirty="0" smtClean="0">
                <a:solidFill>
                  <a:srgbClr val="003399"/>
                </a:solidFill>
              </a:rPr>
              <a:t> del </a:t>
            </a:r>
            <a:r>
              <a:rPr lang="it-IT" sz="1600" b="1" dirty="0" smtClean="0">
                <a:solidFill>
                  <a:srgbClr val="003399"/>
                </a:solidFill>
                <a:latin typeface="+mn-lt"/>
                <a:ea typeface="+mn-ea"/>
              </a:rPr>
              <a:t>Totale complessivo del FESR Programma  MED (104 M €) </a:t>
            </a:r>
          </a:p>
          <a:p>
            <a:endParaRPr lang="it-IT" dirty="0"/>
          </a:p>
        </p:txBody>
      </p:sp>
      <p:sp>
        <p:nvSpPr>
          <p:cNvPr id="2" name="Freccia in giù 1"/>
          <p:cNvSpPr/>
          <p:nvPr/>
        </p:nvSpPr>
        <p:spPr>
          <a:xfrm>
            <a:off x="3396404" y="4293096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621" y="332656"/>
            <a:ext cx="8229600" cy="936104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rgbClr val="CB4F24"/>
                </a:solidFill>
              </a:rPr>
              <a:t/>
            </a:r>
            <a:br>
              <a:rPr lang="it-IT" sz="2800" dirty="0" smtClean="0">
                <a:solidFill>
                  <a:srgbClr val="CB4F24"/>
                </a:solidFill>
              </a:rPr>
            </a:br>
            <a:r>
              <a:rPr lang="it-IT" sz="2800" i="1" dirty="0"/>
              <a:t>1°BANDO: </a:t>
            </a:r>
            <a:r>
              <a:rPr lang="it-IT" sz="2800" i="1" dirty="0" smtClean="0"/>
              <a:t>i </a:t>
            </a:r>
            <a:r>
              <a:rPr lang="it-IT" sz="2800" i="1" dirty="0"/>
              <a:t>progetti </a:t>
            </a:r>
            <a:r>
              <a:rPr lang="it-IT" sz="2800" i="1" dirty="0" smtClean="0"/>
              <a:t>orizzontali</a:t>
            </a:r>
            <a:r>
              <a:rPr lang="it-IT" dirty="0"/>
              <a:t/>
            </a:r>
            <a:br>
              <a:rPr lang="it-IT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1953" y="1484785"/>
            <a:ext cx="8229600" cy="3744416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I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progetti orizzontali sono il risultato di proposte mirate a </a:t>
            </a:r>
            <a:r>
              <a:rPr lang="it-IT" sz="2000" b="1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promuovere la qualità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del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Programma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e in particolare ad </a:t>
            </a:r>
            <a:r>
              <a:rPr lang="it-IT" sz="2000" b="1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aiutare e supportare la comunicazione e la capitalizzazione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dei progetti modulari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selezionati ai quali sono connessi con reali sinergie  </a:t>
            </a:r>
            <a:endParaRPr lang="it-IT" sz="2000" i="1" dirty="0">
              <a:solidFill>
                <a:srgbClr val="003399"/>
              </a:solidFill>
              <a:latin typeface="Verdana" panose="020B0604030504040204" pitchFamily="34" charset="0"/>
              <a:cs typeface="Montserrat"/>
            </a:endParaRPr>
          </a:p>
          <a:p>
            <a:pPr marL="0" indent="0" algn="ctr">
              <a:buNone/>
            </a:pPr>
            <a:endParaRPr lang="it-IT" sz="2000" i="1" dirty="0">
              <a:solidFill>
                <a:srgbClr val="003399"/>
              </a:solidFill>
              <a:latin typeface="Verdana" panose="020B0604030504040204" pitchFamily="34" charset="0"/>
              <a:cs typeface="Montserrat"/>
            </a:endParaRP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pPr marL="0" indent="0" algn="ctr">
              <a:buNone/>
            </a:pP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I risultati saranno valorizzati nel </a:t>
            </a:r>
            <a:r>
              <a:rPr lang="it-IT" sz="2000" b="1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progetto piattaforma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relativo </a:t>
            </a:r>
            <a:r>
              <a:rPr lang="it-IT" sz="2000" b="1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all’Asse 4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 e nei </a:t>
            </a:r>
            <a:r>
              <a:rPr lang="it-IT" sz="2000" b="1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progetti strategici </a:t>
            </a:r>
            <a:endParaRPr lang="it-IT" sz="2000" b="1" i="1" dirty="0" smtClean="0">
              <a:solidFill>
                <a:srgbClr val="003399"/>
              </a:solidFill>
              <a:latin typeface="Verdana" panose="020B0604030504040204" pitchFamily="34" charset="0"/>
              <a:cs typeface="Montserrat"/>
            </a:endParaRPr>
          </a:p>
          <a:p>
            <a:pPr marL="0" indent="0" algn="ctr">
              <a:buNone/>
            </a:pPr>
            <a:r>
              <a:rPr lang="it-IT" sz="2000" i="1" dirty="0" smtClean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che </a:t>
            </a:r>
            <a:r>
              <a:rPr lang="it-IT" sz="2000" i="1" dirty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ne </a:t>
            </a:r>
            <a:r>
              <a:rPr lang="it-IT" sz="2000" i="1" dirty="0" smtClean="0">
                <a:solidFill>
                  <a:srgbClr val="003399"/>
                </a:solidFill>
                <a:latin typeface="Verdana" panose="020B0604030504040204" pitchFamily="34" charset="0"/>
                <a:cs typeface="Montserrat"/>
              </a:rPr>
              <a:t>scaturiranno  </a:t>
            </a:r>
            <a:endParaRPr lang="it-IT" sz="2000" i="1" dirty="0">
              <a:solidFill>
                <a:srgbClr val="003399"/>
              </a:solidFill>
              <a:latin typeface="Verdana" panose="020B0604030504040204" pitchFamily="34" charset="0"/>
              <a:cs typeface="Montserrat"/>
            </a:endParaRPr>
          </a:p>
          <a:p>
            <a:pPr marL="0" indent="0">
              <a:buNone/>
            </a:pPr>
            <a:endParaRPr lang="fr-FR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63888" y="522920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200" b="1" i="1" dirty="0" smtClean="0">
              <a:solidFill>
                <a:srgbClr val="003399"/>
              </a:solidFill>
              <a:latin typeface="+mn-lt"/>
              <a:cs typeface="ＭＳ Ｐゴシック" charset="0"/>
            </a:endParaRPr>
          </a:p>
          <a:p>
            <a:pPr algn="r"/>
            <a:r>
              <a:rPr lang="it-IT" sz="1200" b="1" i="1" dirty="0" smtClean="0">
                <a:solidFill>
                  <a:srgbClr val="003399"/>
                </a:solidFill>
                <a:latin typeface="+mn-lt"/>
                <a:cs typeface="ＭＳ Ｐゴシック" charset="0"/>
              </a:rPr>
              <a:t> </a:t>
            </a:r>
            <a:endParaRPr lang="it-IT" sz="1200" b="1" i="1" dirty="0">
              <a:solidFill>
                <a:srgbClr val="003399"/>
              </a:solidFill>
              <a:latin typeface="+mn-lt"/>
              <a:cs typeface="ＭＳ Ｐゴシック" charset="0"/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4491383" y="3212976"/>
            <a:ext cx="242316" cy="627500"/>
          </a:xfrm>
          <a:prstGeom prst="downArrow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0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7703" y="260648"/>
            <a:ext cx="8229600" cy="936104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rgbClr val="CB4F24"/>
                </a:solidFill>
              </a:rPr>
              <a:t/>
            </a:r>
            <a:br>
              <a:rPr lang="it-IT" sz="2800" dirty="0" smtClean="0">
                <a:solidFill>
                  <a:srgbClr val="CB4F24"/>
                </a:solidFill>
              </a:rPr>
            </a:br>
            <a:r>
              <a:rPr lang="it-IT" sz="2800" i="1" dirty="0"/>
              <a:t>1°BANDO: </a:t>
            </a:r>
            <a:r>
              <a:rPr lang="it-IT" sz="2800" i="1" dirty="0" smtClean="0"/>
              <a:t>progetti </a:t>
            </a:r>
            <a:r>
              <a:rPr lang="it-IT" sz="2800" i="1" dirty="0"/>
              <a:t>orizzontali </a:t>
            </a:r>
            <a:r>
              <a:rPr lang="it-IT" sz="2800" i="1" dirty="0" smtClean="0"/>
              <a:t>approvati   </a:t>
            </a:r>
            <a:r>
              <a:rPr lang="it-IT" dirty="0"/>
              <a:t/>
            </a:r>
            <a:br>
              <a:rPr lang="it-IT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1196752"/>
            <a:ext cx="8229600" cy="4193283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fr-FR" i="1" dirty="0"/>
          </a:p>
        </p:txBody>
      </p:sp>
      <p:sp>
        <p:nvSpPr>
          <p:cNvPr id="4" name="Ovale 3"/>
          <p:cNvSpPr/>
          <p:nvPr/>
        </p:nvSpPr>
        <p:spPr>
          <a:xfrm>
            <a:off x="827584" y="1561242"/>
            <a:ext cx="2092912" cy="2009196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Presenza del partenariato italiano in tutti gli </a:t>
            </a:r>
            <a:r>
              <a:rPr lang="it-IT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8 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progetti approvati</a:t>
            </a:r>
            <a:endParaRPr lang="it-IT" sz="1400" b="1" dirty="0">
              <a:solidFill>
                <a:schemeClr val="bg1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5796136" y="3616916"/>
            <a:ext cx="1624860" cy="1624860"/>
          </a:xfrm>
          <a:prstGeom prst="ellipse">
            <a:avLst/>
          </a:prstGeom>
          <a:solidFill>
            <a:srgbClr val="98C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2</a:t>
            </a:r>
            <a:r>
              <a:rPr lang="it-IT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Progetti con LP italiani  </a:t>
            </a:r>
            <a:endParaRPr lang="it-IT" sz="1400" b="1" dirty="0">
              <a:solidFill>
                <a:srgbClr val="C00000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3122637" y="2418310"/>
            <a:ext cx="2518994" cy="2304256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B4F24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Lazio 5 </a:t>
            </a:r>
            <a:br>
              <a:rPr lang="it-IT" b="1" dirty="0" smtClean="0">
                <a:solidFill>
                  <a:srgbClr val="CB4F24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</a:br>
            <a:r>
              <a:rPr lang="it-IT" b="1" dirty="0" smtClean="0">
                <a:solidFill>
                  <a:srgbClr val="CB4F24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Puglia 2 </a:t>
            </a:r>
          </a:p>
          <a:p>
            <a:pPr algn="ctr"/>
            <a:r>
              <a:rPr lang="it-IT" b="1" dirty="0" smtClean="0">
                <a:solidFill>
                  <a:srgbClr val="CB4F24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Veneto 1</a:t>
            </a:r>
          </a:p>
          <a:p>
            <a:pPr algn="ctr"/>
            <a:r>
              <a:rPr lang="it-IT" b="1" dirty="0" smtClean="0">
                <a:solidFill>
                  <a:srgbClr val="CB4F24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Piemonte 1</a:t>
            </a:r>
            <a:endParaRPr lang="it-IT" b="1" dirty="0">
              <a:solidFill>
                <a:srgbClr val="CB4F24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  <a:p>
            <a:pPr algn="ctr"/>
            <a:endParaRPr lang="it-IT" b="1" dirty="0" smtClean="0">
              <a:solidFill>
                <a:srgbClr val="CB4F24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  <a:p>
            <a:pPr algn="ctr"/>
            <a:r>
              <a:rPr lang="it-IT" b="1" dirty="0">
                <a:solidFill>
                  <a:srgbClr val="CB4F24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4 Regioni </a:t>
            </a:r>
            <a:r>
              <a:rPr lang="it-IT" b="1" dirty="0" smtClean="0">
                <a:solidFill>
                  <a:srgbClr val="CB4F24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coinvolte</a:t>
            </a:r>
            <a:endParaRPr lang="it-IT" b="1" dirty="0">
              <a:solidFill>
                <a:srgbClr val="CB4F24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5641631" y="1340768"/>
            <a:ext cx="2298214" cy="2155084"/>
          </a:xfrm>
          <a:prstGeom prst="ellipse">
            <a:avLst/>
          </a:prstGeom>
          <a:solidFill>
            <a:srgbClr val="9FA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9</a:t>
            </a:r>
            <a:r>
              <a:rPr lang="it-IT" sz="1400" b="1" dirty="0" smtClean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</a:t>
            </a:r>
            <a:r>
              <a:rPr lang="it-IT" sz="1400" b="1" dirty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partner coinvolti </a:t>
            </a:r>
            <a:r>
              <a:rPr lang="it-IT" sz="1400" b="1" dirty="0" smtClean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</a:t>
            </a:r>
          </a:p>
          <a:p>
            <a:pPr algn="ctr"/>
            <a:endParaRPr lang="it-IT" sz="1400" b="1" dirty="0" smtClean="0">
              <a:solidFill>
                <a:srgbClr val="003399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  <a:p>
            <a:pPr algn="ctr"/>
            <a:r>
              <a:rPr lang="it-IT" sz="1400" b="1" dirty="0" smtClean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(dei quali </a:t>
            </a:r>
            <a:r>
              <a:rPr lang="it-IT" sz="2800" b="1" dirty="0" smtClean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3</a:t>
            </a:r>
            <a:r>
              <a:rPr lang="it-IT" sz="1400" b="1" dirty="0" smtClean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privati) </a:t>
            </a:r>
            <a:endParaRPr lang="it-IT" sz="1400" b="1" dirty="0">
              <a:solidFill>
                <a:srgbClr val="003399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63888" y="522920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1200" b="1" i="1" dirty="0" smtClean="0">
              <a:solidFill>
                <a:srgbClr val="003399"/>
              </a:solidFill>
              <a:latin typeface="+mn-lt"/>
              <a:cs typeface="ＭＳ Ｐゴシック" charset="0"/>
            </a:endParaRPr>
          </a:p>
          <a:p>
            <a:pPr algn="r"/>
            <a:r>
              <a:rPr lang="it-IT" sz="1200" b="1" i="1" dirty="0" smtClean="0">
                <a:solidFill>
                  <a:srgbClr val="003399"/>
                </a:solidFill>
                <a:latin typeface="+mn-lt"/>
                <a:cs typeface="ＭＳ Ｐゴシック" charset="0"/>
              </a:rPr>
              <a:t>*I </a:t>
            </a:r>
            <a:r>
              <a:rPr lang="it-IT" sz="1200" b="1" i="1" dirty="0">
                <a:solidFill>
                  <a:srgbClr val="003399"/>
                </a:solidFill>
                <a:latin typeface="+mn-lt"/>
                <a:cs typeface="ＭＳ Ｐゴシック" charset="0"/>
              </a:rPr>
              <a:t>dati si riferiscono al momento della </a:t>
            </a:r>
            <a:r>
              <a:rPr lang="it-IT" sz="1200" b="1" i="1" dirty="0" smtClean="0">
                <a:solidFill>
                  <a:srgbClr val="003399"/>
                </a:solidFill>
                <a:latin typeface="+mn-lt"/>
                <a:cs typeface="ＭＳ Ｐゴシック" charset="0"/>
              </a:rPr>
              <a:t>selezione</a:t>
            </a:r>
          </a:p>
          <a:p>
            <a:pPr algn="r"/>
            <a:endParaRPr lang="it-IT" sz="1200" b="1" i="1" dirty="0" smtClean="0">
              <a:solidFill>
                <a:srgbClr val="003399"/>
              </a:solidFill>
              <a:latin typeface="+mn-lt"/>
              <a:cs typeface="ＭＳ Ｐゴシック" charset="0"/>
            </a:endParaRPr>
          </a:p>
          <a:p>
            <a:pPr algn="r"/>
            <a:r>
              <a:rPr lang="it-IT" sz="1200" b="1" i="1" dirty="0" smtClean="0">
                <a:solidFill>
                  <a:srgbClr val="003399"/>
                </a:solidFill>
                <a:latin typeface="+mn-lt"/>
                <a:cs typeface="ＭＳ Ｐゴシック" charset="0"/>
              </a:rPr>
              <a:t> </a:t>
            </a:r>
            <a:endParaRPr lang="it-IT" sz="1200" b="1" i="1" dirty="0">
              <a:solidFill>
                <a:srgbClr val="003399"/>
              </a:solidFill>
              <a:latin typeface="+mn-lt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fr-FR" altLang="fr-FR" sz="2800" i="1" dirty="0"/>
              <a:t>Il budget dei </a:t>
            </a:r>
            <a:r>
              <a:rPr lang="fr-FR" altLang="fr-FR" sz="2800" i="1" dirty="0" err="1"/>
              <a:t>progetti</a:t>
            </a:r>
            <a:r>
              <a:rPr lang="fr-FR" altLang="fr-FR" sz="2800" i="1" dirty="0"/>
              <a:t> </a:t>
            </a:r>
            <a:r>
              <a:rPr lang="fr-FR" altLang="fr-FR" sz="2800" i="1" dirty="0" err="1" smtClean="0"/>
              <a:t>orizzontali</a:t>
            </a:r>
            <a:endParaRPr lang="fr-FR" altLang="fr-FR" sz="2800" i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62243265"/>
              </p:ext>
            </p:extLst>
          </p:nvPr>
        </p:nvGraphicFramePr>
        <p:xfrm>
          <a:off x="539552" y="1772816"/>
          <a:ext cx="8085584" cy="289815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216275"/>
                <a:gridCol w="1635459"/>
                <a:gridCol w="2644247"/>
                <a:gridCol w="1589603"/>
              </a:tblGrid>
              <a:tr h="120631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FESR</a:t>
                      </a:r>
                      <a:endParaRPr lang="it-IT" sz="14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Contributo PUBBLICO </a:t>
                      </a:r>
                      <a:r>
                        <a:rPr lang="it-IT" sz="14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/>
                      </a:r>
                      <a:br>
                        <a:rPr lang="it-IT" sz="14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</a:br>
                      <a:r>
                        <a:rPr lang="it-IT" sz="14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e </a:t>
                      </a:r>
                      <a:r>
                        <a:rPr lang="it-IT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PRIVATO </a:t>
                      </a:r>
                      <a:endParaRPr lang="it-IT" sz="14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50227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Totale PROGETTI</a:t>
                      </a:r>
                      <a:r>
                        <a:rPr lang="it-IT" sz="1200" u="none" strike="noStrike" baseline="0" dirty="0" smtClean="0">
                          <a:solidFill>
                            <a:srgbClr val="003399"/>
                          </a:solidFill>
                          <a:effectLst/>
                        </a:rPr>
                        <a:t> APPROVATI </a:t>
                      </a:r>
                      <a:r>
                        <a:rPr lang="it-IT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8.627.289,29</a:t>
                      </a:r>
                      <a:endParaRPr lang="it-IT" sz="15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1.522.462,81</a:t>
                      </a:r>
                      <a:endParaRPr lang="it-IT" sz="150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10.149.752,10</a:t>
                      </a:r>
                      <a:endParaRPr lang="it-IT" sz="15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502633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Quote PARTNER</a:t>
                      </a:r>
                      <a:r>
                        <a:rPr lang="it-IT" sz="1200" u="none" strike="noStrike" baseline="0" dirty="0" smtClean="0">
                          <a:solidFill>
                            <a:srgbClr val="003399"/>
                          </a:solidFill>
                          <a:effectLst/>
                        </a:rPr>
                        <a:t> ITALIANI </a:t>
                      </a:r>
                      <a:r>
                        <a:rPr lang="it-IT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1.971.367,84</a:t>
                      </a:r>
                      <a:endParaRPr lang="it-IT" sz="15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347.888,45</a:t>
                      </a:r>
                      <a:endParaRPr lang="it-IT" sz="1500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2.319.256,29</a:t>
                      </a:r>
                      <a:endParaRPr lang="it-IT" sz="15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68693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Quota PARTNER</a:t>
                      </a:r>
                      <a:r>
                        <a:rPr lang="it-IT" sz="1200" u="none" strike="noStrike" baseline="0" dirty="0" smtClean="0">
                          <a:solidFill>
                            <a:srgbClr val="003399"/>
                          </a:solidFill>
                          <a:effectLst/>
                        </a:rPr>
                        <a:t> ITALIANI in %</a:t>
                      </a:r>
                      <a:r>
                        <a:rPr lang="it-IT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22,9 %</a:t>
                      </a:r>
                      <a:endParaRPr lang="it-IT" sz="15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b="1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22,85 %</a:t>
                      </a:r>
                      <a:endParaRPr lang="it-IT" sz="1500" b="1" u="none" strike="noStrik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5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22,9 %</a:t>
                      </a:r>
                      <a:endParaRPr lang="it-IT" sz="1500" b="1" i="0" u="none" strike="noStrike" dirty="0">
                        <a:solidFill>
                          <a:srgbClr val="003399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7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1052736"/>
            <a:ext cx="612068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it-IT" sz="2400" b="1" dirty="0" smtClean="0">
              <a:solidFill>
                <a:schemeClr val="bg1"/>
              </a:solidFill>
              <a:cs typeface="ＭＳ Ｐゴシック" charset="0"/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bg1"/>
                </a:solidFill>
                <a:cs typeface="ＭＳ Ｐゴシック" charset="0"/>
              </a:rPr>
              <a:t>Grazie per l’attenzione </a:t>
            </a:r>
          </a:p>
          <a:p>
            <a:pPr marL="0" indent="0" algn="ctr">
              <a:buNone/>
            </a:pPr>
            <a:endParaRPr lang="it-IT" sz="2400" b="1" dirty="0">
              <a:solidFill>
                <a:schemeClr val="bg1"/>
              </a:solidFill>
              <a:cs typeface="ＭＳ Ｐゴシック" charset="0"/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bg1"/>
                </a:solidFill>
                <a:cs typeface="ＭＳ Ｐゴシック" charset="0"/>
              </a:rPr>
              <a:t>Eleonora </a:t>
            </a:r>
            <a:r>
              <a:rPr lang="it-IT" sz="2400" b="1" dirty="0">
                <a:solidFill>
                  <a:schemeClr val="bg1"/>
                </a:solidFill>
                <a:cs typeface="ＭＳ Ｐゴシック" charset="0"/>
              </a:rPr>
              <a:t>Liuzzo </a:t>
            </a:r>
          </a:p>
          <a:p>
            <a:pPr algn="ctr"/>
            <a:r>
              <a:rPr lang="it-IT" b="1" i="1" dirty="0">
                <a:solidFill>
                  <a:schemeClr val="bg1"/>
                </a:solidFill>
                <a:cs typeface="ＭＳ Ｐゴシック" charset="0"/>
              </a:rPr>
              <a:t>National </a:t>
            </a:r>
            <a:r>
              <a:rPr lang="it-IT" b="1" i="1" dirty="0" err="1">
                <a:solidFill>
                  <a:schemeClr val="bg1"/>
                </a:solidFill>
                <a:cs typeface="ＭＳ Ｐゴシック" charset="0"/>
              </a:rPr>
              <a:t>Contact</a:t>
            </a:r>
            <a:r>
              <a:rPr lang="it-IT" b="1" i="1" dirty="0">
                <a:solidFill>
                  <a:schemeClr val="bg1"/>
                </a:solidFill>
                <a:cs typeface="ＭＳ Ｐゴシック" charset="0"/>
              </a:rPr>
              <a:t> Point </a:t>
            </a:r>
            <a:r>
              <a:rPr lang="it-IT" b="1" i="1" dirty="0" smtClean="0">
                <a:solidFill>
                  <a:schemeClr val="bg1"/>
                </a:solidFill>
                <a:cs typeface="ＭＳ Ｐゴシック" charset="0"/>
              </a:rPr>
              <a:t>MED</a:t>
            </a:r>
          </a:p>
          <a:p>
            <a:pPr algn="ctr"/>
            <a:endParaRPr lang="it-IT" b="1" i="1" dirty="0">
              <a:solidFill>
                <a:schemeClr val="bg1"/>
              </a:solidFill>
              <a:cs typeface="ＭＳ Ｐゴシック" charset="0"/>
            </a:endParaRPr>
          </a:p>
          <a:p>
            <a:pPr algn="ctr"/>
            <a:r>
              <a:rPr lang="en-GB" sz="2400" b="1" dirty="0" err="1" smtClean="0">
                <a:solidFill>
                  <a:schemeClr val="bg1"/>
                </a:solidFill>
                <a:cs typeface="ＭＳ Ｐゴシック" charset="0"/>
              </a:rPr>
              <a:t>Lunedì</a:t>
            </a:r>
            <a:r>
              <a:rPr lang="en-GB" sz="2400" b="1" dirty="0" smtClean="0">
                <a:solidFill>
                  <a:schemeClr val="bg1"/>
                </a:solidFill>
                <a:cs typeface="ＭＳ Ｐゴシック" charset="0"/>
              </a:rPr>
              <a:t>/</a:t>
            </a:r>
            <a:r>
              <a:rPr lang="en-GB" sz="2400" b="1" dirty="0" err="1" smtClean="0">
                <a:solidFill>
                  <a:schemeClr val="bg1"/>
                </a:solidFill>
                <a:cs typeface="ＭＳ Ｐゴシック" charset="0"/>
              </a:rPr>
              <a:t>Mercoledì</a:t>
            </a:r>
            <a:r>
              <a:rPr lang="en-GB" sz="2400" b="1" dirty="0" smtClean="0">
                <a:solidFill>
                  <a:schemeClr val="bg1"/>
                </a:solidFill>
                <a:cs typeface="ＭＳ Ｐゴシック" charset="0"/>
              </a:rPr>
              <a:t>/</a:t>
            </a:r>
            <a:r>
              <a:rPr lang="en-GB" sz="2400" b="1" dirty="0" err="1" smtClean="0">
                <a:solidFill>
                  <a:schemeClr val="bg1"/>
                </a:solidFill>
                <a:cs typeface="ＭＳ Ｐゴシック" charset="0"/>
              </a:rPr>
              <a:t>Venerdì</a:t>
            </a:r>
            <a:r>
              <a:rPr lang="en-GB" sz="2400" b="1" dirty="0" smtClean="0">
                <a:solidFill>
                  <a:schemeClr val="bg1"/>
                </a:solidFill>
                <a:cs typeface="ＭＳ Ｐゴシック" charset="0"/>
              </a:rPr>
              <a:t> 10:00-12:00</a:t>
            </a:r>
            <a:r>
              <a:rPr lang="en-GB" sz="2400" b="1" dirty="0">
                <a:solidFill>
                  <a:schemeClr val="bg1"/>
                </a:solidFill>
                <a:cs typeface="ＭＳ Ｐゴシック" charset="0"/>
              </a:rPr>
              <a:t/>
            </a:r>
            <a:br>
              <a:rPr lang="en-GB" sz="2400" b="1" dirty="0">
                <a:solidFill>
                  <a:schemeClr val="bg1"/>
                </a:solidFill>
                <a:cs typeface="ＭＳ Ｐゴシック" charset="0"/>
              </a:rPr>
            </a:br>
            <a:r>
              <a:rPr lang="en-GB" sz="2400" b="1" dirty="0" err="1" smtClean="0">
                <a:solidFill>
                  <a:schemeClr val="bg1"/>
                </a:solidFill>
                <a:cs typeface="ＭＳ Ｐゴシック" charset="0"/>
              </a:rPr>
              <a:t>Giovedì</a:t>
            </a:r>
            <a:r>
              <a:rPr lang="en-GB" sz="2400" b="1" dirty="0" smtClean="0">
                <a:solidFill>
                  <a:schemeClr val="bg1"/>
                </a:solidFill>
                <a:cs typeface="ＭＳ Ｐゴシック" charset="0"/>
              </a:rPr>
              <a:t> </a:t>
            </a:r>
            <a:r>
              <a:rPr lang="it-IT" sz="2400" b="1" dirty="0" smtClean="0">
                <a:solidFill>
                  <a:schemeClr val="bg1"/>
                </a:solidFill>
                <a:cs typeface="ＭＳ Ｐゴシック" charset="0"/>
              </a:rPr>
              <a:t>14:30-16:30</a:t>
            </a:r>
            <a:r>
              <a:rPr lang="it-IT" sz="2400" b="1" dirty="0">
                <a:solidFill>
                  <a:schemeClr val="bg1"/>
                </a:solidFill>
                <a:cs typeface="ＭＳ Ｐゴシック" charset="0"/>
              </a:rPr>
              <a:t/>
            </a:r>
            <a:br>
              <a:rPr lang="it-IT" sz="2400" b="1" dirty="0">
                <a:solidFill>
                  <a:schemeClr val="bg1"/>
                </a:solidFill>
                <a:cs typeface="ＭＳ Ｐゴシック" charset="0"/>
              </a:rPr>
            </a:br>
            <a:r>
              <a:rPr lang="it-IT" sz="2400" b="1" dirty="0">
                <a:solidFill>
                  <a:schemeClr val="bg1"/>
                </a:solidFill>
                <a:cs typeface="ＭＳ Ｐゴシック" charset="0"/>
              </a:rPr>
              <a:t>Tel.: +39 051 </a:t>
            </a:r>
            <a:r>
              <a:rPr lang="it-IT" sz="2400" b="1" dirty="0" smtClean="0">
                <a:solidFill>
                  <a:schemeClr val="bg1"/>
                </a:solidFill>
                <a:cs typeface="ＭＳ Ｐゴシック" charset="0"/>
              </a:rPr>
              <a:t>6450415</a:t>
            </a:r>
          </a:p>
          <a:p>
            <a:pPr algn="ctr"/>
            <a:r>
              <a:rPr lang="it-IT" b="1" dirty="0"/>
              <a:t/>
            </a:r>
            <a:br>
              <a:rPr lang="it-IT" b="1" dirty="0"/>
            </a:br>
            <a:r>
              <a:rPr lang="it-IT" sz="2400" b="1" dirty="0">
                <a:solidFill>
                  <a:schemeClr val="bg1"/>
                </a:solidFill>
                <a:cs typeface="ＭＳ Ｐゴシック" charset="0"/>
              </a:rPr>
              <a:t>medesk@regione.emilia-romagna.it</a:t>
            </a:r>
          </a:p>
          <a:p>
            <a:pPr algn="ctr"/>
            <a:endParaRPr lang="it-IT" b="1" i="1" dirty="0">
              <a:solidFill>
                <a:schemeClr val="bg1"/>
              </a:solidFill>
              <a:cs typeface="ＭＳ Ｐゴシック" charset="0"/>
            </a:endParaRPr>
          </a:p>
          <a:p>
            <a:pPr algn="ctr"/>
            <a:endParaRPr lang="it-IT" sz="700" b="1" i="1" dirty="0">
              <a:solidFill>
                <a:schemeClr val="bg1"/>
              </a:solidFill>
              <a:cs typeface="ＭＳ Ｐゴシック" charset="0"/>
            </a:endParaRPr>
          </a:p>
          <a:p>
            <a:pPr algn="ctr"/>
            <a:endParaRPr lang="it-IT" b="1" dirty="0">
              <a:solidFill>
                <a:schemeClr val="bg1"/>
              </a:solidFill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289" y="274638"/>
            <a:ext cx="8606507" cy="1143000"/>
          </a:xfrm>
        </p:spPr>
        <p:txBody>
          <a:bodyPr/>
          <a:lstStyle/>
          <a:p>
            <a:r>
              <a:rPr lang="it-IT" sz="2800" i="1" dirty="0" smtClean="0"/>
              <a:t>1°Bando del </a:t>
            </a:r>
            <a:r>
              <a:rPr lang="it-IT" sz="2800" dirty="0"/>
              <a:t>Programma MED </a:t>
            </a:r>
            <a:r>
              <a:rPr lang="it-IT" sz="2800" dirty="0" smtClean="0"/>
              <a:t>2014-2020</a:t>
            </a:r>
            <a:endParaRPr lang="fr-FR" sz="28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58289" y="1654690"/>
            <a:ext cx="1649415" cy="369332"/>
          </a:xfrm>
          <a:prstGeom prst="rect">
            <a:avLst/>
          </a:prstGeom>
          <a:solidFill>
            <a:srgbClr val="002060">
              <a:alpha val="28000"/>
            </a:srgb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003399"/>
                </a:solidFill>
              </a:defRPr>
            </a:lvl1pPr>
          </a:lstStyle>
          <a:p>
            <a:r>
              <a:rPr lang="it-IT" dirty="0">
                <a:solidFill>
                  <a:srgbClr val="C00000"/>
                </a:solidFill>
              </a:rPr>
              <a:t>Set-</a:t>
            </a:r>
            <a:r>
              <a:rPr lang="it-IT" dirty="0" err="1">
                <a:solidFill>
                  <a:srgbClr val="C00000"/>
                </a:solidFill>
              </a:rPr>
              <a:t>Nov</a:t>
            </a:r>
            <a:r>
              <a:rPr lang="it-IT" dirty="0">
                <a:solidFill>
                  <a:srgbClr val="C00000"/>
                </a:solidFill>
              </a:rPr>
              <a:t> 2015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130407" y="3277332"/>
            <a:ext cx="3734389" cy="646331"/>
          </a:xfrm>
          <a:prstGeom prst="rect">
            <a:avLst/>
          </a:prstGeom>
          <a:solidFill>
            <a:srgbClr val="98C22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</a:rPr>
              <a:t>49 </a:t>
            </a:r>
            <a:r>
              <a:rPr lang="en-US" dirty="0" err="1">
                <a:solidFill>
                  <a:srgbClr val="003399"/>
                </a:solidFill>
              </a:rPr>
              <a:t>progetti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modulari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approvati</a:t>
            </a:r>
            <a:endParaRPr lang="en-US" dirty="0">
              <a:solidFill>
                <a:srgbClr val="003399"/>
              </a:solidFill>
            </a:endParaRPr>
          </a:p>
          <a:p>
            <a:r>
              <a:rPr lang="en-US" b="1" dirty="0">
                <a:solidFill>
                  <a:srgbClr val="003399"/>
                </a:solidFill>
              </a:rPr>
              <a:t>(1</a:t>
            </a:r>
            <a:r>
              <a:rPr lang="en-US" b="1" baseline="30000" dirty="0">
                <a:solidFill>
                  <a:srgbClr val="003399"/>
                </a:solidFill>
              </a:rPr>
              <a:t>st </a:t>
            </a:r>
            <a:r>
              <a:rPr lang="en-US" b="1" dirty="0">
                <a:solidFill>
                  <a:srgbClr val="003399"/>
                </a:solidFill>
              </a:rPr>
              <a:t>wave) </a:t>
            </a:r>
            <a:r>
              <a:rPr lang="en-US" dirty="0">
                <a:solidFill>
                  <a:srgbClr val="003399"/>
                </a:solidFill>
              </a:rPr>
              <a:t>e </a:t>
            </a:r>
            <a:r>
              <a:rPr lang="en-US" b="1" dirty="0">
                <a:solidFill>
                  <a:srgbClr val="003399"/>
                </a:solidFill>
              </a:rPr>
              <a:t>8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progetti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orizzontali</a:t>
            </a:r>
            <a:r>
              <a:rPr lang="en-US" dirty="0">
                <a:solidFill>
                  <a:srgbClr val="003399"/>
                </a:solidFill>
              </a:rPr>
              <a:t> 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808349" y="4700285"/>
            <a:ext cx="183521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3399"/>
                </a:solidFill>
              </a:rPr>
              <a:t>Dicembre 2016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58289" y="2067189"/>
            <a:ext cx="2585519" cy="646331"/>
          </a:xfrm>
          <a:prstGeom prst="rect">
            <a:avLst/>
          </a:prstGeom>
          <a:solidFill>
            <a:srgbClr val="002060">
              <a:alpha val="28000"/>
            </a:srgb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003399"/>
                </a:solidFill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1°bando </a:t>
            </a:r>
            <a:r>
              <a:rPr lang="en-US" dirty="0" err="1">
                <a:solidFill>
                  <a:srgbClr val="C00000"/>
                </a:solidFill>
              </a:rPr>
              <a:t>progetti</a:t>
            </a:r>
            <a:r>
              <a:rPr lang="en-US" dirty="0">
                <a:solidFill>
                  <a:srgbClr val="C00000"/>
                </a:solidFill>
              </a:rPr>
              <a:t>: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modulari</a:t>
            </a:r>
            <a:r>
              <a:rPr lang="en-US" dirty="0" smtClean="0">
                <a:solidFill>
                  <a:srgbClr val="C00000"/>
                </a:solidFill>
              </a:rPr>
              <a:t> e </a:t>
            </a:r>
            <a:r>
              <a:rPr lang="en-US" dirty="0" err="1">
                <a:solidFill>
                  <a:srgbClr val="C00000"/>
                </a:solidFill>
              </a:rPr>
              <a:t>orizzontali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796136" y="5085184"/>
            <a:ext cx="316374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</a:rPr>
              <a:t>12 </a:t>
            </a:r>
            <a:r>
              <a:rPr lang="en-US" dirty="0" err="1" smtClean="0">
                <a:solidFill>
                  <a:srgbClr val="003399"/>
                </a:solidFill>
              </a:rPr>
              <a:t>ulteriori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progetti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modulari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approvati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b="1" dirty="0">
                <a:solidFill>
                  <a:srgbClr val="003399"/>
                </a:solidFill>
              </a:rPr>
              <a:t>(2</a:t>
            </a:r>
            <a:r>
              <a:rPr lang="en-US" b="1" baseline="30000" dirty="0">
                <a:solidFill>
                  <a:srgbClr val="003399"/>
                </a:solidFill>
              </a:rPr>
              <a:t>nd</a:t>
            </a:r>
            <a:r>
              <a:rPr lang="en-US" b="1" dirty="0">
                <a:solidFill>
                  <a:srgbClr val="003399"/>
                </a:solidFill>
              </a:rPr>
              <a:t> wave) </a:t>
            </a:r>
            <a:endParaRPr lang="en-US" dirty="0">
              <a:solidFill>
                <a:srgbClr val="003399"/>
              </a:solidFill>
            </a:endParaRPr>
          </a:p>
        </p:txBody>
      </p:sp>
      <p:cxnSp>
        <p:nvCxnSpPr>
          <p:cNvPr id="12" name="Connettore 4 11"/>
          <p:cNvCxnSpPr/>
          <p:nvPr/>
        </p:nvCxnSpPr>
        <p:spPr>
          <a:xfrm>
            <a:off x="258289" y="2852915"/>
            <a:ext cx="4872118" cy="424417"/>
          </a:xfrm>
          <a:prstGeom prst="bentConnector3">
            <a:avLst>
              <a:gd name="adj1" fmla="val 62594"/>
            </a:avLst>
          </a:prstGeom>
          <a:ln w="2540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4 30"/>
          <p:cNvCxnSpPr/>
          <p:nvPr/>
        </p:nvCxnSpPr>
        <p:spPr>
          <a:xfrm>
            <a:off x="3618239" y="3277331"/>
            <a:ext cx="2177897" cy="1807853"/>
          </a:xfrm>
          <a:prstGeom prst="bentConnector3">
            <a:avLst>
              <a:gd name="adj1" fmla="val 21826"/>
            </a:avLst>
          </a:prstGeom>
          <a:ln w="254000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5130406" y="2880457"/>
            <a:ext cx="2033882" cy="369332"/>
          </a:xfrm>
          <a:prstGeom prst="rect">
            <a:avLst/>
          </a:prstGeom>
          <a:solidFill>
            <a:srgbClr val="98C222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3399"/>
                </a:solidFill>
              </a:rPr>
              <a:t>Settembre </a:t>
            </a:r>
            <a:r>
              <a:rPr lang="it-IT" b="1" dirty="0">
                <a:solidFill>
                  <a:srgbClr val="003399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672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08112"/>
          </a:xfrm>
        </p:spPr>
        <p:txBody>
          <a:bodyPr/>
          <a:lstStyle/>
          <a:p>
            <a:pPr algn="ctr"/>
            <a:r>
              <a:rPr lang="it-IT" sz="2800" i="1" dirty="0" smtClean="0"/>
              <a:t>La </a:t>
            </a:r>
            <a:r>
              <a:rPr lang="it-IT" sz="2800" i="1" dirty="0"/>
              <a:t>partecipazione italiana </a:t>
            </a:r>
            <a:r>
              <a:rPr lang="it-IT" sz="2800" i="1" dirty="0" smtClean="0"/>
              <a:t>al primo bando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4"/>
          </a:xfrm>
          <a:solidFill>
            <a:srgbClr val="FFC000">
              <a:alpha val="38000"/>
            </a:srgbClr>
          </a:solidFill>
          <a:ln w="539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it-IT" sz="2400" b="1" dirty="0">
                <a:solidFill>
                  <a:srgbClr val="CA4F24"/>
                </a:solidFill>
                <a:latin typeface="Verdana" panose="020B0604030504040204" pitchFamily="34" charset="0"/>
                <a:cs typeface="Montserrat"/>
              </a:rPr>
              <a:t>Progetti Modulari </a:t>
            </a:r>
          </a:p>
          <a:p>
            <a:pPr marL="0" indent="0" algn="ctr">
              <a:buNone/>
            </a:pPr>
            <a:r>
              <a:rPr lang="it-IT" dirty="0" smtClean="0"/>
              <a:t> </a:t>
            </a:r>
            <a:endParaRPr lang="fr-FR" i="1" dirty="0"/>
          </a:p>
        </p:txBody>
      </p:sp>
      <p:sp>
        <p:nvSpPr>
          <p:cNvPr id="4" name="Ovale 3"/>
          <p:cNvSpPr/>
          <p:nvPr/>
        </p:nvSpPr>
        <p:spPr>
          <a:xfrm>
            <a:off x="539552" y="1628800"/>
            <a:ext cx="2318634" cy="216024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Presenza del partenariato italiano in tutti i 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61</a:t>
            </a:r>
            <a:r>
              <a:rPr lang="it-IT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progetti approvati</a:t>
            </a:r>
            <a:endParaRPr lang="it-IT" sz="1400" b="1" dirty="0">
              <a:solidFill>
                <a:schemeClr val="bg1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1975239" y="4080001"/>
            <a:ext cx="1462265" cy="1389934"/>
          </a:xfrm>
          <a:prstGeom prst="ellipse">
            <a:avLst/>
          </a:prstGeom>
          <a:solidFill>
            <a:srgbClr val="98C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32</a:t>
            </a:r>
            <a:r>
              <a:rPr lang="it-IT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Progetti con LP italiani  </a:t>
            </a:r>
            <a:endParaRPr lang="it-IT" sz="1400" b="1" dirty="0">
              <a:solidFill>
                <a:srgbClr val="C00000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4327159" y="3223502"/>
            <a:ext cx="1944216" cy="1944216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17 </a:t>
            </a:r>
            <a:r>
              <a:rPr lang="it-IT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/>
            </a:r>
            <a:br>
              <a:rPr lang="it-IT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</a:br>
            <a:r>
              <a:rPr lang="it-IT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Regioni </a:t>
            </a:r>
            <a:r>
              <a:rPr lang="it-IT" sz="1400" b="1" dirty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interessate </a:t>
            </a:r>
          </a:p>
        </p:txBody>
      </p:sp>
      <p:sp>
        <p:nvSpPr>
          <p:cNvPr id="28" name="Ovale 27"/>
          <p:cNvSpPr/>
          <p:nvPr/>
        </p:nvSpPr>
        <p:spPr>
          <a:xfrm>
            <a:off x="6228184" y="1340768"/>
            <a:ext cx="2142172" cy="2109145"/>
          </a:xfrm>
          <a:prstGeom prst="ellipse">
            <a:avLst/>
          </a:prstGeom>
          <a:solidFill>
            <a:srgbClr val="159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78</a:t>
            </a:r>
            <a:r>
              <a:rPr lang="it-IT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partner assicurano il loro sostegno ai progetto in veste di associati </a:t>
            </a:r>
            <a:endParaRPr lang="it-IT" sz="1400" b="1" dirty="0">
              <a:solidFill>
                <a:schemeClr val="bg1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688415" y="3892487"/>
            <a:ext cx="1483986" cy="1372625"/>
          </a:xfrm>
          <a:prstGeom prst="ellipse">
            <a:avLst/>
          </a:prstGeom>
          <a:solidFill>
            <a:srgbClr val="9FA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144 </a:t>
            </a:r>
            <a:r>
              <a:rPr lang="it-IT" sz="1400" b="1" dirty="0">
                <a:solidFill>
                  <a:srgbClr val="C00000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partner coinvolti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563888" y="522920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i="1" dirty="0" smtClean="0">
                <a:solidFill>
                  <a:srgbClr val="003399"/>
                </a:solidFill>
                <a:latin typeface="+mn-lt"/>
                <a:cs typeface="ＭＳ Ｐゴシック" charset="0"/>
              </a:rPr>
              <a:t>*I </a:t>
            </a:r>
            <a:r>
              <a:rPr lang="it-IT" sz="1200" b="1" i="1" dirty="0">
                <a:solidFill>
                  <a:srgbClr val="003399"/>
                </a:solidFill>
                <a:latin typeface="+mn-lt"/>
                <a:cs typeface="ＭＳ Ｐゴシック" charset="0"/>
              </a:rPr>
              <a:t>dati si riferiscono al momento della </a:t>
            </a:r>
            <a:r>
              <a:rPr lang="it-IT" sz="1200" b="1" i="1" dirty="0" smtClean="0">
                <a:solidFill>
                  <a:srgbClr val="003399"/>
                </a:solidFill>
                <a:latin typeface="+mn-lt"/>
                <a:cs typeface="ＭＳ Ｐゴシック" charset="0"/>
              </a:rPr>
              <a:t>selezione</a:t>
            </a:r>
          </a:p>
          <a:p>
            <a:pPr algn="r"/>
            <a:r>
              <a:rPr lang="it-IT" sz="1200" b="1" i="1" dirty="0" smtClean="0">
                <a:solidFill>
                  <a:srgbClr val="003399"/>
                </a:solidFill>
                <a:latin typeface="+mn-lt"/>
                <a:cs typeface="ＭＳ Ｐゴシック" charset="0"/>
              </a:rPr>
              <a:t> e sono relativi a tutti i progetti modulari  </a:t>
            </a:r>
            <a:endParaRPr lang="it-IT" sz="1200" b="1" i="1" dirty="0">
              <a:solidFill>
                <a:srgbClr val="003399"/>
              </a:solidFill>
              <a:latin typeface="+mn-lt"/>
              <a:cs typeface="ＭＳ Ｐゴシック" charset="0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587390" y="1783342"/>
            <a:ext cx="1440160" cy="1440160"/>
          </a:xfrm>
          <a:prstGeom prst="ellipse">
            <a:avLst/>
          </a:prstGeom>
          <a:solidFill>
            <a:srgbClr val="3C7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35</a:t>
            </a:r>
            <a:r>
              <a:rPr lang="it-IT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rPr>
              <a:t> Partner privati  </a:t>
            </a:r>
            <a:endParaRPr lang="it-IT" sz="1400" b="1" dirty="0">
              <a:solidFill>
                <a:schemeClr val="bg1"/>
              </a:solidFill>
              <a:latin typeface="Verdana" panose="020B0604030504040204" pitchFamily="34" charset="0"/>
              <a:ea typeface="MS PGothic" panose="020B0600070205080204" pitchFamily="34" charset="-128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099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3260854" cy="4053841"/>
          </a:xfrm>
          <a:prstGeom prst="rect">
            <a:avLst/>
          </a:prstGeom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294059"/>
              </p:ext>
            </p:extLst>
          </p:nvPr>
        </p:nvGraphicFramePr>
        <p:xfrm>
          <a:off x="3779912" y="1412777"/>
          <a:ext cx="511256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584176"/>
              </a:tblGrid>
              <a:tr h="347445">
                <a:tc>
                  <a:txBody>
                    <a:bodyPr/>
                    <a:lstStyle/>
                    <a:p>
                      <a:r>
                        <a:rPr lang="it-IT" dirty="0" smtClean="0"/>
                        <a:t>REGIONI</a:t>
                      </a:r>
                      <a:endParaRPr lang="it-IT" dirty="0"/>
                    </a:p>
                  </a:txBody>
                  <a:tcP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Progetti</a:t>
                      </a:r>
                      <a:endParaRPr lang="it-IT" dirty="0"/>
                    </a:p>
                  </a:txBody>
                  <a:tcPr>
                    <a:solidFill>
                      <a:srgbClr val="003399"/>
                    </a:solidFill>
                  </a:tcPr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Piemonte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Liguria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 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Friuli Venezia e Giulia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Veneto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 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Emilia- Romagna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Toscana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</a:t>
                      </a:r>
                      <a:endParaRPr lang="it-IT" sz="2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Umbria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Lazio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Basilicata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Calabria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18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Sicilia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395536" y="274638"/>
            <a:ext cx="842493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 cap="all" baseline="0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03399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Montserrat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sz="2800" i="1" cap="none" dirty="0"/>
              <a:t>1°Bando: </a:t>
            </a:r>
            <a:r>
              <a:rPr lang="it-IT" sz="2800" i="1" cap="none" dirty="0" smtClean="0"/>
              <a:t>l</a:t>
            </a:r>
            <a:r>
              <a:rPr lang="it-IT" sz="2800" i="1" kern="0" cap="none" dirty="0" smtClean="0"/>
              <a:t>e regioni di provenienza dei partner capofila </a:t>
            </a:r>
            <a:endParaRPr lang="fr-FR" sz="2800" i="1" kern="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52928" cy="1080120"/>
          </a:xfrm>
        </p:spPr>
        <p:txBody>
          <a:bodyPr/>
          <a:lstStyle/>
          <a:p>
            <a:pPr algn="ctr">
              <a:defRPr/>
            </a:pPr>
            <a:r>
              <a:rPr lang="it-IT" sz="2800" i="1" cap="none" dirty="0" smtClean="0"/>
              <a:t>1°Bando: il </a:t>
            </a:r>
            <a:r>
              <a:rPr lang="it-IT" sz="2800" i="1" cap="none" dirty="0"/>
              <a:t>coinvolgimento delle </a:t>
            </a:r>
            <a:r>
              <a:rPr lang="it-IT" sz="2800" i="1" cap="none" dirty="0" smtClean="0"/>
              <a:t>regioni </a:t>
            </a:r>
            <a:r>
              <a:rPr lang="it-IT" sz="2800" i="1" cap="none" dirty="0"/>
              <a:t>italiane  </a:t>
            </a:r>
            <a:endParaRPr lang="fr-FR" sz="2800" i="1" cap="none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997243"/>
              </p:ext>
            </p:extLst>
          </p:nvPr>
        </p:nvGraphicFramePr>
        <p:xfrm>
          <a:off x="1115616" y="1340768"/>
          <a:ext cx="653247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211960" y="541996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i="1" dirty="0" smtClean="0">
                <a:solidFill>
                  <a:srgbClr val="4470B4"/>
                </a:solidFill>
              </a:rPr>
              <a:t>* </a:t>
            </a:r>
            <a:r>
              <a:rPr lang="it-IT" sz="1200" b="1" i="1" dirty="0" smtClean="0">
                <a:solidFill>
                  <a:srgbClr val="4470B4"/>
                </a:solidFill>
              </a:rPr>
              <a:t>Conteggiati i partner non gli associati </a:t>
            </a:r>
            <a:endParaRPr lang="it-IT" sz="1200" b="1" i="1" dirty="0">
              <a:solidFill>
                <a:srgbClr val="4470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pPr algn="ctr"/>
            <a:r>
              <a:rPr lang="it-IT" sz="2800" i="1" dirty="0"/>
              <a:t>La partecipazione italiana al 1°bando</a:t>
            </a:r>
            <a:r>
              <a:rPr lang="it-IT" sz="2800" i="1" dirty="0" smtClean="0"/>
              <a:t>: </a:t>
            </a:r>
            <a:r>
              <a:rPr lang="it-IT" sz="2800" i="1" dirty="0"/>
              <a:t>focus per asse di intervento </a:t>
            </a:r>
            <a:endParaRPr lang="fr-FR" altLang="fr-FR" sz="2800" i="1" dirty="0"/>
          </a:p>
        </p:txBody>
      </p:sp>
      <p:sp>
        <p:nvSpPr>
          <p:cNvPr id="17414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276872"/>
            <a:ext cx="4257799" cy="2658395"/>
          </a:xfrm>
          <a:ln w="63500">
            <a:solidFill>
              <a:srgbClr val="FDC608"/>
            </a:solidFill>
          </a:ln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18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OBIETTIVO SPECIFICO 1.1</a:t>
            </a:r>
            <a:r>
              <a:rPr lang="en-US" dirty="0" smtClean="0"/>
              <a:t> </a:t>
            </a: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Incrementare le attività transnazionali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di reti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e cluster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innovativi nei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settori chiave </a:t>
            </a:r>
            <a:endParaRPr lang="it-IT" sz="1400" i="1" dirty="0" smtClean="0">
              <a:solidFill>
                <a:srgbClr val="CB4F24"/>
              </a:solidFill>
              <a:latin typeface="Verdana" panose="020B0604030504040204" pitchFamily="34" charset="0"/>
              <a:cs typeface="Montserra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per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l’area </a:t>
            </a:r>
            <a:r>
              <a:rPr lang="it-IT" sz="1400" i="1" dirty="0" err="1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Med</a:t>
            </a:r>
            <a:endParaRPr lang="it-IT" sz="1400" i="1" dirty="0" smtClean="0">
              <a:solidFill>
                <a:srgbClr val="CB4F24"/>
              </a:solidFill>
              <a:latin typeface="Verdana" panose="020B0604030504040204" pitchFamily="34" charset="0"/>
              <a:cs typeface="Montserrat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400" i="1" dirty="0">
              <a:solidFill>
                <a:srgbClr val="CB4F24"/>
              </a:solidFill>
              <a:latin typeface="Verdana" panose="020B0604030504040204" pitchFamily="34" charset="0"/>
              <a:cs typeface="Montserrat"/>
            </a:endParaRP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16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progetti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approvati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37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partner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coinvolti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(dei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quali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10 di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natura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privata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) </a:t>
            </a:r>
            <a:endParaRPr lang="fr-FR" altLang="fr-FR" sz="1400" b="1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1" y="2689506"/>
            <a:ext cx="3576074" cy="224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4"/>
          <p:cNvSpPr/>
          <p:nvPr/>
        </p:nvSpPr>
        <p:spPr>
          <a:xfrm>
            <a:off x="971600" y="2276872"/>
            <a:ext cx="2664296" cy="563661"/>
          </a:xfrm>
          <a:prstGeom prst="rect">
            <a:avLst/>
          </a:prstGeom>
          <a:solidFill>
            <a:srgbClr val="FDC60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8"/>
          <p:cNvSpPr txBox="1"/>
          <p:nvPr/>
        </p:nvSpPr>
        <p:spPr>
          <a:xfrm>
            <a:off x="1105954" y="2374036"/>
            <a:ext cx="2267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PRIORITA’ ASSE </a:t>
            </a:r>
            <a:r>
              <a:rPr lang="en-GB" altLang="fr-FR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44464" y="3010737"/>
            <a:ext cx="2787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PROMUOVERE LE CAPACITÀ D’INNOVAZIONE DELLE  REGIONI MED </a:t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PER UNA CRESCITA INTELLIGENTE E SOSTENIBILE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165067" y="3217557"/>
            <a:ext cx="1261705" cy="1213803"/>
            <a:chOff x="221066" y="4052365"/>
            <a:chExt cx="1261705" cy="1213803"/>
          </a:xfrm>
        </p:grpSpPr>
        <p:sp>
          <p:nvSpPr>
            <p:cNvPr id="9" name="Ellipse 67"/>
            <p:cNvSpPr/>
            <p:nvPr/>
          </p:nvSpPr>
          <p:spPr>
            <a:xfrm>
              <a:off x="221066" y="4052365"/>
              <a:ext cx="1261705" cy="121380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31" y="4077072"/>
              <a:ext cx="1159938" cy="1105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525868" y="260648"/>
            <a:ext cx="8229600" cy="1143000"/>
          </a:xfrm>
        </p:spPr>
        <p:txBody>
          <a:bodyPr/>
          <a:lstStyle/>
          <a:p>
            <a:pPr algn="ctr"/>
            <a:r>
              <a:rPr lang="it-IT" sz="2800" i="1" dirty="0"/>
              <a:t>La partecipazione italiana al 1°bando: focus per asse di intervento </a:t>
            </a:r>
            <a:endParaRPr lang="fr-FR" altLang="fr-FR" sz="2800" i="1" dirty="0"/>
          </a:p>
        </p:txBody>
      </p:sp>
      <p:sp>
        <p:nvSpPr>
          <p:cNvPr id="17414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3782" y="1347985"/>
            <a:ext cx="4718698" cy="1397104"/>
          </a:xfrm>
          <a:ln w="63500">
            <a:solidFill>
              <a:srgbClr val="15996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OBIETTIVO SPECIFICO 2.1</a:t>
            </a:r>
            <a:r>
              <a:rPr lang="en-US" sz="1600" dirty="0" smtClean="0"/>
              <a:t> </a:t>
            </a:r>
          </a:p>
          <a:p>
            <a:pPr marL="0" indent="0" algn="ctr">
              <a:buNone/>
            </a:pP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Migliorare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la capacità di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gestione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energetica degli edifici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pubblici a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livello transnazionale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10 </a:t>
            </a:r>
            <a:r>
              <a:rPr lang="fr-FR" altLang="fr-FR" sz="1400" b="1" dirty="0" err="1">
                <a:solidFill>
                  <a:srgbClr val="003399"/>
                </a:solidFill>
              </a:rPr>
              <a:t>progetti</a:t>
            </a:r>
            <a:r>
              <a:rPr lang="fr-FR" altLang="fr-FR" sz="1400" b="1" dirty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>
                <a:solidFill>
                  <a:srgbClr val="003399"/>
                </a:solidFill>
              </a:rPr>
              <a:t>approvati</a:t>
            </a:r>
            <a:r>
              <a:rPr lang="fr-FR" altLang="fr-FR" sz="1400" b="1" dirty="0">
                <a:solidFill>
                  <a:srgbClr val="003399"/>
                </a:solidFill>
              </a:rPr>
              <a:t> e 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24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partner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coinvolti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(dei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quali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5 di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natura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privata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) </a:t>
            </a:r>
            <a:endParaRPr lang="fr-FR" altLang="fr-FR" sz="1400" b="1" dirty="0">
              <a:solidFill>
                <a:srgbClr val="003399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3427924"/>
            <a:ext cx="792088" cy="713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205131" y="2996276"/>
            <a:ext cx="27874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PROMUOVERE LE CAPACITÀ D’INNOVAZIONE DELLE  REGIONI MED PER UNA </a:t>
            </a:r>
          </a:p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CRESCITA INTELLIGENTE E SOSTENIBILE</a:t>
            </a:r>
            <a:endParaRPr lang="it-IT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41" y="2803381"/>
            <a:ext cx="3580366" cy="2138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56"/>
          <p:cNvSpPr/>
          <p:nvPr/>
        </p:nvSpPr>
        <p:spPr>
          <a:xfrm>
            <a:off x="870276" y="2483057"/>
            <a:ext cx="2664296" cy="563661"/>
          </a:xfrm>
          <a:prstGeom prst="rect">
            <a:avLst/>
          </a:prstGeom>
          <a:solidFill>
            <a:srgbClr val="15996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uppo 1"/>
          <p:cNvGrpSpPr/>
          <p:nvPr/>
        </p:nvGrpSpPr>
        <p:grpSpPr>
          <a:xfrm>
            <a:off x="70598" y="3209028"/>
            <a:ext cx="1297046" cy="1273126"/>
            <a:chOff x="232148" y="3367042"/>
            <a:chExt cx="1160691" cy="1139286"/>
          </a:xfrm>
        </p:grpSpPr>
        <p:sp>
          <p:nvSpPr>
            <p:cNvPr id="13" name="Ellipse 60"/>
            <p:cNvSpPr/>
            <p:nvPr/>
          </p:nvSpPr>
          <p:spPr>
            <a:xfrm>
              <a:off x="232148" y="3367042"/>
              <a:ext cx="1160691" cy="113928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599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4" name="Image 207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367" y="3537814"/>
              <a:ext cx="654951" cy="751475"/>
            </a:xfrm>
            <a:prstGeom prst="rect">
              <a:avLst/>
            </a:prstGeom>
          </p:spPr>
        </p:pic>
      </p:grpSp>
      <p:sp>
        <p:nvSpPr>
          <p:cNvPr id="15" name="ZoneTexte 8"/>
          <p:cNvSpPr txBox="1"/>
          <p:nvPr/>
        </p:nvSpPr>
        <p:spPr>
          <a:xfrm>
            <a:off x="981374" y="2580221"/>
            <a:ext cx="23225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2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PRIORITA’ ASSE 2</a:t>
            </a:r>
            <a:endParaRPr lang="en-GB" altLang="fr-FR" sz="2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066250" y="3159553"/>
            <a:ext cx="31075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SOSTENERE STRATEGIE </a:t>
            </a:r>
            <a:br>
              <a:rPr lang="it-IT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it-IT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LOW CARBON E</a:t>
            </a:r>
          </a:p>
          <a:p>
            <a:pPr algn="ctr"/>
            <a:r>
              <a:rPr lang="it-IT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L’EFFICIENZA ENERGETICA </a:t>
            </a:r>
            <a:br>
              <a:rPr lang="it-IT" b="1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it-IT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IN SPECIFICI TERRITORI: </a:t>
            </a:r>
          </a:p>
          <a:p>
            <a:pPr algn="ctr"/>
            <a:r>
              <a:rPr lang="it-IT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CITTÀ, ISOLE E AREE MARGINALI </a:t>
            </a:r>
            <a:endParaRPr lang="it-IT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3782" y="2882498"/>
            <a:ext cx="4718698" cy="1338589"/>
          </a:xfrm>
          <a:ln w="63500">
            <a:solidFill>
              <a:srgbClr val="15996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OBIETTIVO SPECIFICO 2.2</a:t>
            </a:r>
            <a:r>
              <a:rPr lang="en-US" sz="1600" dirty="0" smtClean="0"/>
              <a:t> </a:t>
            </a:r>
          </a:p>
          <a:p>
            <a:pPr marL="0" indent="0" algn="ctr">
              <a:buNone/>
            </a:pPr>
            <a:r>
              <a:rPr lang="it-IT" sz="135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Incrementare </a:t>
            </a:r>
            <a:r>
              <a:rPr lang="it-IT" sz="135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la </a:t>
            </a:r>
            <a:r>
              <a:rPr lang="it-IT" sz="135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quota di energie </a:t>
            </a:r>
            <a:r>
              <a:rPr lang="it-IT" sz="135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rinnovabili da </a:t>
            </a:r>
            <a:r>
              <a:rPr lang="it-IT" sz="135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fonti locali nelle </a:t>
            </a:r>
            <a:r>
              <a:rPr lang="it-IT" sz="135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strategie e nei </a:t>
            </a:r>
            <a:r>
              <a:rPr lang="it-IT" sz="135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piani dei territori specifici </a:t>
            </a:r>
            <a:endParaRPr lang="en-US" sz="1350" i="1" dirty="0">
              <a:solidFill>
                <a:srgbClr val="CB4F24"/>
              </a:solidFill>
              <a:latin typeface="Verdana" panose="020B0604030504040204" pitchFamily="34" charset="0"/>
              <a:cs typeface="Montserrat"/>
            </a:endParaRP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6 </a:t>
            </a:r>
            <a:r>
              <a:rPr lang="fr-FR" altLang="fr-FR" sz="1400" b="1" dirty="0" err="1">
                <a:solidFill>
                  <a:srgbClr val="003399"/>
                </a:solidFill>
              </a:rPr>
              <a:t>progetti</a:t>
            </a:r>
            <a:r>
              <a:rPr lang="fr-FR" altLang="fr-FR" sz="1400" b="1" dirty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>
                <a:solidFill>
                  <a:srgbClr val="003399"/>
                </a:solidFill>
              </a:rPr>
              <a:t>approvati</a:t>
            </a:r>
            <a:r>
              <a:rPr lang="fr-FR" altLang="fr-FR" sz="1400" b="1" dirty="0">
                <a:solidFill>
                  <a:srgbClr val="003399"/>
                </a:solidFill>
              </a:rPr>
              <a:t> 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e 10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partner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coinvolti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(di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cui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3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privati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)  </a:t>
            </a:r>
            <a:endParaRPr lang="fr-FR" altLang="fr-FR" sz="1400" b="1" dirty="0">
              <a:solidFill>
                <a:srgbClr val="003399"/>
              </a:solidFill>
            </a:endParaRPr>
          </a:p>
        </p:txBody>
      </p:sp>
      <p:sp>
        <p:nvSpPr>
          <p:cNvPr id="18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3782" y="4365104"/>
            <a:ext cx="4718698" cy="1512168"/>
          </a:xfrm>
          <a:ln w="63500">
            <a:solidFill>
              <a:srgbClr val="15996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OBIETTIVO SPECIFICO 2.3</a:t>
            </a:r>
            <a:r>
              <a:rPr lang="en-US" sz="1600" dirty="0" smtClean="0"/>
              <a:t> </a:t>
            </a:r>
          </a:p>
          <a:p>
            <a:pPr marL="0" indent="0" algn="ctr">
              <a:buNone/>
            </a:pPr>
            <a:r>
              <a:rPr lang="it-IT" sz="135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Aumentare </a:t>
            </a:r>
            <a:r>
              <a:rPr lang="it-IT" sz="135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la capacità di utilizzo dei sistemi di trasporto </a:t>
            </a:r>
            <a:r>
              <a:rPr lang="it-IT" sz="135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a </a:t>
            </a:r>
            <a:r>
              <a:rPr lang="it-IT" sz="135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bassa emissione di carbonio e </a:t>
            </a:r>
            <a:r>
              <a:rPr lang="it-IT" sz="135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le connessioni </a:t>
            </a:r>
            <a:r>
              <a:rPr lang="it-IT" sz="135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multimodali fra loro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6 </a:t>
            </a:r>
            <a:r>
              <a:rPr lang="fr-FR" altLang="fr-FR" sz="1400" b="1" dirty="0" err="1">
                <a:solidFill>
                  <a:srgbClr val="003399"/>
                </a:solidFill>
              </a:rPr>
              <a:t>progetti</a:t>
            </a:r>
            <a:r>
              <a:rPr lang="fr-FR" altLang="fr-FR" sz="1400" b="1" dirty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>
                <a:solidFill>
                  <a:srgbClr val="003399"/>
                </a:solidFill>
              </a:rPr>
              <a:t>approvati</a:t>
            </a:r>
            <a:r>
              <a:rPr lang="fr-FR" altLang="fr-FR" sz="1400" b="1" dirty="0">
                <a:solidFill>
                  <a:srgbClr val="003399"/>
                </a:solidFill>
              </a:rPr>
              <a:t> e 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14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partner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coinvolti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(2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privati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)</a:t>
            </a:r>
            <a:endParaRPr lang="fr-FR" altLang="fr-FR" sz="1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525868" y="260648"/>
            <a:ext cx="8229600" cy="1143000"/>
          </a:xfrm>
        </p:spPr>
        <p:txBody>
          <a:bodyPr/>
          <a:lstStyle/>
          <a:p>
            <a:pPr algn="ctr"/>
            <a:r>
              <a:rPr lang="it-IT" sz="2800" i="1" dirty="0"/>
              <a:t>La partecipazione italiana al 1°bando: focus per asse di intervento </a:t>
            </a:r>
            <a:endParaRPr lang="fr-FR" altLang="fr-FR" sz="2800" i="1" dirty="0"/>
          </a:p>
        </p:txBody>
      </p:sp>
      <p:sp>
        <p:nvSpPr>
          <p:cNvPr id="17414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968" y="1503156"/>
            <a:ext cx="4392488" cy="2011012"/>
          </a:xfrm>
          <a:ln w="63500">
            <a:solidFill>
              <a:srgbClr val="98C222"/>
            </a:solidFill>
          </a:ln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1800" b="1" dirty="0" err="1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Obiettivo</a:t>
            </a:r>
            <a:r>
              <a:rPr lang="en-US" sz="18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 </a:t>
            </a:r>
            <a:r>
              <a:rPr lang="en-US" sz="1800" b="1" dirty="0" err="1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Specifico</a:t>
            </a:r>
            <a:r>
              <a:rPr lang="en-US" sz="18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 3.1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 algn="ctr">
              <a:buNone/>
            </a:pP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Favorire le politiche di sviluppo sostenibile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/>
            </a:r>
            <a:b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</a:b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per una più efficiente valorizzazione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delle risorse naturali e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culturali nelle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aree costiere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14 </a:t>
            </a:r>
            <a:r>
              <a:rPr lang="fr-FR" altLang="fr-FR" sz="1400" b="1" dirty="0" err="1">
                <a:solidFill>
                  <a:srgbClr val="003399"/>
                </a:solidFill>
              </a:rPr>
              <a:t>progetti</a:t>
            </a:r>
            <a:r>
              <a:rPr lang="fr-FR" altLang="fr-FR" sz="1400" b="1" dirty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approvati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/>
            </a:r>
            <a:br>
              <a:rPr lang="fr-FR" altLang="fr-FR" sz="1400" b="1" dirty="0" smtClean="0">
                <a:solidFill>
                  <a:srgbClr val="003399"/>
                </a:solidFill>
              </a:rPr>
            </a:br>
            <a:r>
              <a:rPr lang="fr-FR" altLang="fr-FR" sz="1400" b="1" dirty="0" smtClean="0">
                <a:solidFill>
                  <a:srgbClr val="003399"/>
                </a:solidFill>
              </a:rPr>
              <a:t>36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partner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coinvolti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(dei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quali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9 di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natura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privata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) </a:t>
            </a:r>
            <a:endParaRPr lang="fr-FR" altLang="fr-FR" sz="1400" b="1" dirty="0">
              <a:solidFill>
                <a:srgbClr val="003399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05131" y="2996276"/>
            <a:ext cx="27874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PROMUOVERE LE CAPACITÀ D’INNOVAZIONE DELLE  REGIONI MED PER UNA </a:t>
            </a:r>
          </a:p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CRESCITA INTELLIGENTE E SOSTENIBILE</a:t>
            </a:r>
            <a:endParaRPr lang="it-IT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ZoneTexte 8"/>
          <p:cNvSpPr txBox="1"/>
          <p:nvPr/>
        </p:nvSpPr>
        <p:spPr>
          <a:xfrm>
            <a:off x="1238783" y="3119386"/>
            <a:ext cx="2039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fr-FR" b="1" dirty="0">
                <a:solidFill>
                  <a:srgbClr val="FFFFFF"/>
                </a:solidFill>
                <a:latin typeface="Calibri" panose="020F0502020204030204" pitchFamily="34" charset="0"/>
              </a:rPr>
              <a:t>PRIPRIORITA’ ASSE 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ORITA’ ASSE 2</a:t>
            </a:r>
            <a:endParaRPr lang="en-GB" altLang="fr-FR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283968" y="3645024"/>
            <a:ext cx="4392488" cy="2025396"/>
          </a:xfrm>
          <a:ln w="63500">
            <a:solidFill>
              <a:srgbClr val="98C222"/>
            </a:solidFill>
          </a:ln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1800" b="1" dirty="0" err="1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Obiettivo</a:t>
            </a:r>
            <a:r>
              <a:rPr lang="en-US" sz="18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 </a:t>
            </a:r>
            <a:r>
              <a:rPr lang="en-US" sz="1800" b="1" dirty="0" err="1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Specifico</a:t>
            </a:r>
            <a:r>
              <a:rPr lang="en-US" sz="1800" b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 3.2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Mantenere la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biodiversità e gli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ecosistemi tramite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il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rafforzamento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della gestione e delle reti tra le </a:t>
            </a:r>
            <a:r>
              <a:rPr lang="it-IT" sz="1400" i="1" dirty="0" smtClean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aree </a:t>
            </a:r>
            <a:r>
              <a:rPr lang="it-IT" sz="1400" i="1" dirty="0">
                <a:solidFill>
                  <a:srgbClr val="CB4F24"/>
                </a:solidFill>
                <a:latin typeface="Verdana" panose="020B0604030504040204" pitchFamily="34" charset="0"/>
                <a:cs typeface="Montserrat"/>
              </a:rPr>
              <a:t>protette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9 </a:t>
            </a:r>
            <a:r>
              <a:rPr lang="fr-FR" altLang="fr-FR" sz="1400" b="1" dirty="0" err="1">
                <a:solidFill>
                  <a:srgbClr val="003399"/>
                </a:solidFill>
              </a:rPr>
              <a:t>progetti</a:t>
            </a:r>
            <a:r>
              <a:rPr lang="fr-FR" altLang="fr-FR" sz="1400" b="1" dirty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approvati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br>
              <a:rPr lang="fr-FR" altLang="fr-FR" sz="1400" b="1" dirty="0" smtClean="0">
                <a:solidFill>
                  <a:srgbClr val="003399"/>
                </a:solidFill>
              </a:rPr>
            </a:br>
            <a:r>
              <a:rPr lang="fr-FR" altLang="fr-FR" sz="1400" b="1" dirty="0" smtClean="0">
                <a:solidFill>
                  <a:srgbClr val="003399"/>
                </a:solidFill>
              </a:rPr>
              <a:t>23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partner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coinvolti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altLang="fr-FR" sz="1400" b="1" dirty="0" smtClean="0">
                <a:solidFill>
                  <a:srgbClr val="003399"/>
                </a:solidFill>
              </a:rPr>
              <a:t>(di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cui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 5 </a:t>
            </a:r>
            <a:r>
              <a:rPr lang="fr-FR" altLang="fr-FR" sz="1400" b="1" dirty="0" err="1" smtClean="0">
                <a:solidFill>
                  <a:srgbClr val="003399"/>
                </a:solidFill>
              </a:rPr>
              <a:t>privati</a:t>
            </a:r>
            <a:r>
              <a:rPr lang="fr-FR" altLang="fr-FR" sz="1400" b="1" dirty="0" smtClean="0">
                <a:solidFill>
                  <a:srgbClr val="003399"/>
                </a:solidFill>
              </a:rPr>
              <a:t>)  </a:t>
            </a:r>
            <a:endParaRPr lang="fr-FR" altLang="fr-FR" sz="1400" b="1" dirty="0">
              <a:solidFill>
                <a:srgbClr val="003399"/>
              </a:solidFill>
            </a:endParaRPr>
          </a:p>
        </p:txBody>
      </p:sp>
      <p:sp>
        <p:nvSpPr>
          <p:cNvPr id="19" name="Rectangle 62"/>
          <p:cNvSpPr/>
          <p:nvPr/>
        </p:nvSpPr>
        <p:spPr>
          <a:xfrm>
            <a:off x="468152" y="2782143"/>
            <a:ext cx="3580365" cy="2231033"/>
          </a:xfrm>
          <a:prstGeom prst="rect">
            <a:avLst/>
          </a:prstGeom>
          <a:solidFill>
            <a:srgbClr val="98C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63"/>
          <p:cNvSpPr/>
          <p:nvPr/>
        </p:nvSpPr>
        <p:spPr>
          <a:xfrm>
            <a:off x="890183" y="2589760"/>
            <a:ext cx="2736304" cy="529626"/>
          </a:xfrm>
          <a:prstGeom prst="rect">
            <a:avLst/>
          </a:prstGeom>
          <a:solidFill>
            <a:srgbClr val="98C22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8"/>
          <p:cNvSpPr txBox="1"/>
          <p:nvPr/>
        </p:nvSpPr>
        <p:spPr>
          <a:xfrm>
            <a:off x="1070209" y="2669907"/>
            <a:ext cx="2421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2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PRIORITA’ ASSE 3  </a:t>
            </a:r>
            <a:endParaRPr lang="en-GB" altLang="fr-FR" sz="22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07504" y="3231622"/>
            <a:ext cx="1261705" cy="1213803"/>
            <a:chOff x="107504" y="3231622"/>
            <a:chExt cx="1261705" cy="1213803"/>
          </a:xfrm>
        </p:grpSpPr>
        <p:sp>
          <p:nvSpPr>
            <p:cNvPr id="22" name="Ellipse 67"/>
            <p:cNvSpPr/>
            <p:nvPr/>
          </p:nvSpPr>
          <p:spPr>
            <a:xfrm>
              <a:off x="107504" y="3231622"/>
              <a:ext cx="1261705" cy="121380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8C2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07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44" y="3414660"/>
              <a:ext cx="724724" cy="746588"/>
            </a:xfrm>
            <a:prstGeom prst="rect">
              <a:avLst/>
            </a:prstGeom>
          </p:spPr>
        </p:pic>
      </p:grpSp>
      <p:sp>
        <p:nvSpPr>
          <p:cNvPr id="24" name="CasellaDiTesto 23"/>
          <p:cNvSpPr txBox="1"/>
          <p:nvPr/>
        </p:nvSpPr>
        <p:spPr>
          <a:xfrm>
            <a:off x="1192876" y="3489860"/>
            <a:ext cx="2899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TUTELARE E PROMUOVERE LE </a:t>
            </a:r>
            <a:r>
              <a:rPr lang="it-IT" b="1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RISORSE NATURALI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 </a:t>
            </a:r>
            <a:r>
              <a:rPr lang="it-IT" b="1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CULTURALI  </a:t>
            </a:r>
            <a:endParaRPr lang="it-IT" b="1" u="sng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8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i="1" dirty="0"/>
              <a:t>La partecipazione italiana al </a:t>
            </a:r>
            <a:r>
              <a:rPr lang="it-IT" sz="2800" i="1" dirty="0" smtClean="0"/>
              <a:t>1°bando: gli assi prioritari</a:t>
            </a:r>
            <a:endParaRPr lang="fr-FR" altLang="fr-FR" sz="2800" i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994575"/>
              </p:ext>
            </p:extLst>
          </p:nvPr>
        </p:nvGraphicFramePr>
        <p:xfrm>
          <a:off x="1511660" y="1916832"/>
          <a:ext cx="612068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7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_med">
  <a:themeElements>
    <a:clrScheme name="Thème Office 13">
      <a:dk1>
        <a:srgbClr val="808080"/>
      </a:dk1>
      <a:lt1>
        <a:srgbClr val="FFFFFF"/>
      </a:lt1>
      <a:dk2>
        <a:srgbClr val="008BD2"/>
      </a:dk2>
      <a:lt2>
        <a:srgbClr val="808080"/>
      </a:lt2>
      <a:accent1>
        <a:srgbClr val="008BD2"/>
      </a:accent1>
      <a:accent2>
        <a:srgbClr val="FFDD00"/>
      </a:accent2>
      <a:accent3>
        <a:srgbClr val="FFFFFF"/>
      </a:accent3>
      <a:accent4>
        <a:srgbClr val="6C6C6C"/>
      </a:accent4>
      <a:accent5>
        <a:srgbClr val="AAC4E5"/>
      </a:accent5>
      <a:accent6>
        <a:srgbClr val="E7C800"/>
      </a:accent6>
      <a:hlink>
        <a:srgbClr val="C0A686"/>
      </a:hlink>
      <a:folHlink>
        <a:srgbClr val="164194"/>
      </a:folHlink>
    </a:clrScheme>
    <a:fontScheme name="Personnalisé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808080"/>
        </a:dk1>
        <a:lt1>
          <a:srgbClr val="FFFFFF"/>
        </a:lt1>
        <a:dk2>
          <a:srgbClr val="008BD2"/>
        </a:dk2>
        <a:lt2>
          <a:srgbClr val="808080"/>
        </a:lt2>
        <a:accent1>
          <a:srgbClr val="008BD2"/>
        </a:accent1>
        <a:accent2>
          <a:srgbClr val="FFDD00"/>
        </a:accent2>
        <a:accent3>
          <a:srgbClr val="FFFFFF"/>
        </a:accent3>
        <a:accent4>
          <a:srgbClr val="6C6C6C"/>
        </a:accent4>
        <a:accent5>
          <a:srgbClr val="AAC4E5"/>
        </a:accent5>
        <a:accent6>
          <a:srgbClr val="E7C800"/>
        </a:accent6>
        <a:hlink>
          <a:srgbClr val="C0A686"/>
        </a:hlink>
        <a:folHlink>
          <a:srgbClr val="16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blank_med</Template>
  <TotalTime>3181</TotalTime>
  <Words>653</Words>
  <Application>Microsoft Office PowerPoint</Application>
  <PresentationFormat>Presentazione su schermo (4:3)</PresentationFormat>
  <Paragraphs>202</Paragraphs>
  <Slides>15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blank_med</vt:lpstr>
      <vt:lpstr>Presentazione standard di PowerPoint</vt:lpstr>
      <vt:lpstr>1°Bando del Programma MED 2014-2020</vt:lpstr>
      <vt:lpstr>La partecipazione italiana al primo bando</vt:lpstr>
      <vt:lpstr>Presentazione standard di PowerPoint</vt:lpstr>
      <vt:lpstr>1°Bando: il coinvolgimento delle regioni italiane  </vt:lpstr>
      <vt:lpstr>La partecipazione italiana al 1°bando: focus per asse di intervento </vt:lpstr>
      <vt:lpstr>La partecipazione italiana al 1°bando: focus per asse di intervento </vt:lpstr>
      <vt:lpstr>La partecipazione italiana al 1°bando: focus per asse di intervento </vt:lpstr>
      <vt:lpstr>La partecipazione italiana al 1°bando: gli assi prioritari</vt:lpstr>
      <vt:lpstr>La partecipazione italiana al 1°bando: tipologie di progetti   </vt:lpstr>
      <vt:lpstr>1°Bando: il budget dei progetti modulari approvati </vt:lpstr>
      <vt:lpstr> 1°BANDO: i progetti orizzontali </vt:lpstr>
      <vt:lpstr> 1°BANDO: progetti orizzontali approvati    </vt:lpstr>
      <vt:lpstr>Il budget dei progetti orizzontali</vt:lpstr>
      <vt:lpstr>Presentazione standard di PowerPoint</vt:lpstr>
    </vt:vector>
  </TitlesOfParts>
  <Company>CR PACA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Power Point Sous-titre</dc:title>
  <dc:creator>Mélanie PHAN</dc:creator>
  <cp:lastModifiedBy>eleonora liuzzo</cp:lastModifiedBy>
  <cp:revision>210</cp:revision>
  <cp:lastPrinted>2017-02-07T16:20:32Z</cp:lastPrinted>
  <dcterms:created xsi:type="dcterms:W3CDTF">2012-02-17T13:58:30Z</dcterms:created>
  <dcterms:modified xsi:type="dcterms:W3CDTF">2017-02-07T16:23:22Z</dcterms:modified>
</cp:coreProperties>
</file>