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307" r:id="rId6"/>
    <p:sldId id="310" r:id="rId7"/>
    <p:sldId id="309" r:id="rId8"/>
    <p:sldId id="332" r:id="rId9"/>
    <p:sldId id="322" r:id="rId10"/>
    <p:sldId id="323" r:id="rId11"/>
    <p:sldId id="314" r:id="rId12"/>
    <p:sldId id="333" r:id="rId13"/>
    <p:sldId id="331" r:id="rId14"/>
    <p:sldId id="279" r:id="rId15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C1DFF7"/>
    <a:srgbClr val="1E82B4"/>
    <a:srgbClr val="9FAEE5"/>
    <a:srgbClr val="8A1F5A"/>
    <a:srgbClr val="CA4F24"/>
    <a:srgbClr val="4470B4"/>
    <a:srgbClr val="CB4F88"/>
    <a:srgbClr val="3C7486"/>
    <a:srgbClr val="EDC6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629" autoAdjust="0"/>
  </p:normalViewPr>
  <p:slideViewPr>
    <p:cSldViewPr>
      <p:cViewPr varScale="1">
        <p:scale>
          <a:sx n="86" d="100"/>
          <a:sy n="86" d="100"/>
        </p:scale>
        <p:origin x="7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C1C69C-C73B-4498-955D-B160E227BBA4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5347EFA-02BA-4933-A9E8-D6DF99FF181C}">
      <dgm:prSet/>
      <dgm:spPr/>
      <dgm:t>
        <a:bodyPr/>
        <a:lstStyle/>
        <a:p>
          <a:pPr rtl="0"/>
          <a:r>
            <a:rPr lang="it-IT" b="1" dirty="0"/>
            <a:t>EFFICIENZA: obiettivo 100%                (e più)</a:t>
          </a:r>
          <a:endParaRPr lang="it-IT" dirty="0"/>
        </a:p>
      </dgm:t>
    </dgm:pt>
    <dgm:pt modelId="{AF1B4AB7-3A32-4DE2-8F7D-CD27412F9543}" type="parTrans" cxnId="{E1A5D34F-BC2E-4C8E-897F-135FAFAED6AB}">
      <dgm:prSet/>
      <dgm:spPr/>
      <dgm:t>
        <a:bodyPr/>
        <a:lstStyle/>
        <a:p>
          <a:endParaRPr lang="it-IT"/>
        </a:p>
      </dgm:t>
    </dgm:pt>
    <dgm:pt modelId="{2653EB41-5472-41AF-B4EB-79F768EF9B07}" type="sibTrans" cxnId="{E1A5D34F-BC2E-4C8E-897F-135FAFAED6AB}">
      <dgm:prSet/>
      <dgm:spPr/>
      <dgm:t>
        <a:bodyPr/>
        <a:lstStyle/>
        <a:p>
          <a:endParaRPr lang="it-IT"/>
        </a:p>
      </dgm:t>
    </dgm:pt>
    <dgm:pt modelId="{95239FC5-0948-4CF3-A22F-288AD2FD3E33}" type="pres">
      <dgm:prSet presAssocID="{59C1C69C-C73B-4498-955D-B160E227BBA4}" presName="Name0" presStyleCnt="0">
        <dgm:presLayoutVars>
          <dgm:dir/>
          <dgm:animLvl val="lvl"/>
          <dgm:resizeHandles/>
        </dgm:presLayoutVars>
      </dgm:prSet>
      <dgm:spPr/>
    </dgm:pt>
    <dgm:pt modelId="{C283C155-9497-4ACE-93C6-30C56F5030BB}" type="pres">
      <dgm:prSet presAssocID="{15347EFA-02BA-4933-A9E8-D6DF99FF181C}" presName="linNode" presStyleCnt="0"/>
      <dgm:spPr/>
    </dgm:pt>
    <dgm:pt modelId="{B7131D18-F596-425B-9EF1-9663BE4D63AA}" type="pres">
      <dgm:prSet presAssocID="{15347EFA-02BA-4933-A9E8-D6DF99FF181C}" presName="parentShp" presStyleLbl="node1" presStyleIdx="0" presStyleCnt="1" custScaleX="391982" custLinFactNeighborX="-3280" custLinFactNeighborY="-20000">
        <dgm:presLayoutVars>
          <dgm:bulletEnabled val="1"/>
        </dgm:presLayoutVars>
      </dgm:prSet>
      <dgm:spPr/>
    </dgm:pt>
    <dgm:pt modelId="{8BFC6998-AD26-4B12-9548-B36622132AD1}" type="pres">
      <dgm:prSet presAssocID="{15347EFA-02BA-4933-A9E8-D6DF99FF181C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E1A5D34F-BC2E-4C8E-897F-135FAFAED6AB}" srcId="{59C1C69C-C73B-4498-955D-B160E227BBA4}" destId="{15347EFA-02BA-4933-A9E8-D6DF99FF181C}" srcOrd="0" destOrd="0" parTransId="{AF1B4AB7-3A32-4DE2-8F7D-CD27412F9543}" sibTransId="{2653EB41-5472-41AF-B4EB-79F768EF9B07}"/>
    <dgm:cxn modelId="{714D8BAC-69EE-4BB2-9497-157CDA22724B}" type="presOf" srcId="{15347EFA-02BA-4933-A9E8-D6DF99FF181C}" destId="{B7131D18-F596-425B-9EF1-9663BE4D63AA}" srcOrd="0" destOrd="0" presId="urn:microsoft.com/office/officeart/2005/8/layout/vList6"/>
    <dgm:cxn modelId="{50F27B2F-5BF9-4697-A6C8-95F3658363E2}" type="presOf" srcId="{59C1C69C-C73B-4498-955D-B160E227BBA4}" destId="{95239FC5-0948-4CF3-A22F-288AD2FD3E33}" srcOrd="0" destOrd="0" presId="urn:microsoft.com/office/officeart/2005/8/layout/vList6"/>
    <dgm:cxn modelId="{87104748-C3A9-4E64-B646-F27AE2B4F708}" type="presParOf" srcId="{95239FC5-0948-4CF3-A22F-288AD2FD3E33}" destId="{C283C155-9497-4ACE-93C6-30C56F5030BB}" srcOrd="0" destOrd="0" presId="urn:microsoft.com/office/officeart/2005/8/layout/vList6"/>
    <dgm:cxn modelId="{F5D27469-6A51-4533-9F22-1796F78D64E4}" type="presParOf" srcId="{C283C155-9497-4ACE-93C6-30C56F5030BB}" destId="{B7131D18-F596-425B-9EF1-9663BE4D63AA}" srcOrd="0" destOrd="0" presId="urn:microsoft.com/office/officeart/2005/8/layout/vList6"/>
    <dgm:cxn modelId="{0513A9C2-C81E-4B32-8F44-45E27EBC227C}" type="presParOf" srcId="{C283C155-9497-4ACE-93C6-30C56F5030BB}" destId="{8BFC6998-AD26-4B12-9548-B36622132AD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0D9DB0-3E3D-42EB-A0D7-6DB23734C744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47CA8FA-D951-454B-871D-CA1B0C871B4C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it-IT" sz="2000" b="1" dirty="0"/>
            <a:t>EFFICACIA:    </a:t>
          </a:r>
          <a:r>
            <a:rPr lang="it-IT" sz="1800" b="1" dirty="0"/>
            <a:t>obiettivo coesione              (e sviluppo)</a:t>
          </a:r>
          <a:endParaRPr lang="it-IT" sz="2000" dirty="0"/>
        </a:p>
      </dgm:t>
    </dgm:pt>
    <dgm:pt modelId="{8D20B41A-A34C-4672-9C73-895005ED1CB0}" type="parTrans" cxnId="{95D9BD89-D81B-4BE5-A305-B4891106FC9C}">
      <dgm:prSet/>
      <dgm:spPr/>
      <dgm:t>
        <a:bodyPr/>
        <a:lstStyle/>
        <a:p>
          <a:endParaRPr lang="it-IT"/>
        </a:p>
      </dgm:t>
    </dgm:pt>
    <dgm:pt modelId="{B99B970C-43C3-4744-8A08-2329A3FB2F34}" type="sibTrans" cxnId="{95D9BD89-D81B-4BE5-A305-B4891106FC9C}">
      <dgm:prSet/>
      <dgm:spPr/>
      <dgm:t>
        <a:bodyPr/>
        <a:lstStyle/>
        <a:p>
          <a:endParaRPr lang="it-IT"/>
        </a:p>
      </dgm:t>
    </dgm:pt>
    <dgm:pt modelId="{819489B6-4708-45F4-8586-2258A1D27462}" type="pres">
      <dgm:prSet presAssocID="{AE0D9DB0-3E3D-42EB-A0D7-6DB23734C744}" presName="Name0" presStyleCnt="0">
        <dgm:presLayoutVars>
          <dgm:dir/>
          <dgm:animLvl val="lvl"/>
          <dgm:resizeHandles/>
        </dgm:presLayoutVars>
      </dgm:prSet>
      <dgm:spPr/>
    </dgm:pt>
    <dgm:pt modelId="{A8354949-68E8-41C6-B046-679BCABD95CE}" type="pres">
      <dgm:prSet presAssocID="{F47CA8FA-D951-454B-871D-CA1B0C871B4C}" presName="linNode" presStyleCnt="0"/>
      <dgm:spPr/>
    </dgm:pt>
    <dgm:pt modelId="{F836E97A-1355-47BE-B1EF-39DCA5BF3E50}" type="pres">
      <dgm:prSet presAssocID="{F47CA8FA-D951-454B-871D-CA1B0C871B4C}" presName="parentShp" presStyleLbl="node1" presStyleIdx="0" presStyleCnt="1" custScaleX="436315">
        <dgm:presLayoutVars>
          <dgm:bulletEnabled val="1"/>
        </dgm:presLayoutVars>
      </dgm:prSet>
      <dgm:spPr/>
    </dgm:pt>
    <dgm:pt modelId="{CFF95B80-6CD0-4BD7-BF5D-5A1CDC77F22E}" type="pres">
      <dgm:prSet presAssocID="{F47CA8FA-D951-454B-871D-CA1B0C871B4C}" presName="childShp" presStyleLbl="bgAccFollowNode1" presStyleIdx="0" presStyleCnt="1" custLinFactNeighborX="10810" custLinFactNeighborY="-49">
        <dgm:presLayoutVars>
          <dgm:bulletEnabled val="1"/>
        </dgm:presLayoutVars>
      </dgm:prSet>
      <dgm:spPr>
        <a:solidFill>
          <a:schemeClr val="tx2">
            <a:lumMod val="60000"/>
            <a:lumOff val="40000"/>
            <a:alpha val="90000"/>
          </a:schemeClr>
        </a:solidFill>
      </dgm:spPr>
    </dgm:pt>
  </dgm:ptLst>
  <dgm:cxnLst>
    <dgm:cxn modelId="{C5193D5A-B20B-49BA-8997-7CC917221DAD}" type="presOf" srcId="{F47CA8FA-D951-454B-871D-CA1B0C871B4C}" destId="{F836E97A-1355-47BE-B1EF-39DCA5BF3E50}" srcOrd="0" destOrd="0" presId="urn:microsoft.com/office/officeart/2005/8/layout/vList6"/>
    <dgm:cxn modelId="{93E86A96-8D73-4050-8273-32EE29BD8B59}" type="presOf" srcId="{AE0D9DB0-3E3D-42EB-A0D7-6DB23734C744}" destId="{819489B6-4708-45F4-8586-2258A1D27462}" srcOrd="0" destOrd="0" presId="urn:microsoft.com/office/officeart/2005/8/layout/vList6"/>
    <dgm:cxn modelId="{95D9BD89-D81B-4BE5-A305-B4891106FC9C}" srcId="{AE0D9DB0-3E3D-42EB-A0D7-6DB23734C744}" destId="{F47CA8FA-D951-454B-871D-CA1B0C871B4C}" srcOrd="0" destOrd="0" parTransId="{8D20B41A-A34C-4672-9C73-895005ED1CB0}" sibTransId="{B99B970C-43C3-4744-8A08-2329A3FB2F34}"/>
    <dgm:cxn modelId="{902DE7D9-AD53-4769-9E02-4818CE84B31E}" type="presParOf" srcId="{819489B6-4708-45F4-8586-2258A1D27462}" destId="{A8354949-68E8-41C6-B046-679BCABD95CE}" srcOrd="0" destOrd="0" presId="urn:microsoft.com/office/officeart/2005/8/layout/vList6"/>
    <dgm:cxn modelId="{1EC96C08-2E11-4E3D-9BBF-147F996A04DD}" type="presParOf" srcId="{A8354949-68E8-41C6-B046-679BCABD95CE}" destId="{F836E97A-1355-47BE-B1EF-39DCA5BF3E50}" srcOrd="0" destOrd="0" presId="urn:microsoft.com/office/officeart/2005/8/layout/vList6"/>
    <dgm:cxn modelId="{A19AB9C4-9EEA-49ED-A209-EF9E6155143F}" type="presParOf" srcId="{A8354949-68E8-41C6-B046-679BCABD95CE}" destId="{CFF95B80-6CD0-4BD7-BF5D-5A1CDC77F22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7F71B2-974B-4AAE-AA73-FE395F9E13D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9D3ABB9-C1DF-466A-BAB0-0CDEEA5EB6FD}">
      <dgm:prSet custT="1"/>
      <dgm:spPr/>
      <dgm:t>
        <a:bodyPr/>
        <a:lstStyle/>
        <a:p>
          <a:pPr rtl="0"/>
          <a:r>
            <a:rPr lang="it-IT" sz="1600" b="1" dirty="0"/>
            <a:t>AGIRE SUI PROGETTI:</a:t>
          </a:r>
          <a:endParaRPr lang="it-IT" sz="1600" dirty="0"/>
        </a:p>
      </dgm:t>
    </dgm:pt>
    <dgm:pt modelId="{4759880A-DE09-4774-B2F3-933FEB4ADEA6}" type="parTrans" cxnId="{11ECF131-D60A-49D4-A6E3-83BE696D909F}">
      <dgm:prSet/>
      <dgm:spPr/>
      <dgm:t>
        <a:bodyPr/>
        <a:lstStyle/>
        <a:p>
          <a:endParaRPr lang="it-IT"/>
        </a:p>
      </dgm:t>
    </dgm:pt>
    <dgm:pt modelId="{4AD12FFF-EA7F-4A0E-AFE7-83BF4BE0A4AB}" type="sibTrans" cxnId="{11ECF131-D60A-49D4-A6E3-83BE696D909F}">
      <dgm:prSet/>
      <dgm:spPr/>
      <dgm:t>
        <a:bodyPr/>
        <a:lstStyle/>
        <a:p>
          <a:endParaRPr lang="it-IT"/>
        </a:p>
      </dgm:t>
    </dgm:pt>
    <dgm:pt modelId="{F49AC263-B2CB-439C-AFFE-614C7500D92E}">
      <dgm:prSet/>
      <dgm:spPr/>
      <dgm:t>
        <a:bodyPr/>
        <a:lstStyle/>
        <a:p>
          <a:pPr algn="l" rtl="0"/>
          <a:r>
            <a:rPr lang="it-IT" b="1" dirty="0"/>
            <a:t>costruire contenuti innovativi e competitivi: partenariato/</a:t>
          </a:r>
          <a:r>
            <a:rPr lang="it-IT" b="1" dirty="0" err="1"/>
            <a:t>coprogettazione</a:t>
          </a:r>
          <a:endParaRPr lang="it-IT" dirty="0"/>
        </a:p>
      </dgm:t>
    </dgm:pt>
    <dgm:pt modelId="{90D3E8CB-5442-4E37-83F2-C3F9DA1069B9}" type="parTrans" cxnId="{AC3389A5-A3A6-4DD4-A756-5784038B9430}">
      <dgm:prSet/>
      <dgm:spPr/>
      <dgm:t>
        <a:bodyPr/>
        <a:lstStyle/>
        <a:p>
          <a:endParaRPr lang="it-IT"/>
        </a:p>
      </dgm:t>
    </dgm:pt>
    <dgm:pt modelId="{01FD8C88-CEA9-4722-964E-733DB4B07BF9}" type="sibTrans" cxnId="{AC3389A5-A3A6-4DD4-A756-5784038B9430}">
      <dgm:prSet/>
      <dgm:spPr/>
      <dgm:t>
        <a:bodyPr/>
        <a:lstStyle/>
        <a:p>
          <a:endParaRPr lang="it-IT"/>
        </a:p>
      </dgm:t>
    </dgm:pt>
    <dgm:pt modelId="{6CEFFD84-2572-45AC-9E6D-EECFD5B8B57C}">
      <dgm:prSet/>
      <dgm:spPr/>
      <dgm:t>
        <a:bodyPr/>
        <a:lstStyle/>
        <a:p>
          <a:pPr algn="l" rtl="0"/>
          <a:r>
            <a:rPr lang="it-IT" b="1" dirty="0"/>
            <a:t>costruire contenuti competitivi: essere in sintonia con le frontiere dello sviluppo sostenibile</a:t>
          </a:r>
          <a:endParaRPr lang="it-IT" dirty="0"/>
        </a:p>
      </dgm:t>
    </dgm:pt>
    <dgm:pt modelId="{C2A97CE2-E351-44A9-8ADA-B304CBBEF2E6}" type="parTrans" cxnId="{D3F6CF12-623F-431A-A798-15A1C6CB5037}">
      <dgm:prSet/>
      <dgm:spPr/>
      <dgm:t>
        <a:bodyPr/>
        <a:lstStyle/>
        <a:p>
          <a:endParaRPr lang="it-IT"/>
        </a:p>
      </dgm:t>
    </dgm:pt>
    <dgm:pt modelId="{C9FECDD9-CC32-4C4E-917A-6BEE163F183B}" type="sibTrans" cxnId="{D3F6CF12-623F-431A-A798-15A1C6CB5037}">
      <dgm:prSet/>
      <dgm:spPr/>
      <dgm:t>
        <a:bodyPr/>
        <a:lstStyle/>
        <a:p>
          <a:endParaRPr lang="it-IT"/>
        </a:p>
      </dgm:t>
    </dgm:pt>
    <dgm:pt modelId="{CC25A4F4-E352-48F8-B987-7C5235792FC4}">
      <dgm:prSet custT="1"/>
      <dgm:spPr/>
      <dgm:t>
        <a:bodyPr/>
        <a:lstStyle/>
        <a:p>
          <a:pPr algn="l" rtl="0"/>
          <a:r>
            <a:rPr lang="it-IT" sz="1400" b="1" dirty="0">
              <a:solidFill>
                <a:srgbClr val="FF0000"/>
              </a:solidFill>
            </a:rPr>
            <a:t>costruire una governance di livello strategico: gestire la governance </a:t>
          </a:r>
          <a:r>
            <a:rPr lang="it-IT" sz="1400" b="1" dirty="0" err="1">
              <a:solidFill>
                <a:srgbClr val="FF0000"/>
              </a:solidFill>
            </a:rPr>
            <a:t>multilevel</a:t>
          </a:r>
          <a:r>
            <a:rPr lang="it-IT" sz="1400" b="1" dirty="0">
              <a:solidFill>
                <a:srgbClr val="FF0000"/>
              </a:solidFill>
            </a:rPr>
            <a:t> (e l’integrazione PON-POR)</a:t>
          </a:r>
          <a:endParaRPr lang="it-IT" sz="1400" dirty="0">
            <a:solidFill>
              <a:srgbClr val="FF0000"/>
            </a:solidFill>
          </a:endParaRPr>
        </a:p>
      </dgm:t>
    </dgm:pt>
    <dgm:pt modelId="{3F913440-63FF-4EEA-860C-47A6D7EEB964}" type="parTrans" cxnId="{58BDCDA8-5A80-470C-B423-8624D3AA36B5}">
      <dgm:prSet/>
      <dgm:spPr/>
      <dgm:t>
        <a:bodyPr/>
        <a:lstStyle/>
        <a:p>
          <a:endParaRPr lang="it-IT"/>
        </a:p>
      </dgm:t>
    </dgm:pt>
    <dgm:pt modelId="{D8ABCE2F-067C-4136-AD0D-25ADB44FE409}" type="sibTrans" cxnId="{58BDCDA8-5A80-470C-B423-8624D3AA36B5}">
      <dgm:prSet/>
      <dgm:spPr/>
      <dgm:t>
        <a:bodyPr/>
        <a:lstStyle/>
        <a:p>
          <a:endParaRPr lang="it-IT"/>
        </a:p>
      </dgm:t>
    </dgm:pt>
    <dgm:pt modelId="{1CC1050B-A452-4B14-A48E-86EFEAB5E65F}" type="pres">
      <dgm:prSet presAssocID="{3D7F71B2-974B-4AAE-AA73-FE395F9E13D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3E8457D-7E24-473E-95EB-6856727070F7}" type="pres">
      <dgm:prSet presAssocID="{39D3ABB9-C1DF-466A-BAB0-0CDEEA5EB6FD}" presName="circle1" presStyleLbl="node1" presStyleIdx="0" presStyleCnt="4" custLinFactNeighborX="-779" custLinFactNeighborY="-249"/>
      <dgm:spPr>
        <a:solidFill>
          <a:schemeClr val="tx2">
            <a:lumMod val="75000"/>
          </a:schemeClr>
        </a:solidFill>
      </dgm:spPr>
    </dgm:pt>
    <dgm:pt modelId="{DB334E12-E481-455B-B961-1D8EEE7847F9}" type="pres">
      <dgm:prSet presAssocID="{39D3ABB9-C1DF-466A-BAB0-0CDEEA5EB6FD}" presName="space" presStyleCnt="0"/>
      <dgm:spPr/>
    </dgm:pt>
    <dgm:pt modelId="{34DCF0C1-3536-4AA0-8103-BAF84FEB41D9}" type="pres">
      <dgm:prSet presAssocID="{39D3ABB9-C1DF-466A-BAB0-0CDEEA5EB6FD}" presName="rect1" presStyleLbl="alignAcc1" presStyleIdx="0" presStyleCnt="4" custScaleX="131473" custLinFactNeighborX="-18099" custLinFactNeighborY="1737"/>
      <dgm:spPr/>
    </dgm:pt>
    <dgm:pt modelId="{2EED2A2C-6654-4DC6-B517-F9CB0E52404F}" type="pres">
      <dgm:prSet presAssocID="{F49AC263-B2CB-439C-AFFE-614C7500D92E}" presName="vertSpace2" presStyleLbl="node1" presStyleIdx="0" presStyleCnt="4"/>
      <dgm:spPr/>
    </dgm:pt>
    <dgm:pt modelId="{C5691925-AA28-4F97-BB2D-2668F853CEA8}" type="pres">
      <dgm:prSet presAssocID="{F49AC263-B2CB-439C-AFFE-614C7500D92E}" presName="circle2" presStyleLbl="node1" presStyleIdx="1" presStyleCnt="4"/>
      <dgm:spPr/>
    </dgm:pt>
    <dgm:pt modelId="{ED39D15E-F602-4B29-A03E-7FA18F700F03}" type="pres">
      <dgm:prSet presAssocID="{F49AC263-B2CB-439C-AFFE-614C7500D92E}" presName="rect2" presStyleLbl="alignAcc1" presStyleIdx="1" presStyleCnt="4" custScaleX="114426" custLinFactNeighborX="-6398"/>
      <dgm:spPr/>
    </dgm:pt>
    <dgm:pt modelId="{4D626293-0247-484A-B276-AED4A0C727E1}" type="pres">
      <dgm:prSet presAssocID="{6CEFFD84-2572-45AC-9E6D-EECFD5B8B57C}" presName="vertSpace3" presStyleLbl="node1" presStyleIdx="1" presStyleCnt="4"/>
      <dgm:spPr/>
    </dgm:pt>
    <dgm:pt modelId="{56AD875C-AEC1-4691-B107-F564AA9376A0}" type="pres">
      <dgm:prSet presAssocID="{6CEFFD84-2572-45AC-9E6D-EECFD5B8B57C}" presName="circle3" presStyleLbl="node1" presStyleIdx="2" presStyleCnt="4"/>
      <dgm:spPr/>
    </dgm:pt>
    <dgm:pt modelId="{F373312F-C936-41EA-BF0A-3978E957FF0B}" type="pres">
      <dgm:prSet presAssocID="{6CEFFD84-2572-45AC-9E6D-EECFD5B8B57C}" presName="rect3" presStyleLbl="alignAcc1" presStyleIdx="2" presStyleCnt="4" custScaleX="107589" custLinFactNeighborX="-3054"/>
      <dgm:spPr/>
    </dgm:pt>
    <dgm:pt modelId="{B6CBC078-E1A7-4AD5-B29E-A623D26A002A}" type="pres">
      <dgm:prSet presAssocID="{CC25A4F4-E352-48F8-B987-7C5235792FC4}" presName="vertSpace4" presStyleLbl="node1" presStyleIdx="2" presStyleCnt="4"/>
      <dgm:spPr/>
    </dgm:pt>
    <dgm:pt modelId="{08FDC7D0-5577-46D3-8CC8-C78F160644ED}" type="pres">
      <dgm:prSet presAssocID="{CC25A4F4-E352-48F8-B987-7C5235792FC4}" presName="circle4" presStyleLbl="node1" presStyleIdx="3" presStyleCnt="4"/>
      <dgm:spPr/>
    </dgm:pt>
    <dgm:pt modelId="{F33D4A13-8DF5-48BA-A749-DBDCB1378B75}" type="pres">
      <dgm:prSet presAssocID="{CC25A4F4-E352-48F8-B987-7C5235792FC4}" presName="rect4" presStyleLbl="alignAcc1" presStyleIdx="3" presStyleCnt="4" custScaleX="100199"/>
      <dgm:spPr/>
    </dgm:pt>
    <dgm:pt modelId="{3CC2EC41-FD28-4FA6-B30A-3DCA04B109C9}" type="pres">
      <dgm:prSet presAssocID="{39D3ABB9-C1DF-466A-BAB0-0CDEEA5EB6FD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DE77B4C0-9CCC-4D02-82CD-680996A4F101}" type="pres">
      <dgm:prSet presAssocID="{F49AC263-B2CB-439C-AFFE-614C7500D92E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077DF4DB-12FE-4ECD-822A-B2BEF95BCD8E}" type="pres">
      <dgm:prSet presAssocID="{6CEFFD84-2572-45AC-9E6D-EECFD5B8B57C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B48238D4-AAD7-4E50-9686-FFFBE03A0659}" type="pres">
      <dgm:prSet presAssocID="{CC25A4F4-E352-48F8-B987-7C5235792FC4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3C16C712-425F-4459-98F7-C93121F7F46E}" type="presOf" srcId="{F49AC263-B2CB-439C-AFFE-614C7500D92E}" destId="{ED39D15E-F602-4B29-A03E-7FA18F700F03}" srcOrd="0" destOrd="0" presId="urn:microsoft.com/office/officeart/2005/8/layout/target3"/>
    <dgm:cxn modelId="{9AE68C27-7550-4063-B9E0-00632AA10DD2}" type="presOf" srcId="{6CEFFD84-2572-45AC-9E6D-EECFD5B8B57C}" destId="{077DF4DB-12FE-4ECD-822A-B2BEF95BCD8E}" srcOrd="1" destOrd="0" presId="urn:microsoft.com/office/officeart/2005/8/layout/target3"/>
    <dgm:cxn modelId="{93BAF672-0179-4F1A-A442-8BC6FA15C32E}" type="presOf" srcId="{F49AC263-B2CB-439C-AFFE-614C7500D92E}" destId="{DE77B4C0-9CCC-4D02-82CD-680996A4F101}" srcOrd="1" destOrd="0" presId="urn:microsoft.com/office/officeart/2005/8/layout/target3"/>
    <dgm:cxn modelId="{AC3389A5-A3A6-4DD4-A756-5784038B9430}" srcId="{3D7F71B2-974B-4AAE-AA73-FE395F9E13D2}" destId="{F49AC263-B2CB-439C-AFFE-614C7500D92E}" srcOrd="1" destOrd="0" parTransId="{90D3E8CB-5442-4E37-83F2-C3F9DA1069B9}" sibTransId="{01FD8C88-CEA9-4722-964E-733DB4B07BF9}"/>
    <dgm:cxn modelId="{624F9F70-F007-48BA-A8B9-2F50E242C675}" type="presOf" srcId="{6CEFFD84-2572-45AC-9E6D-EECFD5B8B57C}" destId="{F373312F-C936-41EA-BF0A-3978E957FF0B}" srcOrd="0" destOrd="0" presId="urn:microsoft.com/office/officeart/2005/8/layout/target3"/>
    <dgm:cxn modelId="{D3F6CF12-623F-431A-A798-15A1C6CB5037}" srcId="{3D7F71B2-974B-4AAE-AA73-FE395F9E13D2}" destId="{6CEFFD84-2572-45AC-9E6D-EECFD5B8B57C}" srcOrd="2" destOrd="0" parTransId="{C2A97CE2-E351-44A9-8ADA-B304CBBEF2E6}" sibTransId="{C9FECDD9-CC32-4C4E-917A-6BEE163F183B}"/>
    <dgm:cxn modelId="{E9EAD224-10A6-44CC-8FA1-5E33E4758D52}" type="presOf" srcId="{39D3ABB9-C1DF-466A-BAB0-0CDEEA5EB6FD}" destId="{34DCF0C1-3536-4AA0-8103-BAF84FEB41D9}" srcOrd="0" destOrd="0" presId="urn:microsoft.com/office/officeart/2005/8/layout/target3"/>
    <dgm:cxn modelId="{6DEDE7C1-84F8-493C-BEC8-A83108D3BD49}" type="presOf" srcId="{CC25A4F4-E352-48F8-B987-7C5235792FC4}" destId="{B48238D4-AAD7-4E50-9686-FFFBE03A0659}" srcOrd="1" destOrd="0" presId="urn:microsoft.com/office/officeart/2005/8/layout/target3"/>
    <dgm:cxn modelId="{58BDCDA8-5A80-470C-B423-8624D3AA36B5}" srcId="{3D7F71B2-974B-4AAE-AA73-FE395F9E13D2}" destId="{CC25A4F4-E352-48F8-B987-7C5235792FC4}" srcOrd="3" destOrd="0" parTransId="{3F913440-63FF-4EEA-860C-47A6D7EEB964}" sibTransId="{D8ABCE2F-067C-4136-AD0D-25ADB44FE409}"/>
    <dgm:cxn modelId="{18B4443F-6F77-40E7-8EA4-84357DC57BAE}" type="presOf" srcId="{39D3ABB9-C1DF-466A-BAB0-0CDEEA5EB6FD}" destId="{3CC2EC41-FD28-4FA6-B30A-3DCA04B109C9}" srcOrd="1" destOrd="0" presId="urn:microsoft.com/office/officeart/2005/8/layout/target3"/>
    <dgm:cxn modelId="{11ECF131-D60A-49D4-A6E3-83BE696D909F}" srcId="{3D7F71B2-974B-4AAE-AA73-FE395F9E13D2}" destId="{39D3ABB9-C1DF-466A-BAB0-0CDEEA5EB6FD}" srcOrd="0" destOrd="0" parTransId="{4759880A-DE09-4774-B2F3-933FEB4ADEA6}" sibTransId="{4AD12FFF-EA7F-4A0E-AFE7-83BF4BE0A4AB}"/>
    <dgm:cxn modelId="{F1C3AF9A-E0FC-4956-9BBA-08EF8CFBAA4C}" type="presOf" srcId="{3D7F71B2-974B-4AAE-AA73-FE395F9E13D2}" destId="{1CC1050B-A452-4B14-A48E-86EFEAB5E65F}" srcOrd="0" destOrd="0" presId="urn:microsoft.com/office/officeart/2005/8/layout/target3"/>
    <dgm:cxn modelId="{5E519D86-DD31-4459-8DF6-F2FA9EAAF912}" type="presOf" srcId="{CC25A4F4-E352-48F8-B987-7C5235792FC4}" destId="{F33D4A13-8DF5-48BA-A749-DBDCB1378B75}" srcOrd="0" destOrd="0" presId="urn:microsoft.com/office/officeart/2005/8/layout/target3"/>
    <dgm:cxn modelId="{063BA814-AD5F-4646-B110-565B86460BF3}" type="presParOf" srcId="{1CC1050B-A452-4B14-A48E-86EFEAB5E65F}" destId="{A3E8457D-7E24-473E-95EB-6856727070F7}" srcOrd="0" destOrd="0" presId="urn:microsoft.com/office/officeart/2005/8/layout/target3"/>
    <dgm:cxn modelId="{52E72001-FD90-4FD5-A48D-EDFD17DA05CA}" type="presParOf" srcId="{1CC1050B-A452-4B14-A48E-86EFEAB5E65F}" destId="{DB334E12-E481-455B-B961-1D8EEE7847F9}" srcOrd="1" destOrd="0" presId="urn:microsoft.com/office/officeart/2005/8/layout/target3"/>
    <dgm:cxn modelId="{364F4C69-28B0-4E5A-9FF8-D0FC8CD7DCE7}" type="presParOf" srcId="{1CC1050B-A452-4B14-A48E-86EFEAB5E65F}" destId="{34DCF0C1-3536-4AA0-8103-BAF84FEB41D9}" srcOrd="2" destOrd="0" presId="urn:microsoft.com/office/officeart/2005/8/layout/target3"/>
    <dgm:cxn modelId="{E40BB418-B1C3-4A42-8245-EC904143D28F}" type="presParOf" srcId="{1CC1050B-A452-4B14-A48E-86EFEAB5E65F}" destId="{2EED2A2C-6654-4DC6-B517-F9CB0E52404F}" srcOrd="3" destOrd="0" presId="urn:microsoft.com/office/officeart/2005/8/layout/target3"/>
    <dgm:cxn modelId="{86D54DA1-827D-4576-848F-A53BE4603BDE}" type="presParOf" srcId="{1CC1050B-A452-4B14-A48E-86EFEAB5E65F}" destId="{C5691925-AA28-4F97-BB2D-2668F853CEA8}" srcOrd="4" destOrd="0" presId="urn:microsoft.com/office/officeart/2005/8/layout/target3"/>
    <dgm:cxn modelId="{20A15283-DE26-40E7-9DFE-2DD38B82937B}" type="presParOf" srcId="{1CC1050B-A452-4B14-A48E-86EFEAB5E65F}" destId="{ED39D15E-F602-4B29-A03E-7FA18F700F03}" srcOrd="5" destOrd="0" presId="urn:microsoft.com/office/officeart/2005/8/layout/target3"/>
    <dgm:cxn modelId="{2E37AFE0-E342-4C97-950B-221831535D40}" type="presParOf" srcId="{1CC1050B-A452-4B14-A48E-86EFEAB5E65F}" destId="{4D626293-0247-484A-B276-AED4A0C727E1}" srcOrd="6" destOrd="0" presId="urn:microsoft.com/office/officeart/2005/8/layout/target3"/>
    <dgm:cxn modelId="{779769A8-3BC7-4586-B6B3-2C5D60ECCE39}" type="presParOf" srcId="{1CC1050B-A452-4B14-A48E-86EFEAB5E65F}" destId="{56AD875C-AEC1-4691-B107-F564AA9376A0}" srcOrd="7" destOrd="0" presId="urn:microsoft.com/office/officeart/2005/8/layout/target3"/>
    <dgm:cxn modelId="{19C8A3D6-B51A-488C-AE7A-210A7A907BF8}" type="presParOf" srcId="{1CC1050B-A452-4B14-A48E-86EFEAB5E65F}" destId="{F373312F-C936-41EA-BF0A-3978E957FF0B}" srcOrd="8" destOrd="0" presId="urn:microsoft.com/office/officeart/2005/8/layout/target3"/>
    <dgm:cxn modelId="{6446E1A9-83B9-4E0E-BEB1-C9EE391BEB5F}" type="presParOf" srcId="{1CC1050B-A452-4B14-A48E-86EFEAB5E65F}" destId="{B6CBC078-E1A7-4AD5-B29E-A623D26A002A}" srcOrd="9" destOrd="0" presId="urn:microsoft.com/office/officeart/2005/8/layout/target3"/>
    <dgm:cxn modelId="{BB45998D-D88C-48D1-82E7-5163679ECCD5}" type="presParOf" srcId="{1CC1050B-A452-4B14-A48E-86EFEAB5E65F}" destId="{08FDC7D0-5577-46D3-8CC8-C78F160644ED}" srcOrd="10" destOrd="0" presId="urn:microsoft.com/office/officeart/2005/8/layout/target3"/>
    <dgm:cxn modelId="{599C1962-5B44-4040-8AB0-6BA9464C697C}" type="presParOf" srcId="{1CC1050B-A452-4B14-A48E-86EFEAB5E65F}" destId="{F33D4A13-8DF5-48BA-A749-DBDCB1378B75}" srcOrd="11" destOrd="0" presId="urn:microsoft.com/office/officeart/2005/8/layout/target3"/>
    <dgm:cxn modelId="{3E2C0075-54D2-4A2C-99AB-04CCEE11BAD0}" type="presParOf" srcId="{1CC1050B-A452-4B14-A48E-86EFEAB5E65F}" destId="{3CC2EC41-FD28-4FA6-B30A-3DCA04B109C9}" srcOrd="12" destOrd="0" presId="urn:microsoft.com/office/officeart/2005/8/layout/target3"/>
    <dgm:cxn modelId="{F41364AC-7163-43B2-AA46-8532E175CA38}" type="presParOf" srcId="{1CC1050B-A452-4B14-A48E-86EFEAB5E65F}" destId="{DE77B4C0-9CCC-4D02-82CD-680996A4F101}" srcOrd="13" destOrd="0" presId="urn:microsoft.com/office/officeart/2005/8/layout/target3"/>
    <dgm:cxn modelId="{18F3221A-2F7C-4D31-84DF-6320445D411B}" type="presParOf" srcId="{1CC1050B-A452-4B14-A48E-86EFEAB5E65F}" destId="{077DF4DB-12FE-4ECD-822A-B2BEF95BCD8E}" srcOrd="14" destOrd="0" presId="urn:microsoft.com/office/officeart/2005/8/layout/target3"/>
    <dgm:cxn modelId="{E142158A-FAB0-4D34-9EA2-A5984D79DF4A}" type="presParOf" srcId="{1CC1050B-A452-4B14-A48E-86EFEAB5E65F}" destId="{B48238D4-AAD7-4E50-9686-FFFBE03A0659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7F71B2-974B-4AAE-AA73-FE395F9E13D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9D3ABB9-C1DF-466A-BAB0-0CDEEA5EB6FD}">
      <dgm:prSet custT="1"/>
      <dgm:spPr/>
      <dgm:t>
        <a:bodyPr/>
        <a:lstStyle/>
        <a:p>
          <a:pPr rtl="0"/>
          <a:r>
            <a:rPr lang="it-IT" sz="1600" b="1" dirty="0"/>
            <a:t>AGIRE SUI PROCESSI:</a:t>
          </a:r>
          <a:endParaRPr lang="it-IT" sz="1600" dirty="0"/>
        </a:p>
      </dgm:t>
    </dgm:pt>
    <dgm:pt modelId="{4759880A-DE09-4774-B2F3-933FEB4ADEA6}" type="parTrans" cxnId="{11ECF131-D60A-49D4-A6E3-83BE696D909F}">
      <dgm:prSet/>
      <dgm:spPr/>
      <dgm:t>
        <a:bodyPr/>
        <a:lstStyle/>
        <a:p>
          <a:endParaRPr lang="it-IT"/>
        </a:p>
      </dgm:t>
    </dgm:pt>
    <dgm:pt modelId="{4AD12FFF-EA7F-4A0E-AFE7-83BF4BE0A4AB}" type="sibTrans" cxnId="{11ECF131-D60A-49D4-A6E3-83BE696D909F}">
      <dgm:prSet/>
      <dgm:spPr/>
      <dgm:t>
        <a:bodyPr/>
        <a:lstStyle/>
        <a:p>
          <a:endParaRPr lang="it-IT"/>
        </a:p>
      </dgm:t>
    </dgm:pt>
    <dgm:pt modelId="{F49AC263-B2CB-439C-AFFE-614C7500D92E}">
      <dgm:prSet custT="1"/>
      <dgm:spPr/>
      <dgm:t>
        <a:bodyPr/>
        <a:lstStyle/>
        <a:p>
          <a:pPr algn="l" rtl="0"/>
          <a:endParaRPr lang="it-IT" sz="1400" b="1" dirty="0"/>
        </a:p>
      </dgm:t>
    </dgm:pt>
    <dgm:pt modelId="{90D3E8CB-5442-4E37-83F2-C3F9DA1069B9}" type="parTrans" cxnId="{AC3389A5-A3A6-4DD4-A756-5784038B9430}">
      <dgm:prSet/>
      <dgm:spPr/>
      <dgm:t>
        <a:bodyPr/>
        <a:lstStyle/>
        <a:p>
          <a:endParaRPr lang="it-IT"/>
        </a:p>
      </dgm:t>
    </dgm:pt>
    <dgm:pt modelId="{01FD8C88-CEA9-4722-964E-733DB4B07BF9}" type="sibTrans" cxnId="{AC3389A5-A3A6-4DD4-A756-5784038B9430}">
      <dgm:prSet/>
      <dgm:spPr/>
      <dgm:t>
        <a:bodyPr/>
        <a:lstStyle/>
        <a:p>
          <a:endParaRPr lang="it-IT"/>
        </a:p>
      </dgm:t>
    </dgm:pt>
    <dgm:pt modelId="{6CEFFD84-2572-45AC-9E6D-EECFD5B8B57C}">
      <dgm:prSet custT="1"/>
      <dgm:spPr/>
      <dgm:t>
        <a:bodyPr/>
        <a:lstStyle/>
        <a:p>
          <a:pPr algn="l" rtl="0"/>
          <a:endParaRPr lang="it-IT" sz="1400" b="1" dirty="0"/>
        </a:p>
      </dgm:t>
    </dgm:pt>
    <dgm:pt modelId="{C2A97CE2-E351-44A9-8ADA-B304CBBEF2E6}" type="parTrans" cxnId="{D3F6CF12-623F-431A-A798-15A1C6CB5037}">
      <dgm:prSet/>
      <dgm:spPr/>
      <dgm:t>
        <a:bodyPr/>
        <a:lstStyle/>
        <a:p>
          <a:endParaRPr lang="it-IT"/>
        </a:p>
      </dgm:t>
    </dgm:pt>
    <dgm:pt modelId="{C9FECDD9-CC32-4C4E-917A-6BEE163F183B}" type="sibTrans" cxnId="{D3F6CF12-623F-431A-A798-15A1C6CB5037}">
      <dgm:prSet/>
      <dgm:spPr/>
      <dgm:t>
        <a:bodyPr/>
        <a:lstStyle/>
        <a:p>
          <a:endParaRPr lang="it-IT"/>
        </a:p>
      </dgm:t>
    </dgm:pt>
    <dgm:pt modelId="{CC25A4F4-E352-48F8-B987-7C5235792FC4}">
      <dgm:prSet custT="1"/>
      <dgm:spPr/>
      <dgm:t>
        <a:bodyPr/>
        <a:lstStyle/>
        <a:p>
          <a:pPr algn="l" rtl="0"/>
          <a:endParaRPr lang="it-IT" sz="1400" dirty="0"/>
        </a:p>
      </dgm:t>
    </dgm:pt>
    <dgm:pt modelId="{3F913440-63FF-4EEA-860C-47A6D7EEB964}" type="parTrans" cxnId="{58BDCDA8-5A80-470C-B423-8624D3AA36B5}">
      <dgm:prSet/>
      <dgm:spPr/>
      <dgm:t>
        <a:bodyPr/>
        <a:lstStyle/>
        <a:p>
          <a:endParaRPr lang="it-IT"/>
        </a:p>
      </dgm:t>
    </dgm:pt>
    <dgm:pt modelId="{D8ABCE2F-067C-4136-AD0D-25ADB44FE409}" type="sibTrans" cxnId="{58BDCDA8-5A80-470C-B423-8624D3AA36B5}">
      <dgm:prSet/>
      <dgm:spPr/>
      <dgm:t>
        <a:bodyPr/>
        <a:lstStyle/>
        <a:p>
          <a:endParaRPr lang="it-IT"/>
        </a:p>
      </dgm:t>
    </dgm:pt>
    <dgm:pt modelId="{1CC1050B-A452-4B14-A48E-86EFEAB5E65F}" type="pres">
      <dgm:prSet presAssocID="{3D7F71B2-974B-4AAE-AA73-FE395F9E13D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3E8457D-7E24-473E-95EB-6856727070F7}" type="pres">
      <dgm:prSet presAssocID="{39D3ABB9-C1DF-466A-BAB0-0CDEEA5EB6FD}" presName="circle1" presStyleLbl="node1" presStyleIdx="0" presStyleCnt="4" custLinFactNeighborX="-779" custLinFactNeighborY="-413"/>
      <dgm:spPr>
        <a:solidFill>
          <a:schemeClr val="tx2">
            <a:lumMod val="75000"/>
          </a:schemeClr>
        </a:solidFill>
      </dgm:spPr>
    </dgm:pt>
    <dgm:pt modelId="{DB334E12-E481-455B-B961-1D8EEE7847F9}" type="pres">
      <dgm:prSet presAssocID="{39D3ABB9-C1DF-466A-BAB0-0CDEEA5EB6FD}" presName="space" presStyleCnt="0"/>
      <dgm:spPr/>
    </dgm:pt>
    <dgm:pt modelId="{34DCF0C1-3536-4AA0-8103-BAF84FEB41D9}" type="pres">
      <dgm:prSet presAssocID="{39D3ABB9-C1DF-466A-BAB0-0CDEEA5EB6FD}" presName="rect1" presStyleLbl="alignAcc1" presStyleIdx="0" presStyleCnt="4" custScaleX="131473" custLinFactNeighborX="-7868" custLinFactNeighborY="919"/>
      <dgm:spPr/>
    </dgm:pt>
    <dgm:pt modelId="{2EED2A2C-6654-4DC6-B517-F9CB0E52404F}" type="pres">
      <dgm:prSet presAssocID="{F49AC263-B2CB-439C-AFFE-614C7500D92E}" presName="vertSpace2" presStyleLbl="node1" presStyleIdx="0" presStyleCnt="4"/>
      <dgm:spPr/>
    </dgm:pt>
    <dgm:pt modelId="{C5691925-AA28-4F97-BB2D-2668F853CEA8}" type="pres">
      <dgm:prSet presAssocID="{F49AC263-B2CB-439C-AFFE-614C7500D92E}" presName="circle2" presStyleLbl="node1" presStyleIdx="1" presStyleCnt="4"/>
      <dgm:spPr/>
    </dgm:pt>
    <dgm:pt modelId="{ED39D15E-F602-4B29-A03E-7FA18F700F03}" type="pres">
      <dgm:prSet presAssocID="{F49AC263-B2CB-439C-AFFE-614C7500D92E}" presName="rect2" presStyleLbl="alignAcc1" presStyleIdx="1" presStyleCnt="4" custScaleX="114426" custLinFactNeighborX="-6398"/>
      <dgm:spPr/>
    </dgm:pt>
    <dgm:pt modelId="{4D626293-0247-484A-B276-AED4A0C727E1}" type="pres">
      <dgm:prSet presAssocID="{6CEFFD84-2572-45AC-9E6D-EECFD5B8B57C}" presName="vertSpace3" presStyleLbl="node1" presStyleIdx="1" presStyleCnt="4"/>
      <dgm:spPr/>
    </dgm:pt>
    <dgm:pt modelId="{56AD875C-AEC1-4691-B107-F564AA9376A0}" type="pres">
      <dgm:prSet presAssocID="{6CEFFD84-2572-45AC-9E6D-EECFD5B8B57C}" presName="circle3" presStyleLbl="node1" presStyleIdx="2" presStyleCnt="4"/>
      <dgm:spPr/>
    </dgm:pt>
    <dgm:pt modelId="{F373312F-C936-41EA-BF0A-3978E957FF0B}" type="pres">
      <dgm:prSet presAssocID="{6CEFFD84-2572-45AC-9E6D-EECFD5B8B57C}" presName="rect3" presStyleLbl="alignAcc1" presStyleIdx="2" presStyleCnt="4" custScaleX="107589" custLinFactNeighborX="-3093" custLinFactNeighborY="-17"/>
      <dgm:spPr/>
    </dgm:pt>
    <dgm:pt modelId="{B6CBC078-E1A7-4AD5-B29E-A623D26A002A}" type="pres">
      <dgm:prSet presAssocID="{CC25A4F4-E352-48F8-B987-7C5235792FC4}" presName="vertSpace4" presStyleLbl="node1" presStyleIdx="2" presStyleCnt="4"/>
      <dgm:spPr/>
    </dgm:pt>
    <dgm:pt modelId="{08FDC7D0-5577-46D3-8CC8-C78F160644ED}" type="pres">
      <dgm:prSet presAssocID="{CC25A4F4-E352-48F8-B987-7C5235792FC4}" presName="circle4" presStyleLbl="node1" presStyleIdx="3" presStyleCnt="4"/>
      <dgm:spPr/>
    </dgm:pt>
    <dgm:pt modelId="{F33D4A13-8DF5-48BA-A749-DBDCB1378B75}" type="pres">
      <dgm:prSet presAssocID="{CC25A4F4-E352-48F8-B987-7C5235792FC4}" presName="rect4" presStyleLbl="alignAcc1" presStyleIdx="3" presStyleCnt="4" custScaleX="100199" custLinFactNeighborX="-102"/>
      <dgm:spPr/>
    </dgm:pt>
    <dgm:pt modelId="{3CC2EC41-FD28-4FA6-B30A-3DCA04B109C9}" type="pres">
      <dgm:prSet presAssocID="{39D3ABB9-C1DF-466A-BAB0-0CDEEA5EB6FD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DE77B4C0-9CCC-4D02-82CD-680996A4F101}" type="pres">
      <dgm:prSet presAssocID="{F49AC263-B2CB-439C-AFFE-614C7500D92E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077DF4DB-12FE-4ECD-822A-B2BEF95BCD8E}" type="pres">
      <dgm:prSet presAssocID="{6CEFFD84-2572-45AC-9E6D-EECFD5B8B57C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B48238D4-AAD7-4E50-9686-FFFBE03A0659}" type="pres">
      <dgm:prSet presAssocID="{CC25A4F4-E352-48F8-B987-7C5235792FC4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C3855C5D-7AE7-47D2-AAB7-64B2E8A85FC9}" type="presOf" srcId="{F49AC263-B2CB-439C-AFFE-614C7500D92E}" destId="{DE77B4C0-9CCC-4D02-82CD-680996A4F101}" srcOrd="1" destOrd="0" presId="urn:microsoft.com/office/officeart/2005/8/layout/target3"/>
    <dgm:cxn modelId="{20CF90F8-4836-45AC-BF56-156DB4DC558D}" type="presOf" srcId="{39D3ABB9-C1DF-466A-BAB0-0CDEEA5EB6FD}" destId="{34DCF0C1-3536-4AA0-8103-BAF84FEB41D9}" srcOrd="0" destOrd="0" presId="urn:microsoft.com/office/officeart/2005/8/layout/target3"/>
    <dgm:cxn modelId="{67EAE33B-7CB7-40F2-A3BB-D9031789FFC9}" type="presOf" srcId="{3D7F71B2-974B-4AAE-AA73-FE395F9E13D2}" destId="{1CC1050B-A452-4B14-A48E-86EFEAB5E65F}" srcOrd="0" destOrd="0" presId="urn:microsoft.com/office/officeart/2005/8/layout/target3"/>
    <dgm:cxn modelId="{F78318D0-ACC6-45AB-90BD-175991B05091}" type="presOf" srcId="{F49AC263-B2CB-439C-AFFE-614C7500D92E}" destId="{ED39D15E-F602-4B29-A03E-7FA18F700F03}" srcOrd="0" destOrd="0" presId="urn:microsoft.com/office/officeart/2005/8/layout/target3"/>
    <dgm:cxn modelId="{5095E187-3413-4A51-9A3B-1771A673A736}" type="presOf" srcId="{6CEFFD84-2572-45AC-9E6D-EECFD5B8B57C}" destId="{F373312F-C936-41EA-BF0A-3978E957FF0B}" srcOrd="0" destOrd="0" presId="urn:microsoft.com/office/officeart/2005/8/layout/target3"/>
    <dgm:cxn modelId="{DD4345CB-B0D4-49B5-8425-6D11D49E92DF}" type="presOf" srcId="{CC25A4F4-E352-48F8-B987-7C5235792FC4}" destId="{B48238D4-AAD7-4E50-9686-FFFBE03A0659}" srcOrd="1" destOrd="0" presId="urn:microsoft.com/office/officeart/2005/8/layout/target3"/>
    <dgm:cxn modelId="{58BDCDA8-5A80-470C-B423-8624D3AA36B5}" srcId="{3D7F71B2-974B-4AAE-AA73-FE395F9E13D2}" destId="{CC25A4F4-E352-48F8-B987-7C5235792FC4}" srcOrd="3" destOrd="0" parTransId="{3F913440-63FF-4EEA-860C-47A6D7EEB964}" sibTransId="{D8ABCE2F-067C-4136-AD0D-25ADB44FE409}"/>
    <dgm:cxn modelId="{A964644F-236B-46AE-85B5-044202E63957}" type="presOf" srcId="{6CEFFD84-2572-45AC-9E6D-EECFD5B8B57C}" destId="{077DF4DB-12FE-4ECD-822A-B2BEF95BCD8E}" srcOrd="1" destOrd="0" presId="urn:microsoft.com/office/officeart/2005/8/layout/target3"/>
    <dgm:cxn modelId="{11ECF131-D60A-49D4-A6E3-83BE696D909F}" srcId="{3D7F71B2-974B-4AAE-AA73-FE395F9E13D2}" destId="{39D3ABB9-C1DF-466A-BAB0-0CDEEA5EB6FD}" srcOrd="0" destOrd="0" parTransId="{4759880A-DE09-4774-B2F3-933FEB4ADEA6}" sibTransId="{4AD12FFF-EA7F-4A0E-AFE7-83BF4BE0A4AB}"/>
    <dgm:cxn modelId="{EFDCF522-FFB7-4144-806C-E768B87FBEB2}" type="presOf" srcId="{39D3ABB9-C1DF-466A-BAB0-0CDEEA5EB6FD}" destId="{3CC2EC41-FD28-4FA6-B30A-3DCA04B109C9}" srcOrd="1" destOrd="0" presId="urn:microsoft.com/office/officeart/2005/8/layout/target3"/>
    <dgm:cxn modelId="{D3F6CF12-623F-431A-A798-15A1C6CB5037}" srcId="{3D7F71B2-974B-4AAE-AA73-FE395F9E13D2}" destId="{6CEFFD84-2572-45AC-9E6D-EECFD5B8B57C}" srcOrd="2" destOrd="0" parTransId="{C2A97CE2-E351-44A9-8ADA-B304CBBEF2E6}" sibTransId="{C9FECDD9-CC32-4C4E-917A-6BEE163F183B}"/>
    <dgm:cxn modelId="{DD06C2B9-3F3C-4246-954C-2BA581F580E8}" type="presOf" srcId="{CC25A4F4-E352-48F8-B987-7C5235792FC4}" destId="{F33D4A13-8DF5-48BA-A749-DBDCB1378B75}" srcOrd="0" destOrd="0" presId="urn:microsoft.com/office/officeart/2005/8/layout/target3"/>
    <dgm:cxn modelId="{AC3389A5-A3A6-4DD4-A756-5784038B9430}" srcId="{3D7F71B2-974B-4AAE-AA73-FE395F9E13D2}" destId="{F49AC263-B2CB-439C-AFFE-614C7500D92E}" srcOrd="1" destOrd="0" parTransId="{90D3E8CB-5442-4E37-83F2-C3F9DA1069B9}" sibTransId="{01FD8C88-CEA9-4722-964E-733DB4B07BF9}"/>
    <dgm:cxn modelId="{5D3ADB15-09A9-40CE-8EAC-B12FF755ABAB}" type="presParOf" srcId="{1CC1050B-A452-4B14-A48E-86EFEAB5E65F}" destId="{A3E8457D-7E24-473E-95EB-6856727070F7}" srcOrd="0" destOrd="0" presId="urn:microsoft.com/office/officeart/2005/8/layout/target3"/>
    <dgm:cxn modelId="{A44E6002-DE17-4C6F-ADDA-076A88188D18}" type="presParOf" srcId="{1CC1050B-A452-4B14-A48E-86EFEAB5E65F}" destId="{DB334E12-E481-455B-B961-1D8EEE7847F9}" srcOrd="1" destOrd="0" presId="urn:microsoft.com/office/officeart/2005/8/layout/target3"/>
    <dgm:cxn modelId="{A6A66620-3545-44DE-98C4-74276E9ABA80}" type="presParOf" srcId="{1CC1050B-A452-4B14-A48E-86EFEAB5E65F}" destId="{34DCF0C1-3536-4AA0-8103-BAF84FEB41D9}" srcOrd="2" destOrd="0" presId="urn:microsoft.com/office/officeart/2005/8/layout/target3"/>
    <dgm:cxn modelId="{C333A9EA-0612-4FEF-B8EF-7EF9467CE9BD}" type="presParOf" srcId="{1CC1050B-A452-4B14-A48E-86EFEAB5E65F}" destId="{2EED2A2C-6654-4DC6-B517-F9CB0E52404F}" srcOrd="3" destOrd="0" presId="urn:microsoft.com/office/officeart/2005/8/layout/target3"/>
    <dgm:cxn modelId="{65531898-BCAB-4BC5-AFC1-2810772AC06D}" type="presParOf" srcId="{1CC1050B-A452-4B14-A48E-86EFEAB5E65F}" destId="{C5691925-AA28-4F97-BB2D-2668F853CEA8}" srcOrd="4" destOrd="0" presId="urn:microsoft.com/office/officeart/2005/8/layout/target3"/>
    <dgm:cxn modelId="{A515565F-9510-4A06-9D71-89E7C91E5E25}" type="presParOf" srcId="{1CC1050B-A452-4B14-A48E-86EFEAB5E65F}" destId="{ED39D15E-F602-4B29-A03E-7FA18F700F03}" srcOrd="5" destOrd="0" presId="urn:microsoft.com/office/officeart/2005/8/layout/target3"/>
    <dgm:cxn modelId="{35B9716C-596B-419E-B3B6-766A8E06944D}" type="presParOf" srcId="{1CC1050B-A452-4B14-A48E-86EFEAB5E65F}" destId="{4D626293-0247-484A-B276-AED4A0C727E1}" srcOrd="6" destOrd="0" presId="urn:microsoft.com/office/officeart/2005/8/layout/target3"/>
    <dgm:cxn modelId="{73076883-15C2-48A3-AAA4-DB52F3511B08}" type="presParOf" srcId="{1CC1050B-A452-4B14-A48E-86EFEAB5E65F}" destId="{56AD875C-AEC1-4691-B107-F564AA9376A0}" srcOrd="7" destOrd="0" presId="urn:microsoft.com/office/officeart/2005/8/layout/target3"/>
    <dgm:cxn modelId="{38EDE8B0-C25A-4249-A214-9FA021E470F2}" type="presParOf" srcId="{1CC1050B-A452-4B14-A48E-86EFEAB5E65F}" destId="{F373312F-C936-41EA-BF0A-3978E957FF0B}" srcOrd="8" destOrd="0" presId="urn:microsoft.com/office/officeart/2005/8/layout/target3"/>
    <dgm:cxn modelId="{FDD9534D-E15E-48F3-B8E7-1823F5637FDE}" type="presParOf" srcId="{1CC1050B-A452-4B14-A48E-86EFEAB5E65F}" destId="{B6CBC078-E1A7-4AD5-B29E-A623D26A002A}" srcOrd="9" destOrd="0" presId="urn:microsoft.com/office/officeart/2005/8/layout/target3"/>
    <dgm:cxn modelId="{58A38450-761C-434C-96D2-47E07870384A}" type="presParOf" srcId="{1CC1050B-A452-4B14-A48E-86EFEAB5E65F}" destId="{08FDC7D0-5577-46D3-8CC8-C78F160644ED}" srcOrd="10" destOrd="0" presId="urn:microsoft.com/office/officeart/2005/8/layout/target3"/>
    <dgm:cxn modelId="{B9B320EA-0D26-469D-814C-DB364F029759}" type="presParOf" srcId="{1CC1050B-A452-4B14-A48E-86EFEAB5E65F}" destId="{F33D4A13-8DF5-48BA-A749-DBDCB1378B75}" srcOrd="11" destOrd="0" presId="urn:microsoft.com/office/officeart/2005/8/layout/target3"/>
    <dgm:cxn modelId="{7FCAADCE-B131-488F-AF2C-5169E5F3D192}" type="presParOf" srcId="{1CC1050B-A452-4B14-A48E-86EFEAB5E65F}" destId="{3CC2EC41-FD28-4FA6-B30A-3DCA04B109C9}" srcOrd="12" destOrd="0" presId="urn:microsoft.com/office/officeart/2005/8/layout/target3"/>
    <dgm:cxn modelId="{EC74038F-BD4B-4EDF-B509-C90532C1C4FA}" type="presParOf" srcId="{1CC1050B-A452-4B14-A48E-86EFEAB5E65F}" destId="{DE77B4C0-9CCC-4D02-82CD-680996A4F101}" srcOrd="13" destOrd="0" presId="urn:microsoft.com/office/officeart/2005/8/layout/target3"/>
    <dgm:cxn modelId="{4710DED2-90B0-40B4-9A8B-01BE117078D5}" type="presParOf" srcId="{1CC1050B-A452-4B14-A48E-86EFEAB5E65F}" destId="{077DF4DB-12FE-4ECD-822A-B2BEF95BCD8E}" srcOrd="14" destOrd="0" presId="urn:microsoft.com/office/officeart/2005/8/layout/target3"/>
    <dgm:cxn modelId="{ED22B4BC-67B1-46A8-8CF5-21FCDC1C39C2}" type="presParOf" srcId="{1CC1050B-A452-4B14-A48E-86EFEAB5E65F}" destId="{B48238D4-AAD7-4E50-9686-FFFBE03A0659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7F71B2-974B-4AAE-AA73-FE395F9E13D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9D3ABB9-C1DF-466A-BAB0-0CDEEA5EB6FD}">
      <dgm:prSet custT="1"/>
      <dgm:spPr/>
      <dgm:t>
        <a:bodyPr/>
        <a:lstStyle/>
        <a:p>
          <a:pPr rtl="0"/>
          <a:r>
            <a:rPr lang="it-IT" sz="1600" b="1" dirty="0"/>
            <a:t>AGIRE SUI PROCESSI:</a:t>
          </a:r>
          <a:endParaRPr lang="it-IT" sz="1600" dirty="0"/>
        </a:p>
      </dgm:t>
    </dgm:pt>
    <dgm:pt modelId="{4759880A-DE09-4774-B2F3-933FEB4ADEA6}" type="parTrans" cxnId="{11ECF131-D60A-49D4-A6E3-83BE696D909F}">
      <dgm:prSet/>
      <dgm:spPr/>
      <dgm:t>
        <a:bodyPr/>
        <a:lstStyle/>
        <a:p>
          <a:endParaRPr lang="it-IT"/>
        </a:p>
      </dgm:t>
    </dgm:pt>
    <dgm:pt modelId="{4AD12FFF-EA7F-4A0E-AFE7-83BF4BE0A4AB}" type="sibTrans" cxnId="{11ECF131-D60A-49D4-A6E3-83BE696D909F}">
      <dgm:prSet/>
      <dgm:spPr/>
      <dgm:t>
        <a:bodyPr/>
        <a:lstStyle/>
        <a:p>
          <a:endParaRPr lang="it-IT"/>
        </a:p>
      </dgm:t>
    </dgm:pt>
    <dgm:pt modelId="{F49AC263-B2CB-439C-AFFE-614C7500D92E}">
      <dgm:prSet custT="1"/>
      <dgm:spPr/>
      <dgm:t>
        <a:bodyPr/>
        <a:lstStyle/>
        <a:p>
          <a:pPr algn="l" rtl="0"/>
          <a:endParaRPr lang="it-IT" sz="1400" b="1" dirty="0"/>
        </a:p>
      </dgm:t>
    </dgm:pt>
    <dgm:pt modelId="{90D3E8CB-5442-4E37-83F2-C3F9DA1069B9}" type="parTrans" cxnId="{AC3389A5-A3A6-4DD4-A756-5784038B9430}">
      <dgm:prSet/>
      <dgm:spPr/>
      <dgm:t>
        <a:bodyPr/>
        <a:lstStyle/>
        <a:p>
          <a:endParaRPr lang="it-IT"/>
        </a:p>
      </dgm:t>
    </dgm:pt>
    <dgm:pt modelId="{01FD8C88-CEA9-4722-964E-733DB4B07BF9}" type="sibTrans" cxnId="{AC3389A5-A3A6-4DD4-A756-5784038B9430}">
      <dgm:prSet/>
      <dgm:spPr/>
      <dgm:t>
        <a:bodyPr/>
        <a:lstStyle/>
        <a:p>
          <a:endParaRPr lang="it-IT"/>
        </a:p>
      </dgm:t>
    </dgm:pt>
    <dgm:pt modelId="{6CEFFD84-2572-45AC-9E6D-EECFD5B8B57C}">
      <dgm:prSet custT="1"/>
      <dgm:spPr/>
      <dgm:t>
        <a:bodyPr/>
        <a:lstStyle/>
        <a:p>
          <a:pPr algn="l" rtl="0"/>
          <a:endParaRPr lang="it-IT" sz="1400" b="1" dirty="0"/>
        </a:p>
      </dgm:t>
    </dgm:pt>
    <dgm:pt modelId="{C2A97CE2-E351-44A9-8ADA-B304CBBEF2E6}" type="parTrans" cxnId="{D3F6CF12-623F-431A-A798-15A1C6CB5037}">
      <dgm:prSet/>
      <dgm:spPr/>
      <dgm:t>
        <a:bodyPr/>
        <a:lstStyle/>
        <a:p>
          <a:endParaRPr lang="it-IT"/>
        </a:p>
      </dgm:t>
    </dgm:pt>
    <dgm:pt modelId="{C9FECDD9-CC32-4C4E-917A-6BEE163F183B}" type="sibTrans" cxnId="{D3F6CF12-623F-431A-A798-15A1C6CB5037}">
      <dgm:prSet/>
      <dgm:spPr/>
      <dgm:t>
        <a:bodyPr/>
        <a:lstStyle/>
        <a:p>
          <a:endParaRPr lang="it-IT"/>
        </a:p>
      </dgm:t>
    </dgm:pt>
    <dgm:pt modelId="{CC25A4F4-E352-48F8-B987-7C5235792FC4}">
      <dgm:prSet custT="1"/>
      <dgm:spPr/>
      <dgm:t>
        <a:bodyPr/>
        <a:lstStyle/>
        <a:p>
          <a:pPr algn="l" rtl="0"/>
          <a:endParaRPr lang="it-IT" sz="1400" dirty="0"/>
        </a:p>
      </dgm:t>
    </dgm:pt>
    <dgm:pt modelId="{3F913440-63FF-4EEA-860C-47A6D7EEB964}" type="parTrans" cxnId="{58BDCDA8-5A80-470C-B423-8624D3AA36B5}">
      <dgm:prSet/>
      <dgm:spPr/>
      <dgm:t>
        <a:bodyPr/>
        <a:lstStyle/>
        <a:p>
          <a:endParaRPr lang="it-IT"/>
        </a:p>
      </dgm:t>
    </dgm:pt>
    <dgm:pt modelId="{D8ABCE2F-067C-4136-AD0D-25ADB44FE409}" type="sibTrans" cxnId="{58BDCDA8-5A80-470C-B423-8624D3AA36B5}">
      <dgm:prSet/>
      <dgm:spPr/>
      <dgm:t>
        <a:bodyPr/>
        <a:lstStyle/>
        <a:p>
          <a:endParaRPr lang="it-IT"/>
        </a:p>
      </dgm:t>
    </dgm:pt>
    <dgm:pt modelId="{1CC1050B-A452-4B14-A48E-86EFEAB5E65F}" type="pres">
      <dgm:prSet presAssocID="{3D7F71B2-974B-4AAE-AA73-FE395F9E13D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3E8457D-7E24-473E-95EB-6856727070F7}" type="pres">
      <dgm:prSet presAssocID="{39D3ABB9-C1DF-466A-BAB0-0CDEEA5EB6FD}" presName="circle1" presStyleLbl="node1" presStyleIdx="0" presStyleCnt="4" custLinFactNeighborX="-779" custLinFactNeighborY="-413"/>
      <dgm:spPr>
        <a:solidFill>
          <a:schemeClr val="tx2">
            <a:lumMod val="75000"/>
          </a:schemeClr>
        </a:solidFill>
      </dgm:spPr>
    </dgm:pt>
    <dgm:pt modelId="{DB334E12-E481-455B-B961-1D8EEE7847F9}" type="pres">
      <dgm:prSet presAssocID="{39D3ABB9-C1DF-466A-BAB0-0CDEEA5EB6FD}" presName="space" presStyleCnt="0"/>
      <dgm:spPr/>
    </dgm:pt>
    <dgm:pt modelId="{34DCF0C1-3536-4AA0-8103-BAF84FEB41D9}" type="pres">
      <dgm:prSet presAssocID="{39D3ABB9-C1DF-466A-BAB0-0CDEEA5EB6FD}" presName="rect1" presStyleLbl="alignAcc1" presStyleIdx="0" presStyleCnt="4" custScaleX="131473" custLinFactNeighborX="-7868" custLinFactNeighborY="-5311"/>
      <dgm:spPr/>
    </dgm:pt>
    <dgm:pt modelId="{2EED2A2C-6654-4DC6-B517-F9CB0E52404F}" type="pres">
      <dgm:prSet presAssocID="{F49AC263-B2CB-439C-AFFE-614C7500D92E}" presName="vertSpace2" presStyleLbl="node1" presStyleIdx="0" presStyleCnt="4"/>
      <dgm:spPr/>
    </dgm:pt>
    <dgm:pt modelId="{C5691925-AA28-4F97-BB2D-2668F853CEA8}" type="pres">
      <dgm:prSet presAssocID="{F49AC263-B2CB-439C-AFFE-614C7500D92E}" presName="circle2" presStyleLbl="node1" presStyleIdx="1" presStyleCnt="4"/>
      <dgm:spPr/>
    </dgm:pt>
    <dgm:pt modelId="{ED39D15E-F602-4B29-A03E-7FA18F700F03}" type="pres">
      <dgm:prSet presAssocID="{F49AC263-B2CB-439C-AFFE-614C7500D92E}" presName="rect2" presStyleLbl="alignAcc1" presStyleIdx="1" presStyleCnt="4" custScaleX="114426" custLinFactNeighborX="-6398"/>
      <dgm:spPr/>
    </dgm:pt>
    <dgm:pt modelId="{4D626293-0247-484A-B276-AED4A0C727E1}" type="pres">
      <dgm:prSet presAssocID="{6CEFFD84-2572-45AC-9E6D-EECFD5B8B57C}" presName="vertSpace3" presStyleLbl="node1" presStyleIdx="1" presStyleCnt="4"/>
      <dgm:spPr/>
    </dgm:pt>
    <dgm:pt modelId="{56AD875C-AEC1-4691-B107-F564AA9376A0}" type="pres">
      <dgm:prSet presAssocID="{6CEFFD84-2572-45AC-9E6D-EECFD5B8B57C}" presName="circle3" presStyleLbl="node1" presStyleIdx="2" presStyleCnt="4"/>
      <dgm:spPr/>
    </dgm:pt>
    <dgm:pt modelId="{F373312F-C936-41EA-BF0A-3978E957FF0B}" type="pres">
      <dgm:prSet presAssocID="{6CEFFD84-2572-45AC-9E6D-EECFD5B8B57C}" presName="rect3" presStyleLbl="alignAcc1" presStyleIdx="2" presStyleCnt="4" custScaleX="107589" custLinFactNeighborX="-3093" custLinFactNeighborY="-17"/>
      <dgm:spPr/>
    </dgm:pt>
    <dgm:pt modelId="{B6CBC078-E1A7-4AD5-B29E-A623D26A002A}" type="pres">
      <dgm:prSet presAssocID="{CC25A4F4-E352-48F8-B987-7C5235792FC4}" presName="vertSpace4" presStyleLbl="node1" presStyleIdx="2" presStyleCnt="4"/>
      <dgm:spPr/>
    </dgm:pt>
    <dgm:pt modelId="{08FDC7D0-5577-46D3-8CC8-C78F160644ED}" type="pres">
      <dgm:prSet presAssocID="{CC25A4F4-E352-48F8-B987-7C5235792FC4}" presName="circle4" presStyleLbl="node1" presStyleIdx="3" presStyleCnt="4"/>
      <dgm:spPr/>
    </dgm:pt>
    <dgm:pt modelId="{F33D4A13-8DF5-48BA-A749-DBDCB1378B75}" type="pres">
      <dgm:prSet presAssocID="{CC25A4F4-E352-48F8-B987-7C5235792FC4}" presName="rect4" presStyleLbl="alignAcc1" presStyleIdx="3" presStyleCnt="4" custScaleX="100199" custLinFactNeighborX="-102"/>
      <dgm:spPr/>
    </dgm:pt>
    <dgm:pt modelId="{3CC2EC41-FD28-4FA6-B30A-3DCA04B109C9}" type="pres">
      <dgm:prSet presAssocID="{39D3ABB9-C1DF-466A-BAB0-0CDEEA5EB6FD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DE77B4C0-9CCC-4D02-82CD-680996A4F101}" type="pres">
      <dgm:prSet presAssocID="{F49AC263-B2CB-439C-AFFE-614C7500D92E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077DF4DB-12FE-4ECD-822A-B2BEF95BCD8E}" type="pres">
      <dgm:prSet presAssocID="{6CEFFD84-2572-45AC-9E6D-EECFD5B8B57C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B48238D4-AAD7-4E50-9686-FFFBE03A0659}" type="pres">
      <dgm:prSet presAssocID="{CC25A4F4-E352-48F8-B987-7C5235792FC4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CFA38C29-F4D0-40AE-A258-60C84F0BB6E5}" type="presOf" srcId="{39D3ABB9-C1DF-466A-BAB0-0CDEEA5EB6FD}" destId="{3CC2EC41-FD28-4FA6-B30A-3DCA04B109C9}" srcOrd="1" destOrd="0" presId="urn:microsoft.com/office/officeart/2005/8/layout/target3"/>
    <dgm:cxn modelId="{83EF1331-FF71-4D57-A79E-99586B50FCF2}" type="presOf" srcId="{F49AC263-B2CB-439C-AFFE-614C7500D92E}" destId="{ED39D15E-F602-4B29-A03E-7FA18F700F03}" srcOrd="0" destOrd="0" presId="urn:microsoft.com/office/officeart/2005/8/layout/target3"/>
    <dgm:cxn modelId="{7FF29508-A101-44DC-8811-7BAF630BFAF2}" type="presOf" srcId="{3D7F71B2-974B-4AAE-AA73-FE395F9E13D2}" destId="{1CC1050B-A452-4B14-A48E-86EFEAB5E65F}" srcOrd="0" destOrd="0" presId="urn:microsoft.com/office/officeart/2005/8/layout/target3"/>
    <dgm:cxn modelId="{D31849C5-FF99-4438-B1F3-CD7FAA9E335C}" type="presOf" srcId="{6CEFFD84-2572-45AC-9E6D-EECFD5B8B57C}" destId="{F373312F-C936-41EA-BF0A-3978E957FF0B}" srcOrd="0" destOrd="0" presId="urn:microsoft.com/office/officeart/2005/8/layout/target3"/>
    <dgm:cxn modelId="{AC3389A5-A3A6-4DD4-A756-5784038B9430}" srcId="{3D7F71B2-974B-4AAE-AA73-FE395F9E13D2}" destId="{F49AC263-B2CB-439C-AFFE-614C7500D92E}" srcOrd="1" destOrd="0" parTransId="{90D3E8CB-5442-4E37-83F2-C3F9DA1069B9}" sibTransId="{01FD8C88-CEA9-4722-964E-733DB4B07BF9}"/>
    <dgm:cxn modelId="{389DD72E-84F1-4148-97F1-97630362ABF6}" type="presOf" srcId="{6CEFFD84-2572-45AC-9E6D-EECFD5B8B57C}" destId="{077DF4DB-12FE-4ECD-822A-B2BEF95BCD8E}" srcOrd="1" destOrd="0" presId="urn:microsoft.com/office/officeart/2005/8/layout/target3"/>
    <dgm:cxn modelId="{D3F6CF12-623F-431A-A798-15A1C6CB5037}" srcId="{3D7F71B2-974B-4AAE-AA73-FE395F9E13D2}" destId="{6CEFFD84-2572-45AC-9E6D-EECFD5B8B57C}" srcOrd="2" destOrd="0" parTransId="{C2A97CE2-E351-44A9-8ADA-B304CBBEF2E6}" sibTransId="{C9FECDD9-CC32-4C4E-917A-6BEE163F183B}"/>
    <dgm:cxn modelId="{5B0DAF3A-4042-41DF-813D-CC46BE8712F1}" type="presOf" srcId="{CC25A4F4-E352-48F8-B987-7C5235792FC4}" destId="{F33D4A13-8DF5-48BA-A749-DBDCB1378B75}" srcOrd="0" destOrd="0" presId="urn:microsoft.com/office/officeart/2005/8/layout/target3"/>
    <dgm:cxn modelId="{58BDCDA8-5A80-470C-B423-8624D3AA36B5}" srcId="{3D7F71B2-974B-4AAE-AA73-FE395F9E13D2}" destId="{CC25A4F4-E352-48F8-B987-7C5235792FC4}" srcOrd="3" destOrd="0" parTransId="{3F913440-63FF-4EEA-860C-47A6D7EEB964}" sibTransId="{D8ABCE2F-067C-4136-AD0D-25ADB44FE409}"/>
    <dgm:cxn modelId="{6DB9D03E-0A52-4151-ADA5-F83CAA2D4C13}" type="presOf" srcId="{CC25A4F4-E352-48F8-B987-7C5235792FC4}" destId="{B48238D4-AAD7-4E50-9686-FFFBE03A0659}" srcOrd="1" destOrd="0" presId="urn:microsoft.com/office/officeart/2005/8/layout/target3"/>
    <dgm:cxn modelId="{11ECF131-D60A-49D4-A6E3-83BE696D909F}" srcId="{3D7F71B2-974B-4AAE-AA73-FE395F9E13D2}" destId="{39D3ABB9-C1DF-466A-BAB0-0CDEEA5EB6FD}" srcOrd="0" destOrd="0" parTransId="{4759880A-DE09-4774-B2F3-933FEB4ADEA6}" sibTransId="{4AD12FFF-EA7F-4A0E-AFE7-83BF4BE0A4AB}"/>
    <dgm:cxn modelId="{F77296E3-514F-4054-964E-E1200496A03F}" type="presOf" srcId="{F49AC263-B2CB-439C-AFFE-614C7500D92E}" destId="{DE77B4C0-9CCC-4D02-82CD-680996A4F101}" srcOrd="1" destOrd="0" presId="urn:microsoft.com/office/officeart/2005/8/layout/target3"/>
    <dgm:cxn modelId="{9E82A9B2-7D91-41B4-BF6C-920169676687}" type="presOf" srcId="{39D3ABB9-C1DF-466A-BAB0-0CDEEA5EB6FD}" destId="{34DCF0C1-3536-4AA0-8103-BAF84FEB41D9}" srcOrd="0" destOrd="0" presId="urn:microsoft.com/office/officeart/2005/8/layout/target3"/>
    <dgm:cxn modelId="{4079EDD2-9E77-4E6D-9356-8FCB0597F3CF}" type="presParOf" srcId="{1CC1050B-A452-4B14-A48E-86EFEAB5E65F}" destId="{A3E8457D-7E24-473E-95EB-6856727070F7}" srcOrd="0" destOrd="0" presId="urn:microsoft.com/office/officeart/2005/8/layout/target3"/>
    <dgm:cxn modelId="{DA90E40F-0E4F-4F48-8392-B61C31B3AACB}" type="presParOf" srcId="{1CC1050B-A452-4B14-A48E-86EFEAB5E65F}" destId="{DB334E12-E481-455B-B961-1D8EEE7847F9}" srcOrd="1" destOrd="0" presId="urn:microsoft.com/office/officeart/2005/8/layout/target3"/>
    <dgm:cxn modelId="{30BA628C-234E-4283-8E67-F61650063302}" type="presParOf" srcId="{1CC1050B-A452-4B14-A48E-86EFEAB5E65F}" destId="{34DCF0C1-3536-4AA0-8103-BAF84FEB41D9}" srcOrd="2" destOrd="0" presId="urn:microsoft.com/office/officeart/2005/8/layout/target3"/>
    <dgm:cxn modelId="{AD3170B4-F5F2-4594-A7F5-2C83FC44703B}" type="presParOf" srcId="{1CC1050B-A452-4B14-A48E-86EFEAB5E65F}" destId="{2EED2A2C-6654-4DC6-B517-F9CB0E52404F}" srcOrd="3" destOrd="0" presId="urn:microsoft.com/office/officeart/2005/8/layout/target3"/>
    <dgm:cxn modelId="{409124B8-2C2A-4162-9B83-D71C154DCA42}" type="presParOf" srcId="{1CC1050B-A452-4B14-A48E-86EFEAB5E65F}" destId="{C5691925-AA28-4F97-BB2D-2668F853CEA8}" srcOrd="4" destOrd="0" presId="urn:microsoft.com/office/officeart/2005/8/layout/target3"/>
    <dgm:cxn modelId="{23ABA177-EEA2-4410-95DF-71D6C02FEDED}" type="presParOf" srcId="{1CC1050B-A452-4B14-A48E-86EFEAB5E65F}" destId="{ED39D15E-F602-4B29-A03E-7FA18F700F03}" srcOrd="5" destOrd="0" presId="urn:microsoft.com/office/officeart/2005/8/layout/target3"/>
    <dgm:cxn modelId="{23EEF1ED-CC09-4FC6-9B1D-831221F4E167}" type="presParOf" srcId="{1CC1050B-A452-4B14-A48E-86EFEAB5E65F}" destId="{4D626293-0247-484A-B276-AED4A0C727E1}" srcOrd="6" destOrd="0" presId="urn:microsoft.com/office/officeart/2005/8/layout/target3"/>
    <dgm:cxn modelId="{AAB0818C-DF1D-47FE-BB54-267655CA1651}" type="presParOf" srcId="{1CC1050B-A452-4B14-A48E-86EFEAB5E65F}" destId="{56AD875C-AEC1-4691-B107-F564AA9376A0}" srcOrd="7" destOrd="0" presId="urn:microsoft.com/office/officeart/2005/8/layout/target3"/>
    <dgm:cxn modelId="{6FC0B2E2-A2DB-49B1-BE7A-8B7D5B6A8F45}" type="presParOf" srcId="{1CC1050B-A452-4B14-A48E-86EFEAB5E65F}" destId="{F373312F-C936-41EA-BF0A-3978E957FF0B}" srcOrd="8" destOrd="0" presId="urn:microsoft.com/office/officeart/2005/8/layout/target3"/>
    <dgm:cxn modelId="{65BA14AF-19E8-431C-8319-4F07B546F35D}" type="presParOf" srcId="{1CC1050B-A452-4B14-A48E-86EFEAB5E65F}" destId="{B6CBC078-E1A7-4AD5-B29E-A623D26A002A}" srcOrd="9" destOrd="0" presId="urn:microsoft.com/office/officeart/2005/8/layout/target3"/>
    <dgm:cxn modelId="{8AC79F2F-ABFB-4AB9-97D0-34023852BC22}" type="presParOf" srcId="{1CC1050B-A452-4B14-A48E-86EFEAB5E65F}" destId="{08FDC7D0-5577-46D3-8CC8-C78F160644ED}" srcOrd="10" destOrd="0" presId="urn:microsoft.com/office/officeart/2005/8/layout/target3"/>
    <dgm:cxn modelId="{1B064880-55FE-4DAC-9962-F32D8C3D867F}" type="presParOf" srcId="{1CC1050B-A452-4B14-A48E-86EFEAB5E65F}" destId="{F33D4A13-8DF5-48BA-A749-DBDCB1378B75}" srcOrd="11" destOrd="0" presId="urn:microsoft.com/office/officeart/2005/8/layout/target3"/>
    <dgm:cxn modelId="{A6B69592-0678-4B28-BB5C-110C36C83C61}" type="presParOf" srcId="{1CC1050B-A452-4B14-A48E-86EFEAB5E65F}" destId="{3CC2EC41-FD28-4FA6-B30A-3DCA04B109C9}" srcOrd="12" destOrd="0" presId="urn:microsoft.com/office/officeart/2005/8/layout/target3"/>
    <dgm:cxn modelId="{B61E25EA-DFFF-46F1-A21B-0D8232CBF7A6}" type="presParOf" srcId="{1CC1050B-A452-4B14-A48E-86EFEAB5E65F}" destId="{DE77B4C0-9CCC-4D02-82CD-680996A4F101}" srcOrd="13" destOrd="0" presId="urn:microsoft.com/office/officeart/2005/8/layout/target3"/>
    <dgm:cxn modelId="{B59B2C65-00CE-4182-B3F0-99F71E34A10E}" type="presParOf" srcId="{1CC1050B-A452-4B14-A48E-86EFEAB5E65F}" destId="{077DF4DB-12FE-4ECD-822A-B2BEF95BCD8E}" srcOrd="14" destOrd="0" presId="urn:microsoft.com/office/officeart/2005/8/layout/target3"/>
    <dgm:cxn modelId="{F6197DD0-6144-48B0-B9E8-5AD1A27D3FC9}" type="presParOf" srcId="{1CC1050B-A452-4B14-A48E-86EFEAB5E65F}" destId="{B48238D4-AAD7-4E50-9686-FFFBE03A0659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C6998-AD26-4B12-9548-B36622132AD1}">
      <dsp:nvSpPr>
        <dsp:cNvPr id="0" name=""/>
        <dsp:cNvSpPr/>
      </dsp:nvSpPr>
      <dsp:spPr>
        <a:xfrm>
          <a:off x="1966255" y="0"/>
          <a:ext cx="752053" cy="10801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31D18-F596-425B-9EF1-9663BE4D63AA}">
      <dsp:nvSpPr>
        <dsp:cNvPr id="0" name=""/>
        <dsp:cNvSpPr/>
      </dsp:nvSpPr>
      <dsp:spPr>
        <a:xfrm>
          <a:off x="0" y="0"/>
          <a:ext cx="1965275" cy="1080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EFFICIENZA: obiettivo 100%                (e più)</a:t>
          </a:r>
          <a:endParaRPr lang="it-IT" sz="1600" kern="1200" dirty="0"/>
        </a:p>
      </dsp:txBody>
      <dsp:txXfrm>
        <a:off x="52727" y="52727"/>
        <a:ext cx="1859821" cy="974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95B80-6CD0-4BD7-BF5D-5A1CDC77F22E}">
      <dsp:nvSpPr>
        <dsp:cNvPr id="0" name=""/>
        <dsp:cNvSpPr/>
      </dsp:nvSpPr>
      <dsp:spPr>
        <a:xfrm>
          <a:off x="2134192" y="0"/>
          <a:ext cx="733427" cy="1079065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6E97A-1355-47BE-B1EF-39DCA5BF3E50}">
      <dsp:nvSpPr>
        <dsp:cNvPr id="0" name=""/>
        <dsp:cNvSpPr/>
      </dsp:nvSpPr>
      <dsp:spPr>
        <a:xfrm>
          <a:off x="411" y="527"/>
          <a:ext cx="2133369" cy="1079065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EFFICACIA:    </a:t>
          </a:r>
          <a:r>
            <a:rPr lang="it-IT" sz="1800" b="1" kern="1200" dirty="0"/>
            <a:t>obiettivo coesione              (e sviluppo)</a:t>
          </a:r>
          <a:endParaRPr lang="it-IT" sz="2000" kern="1200" dirty="0"/>
        </a:p>
      </dsp:txBody>
      <dsp:txXfrm>
        <a:off x="53087" y="53203"/>
        <a:ext cx="2028017" cy="9737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8457D-7E24-473E-95EB-6856727070F7}">
      <dsp:nvSpPr>
        <dsp:cNvPr id="0" name=""/>
        <dsp:cNvSpPr/>
      </dsp:nvSpPr>
      <dsp:spPr>
        <a:xfrm>
          <a:off x="-360049" y="-6751"/>
          <a:ext cx="2711399" cy="2711399"/>
        </a:xfrm>
        <a:prstGeom prst="pie">
          <a:avLst>
            <a:gd name="adj1" fmla="val 5400000"/>
            <a:gd name="adj2" fmla="val 1620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CF0C1-3536-4AA0-8103-BAF84FEB41D9}">
      <dsp:nvSpPr>
        <dsp:cNvPr id="0" name=""/>
        <dsp:cNvSpPr/>
      </dsp:nvSpPr>
      <dsp:spPr>
        <a:xfrm>
          <a:off x="0" y="0"/>
          <a:ext cx="5663241" cy="2711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AGIRE SUI PROGETTI:</a:t>
          </a:r>
          <a:endParaRPr lang="it-IT" sz="1600" kern="1200" dirty="0"/>
        </a:p>
      </dsp:txBody>
      <dsp:txXfrm>
        <a:off x="0" y="0"/>
        <a:ext cx="5663241" cy="576172"/>
      </dsp:txXfrm>
    </dsp:sp>
    <dsp:sp modelId="{C5691925-AA28-4F97-BB2D-2668F853CEA8}">
      <dsp:nvSpPr>
        <dsp:cNvPr id="0" name=""/>
        <dsp:cNvSpPr/>
      </dsp:nvSpPr>
      <dsp:spPr>
        <a:xfrm>
          <a:off x="16943" y="576172"/>
          <a:ext cx="1999657" cy="199965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9D15E-F602-4B29-A03E-7FA18F700F03}">
      <dsp:nvSpPr>
        <dsp:cNvPr id="0" name=""/>
        <dsp:cNvSpPr/>
      </dsp:nvSpPr>
      <dsp:spPr>
        <a:xfrm>
          <a:off x="430474" y="576172"/>
          <a:ext cx="4928936" cy="19996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costruire contenuti innovativi e competitivi: partenariato/</a:t>
          </a:r>
          <a:r>
            <a:rPr lang="it-IT" sz="1200" b="1" kern="1200" dirty="0" err="1"/>
            <a:t>coprogettazione</a:t>
          </a:r>
          <a:endParaRPr lang="it-IT" sz="1200" kern="1200" dirty="0"/>
        </a:p>
      </dsp:txBody>
      <dsp:txXfrm>
        <a:off x="430474" y="576172"/>
        <a:ext cx="4928936" cy="576172"/>
      </dsp:txXfrm>
    </dsp:sp>
    <dsp:sp modelId="{56AD875C-AEC1-4691-B107-F564AA9376A0}">
      <dsp:nvSpPr>
        <dsp:cNvPr id="0" name=""/>
        <dsp:cNvSpPr/>
      </dsp:nvSpPr>
      <dsp:spPr>
        <a:xfrm>
          <a:off x="372815" y="1152345"/>
          <a:ext cx="1287914" cy="128791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3312F-C936-41EA-BF0A-3978E957FF0B}">
      <dsp:nvSpPr>
        <dsp:cNvPr id="0" name=""/>
        <dsp:cNvSpPr/>
      </dsp:nvSpPr>
      <dsp:spPr>
        <a:xfrm>
          <a:off x="721771" y="1152345"/>
          <a:ext cx="4634430" cy="12879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/>
            <a:t>costruire contenuti competitivi: essere in sintonia con le frontiere dello sviluppo sostenibile</a:t>
          </a:r>
          <a:endParaRPr lang="it-IT" sz="1200" kern="1200" dirty="0"/>
        </a:p>
      </dsp:txBody>
      <dsp:txXfrm>
        <a:off x="721771" y="1152345"/>
        <a:ext cx="4634430" cy="576172"/>
      </dsp:txXfrm>
    </dsp:sp>
    <dsp:sp modelId="{08FDC7D0-5577-46D3-8CC8-C78F160644ED}">
      <dsp:nvSpPr>
        <dsp:cNvPr id="0" name=""/>
        <dsp:cNvSpPr/>
      </dsp:nvSpPr>
      <dsp:spPr>
        <a:xfrm>
          <a:off x="728686" y="1728517"/>
          <a:ext cx="576172" cy="57617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D4A13-8DF5-48BA-A749-DBDCB1378B75}">
      <dsp:nvSpPr>
        <dsp:cNvPr id="0" name=""/>
        <dsp:cNvSpPr/>
      </dsp:nvSpPr>
      <dsp:spPr>
        <a:xfrm>
          <a:off x="1012486" y="1728517"/>
          <a:ext cx="4316103" cy="5761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rgbClr val="FF0000"/>
              </a:solidFill>
            </a:rPr>
            <a:t>costruire una governance di livello strategico: gestire la governance </a:t>
          </a:r>
          <a:r>
            <a:rPr lang="it-IT" sz="1400" b="1" kern="1200" dirty="0" err="1">
              <a:solidFill>
                <a:srgbClr val="FF0000"/>
              </a:solidFill>
            </a:rPr>
            <a:t>multilevel</a:t>
          </a:r>
          <a:r>
            <a:rPr lang="it-IT" sz="1400" b="1" kern="1200" dirty="0">
              <a:solidFill>
                <a:srgbClr val="FF0000"/>
              </a:solidFill>
            </a:rPr>
            <a:t> (e l’integrazione PON-POR)</a:t>
          </a:r>
          <a:endParaRPr lang="it-IT" sz="1400" kern="1200" dirty="0">
            <a:solidFill>
              <a:srgbClr val="FF0000"/>
            </a:solidFill>
          </a:endParaRPr>
        </a:p>
      </dsp:txBody>
      <dsp:txXfrm>
        <a:off x="1012486" y="1728517"/>
        <a:ext cx="4316103" cy="5761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8457D-7E24-473E-95EB-6856727070F7}">
      <dsp:nvSpPr>
        <dsp:cNvPr id="0" name=""/>
        <dsp:cNvSpPr/>
      </dsp:nvSpPr>
      <dsp:spPr>
        <a:xfrm>
          <a:off x="-360049" y="-11198"/>
          <a:ext cx="2711399" cy="2711399"/>
        </a:xfrm>
        <a:prstGeom prst="pie">
          <a:avLst>
            <a:gd name="adj1" fmla="val 5400000"/>
            <a:gd name="adj2" fmla="val 1620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CF0C1-3536-4AA0-8103-BAF84FEB41D9}">
      <dsp:nvSpPr>
        <dsp:cNvPr id="0" name=""/>
        <dsp:cNvSpPr/>
      </dsp:nvSpPr>
      <dsp:spPr>
        <a:xfrm>
          <a:off x="1" y="0"/>
          <a:ext cx="5663241" cy="2711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AGIRE SUI PROCESSI:</a:t>
          </a:r>
          <a:endParaRPr lang="it-IT" sz="1600" kern="1200" dirty="0"/>
        </a:p>
      </dsp:txBody>
      <dsp:txXfrm>
        <a:off x="1" y="0"/>
        <a:ext cx="5663241" cy="576172"/>
      </dsp:txXfrm>
    </dsp:sp>
    <dsp:sp modelId="{C5691925-AA28-4F97-BB2D-2668F853CEA8}">
      <dsp:nvSpPr>
        <dsp:cNvPr id="0" name=""/>
        <dsp:cNvSpPr/>
      </dsp:nvSpPr>
      <dsp:spPr>
        <a:xfrm>
          <a:off x="16943" y="576172"/>
          <a:ext cx="1999657" cy="199965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9D15E-F602-4B29-A03E-7FA18F700F03}">
      <dsp:nvSpPr>
        <dsp:cNvPr id="0" name=""/>
        <dsp:cNvSpPr/>
      </dsp:nvSpPr>
      <dsp:spPr>
        <a:xfrm>
          <a:off x="430474" y="576172"/>
          <a:ext cx="4928936" cy="19996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b="1" kern="1200" dirty="0"/>
        </a:p>
      </dsp:txBody>
      <dsp:txXfrm>
        <a:off x="430474" y="576172"/>
        <a:ext cx="4928936" cy="576172"/>
      </dsp:txXfrm>
    </dsp:sp>
    <dsp:sp modelId="{56AD875C-AEC1-4691-B107-F564AA9376A0}">
      <dsp:nvSpPr>
        <dsp:cNvPr id="0" name=""/>
        <dsp:cNvSpPr/>
      </dsp:nvSpPr>
      <dsp:spPr>
        <a:xfrm>
          <a:off x="372815" y="1152345"/>
          <a:ext cx="1287914" cy="128791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3312F-C936-41EA-BF0A-3978E957FF0B}">
      <dsp:nvSpPr>
        <dsp:cNvPr id="0" name=""/>
        <dsp:cNvSpPr/>
      </dsp:nvSpPr>
      <dsp:spPr>
        <a:xfrm>
          <a:off x="720091" y="1152126"/>
          <a:ext cx="4634430" cy="12879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b="1" kern="1200" dirty="0"/>
        </a:p>
      </dsp:txBody>
      <dsp:txXfrm>
        <a:off x="720091" y="1152126"/>
        <a:ext cx="4634430" cy="576172"/>
      </dsp:txXfrm>
    </dsp:sp>
    <dsp:sp modelId="{08FDC7D0-5577-46D3-8CC8-C78F160644ED}">
      <dsp:nvSpPr>
        <dsp:cNvPr id="0" name=""/>
        <dsp:cNvSpPr/>
      </dsp:nvSpPr>
      <dsp:spPr>
        <a:xfrm>
          <a:off x="728686" y="1728517"/>
          <a:ext cx="576172" cy="57617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D4A13-8DF5-48BA-A749-DBDCB1378B75}">
      <dsp:nvSpPr>
        <dsp:cNvPr id="0" name=""/>
        <dsp:cNvSpPr/>
      </dsp:nvSpPr>
      <dsp:spPr>
        <a:xfrm>
          <a:off x="1008092" y="1728517"/>
          <a:ext cx="4316103" cy="5761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 dirty="0"/>
        </a:p>
      </dsp:txBody>
      <dsp:txXfrm>
        <a:off x="1008092" y="1728517"/>
        <a:ext cx="4316103" cy="5761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8457D-7E24-473E-95EB-6856727070F7}">
      <dsp:nvSpPr>
        <dsp:cNvPr id="0" name=""/>
        <dsp:cNvSpPr/>
      </dsp:nvSpPr>
      <dsp:spPr>
        <a:xfrm>
          <a:off x="-360049" y="-11198"/>
          <a:ext cx="2711399" cy="2711399"/>
        </a:xfrm>
        <a:prstGeom prst="pie">
          <a:avLst>
            <a:gd name="adj1" fmla="val 5400000"/>
            <a:gd name="adj2" fmla="val 1620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CF0C1-3536-4AA0-8103-BAF84FEB41D9}">
      <dsp:nvSpPr>
        <dsp:cNvPr id="0" name=""/>
        <dsp:cNvSpPr/>
      </dsp:nvSpPr>
      <dsp:spPr>
        <a:xfrm>
          <a:off x="1" y="0"/>
          <a:ext cx="5663241" cy="2711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AGIRE SUI PROCESSI:</a:t>
          </a:r>
          <a:endParaRPr lang="it-IT" sz="1600" kern="1200" dirty="0"/>
        </a:p>
      </dsp:txBody>
      <dsp:txXfrm>
        <a:off x="1" y="0"/>
        <a:ext cx="5663241" cy="576172"/>
      </dsp:txXfrm>
    </dsp:sp>
    <dsp:sp modelId="{C5691925-AA28-4F97-BB2D-2668F853CEA8}">
      <dsp:nvSpPr>
        <dsp:cNvPr id="0" name=""/>
        <dsp:cNvSpPr/>
      </dsp:nvSpPr>
      <dsp:spPr>
        <a:xfrm>
          <a:off x="16943" y="576172"/>
          <a:ext cx="1999657" cy="199965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9D15E-F602-4B29-A03E-7FA18F700F03}">
      <dsp:nvSpPr>
        <dsp:cNvPr id="0" name=""/>
        <dsp:cNvSpPr/>
      </dsp:nvSpPr>
      <dsp:spPr>
        <a:xfrm>
          <a:off x="430474" y="576172"/>
          <a:ext cx="4928936" cy="19996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b="1" kern="1200" dirty="0"/>
        </a:p>
      </dsp:txBody>
      <dsp:txXfrm>
        <a:off x="430474" y="576172"/>
        <a:ext cx="4928936" cy="576172"/>
      </dsp:txXfrm>
    </dsp:sp>
    <dsp:sp modelId="{56AD875C-AEC1-4691-B107-F564AA9376A0}">
      <dsp:nvSpPr>
        <dsp:cNvPr id="0" name=""/>
        <dsp:cNvSpPr/>
      </dsp:nvSpPr>
      <dsp:spPr>
        <a:xfrm>
          <a:off x="372815" y="1152345"/>
          <a:ext cx="1287914" cy="128791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3312F-C936-41EA-BF0A-3978E957FF0B}">
      <dsp:nvSpPr>
        <dsp:cNvPr id="0" name=""/>
        <dsp:cNvSpPr/>
      </dsp:nvSpPr>
      <dsp:spPr>
        <a:xfrm>
          <a:off x="720091" y="1152126"/>
          <a:ext cx="4634430" cy="12879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b="1" kern="1200" dirty="0"/>
        </a:p>
      </dsp:txBody>
      <dsp:txXfrm>
        <a:off x="720091" y="1152126"/>
        <a:ext cx="4634430" cy="576172"/>
      </dsp:txXfrm>
    </dsp:sp>
    <dsp:sp modelId="{08FDC7D0-5577-46D3-8CC8-C78F160644ED}">
      <dsp:nvSpPr>
        <dsp:cNvPr id="0" name=""/>
        <dsp:cNvSpPr/>
      </dsp:nvSpPr>
      <dsp:spPr>
        <a:xfrm>
          <a:off x="728686" y="1728517"/>
          <a:ext cx="576172" cy="57617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D4A13-8DF5-48BA-A749-DBDCB1378B75}">
      <dsp:nvSpPr>
        <dsp:cNvPr id="0" name=""/>
        <dsp:cNvSpPr/>
      </dsp:nvSpPr>
      <dsp:spPr>
        <a:xfrm>
          <a:off x="1008092" y="1728517"/>
          <a:ext cx="4316103" cy="5761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 dirty="0"/>
        </a:p>
      </dsp:txBody>
      <dsp:txXfrm>
        <a:off x="1008092" y="1728517"/>
        <a:ext cx="4316103" cy="576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CD9996E-2829-48FB-9ECB-80F90C936308}" type="datetimeFigureOut">
              <a:rPr lang="fr-FR" altLang="fr-FR"/>
              <a:pPr>
                <a:defRPr/>
              </a:pPr>
              <a:t>07/02/2017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CAB391-EC00-4C8B-9D7F-92A29684C8A8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89986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42C9EA3-4F78-43C0-90CD-2B999B5B87C1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6232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608B41E-5316-45B2-8AF5-6044F5F7838D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1184512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Segnaposto note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endParaRPr altLang="it-IT">
              <a:latin typeface="Calibri" pitchFamily="34" charset="0"/>
            </a:endParaRPr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646CA5-4400-44EB-B24C-BF4423F06FF4}" type="slidenum">
              <a:rPr altLang="it-IT" smtClean="0"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altLang="it-IT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0E32F0A-EEEA-439E-A2B1-D8DECB0C4D61}" type="slidenum">
              <a:rPr lang="fr-FR" altLang="fr-FR" smtClean="0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/>
          </a:p>
        </p:txBody>
      </p:sp>
    </p:spTree>
    <p:extLst>
      <p:ext uri="{BB962C8B-B14F-4D97-AF65-F5344CB8AC3E}">
        <p14:creationId xmlns:p14="http://schemas.microsoft.com/office/powerpoint/2010/main" val="1959348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634" y="116632"/>
            <a:ext cx="1838733" cy="4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4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634" y="116632"/>
            <a:ext cx="1838733" cy="4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1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634" y="116632"/>
            <a:ext cx="1838733" cy="4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3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634" y="116632"/>
            <a:ext cx="1838733" cy="4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5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9645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4599" y="228829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634" y="116632"/>
            <a:ext cx="1838733" cy="4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9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67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3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6"/>
          <p:cNvSpPr/>
          <p:nvPr/>
        </p:nvSpPr>
        <p:spPr>
          <a:xfrm>
            <a:off x="1525606" y="619349"/>
            <a:ext cx="5975352" cy="4333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1" kern="0" dirty="0">
                <a:solidFill>
                  <a:srgbClr val="000099"/>
                </a:solidFill>
              </a:rPr>
              <a:t>INTERREG MED 2014-2020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82200"/>
            <a:ext cx="6000034" cy="18923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72008" y="112474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it-IT" altLang="it-IT" sz="1200" dirty="0">
                <a:solidFill>
                  <a:srgbClr val="000099"/>
                </a:solidFill>
                <a:latin typeface="+mn-lt"/>
              </a:rPr>
              <a:t> </a:t>
            </a:r>
            <a:r>
              <a:rPr lang="it-IT" altLang="it-IT" sz="1200" b="1" dirty="0">
                <a:solidFill>
                  <a:srgbClr val="000099"/>
                </a:solidFill>
                <a:latin typeface="+mn-lt"/>
              </a:rPr>
              <a:t>Approvato dalla Commissione europea il 2 giugno 2015 </a:t>
            </a:r>
            <a:r>
              <a:rPr lang="it-IT" altLang="it-IT" sz="1200" dirty="0">
                <a:solidFill>
                  <a:srgbClr val="000099"/>
                </a:solidFill>
                <a:latin typeface="+mn-lt"/>
              </a:rPr>
              <a:t>con Decisione C(2015) 3756</a:t>
            </a:r>
          </a:p>
          <a:p>
            <a:pPr algn="just">
              <a:buFont typeface="Wingdings" pitchFamily="2" charset="2"/>
              <a:buChar char="Ø"/>
            </a:pPr>
            <a:r>
              <a:rPr lang="it-IT" altLang="it-IT" sz="1200" dirty="0">
                <a:solidFill>
                  <a:srgbClr val="000099"/>
                </a:solidFill>
                <a:latin typeface="+mn-lt"/>
              </a:rPr>
              <a:t> </a:t>
            </a:r>
            <a:r>
              <a:rPr lang="it-IT" altLang="it-IT" sz="1200" b="1" dirty="0">
                <a:solidFill>
                  <a:srgbClr val="000099"/>
                </a:solidFill>
                <a:latin typeface="+mn-lt"/>
              </a:rPr>
              <a:t>13 Stati membri</a:t>
            </a:r>
            <a:r>
              <a:rPr lang="it-IT" altLang="it-IT" sz="1200" dirty="0">
                <a:solidFill>
                  <a:srgbClr val="000099"/>
                </a:solidFill>
                <a:latin typeface="+mn-lt"/>
              </a:rPr>
              <a:t> delle Regioni costiere del Mediterraneo</a:t>
            </a:r>
          </a:p>
          <a:p>
            <a:pPr lvl="1" algn="just">
              <a:buFont typeface="Wingdings" pitchFamily="2" charset="2"/>
              <a:buChar char="ü"/>
            </a:pPr>
            <a:r>
              <a:rPr lang="it-IT" altLang="it-IT" sz="1200" dirty="0">
                <a:solidFill>
                  <a:srgbClr val="000099"/>
                </a:solidFill>
                <a:latin typeface="+mn-lt"/>
              </a:rPr>
              <a:t> </a:t>
            </a:r>
            <a:r>
              <a:rPr lang="it-IT" altLang="it-IT" sz="1200" b="1" dirty="0">
                <a:solidFill>
                  <a:srgbClr val="000099"/>
                </a:solidFill>
                <a:latin typeface="+mn-lt"/>
              </a:rPr>
              <a:t>10 Stati Membri UE: </a:t>
            </a:r>
            <a:r>
              <a:rPr lang="it-IT" altLang="it-IT" sz="1200" dirty="0">
                <a:solidFill>
                  <a:srgbClr val="000099"/>
                </a:solidFill>
                <a:latin typeface="+mn-lt"/>
              </a:rPr>
              <a:t>Cipro, Croazia, Francia, Grecia, Italia, Malta, Portogallo, Regno Unito (Gibilterra), Slovenia, Spagna</a:t>
            </a:r>
          </a:p>
          <a:p>
            <a:pPr lvl="1" algn="just">
              <a:buFont typeface="Wingdings" pitchFamily="2" charset="2"/>
              <a:buChar char="ü"/>
            </a:pPr>
            <a:r>
              <a:rPr lang="it-IT" altLang="it-IT" sz="1200" b="1" dirty="0">
                <a:solidFill>
                  <a:srgbClr val="000099"/>
                </a:solidFill>
                <a:latin typeface="+mn-lt"/>
              </a:rPr>
              <a:t> 3 Stati non UE in pre-adesione: </a:t>
            </a:r>
            <a:r>
              <a:rPr lang="it-IT" altLang="it-IT" sz="1200" dirty="0">
                <a:solidFill>
                  <a:srgbClr val="000099"/>
                </a:solidFill>
                <a:latin typeface="+mn-lt"/>
              </a:rPr>
              <a:t>Albania, Bosnia-Erzegovina e Montenegro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331640" y="4117546"/>
            <a:ext cx="712879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altLang="it-IT" sz="1600" dirty="0">
                <a:solidFill>
                  <a:srgbClr val="000099"/>
                </a:solidFill>
              </a:rPr>
              <a:t>Promuovere una </a:t>
            </a:r>
            <a:r>
              <a:rPr lang="it-IT" altLang="it-IT" sz="1600" b="1" dirty="0">
                <a:solidFill>
                  <a:srgbClr val="000099"/>
                </a:solidFill>
              </a:rPr>
              <a:t>crescita sostenibile nel bacino mediterraneo </a:t>
            </a:r>
            <a:r>
              <a:rPr lang="it-IT" altLang="it-IT" sz="1600" dirty="0">
                <a:solidFill>
                  <a:srgbClr val="000099"/>
                </a:solidFill>
              </a:rPr>
              <a:t>favorendo pratiche innovative e un utilizzo ragionevole delle risorse (energia, acqua, risorse marittime) e favorendo l’integrazione sociale con la cooperazione territoriale e integrata.</a:t>
            </a:r>
            <a:endParaRPr lang="it-IT" altLang="it-IT" sz="1600" b="1" dirty="0">
              <a:solidFill>
                <a:srgbClr val="000099"/>
              </a:solidFill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altLang="it-IT" sz="1600" b="1" dirty="0">
                <a:solidFill>
                  <a:srgbClr val="000099"/>
                </a:solidFill>
              </a:rPr>
              <a:t>Totale 233.678.308 euro </a:t>
            </a:r>
            <a:r>
              <a:rPr lang="it-IT" altLang="it-IT" sz="1600" dirty="0">
                <a:solidFill>
                  <a:srgbClr val="000099"/>
                </a:solidFill>
              </a:rPr>
              <a:t>(FESR 224.322.525 euro + fondi IPA pari a                                             9.355.783 euro per AL, BA, ME)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72008" y="4074595"/>
            <a:ext cx="119883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/>
              <a:t>OBIETTIVO GENERALE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58671" y="5085184"/>
            <a:ext cx="12241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/>
              <a:t>RISORSE FINANZIARIE DISPONIBILI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5"/>
          <p:cNvSpPr>
            <a:spLocks noChangeArrowheads="1"/>
          </p:cNvSpPr>
          <p:nvPr/>
        </p:nvSpPr>
        <p:spPr bwMode="auto">
          <a:xfrm>
            <a:off x="428596" y="721696"/>
            <a:ext cx="7815292" cy="372409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it-IT" altLang="it-IT" sz="2400" b="1" dirty="0">
                <a:solidFill>
                  <a:srgbClr val="000099"/>
                </a:solidFill>
                <a:latin typeface="+mn-lt"/>
              </a:rPr>
              <a:t> </a:t>
            </a:r>
          </a:p>
          <a:p>
            <a:pPr algn="ctr"/>
            <a:r>
              <a:rPr lang="it-IT" altLang="it-IT" sz="2000" b="1" dirty="0">
                <a:solidFill>
                  <a:srgbClr val="000099"/>
                </a:solidFill>
                <a:latin typeface="+mn-lt"/>
              </a:rPr>
              <a:t>COOPERAZIONE EUROPEA NEL MEDITERRANEO:</a:t>
            </a:r>
          </a:p>
          <a:p>
            <a:pPr algn="ctr"/>
            <a:r>
              <a:rPr lang="it-IT" altLang="it-IT" sz="2000" b="1" dirty="0">
                <a:solidFill>
                  <a:srgbClr val="000099"/>
                </a:solidFill>
                <a:latin typeface="+mn-lt"/>
              </a:rPr>
              <a:t>OPPORTUNITÀ E PROSPETTIVE NEL QUADRO DEL NUOVO BANDO DEL PROGRAMMA INTERREG MED </a:t>
            </a:r>
            <a:endParaRPr lang="it-IT" altLang="it-IT" sz="2400" b="1" dirty="0">
              <a:solidFill>
                <a:srgbClr val="000099"/>
              </a:solidFill>
              <a:latin typeface="+mn-lt"/>
            </a:endParaRPr>
          </a:p>
          <a:p>
            <a:pPr algn="ctr" eaLnBrk="1" hangingPunct="1">
              <a:defRPr/>
            </a:pPr>
            <a:endParaRPr lang="it-IT" altLang="it-IT" sz="2400" b="1" dirty="0">
              <a:solidFill>
                <a:srgbClr val="000099"/>
              </a:solidFill>
              <a:latin typeface="+mn-lt"/>
            </a:endParaRPr>
          </a:p>
          <a:p>
            <a:pPr algn="ctr" eaLnBrk="1" hangingPunct="1">
              <a:defRPr/>
            </a:pPr>
            <a:endParaRPr lang="it-IT" altLang="it-IT" sz="2400" b="1" dirty="0">
              <a:solidFill>
                <a:srgbClr val="000099"/>
              </a:solidFill>
              <a:latin typeface="+mn-lt"/>
            </a:endParaRPr>
          </a:p>
          <a:p>
            <a:pPr algn="ctr" eaLnBrk="1" hangingPunct="1">
              <a:defRPr/>
            </a:pPr>
            <a:endParaRPr lang="it-IT" altLang="it-IT" sz="2400" b="1" dirty="0">
              <a:solidFill>
                <a:srgbClr val="000099"/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it-IT" altLang="it-IT" sz="2000" b="1" dirty="0">
                <a:solidFill>
                  <a:srgbClr val="000099"/>
                </a:solidFill>
                <a:latin typeface="+mn-lt"/>
              </a:rPr>
              <a:t>Il ruolo dell’Agenzia per la Coesione Territoriale nella cooperazione territoriale 2014-2020</a:t>
            </a:r>
          </a:p>
          <a:p>
            <a:pPr algn="ctr" eaLnBrk="1" hangingPunct="1">
              <a:defRPr/>
            </a:pPr>
            <a:endParaRPr lang="it-IT" altLang="it-IT" sz="2000" b="1" dirty="0">
              <a:solidFill>
                <a:srgbClr val="000099"/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it-IT" altLang="it-IT" sz="2000" b="1" i="1" dirty="0">
                <a:solidFill>
                  <a:srgbClr val="000099"/>
                </a:solidFill>
                <a:latin typeface="+mn-lt"/>
              </a:rPr>
              <a:t>Arch. Paolo Galletta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57158" y="4997247"/>
            <a:ext cx="850112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kern="0" dirty="0">
                <a:solidFill>
                  <a:srgbClr val="000099"/>
                </a:solidFill>
                <a:cs typeface="Arial" pitchFamily="34" charset="0"/>
              </a:rPr>
              <a:t>Bologna, 08 febbraio 2017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kern="0" dirty="0">
                <a:solidFill>
                  <a:srgbClr val="000099"/>
                </a:solidFill>
                <a:cs typeface="Arial" pitchFamily="34" charset="0"/>
              </a:rPr>
              <a:t> Regione </a:t>
            </a:r>
            <a:r>
              <a:rPr lang="it-IT" sz="1600" b="1" kern="0" dirty="0">
                <a:solidFill>
                  <a:srgbClr val="000099"/>
                </a:solidFill>
                <a:latin typeface="+mn-lt"/>
                <a:cs typeface="Arial" pitchFamily="34" charset="0"/>
              </a:rPr>
              <a:t>Emilia-Romagna</a:t>
            </a:r>
            <a:r>
              <a:rPr lang="it-IT" sz="1600" b="1" kern="0" dirty="0">
                <a:solidFill>
                  <a:srgbClr val="000099"/>
                </a:solidFill>
                <a:cs typeface="Arial" pitchFamily="34" charset="0"/>
              </a:rPr>
              <a:t> - Sala 20 maggio 2012 </a:t>
            </a:r>
          </a:p>
        </p:txBody>
      </p:sp>
    </p:spTree>
    <p:extLst>
      <p:ext uri="{BB962C8B-B14F-4D97-AF65-F5344CB8AC3E}">
        <p14:creationId xmlns:p14="http://schemas.microsoft.com/office/powerpoint/2010/main" val="286015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>
            <a:spLocks noGrp="1"/>
          </p:cNvSpPr>
          <p:nvPr>
            <p:ph idx="1"/>
          </p:nvPr>
        </p:nvSpPr>
        <p:spPr>
          <a:xfrm>
            <a:off x="525463" y="1142984"/>
            <a:ext cx="8172450" cy="4357718"/>
          </a:xfrm>
        </p:spPr>
        <p:txBody>
          <a:bodyPr rtlCol="0">
            <a:noAutofit/>
          </a:bodyPr>
          <a:lstStyle/>
          <a:p>
            <a:pPr marL="358775" indent="-358775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sz="20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sz="2000" b="1" dirty="0" err="1">
                <a:solidFill>
                  <a:srgbClr val="000099"/>
                </a:solidFill>
              </a:rPr>
              <a:t>A</a:t>
            </a:r>
            <a:r>
              <a:rPr sz="1800" b="1" dirty="0" err="1">
                <a:solidFill>
                  <a:srgbClr val="000099"/>
                </a:solidFill>
              </a:rPr>
              <a:t>rticolo</a:t>
            </a:r>
            <a:r>
              <a:rPr sz="1800" b="1" dirty="0">
                <a:solidFill>
                  <a:srgbClr val="000099"/>
                </a:solidFill>
              </a:rPr>
              <a:t> 10 del D.L. 31 agosto 2011 n. 101/2013 </a:t>
            </a:r>
          </a:p>
          <a:p>
            <a:pPr marL="358775" indent="-358775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sz="1400" b="1" dirty="0">
                <a:solidFill>
                  <a:srgbClr val="000099"/>
                </a:solidFill>
              </a:rPr>
              <a:t>convertito, con modificazioni, dalla Legge n. 125/2013 </a:t>
            </a:r>
            <a:endParaRPr lang="it-IT" sz="1400" b="1" dirty="0">
              <a:solidFill>
                <a:srgbClr val="000099"/>
              </a:solidFill>
            </a:endParaRPr>
          </a:p>
          <a:p>
            <a:pPr marL="358775" indent="-358775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sz="1400" b="1" dirty="0">
                <a:solidFill>
                  <a:srgbClr val="000099"/>
                </a:solidFill>
              </a:rPr>
              <a:t>(G.U. 30/10/2013, n. 255</a:t>
            </a:r>
            <a:r>
              <a:rPr sz="1600" b="1" dirty="0">
                <a:solidFill>
                  <a:srgbClr val="000099"/>
                </a:solidFill>
              </a:rPr>
              <a:t>)</a:t>
            </a:r>
          </a:p>
          <a:p>
            <a:pPr marL="358775" indent="-358775" algn="ctr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sz="1800" u="sng" dirty="0" err="1">
                <a:solidFill>
                  <a:srgbClr val="000099"/>
                </a:solidFill>
              </a:rPr>
              <a:t>Trasformazione</a:t>
            </a:r>
            <a:r>
              <a:rPr sz="1800" u="sng" dirty="0">
                <a:solidFill>
                  <a:srgbClr val="000099"/>
                </a:solidFill>
              </a:rPr>
              <a:t> e riorganizzazione funzionale ex DPS (MISE)</a:t>
            </a:r>
          </a:p>
          <a:p>
            <a:pPr marL="358775" indent="-35877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it-IT" sz="1800" b="1" dirty="0">
              <a:solidFill>
                <a:srgbClr val="000099"/>
              </a:solidFill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sz="2000" b="1" dirty="0">
              <a:solidFill>
                <a:srgbClr val="000099"/>
              </a:solidFill>
              <a:latin typeface="Calibri Light" pitchFamily="34" charset="0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sz="2000" b="1" dirty="0">
              <a:solidFill>
                <a:srgbClr val="000099"/>
              </a:solidFill>
              <a:latin typeface="Calibri Light" pitchFamily="34" charset="0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sz="2000" b="1" dirty="0">
              <a:solidFill>
                <a:srgbClr val="000099"/>
              </a:solidFill>
              <a:latin typeface="Calibri Light" pitchFamily="34" charset="0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sz="2000" b="1" dirty="0">
              <a:solidFill>
                <a:srgbClr val="000099"/>
              </a:solidFill>
              <a:latin typeface="Calibri Light" pitchFamily="34" charset="0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sz="2000" b="1" dirty="0">
              <a:solidFill>
                <a:srgbClr val="000099"/>
              </a:solidFill>
              <a:latin typeface="Calibri Light" pitchFamily="34" charset="0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sz="2000" b="1" dirty="0">
              <a:solidFill>
                <a:srgbClr val="000099"/>
              </a:solidFill>
              <a:latin typeface="Calibri Light" pitchFamily="34" charset="0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sz="2000" b="1" dirty="0">
              <a:solidFill>
                <a:srgbClr val="000099"/>
              </a:solidFill>
              <a:latin typeface="Calibri Light" pitchFamily="34" charset="0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sz="2000" b="1" dirty="0" err="1">
                <a:solidFill>
                  <a:srgbClr val="000099"/>
                </a:solidFill>
                <a:latin typeface="Calibri Light" pitchFamily="34" charset="0"/>
              </a:rPr>
              <a:t>Autorità</a:t>
            </a:r>
            <a:r>
              <a:rPr sz="2000" b="1" dirty="0">
                <a:solidFill>
                  <a:srgbClr val="000099"/>
                </a:solidFill>
                <a:latin typeface="Calibri Light" pitchFamily="34" charset="0"/>
              </a:rPr>
              <a:t> nazionali di riferimento per l’obiettivo CTE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Freccia in giù 2"/>
          <p:cNvSpPr/>
          <p:nvPr/>
        </p:nvSpPr>
        <p:spPr>
          <a:xfrm>
            <a:off x="6286500" y="2713034"/>
            <a:ext cx="46038" cy="144462"/>
          </a:xfrm>
          <a:prstGeom prst="downArrow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946150" y="2954332"/>
            <a:ext cx="3519488" cy="140336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b="1" dirty="0">
                <a:solidFill>
                  <a:schemeClr val="bg1"/>
                </a:solidFill>
                <a:latin typeface="+mn-lt"/>
                <a:cs typeface="+mn-cs"/>
              </a:rPr>
              <a:t>Dipartimento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b="1" dirty="0">
                <a:solidFill>
                  <a:schemeClr val="bg1"/>
                </a:solidFill>
                <a:latin typeface="+mn-lt"/>
                <a:cs typeface="+mn-cs"/>
              </a:rPr>
              <a:t>per le politiche di coesione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400" i="1" dirty="0">
                <a:solidFill>
                  <a:schemeClr val="bg1"/>
                </a:solidFill>
                <a:latin typeface="+mn-lt"/>
                <a:cs typeface="+mn-cs"/>
              </a:rPr>
              <a:t>Presidenza del Consiglio dei Ministri </a:t>
            </a:r>
            <a:r>
              <a:rPr lang="it-IT" b="1" dirty="0">
                <a:solidFill>
                  <a:schemeClr val="bg1"/>
                </a:solidFill>
                <a:latin typeface="+mn-lt"/>
                <a:cs typeface="+mn-cs"/>
              </a:rPr>
              <a:t>(</a:t>
            </a:r>
            <a:r>
              <a:rPr lang="it-IT" b="1" dirty="0" err="1">
                <a:solidFill>
                  <a:schemeClr val="bg1"/>
                </a:solidFill>
                <a:latin typeface="+mn-lt"/>
                <a:cs typeface="+mn-cs"/>
              </a:rPr>
              <a:t>DPCoe</a:t>
            </a:r>
            <a:r>
              <a:rPr lang="it-IT" b="1" dirty="0">
                <a:solidFill>
                  <a:schemeClr val="bg1"/>
                </a:solidFill>
                <a:latin typeface="+mn-lt"/>
                <a:cs typeface="+mn-cs"/>
              </a:rPr>
              <a:t>)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584700" y="2954332"/>
            <a:ext cx="3529013" cy="140336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b="1" dirty="0">
                <a:solidFill>
                  <a:schemeClr val="bg1"/>
                </a:solidFill>
                <a:latin typeface="+mn-lt"/>
                <a:cs typeface="+mn-cs"/>
              </a:rPr>
              <a:t>Agenzia per la Coesione </a:t>
            </a:r>
            <a:r>
              <a:rPr lang="it-IT" b="1" dirty="0">
                <a:solidFill>
                  <a:schemeClr val="bg1"/>
                </a:solidFill>
              </a:rPr>
              <a:t>Te</a:t>
            </a:r>
            <a:r>
              <a:rPr lang="it-IT" b="1" dirty="0" err="1">
                <a:solidFill>
                  <a:schemeClr val="bg1"/>
                </a:solidFill>
                <a:latin typeface="+mn-lt"/>
                <a:cs typeface="+mn-cs"/>
              </a:rPr>
              <a:t>rritoriale</a:t>
            </a:r>
            <a:endParaRPr lang="it-IT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>
              <a:spcBef>
                <a:spcPts val="600"/>
              </a:spcBef>
              <a:defRPr/>
            </a:pPr>
            <a:r>
              <a:rPr lang="it-IT" sz="1200" i="1" dirty="0">
                <a:solidFill>
                  <a:schemeClr val="bg1"/>
                </a:solidFill>
              </a:rPr>
              <a:t>Sotto la vigilanza del  Presidente del Consiglio dei Ministri/Autorità politica  delegata</a:t>
            </a:r>
          </a:p>
          <a:p>
            <a:pPr algn="ctr">
              <a:defRPr/>
            </a:pPr>
            <a:r>
              <a:rPr lang="it-IT" b="1" dirty="0">
                <a:solidFill>
                  <a:schemeClr val="bg1"/>
                </a:solidFill>
                <a:latin typeface="+mn-lt"/>
                <a:cs typeface="+mn-cs"/>
              </a:rPr>
              <a:t>(ACT)</a:t>
            </a:r>
          </a:p>
        </p:txBody>
      </p:sp>
      <p:sp>
        <p:nvSpPr>
          <p:cNvPr id="6" name="Parentesi graffa chiusa 5"/>
          <p:cNvSpPr/>
          <p:nvPr/>
        </p:nvSpPr>
        <p:spPr>
          <a:xfrm rot="5400000">
            <a:off x="4265612" y="1630376"/>
            <a:ext cx="576263" cy="7164388"/>
          </a:xfrm>
          <a:prstGeom prst="rightBrace">
            <a:avLst>
              <a:gd name="adj1" fmla="val 28125"/>
              <a:gd name="adj2" fmla="val 50000"/>
            </a:avLst>
          </a:prstGeom>
          <a:ln w="127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Freccia in giù 6"/>
          <p:cNvSpPr/>
          <p:nvPr/>
        </p:nvSpPr>
        <p:spPr>
          <a:xfrm flipH="1">
            <a:off x="2660650" y="2714619"/>
            <a:ext cx="46038" cy="144463"/>
          </a:xfrm>
          <a:prstGeom prst="downArrow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1043608" y="4422787"/>
            <a:ext cx="3422030" cy="7207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400" b="1" dirty="0">
                <a:solidFill>
                  <a:srgbClr val="CC0000"/>
                </a:solidFill>
              </a:rPr>
              <a:t>Programmazione, riprogrammazione e valutazione</a:t>
            </a:r>
            <a:endParaRPr lang="it-IT" sz="1400" b="1" dirty="0">
              <a:solidFill>
                <a:srgbClr val="CC0000"/>
              </a:solidFill>
              <a:latin typeface="+mn-lt"/>
              <a:cs typeface="+mn-cs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4611689" y="4424374"/>
            <a:ext cx="3416696" cy="7191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400" b="1" dirty="0">
                <a:solidFill>
                  <a:srgbClr val="CC0000"/>
                </a:solidFill>
              </a:rPr>
              <a:t>Presidio attuazione, incluso monitoraggio, gestione del circuito finanziario e controlli di primo livello</a:t>
            </a:r>
            <a:endParaRPr lang="it-IT" sz="1400" b="1" dirty="0">
              <a:solidFill>
                <a:srgbClr val="CC0000"/>
              </a:solidFill>
              <a:latin typeface="+mn-lt"/>
              <a:cs typeface="+mn-cs"/>
            </a:endParaRPr>
          </a:p>
        </p:txBody>
      </p:sp>
      <p:sp>
        <p:nvSpPr>
          <p:cNvPr id="11" name="Rettangolo 6"/>
          <p:cNvSpPr/>
          <p:nvPr/>
        </p:nvSpPr>
        <p:spPr>
          <a:xfrm>
            <a:off x="539552" y="763365"/>
            <a:ext cx="7920880" cy="36137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>
              <a:spcBef>
                <a:spcPts val="0"/>
              </a:spcBef>
              <a:buSzPct val="100000"/>
              <a:defRPr/>
            </a:pPr>
            <a:r>
              <a:rPr lang="it-IT" altLang="it-IT" sz="1400" b="1" dirty="0">
                <a:solidFill>
                  <a:srgbClr val="000099"/>
                </a:solidFill>
                <a:cs typeface="ＭＳ Ｐゴシック" charset="0"/>
              </a:rPr>
              <a:t>NUOVO ASSETTO ISTITUZIONALE DELLA CTE</a:t>
            </a:r>
          </a:p>
        </p:txBody>
      </p:sp>
    </p:spTree>
    <p:extLst>
      <p:ext uri="{BB962C8B-B14F-4D97-AF65-F5344CB8AC3E}">
        <p14:creationId xmlns:p14="http://schemas.microsoft.com/office/powerpoint/2010/main" val="2860151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950" y="1428736"/>
            <a:ext cx="8893175" cy="1280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kern="0" dirty="0">
                <a:solidFill>
                  <a:schemeClr val="bg1"/>
                </a:solidFill>
              </a:rPr>
              <a:t>L’</a:t>
            </a:r>
            <a:r>
              <a:rPr lang="it-IT" sz="1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AGENZIA PER LA COESIONE TERRITORIALE</a:t>
            </a:r>
            <a:r>
              <a:rPr lang="it-IT" sz="1400" b="1" kern="0" dirty="0">
                <a:solidFill>
                  <a:schemeClr val="bg1"/>
                </a:solidFill>
              </a:rPr>
              <a:t>, </a:t>
            </a:r>
            <a:r>
              <a:rPr lang="it-IT" sz="1400" kern="0" dirty="0">
                <a:solidFill>
                  <a:schemeClr val="bg1"/>
                </a:solidFill>
              </a:rPr>
              <a:t>istituita ai sensi dell’art. 10 del D.L. 31 agosto 2013, n. 101, coerentemente all’art. 119 della Costituzione e allo Statuto approvato con DPCM del 9 luglio 2014, ha l’obiettivo di sostenere, promuovere ed accompagnare, secondo criteri di efficacia ed efficienza, programmi e progetti per lo sviluppo e la coesione economica, nonché di rafforzare, al fine dell’attuazione degli interventi, l’azione di programmazione e sorveglianza di queste politiche. </a:t>
            </a:r>
            <a:endParaRPr lang="it-IT" sz="1400" b="1" kern="0" dirty="0">
              <a:solidFill>
                <a:schemeClr val="bg1"/>
              </a:solidFill>
            </a:endParaRPr>
          </a:p>
        </p:txBody>
      </p:sp>
      <p:sp>
        <p:nvSpPr>
          <p:cNvPr id="3" name="CasellaDiTesto 6"/>
          <p:cNvSpPr txBox="1"/>
          <p:nvPr/>
        </p:nvSpPr>
        <p:spPr>
          <a:xfrm>
            <a:off x="107951" y="2908101"/>
            <a:ext cx="8931275" cy="138499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b="1" kern="0" dirty="0">
                <a:solidFill>
                  <a:srgbClr val="000099"/>
                </a:solidFill>
                <a:latin typeface="+mn-lt"/>
                <a:cs typeface=""/>
              </a:rPr>
              <a:t>Fondamenti normativi:</a:t>
            </a:r>
          </a:p>
          <a:p>
            <a:pPr marL="542925" indent="-542925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kern="0" dirty="0">
                <a:solidFill>
                  <a:srgbClr val="000099"/>
                </a:solidFill>
                <a:latin typeface="+mn-lt"/>
                <a:cs typeface=""/>
              </a:rPr>
              <a:t>L’art. 119 della Costituzione;</a:t>
            </a:r>
          </a:p>
          <a:p>
            <a:pPr marL="542925" indent="-542925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kern="0" dirty="0">
                <a:solidFill>
                  <a:srgbClr val="000099"/>
                </a:solidFill>
                <a:latin typeface="+mn-lt"/>
                <a:cs typeface=""/>
              </a:rPr>
              <a:t>L’art. 10 del D.L. 31 agosto 2013, n. 101;</a:t>
            </a:r>
          </a:p>
          <a:p>
            <a:pPr marL="542925" indent="-542925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kern="0" dirty="0">
                <a:solidFill>
                  <a:srgbClr val="000099"/>
                </a:solidFill>
                <a:latin typeface="+mn-lt"/>
                <a:cs typeface=""/>
              </a:rPr>
              <a:t>Il DPCM del 9 luglio 2014 che approva lo Statuto dell’Agenzia;</a:t>
            </a:r>
          </a:p>
          <a:p>
            <a:pPr marL="542925" indent="-542925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kern="0" dirty="0">
                <a:solidFill>
                  <a:srgbClr val="000099"/>
                </a:solidFill>
                <a:latin typeface="+mn-lt"/>
                <a:cs typeface=""/>
              </a:rPr>
              <a:t>D.P.R. del 7 agosto 2014 di approvazione del «Regolamento di organizzazione dell’Agenzia per la Coesione territoriale».</a:t>
            </a:r>
          </a:p>
        </p:txBody>
      </p:sp>
      <p:sp>
        <p:nvSpPr>
          <p:cNvPr id="5" name="Rettangolo 6"/>
          <p:cNvSpPr/>
          <p:nvPr/>
        </p:nvSpPr>
        <p:spPr>
          <a:xfrm>
            <a:off x="1525606" y="763365"/>
            <a:ext cx="5975352" cy="36137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>
              <a:defRPr/>
            </a:pPr>
            <a:r>
              <a:rPr lang="it-IT" sz="1400" b="1" dirty="0">
                <a:solidFill>
                  <a:srgbClr val="000099"/>
                </a:solidFill>
              </a:rPr>
              <a:t>AGENZIA PER LA COESIONE TERRITORIALE</a:t>
            </a:r>
          </a:p>
        </p:txBody>
      </p:sp>
      <p:sp>
        <p:nvSpPr>
          <p:cNvPr id="4" name="Rettangolo 3"/>
          <p:cNvSpPr/>
          <p:nvPr/>
        </p:nvSpPr>
        <p:spPr>
          <a:xfrm>
            <a:off x="107951" y="4293096"/>
            <a:ext cx="88931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dirty="0">
                <a:solidFill>
                  <a:srgbClr val="000099"/>
                </a:solidFill>
                <a:latin typeface="Calibri"/>
                <a:cs typeface=""/>
              </a:rPr>
              <a:t>La </a:t>
            </a:r>
            <a:r>
              <a:rPr lang="it-IT" sz="1600" b="1" dirty="0" err="1">
                <a:solidFill>
                  <a:srgbClr val="000099"/>
                </a:solidFill>
                <a:latin typeface="Calibri"/>
                <a:cs typeface=""/>
              </a:rPr>
              <a:t>mission</a:t>
            </a:r>
            <a:r>
              <a:rPr lang="it-IT" sz="1600" b="1" kern="0" dirty="0">
                <a:solidFill>
                  <a:srgbClr val="000099"/>
                </a:solidFill>
                <a:latin typeface="Calibri"/>
                <a:cs typeface="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00" b="1" dirty="0">
                <a:solidFill>
                  <a:srgbClr val="000099"/>
                </a:solidFill>
                <a:latin typeface="Calibri"/>
                <a:cs typeface=""/>
              </a:rPr>
              <a:t>Sostenere</a:t>
            </a:r>
            <a:r>
              <a:rPr lang="it-IT" sz="1600" dirty="0">
                <a:solidFill>
                  <a:srgbClr val="000099"/>
                </a:solidFill>
                <a:latin typeface="Calibri"/>
                <a:cs typeface=""/>
              </a:rPr>
              <a:t>, </a:t>
            </a:r>
            <a:r>
              <a:rPr lang="it-IT" sz="1600" b="1" dirty="0">
                <a:solidFill>
                  <a:srgbClr val="000099"/>
                </a:solidFill>
                <a:latin typeface="Calibri"/>
                <a:cs typeface=""/>
              </a:rPr>
              <a:t>promuovere </a:t>
            </a:r>
            <a:r>
              <a:rPr lang="it-IT" sz="1600" dirty="0">
                <a:solidFill>
                  <a:srgbClr val="000099"/>
                </a:solidFill>
                <a:latin typeface="Calibri"/>
                <a:cs typeface=""/>
              </a:rPr>
              <a:t>ed </a:t>
            </a:r>
            <a:r>
              <a:rPr lang="it-IT" sz="1600" b="1" dirty="0">
                <a:solidFill>
                  <a:srgbClr val="000099"/>
                </a:solidFill>
                <a:latin typeface="Calibri"/>
                <a:cs typeface=""/>
              </a:rPr>
              <a:t>accompagnare</a:t>
            </a:r>
            <a:r>
              <a:rPr lang="it-IT" sz="1600" dirty="0">
                <a:solidFill>
                  <a:srgbClr val="000099"/>
                </a:solidFill>
                <a:latin typeface="Calibri"/>
                <a:cs typeface=""/>
              </a:rPr>
              <a:t>, secondo criteri di efficacia ed efficienza, </a:t>
            </a:r>
            <a:r>
              <a:rPr lang="it-IT" sz="1600" b="1" dirty="0">
                <a:solidFill>
                  <a:srgbClr val="000099"/>
                </a:solidFill>
                <a:latin typeface="Calibri"/>
                <a:cs typeface=""/>
              </a:rPr>
              <a:t>programmi e progetti per lo sviluppo e la coesione economica</a:t>
            </a:r>
            <a:r>
              <a:rPr lang="it-IT" sz="1600" dirty="0">
                <a:solidFill>
                  <a:srgbClr val="000099"/>
                </a:solidFill>
                <a:latin typeface="Calibri"/>
                <a:cs typeface=""/>
              </a:rPr>
              <a:t>, nonché </a:t>
            </a:r>
            <a:r>
              <a:rPr lang="it-IT" sz="1600" b="1" dirty="0">
                <a:solidFill>
                  <a:srgbClr val="000099"/>
                </a:solidFill>
                <a:latin typeface="Calibri"/>
                <a:cs typeface=""/>
              </a:rPr>
              <a:t>rafforzare</a:t>
            </a:r>
            <a:r>
              <a:rPr lang="it-IT" sz="1600" dirty="0">
                <a:solidFill>
                  <a:srgbClr val="000099"/>
                </a:solidFill>
                <a:latin typeface="Calibri"/>
                <a:cs typeface=""/>
              </a:rPr>
              <a:t>, al fine dell’</a:t>
            </a:r>
            <a:r>
              <a:rPr lang="it-IT" sz="1600" b="1" dirty="0">
                <a:solidFill>
                  <a:srgbClr val="000099"/>
                </a:solidFill>
                <a:latin typeface="Calibri"/>
                <a:cs typeface=""/>
              </a:rPr>
              <a:t>attuazione</a:t>
            </a:r>
            <a:r>
              <a:rPr lang="it-IT" sz="1600" dirty="0">
                <a:solidFill>
                  <a:srgbClr val="000099"/>
                </a:solidFill>
                <a:latin typeface="Calibri"/>
                <a:cs typeface=""/>
              </a:rPr>
              <a:t> degli interventi, l’azione di  </a:t>
            </a:r>
            <a:r>
              <a:rPr lang="it-IT" sz="1600" b="1" dirty="0">
                <a:solidFill>
                  <a:srgbClr val="000099"/>
                </a:solidFill>
                <a:latin typeface="Calibri"/>
                <a:cs typeface=""/>
              </a:rPr>
              <a:t>programmazione </a:t>
            </a:r>
            <a:r>
              <a:rPr lang="it-IT" sz="1600" dirty="0">
                <a:solidFill>
                  <a:srgbClr val="000099"/>
                </a:solidFill>
                <a:latin typeface="Calibri"/>
                <a:cs typeface=""/>
              </a:rPr>
              <a:t>e </a:t>
            </a:r>
            <a:r>
              <a:rPr lang="it-IT" sz="1600" b="1" dirty="0">
                <a:solidFill>
                  <a:srgbClr val="000099"/>
                </a:solidFill>
                <a:latin typeface="Calibri"/>
                <a:cs typeface=""/>
              </a:rPr>
              <a:t>sorveglianza</a:t>
            </a:r>
            <a:r>
              <a:rPr lang="it-IT" sz="1600" dirty="0">
                <a:solidFill>
                  <a:srgbClr val="000099"/>
                </a:solidFill>
                <a:latin typeface="Calibri"/>
                <a:cs typeface=""/>
              </a:rPr>
              <a:t> di queste politiche. </a:t>
            </a:r>
          </a:p>
        </p:txBody>
      </p:sp>
    </p:spTree>
    <p:extLst>
      <p:ext uri="{BB962C8B-B14F-4D97-AF65-F5344CB8AC3E}">
        <p14:creationId xmlns:p14="http://schemas.microsoft.com/office/powerpoint/2010/main" val="2860151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1537351213"/>
              </p:ext>
            </p:extLst>
          </p:nvPr>
        </p:nvGraphicFramePr>
        <p:xfrm>
          <a:off x="179512" y="1268760"/>
          <a:ext cx="2719288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2826540718"/>
              </p:ext>
            </p:extLst>
          </p:nvPr>
        </p:nvGraphicFramePr>
        <p:xfrm>
          <a:off x="107504" y="4437112"/>
          <a:ext cx="286762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3793959269"/>
              </p:ext>
            </p:extLst>
          </p:nvPr>
        </p:nvGraphicFramePr>
        <p:xfrm>
          <a:off x="3275856" y="3597920"/>
          <a:ext cx="5663232" cy="271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agramma 6"/>
          <p:cNvGraphicFramePr/>
          <p:nvPr/>
        </p:nvGraphicFramePr>
        <p:xfrm>
          <a:off x="3275856" y="764704"/>
          <a:ext cx="5663232" cy="271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8" name="Callout con frecce su e giù 7"/>
          <p:cNvSpPr/>
          <p:nvPr/>
        </p:nvSpPr>
        <p:spPr>
          <a:xfrm>
            <a:off x="323528" y="2420888"/>
            <a:ext cx="1655762" cy="1943100"/>
          </a:xfrm>
          <a:prstGeom prst="upDownArrowCallout">
            <a:avLst>
              <a:gd name="adj1" fmla="val 22554"/>
              <a:gd name="adj2" fmla="val 25000"/>
              <a:gd name="adj3" fmla="val 25000"/>
              <a:gd name="adj4" fmla="val 21886"/>
            </a:avLst>
          </a:prstGeom>
          <a:solidFill>
            <a:schemeClr val="bg1"/>
          </a:solidFill>
          <a:ln w="57150" cmpd="sng">
            <a:solidFill>
              <a:srgbClr val="000090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00" b="1" dirty="0">
                <a:solidFill>
                  <a:srgbClr val="000099"/>
                </a:solidFill>
              </a:rPr>
              <a:t>OBIETTIVI</a:t>
            </a: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3788665217"/>
              </p:ext>
            </p:extLst>
          </p:nvPr>
        </p:nvGraphicFramePr>
        <p:xfrm>
          <a:off x="3275856" y="620688"/>
          <a:ext cx="5663232" cy="271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pSp>
        <p:nvGrpSpPr>
          <p:cNvPr id="10" name="Gruppo 11"/>
          <p:cNvGrpSpPr>
            <a:grpSpLocks/>
          </p:cNvGrpSpPr>
          <p:nvPr/>
        </p:nvGrpSpPr>
        <p:grpSpPr bwMode="auto">
          <a:xfrm>
            <a:off x="4859338" y="1413322"/>
            <a:ext cx="3025775" cy="1366837"/>
            <a:chOff x="1137" y="0"/>
            <a:chExt cx="1981536" cy="1080120"/>
          </a:xfrm>
        </p:grpSpPr>
        <p:sp>
          <p:nvSpPr>
            <p:cNvPr id="11" name="Rettangolo arrotondato 10"/>
            <p:cNvSpPr/>
            <p:nvPr/>
          </p:nvSpPr>
          <p:spPr>
            <a:xfrm>
              <a:off x="1137" y="0"/>
              <a:ext cx="1981536" cy="10801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tangolo 11"/>
            <p:cNvSpPr/>
            <p:nvPr/>
          </p:nvSpPr>
          <p:spPr>
            <a:xfrm>
              <a:off x="54158" y="52689"/>
              <a:ext cx="1875494" cy="9709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32385" rIns="64770" bIns="32385" spcCol="1270" anchor="ctr"/>
            <a:lstStyle/>
            <a:p>
              <a:pPr algn="ctr" defTabSz="7556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1400" b="1" dirty="0"/>
                <a:t>CO-PROGETTARE e CO-GESTIRE i processi con le Amministrazioni partner nella diversità di ruoli e responsabilità</a:t>
              </a:r>
              <a:endParaRPr lang="it-IT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2023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23386" t="7519" r="24640" b="4561"/>
          <a:stretch>
            <a:fillRect/>
          </a:stretch>
        </p:blipFill>
        <p:spPr bwMode="auto">
          <a:xfrm>
            <a:off x="611560" y="692696"/>
            <a:ext cx="7694341" cy="4968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Freccia a destra 13"/>
          <p:cNvSpPr/>
          <p:nvPr/>
        </p:nvSpPr>
        <p:spPr>
          <a:xfrm rot="10800000">
            <a:off x="4284663" y="2852613"/>
            <a:ext cx="647700" cy="36036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Freccia a destra 14"/>
          <p:cNvSpPr/>
          <p:nvPr/>
        </p:nvSpPr>
        <p:spPr>
          <a:xfrm rot="10800000">
            <a:off x="4279900" y="5229200"/>
            <a:ext cx="647700" cy="36036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6" name="Freccia a destra 15"/>
          <p:cNvSpPr/>
          <p:nvPr/>
        </p:nvSpPr>
        <p:spPr>
          <a:xfrm rot="10800000">
            <a:off x="7186613" y="4437112"/>
            <a:ext cx="647700" cy="36036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egnaposto contenuto 2"/>
          <p:cNvSpPr>
            <a:spLocks noGrp="1"/>
          </p:cNvSpPr>
          <p:nvPr>
            <p:ph idx="1"/>
          </p:nvPr>
        </p:nvSpPr>
        <p:spPr>
          <a:xfrm>
            <a:off x="73025" y="3286125"/>
            <a:ext cx="3275013" cy="3167063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it-IT" altLang="it-IT" sz="1200" dirty="0">
                <a:solidFill>
                  <a:srgbClr val="000099"/>
                </a:solidFill>
                <a:cs typeface="Arial" pitchFamily="34" charset="0"/>
              </a:rPr>
              <a:t>attività di </a:t>
            </a:r>
            <a:r>
              <a:rPr lang="it-IT" altLang="it-IT" sz="1200" b="1" dirty="0">
                <a:solidFill>
                  <a:srgbClr val="000099"/>
                </a:solidFill>
                <a:cs typeface="Arial" pitchFamily="34" charset="0"/>
              </a:rPr>
              <a:t>coordinamento della partecipazione italiana ai programmi di cooperazione territoriale;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it-IT" altLang="it-IT" sz="1200" dirty="0">
                <a:solidFill>
                  <a:srgbClr val="000099"/>
                </a:solidFill>
                <a:cs typeface="Arial" pitchFamily="34" charset="0"/>
              </a:rPr>
              <a:t>Supporto </a:t>
            </a:r>
            <a:r>
              <a:rPr lang="it-IT" altLang="it-IT" sz="1200" b="1" dirty="0">
                <a:solidFill>
                  <a:srgbClr val="000099"/>
                </a:solidFill>
                <a:cs typeface="Arial" pitchFamily="34" charset="0"/>
              </a:rPr>
              <a:t>all'attuazione di strategie europee macroregionali e di bacino marittimo</a:t>
            </a:r>
            <a:r>
              <a:rPr lang="it-IT" altLang="it-IT" sz="1200" dirty="0">
                <a:solidFill>
                  <a:srgbClr val="000099"/>
                </a:solidFill>
                <a:cs typeface="Arial" pitchFamily="34" charset="0"/>
              </a:rPr>
              <a:t>;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it-IT" altLang="it-IT" sz="1200" b="1" dirty="0">
                <a:solidFill>
                  <a:srgbClr val="000099"/>
                </a:solidFill>
                <a:cs typeface="Arial" pitchFamily="34" charset="0"/>
              </a:rPr>
              <a:t>coordinamento per la chiusura dei Programmi CTE</a:t>
            </a:r>
            <a:r>
              <a:rPr lang="it-IT" altLang="it-IT" sz="1200" dirty="0">
                <a:solidFill>
                  <a:srgbClr val="000099"/>
                </a:solidFill>
                <a:cs typeface="Arial" pitchFamily="34" charset="0"/>
              </a:rPr>
              <a:t>.</a:t>
            </a:r>
            <a:endParaRPr lang="it-IT" altLang="it-IT" sz="1200" b="1" dirty="0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79388" y="1708150"/>
            <a:ext cx="3097212" cy="15696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>
                <a:solidFill>
                  <a:srgbClr val="000099"/>
                </a:solidFill>
              </a:rPr>
              <a:t>AREA PROGETTI E STRUMENTI</a:t>
            </a:r>
          </a:p>
          <a:p>
            <a:pPr algn="ctr">
              <a:defRPr/>
            </a:pPr>
            <a:r>
              <a:rPr lang="it-IT" sz="1200" b="1" dirty="0">
                <a:solidFill>
                  <a:srgbClr val="000099"/>
                </a:solidFill>
              </a:rPr>
              <a:t>FUNZIONI UFFICIO 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rgbClr val="000099"/>
                </a:solidFill>
              </a:rPr>
              <a:t>Programmi operativi di cooperazione territoriale cofinanziati, Attività internazionale, cooperazione bilaterale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rgbClr val="000099"/>
                </a:solidFill>
              </a:rPr>
              <a:t>Dott. Galletta Paolo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3348038" y="1708150"/>
            <a:ext cx="2808287" cy="15696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200" b="1" dirty="0">
                <a:solidFill>
                  <a:srgbClr val="000099"/>
                </a:solidFill>
              </a:rPr>
              <a:t>AREA PROGRAMMI E PROCEDURE</a:t>
            </a:r>
          </a:p>
          <a:p>
            <a:pPr algn="ctr">
              <a:defRPr/>
            </a:pPr>
            <a:r>
              <a:rPr lang="it-IT" sz="1200" b="1" dirty="0">
                <a:solidFill>
                  <a:srgbClr val="000099"/>
                </a:solidFill>
              </a:rPr>
              <a:t>FUNZIONI UFFICIO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rgbClr val="000099"/>
                </a:solidFill>
              </a:rPr>
              <a:t>Coordinamento delle autorità di certificazione e monitoraggio della spesa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rgbClr val="000099"/>
                </a:solidFill>
              </a:rPr>
              <a:t>Dott. Paragona </a:t>
            </a:r>
            <a:r>
              <a:rPr lang="it-IT" sz="1200" b="1" dirty="0" err="1">
                <a:solidFill>
                  <a:srgbClr val="000099"/>
                </a:solidFill>
              </a:rPr>
              <a:t>Nicolino</a:t>
            </a:r>
            <a:endParaRPr lang="it-IT" sz="1200" b="1" dirty="0">
              <a:solidFill>
                <a:srgbClr val="000099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b="1" dirty="0">
              <a:solidFill>
                <a:srgbClr val="000099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216650" y="1708150"/>
            <a:ext cx="2892425" cy="15696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>
                <a:solidFill>
                  <a:srgbClr val="000099"/>
                </a:solidFill>
              </a:rPr>
              <a:t>AREA PROGRAMMI E PROCEDURE</a:t>
            </a:r>
          </a:p>
          <a:p>
            <a:pPr algn="ctr">
              <a:defRPr/>
            </a:pPr>
            <a:r>
              <a:rPr lang="it-IT" sz="1200" b="1" dirty="0">
                <a:solidFill>
                  <a:srgbClr val="000099"/>
                </a:solidFill>
              </a:rPr>
              <a:t>FUNZIONI UFFICIO 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rgbClr val="000099"/>
                </a:solidFill>
              </a:rPr>
              <a:t>Centro di competenza sul coordinamento ed Esecuzione controlli di </a:t>
            </a:r>
            <a:r>
              <a:rPr lang="it-IT" sz="1200" b="1" dirty="0" err="1">
                <a:solidFill>
                  <a:srgbClr val="000099"/>
                </a:solidFill>
              </a:rPr>
              <a:t>I°</a:t>
            </a:r>
            <a:r>
              <a:rPr lang="it-IT" sz="1200" b="1" dirty="0">
                <a:solidFill>
                  <a:srgbClr val="000099"/>
                </a:solidFill>
              </a:rPr>
              <a:t> livello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rgbClr val="000099"/>
                </a:solidFill>
              </a:rPr>
              <a:t>Dott.ssa Costa Teresa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b="1" dirty="0">
              <a:solidFill>
                <a:srgbClr val="000099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23850" y="746125"/>
            <a:ext cx="8568630" cy="738664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None/>
              <a:defRPr/>
            </a:pPr>
            <a:r>
              <a:rPr lang="it-IT" sz="1400" dirty="0">
                <a:solidFill>
                  <a:srgbClr val="000099"/>
                </a:solidFill>
                <a:latin typeface="+mn-lt"/>
              </a:rPr>
              <a:t>L’Agenzia per la Coesione Territoriale nell’ambito della CTE fornisce, per il tramite dell’</a:t>
            </a:r>
            <a:r>
              <a:rPr lang="it-IT" sz="1400" b="1" cap="small" dirty="0">
                <a:solidFill>
                  <a:srgbClr val="000099"/>
                </a:solidFill>
                <a:latin typeface="+mn-lt"/>
              </a:rPr>
              <a:t>Ufficio 6 dell’Area Progetti e Strumenti, dell’Ufficio 1 e dell’Ufficio 7 dell’Area Programmi e Procedure </a:t>
            </a:r>
            <a:r>
              <a:rPr lang="it-IT" sz="1400" dirty="0">
                <a:solidFill>
                  <a:srgbClr val="000099"/>
                </a:solidFill>
                <a:latin typeface="+mn-lt"/>
              </a:rPr>
              <a:t>le seguenti funzioni, secondo il Decreto Direttoriale n. 47/15: </a:t>
            </a:r>
          </a:p>
        </p:txBody>
      </p:sp>
      <p:sp>
        <p:nvSpPr>
          <p:cNvPr id="7180" name="Segnaposto contenuto 2"/>
          <p:cNvSpPr txBox="1">
            <a:spLocks/>
          </p:cNvSpPr>
          <p:nvPr/>
        </p:nvSpPr>
        <p:spPr bwMode="auto">
          <a:xfrm>
            <a:off x="3455988" y="3284538"/>
            <a:ext cx="27352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ts val="800"/>
              </a:spcBef>
              <a:buSzPct val="100000"/>
              <a:buFont typeface="Wingdings" pitchFamily="2" charset="2"/>
              <a:buChar char="Ø"/>
              <a:defRPr/>
            </a:pPr>
            <a:r>
              <a:rPr lang="it-IT" altLang="it-IT" sz="1200" dirty="0">
                <a:solidFill>
                  <a:srgbClr val="000099"/>
                </a:solidFill>
                <a:latin typeface="+mn-lt"/>
              </a:rPr>
              <a:t>gestione dei flussi finanziari a favore dei </a:t>
            </a:r>
            <a:r>
              <a:rPr lang="it-IT" altLang="it-IT" sz="1200" b="1" dirty="0">
                <a:solidFill>
                  <a:srgbClr val="000099"/>
                </a:solidFill>
                <a:latin typeface="+mn-lt"/>
              </a:rPr>
              <a:t>partner italiani dei progetti cofinanziati nell'ambito dell'Obiettivo Cooperazione Territoriale Europea</a:t>
            </a:r>
            <a:endParaRPr lang="it-IT" altLang="it-IT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181" name="Segnaposto contenuto 2"/>
          <p:cNvSpPr txBox="1">
            <a:spLocks/>
          </p:cNvSpPr>
          <p:nvPr/>
        </p:nvSpPr>
        <p:spPr bwMode="auto">
          <a:xfrm>
            <a:off x="6230938" y="3314700"/>
            <a:ext cx="2735262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ts val="800"/>
              </a:spcBef>
              <a:buSzPct val="100000"/>
              <a:buFont typeface="Wingdings" pitchFamily="2" charset="2"/>
              <a:buChar char="Ø"/>
              <a:defRPr/>
            </a:pPr>
            <a:r>
              <a:rPr lang="it-IT" altLang="it-IT" sz="1200" b="1" dirty="0">
                <a:solidFill>
                  <a:srgbClr val="000099"/>
                </a:solidFill>
                <a:latin typeface="+mn-lt"/>
              </a:rPr>
              <a:t>supporto operativo e tecnico</a:t>
            </a:r>
            <a:r>
              <a:rPr lang="it-IT" altLang="it-IT" sz="1200" dirty="0">
                <a:solidFill>
                  <a:srgbClr val="000099"/>
                </a:solidFill>
                <a:latin typeface="+mn-lt"/>
              </a:rPr>
              <a:t>, per le tematiche di competenza, </a:t>
            </a:r>
            <a:r>
              <a:rPr lang="it-IT" altLang="it-IT" sz="1200" b="1" dirty="0">
                <a:solidFill>
                  <a:srgbClr val="000099"/>
                </a:solidFill>
                <a:latin typeface="+mn-lt"/>
              </a:rPr>
              <a:t>alla Commissione Mista Stato, Regioni e Province autonome</a:t>
            </a:r>
            <a:r>
              <a:rPr lang="it-IT" altLang="it-IT" sz="1200" dirty="0">
                <a:solidFill>
                  <a:srgbClr val="000099"/>
                </a:solidFill>
                <a:latin typeface="+mn-lt"/>
              </a:rPr>
              <a:t> per il coordinamento sul funzionamento generale del sistema nazionale di controllo</a:t>
            </a:r>
          </a:p>
          <a:p>
            <a:pPr marL="342900" indent="-342900" algn="just" eaLnBrk="0" hangingPunct="0">
              <a:spcBef>
                <a:spcPts val="800"/>
              </a:spcBef>
              <a:buSzPct val="100000"/>
              <a:defRPr/>
            </a:pPr>
            <a:endParaRPr lang="it-IT" altLang="it-IT" sz="900" b="1" dirty="0">
              <a:solidFill>
                <a:srgbClr val="000099"/>
              </a:solidFill>
            </a:endParaRPr>
          </a:p>
          <a:p>
            <a:pPr marL="342900" indent="-342900" algn="just" eaLnBrk="0" hangingPunct="0">
              <a:spcBef>
                <a:spcPts val="800"/>
              </a:spcBef>
              <a:buSzPct val="100000"/>
              <a:defRPr/>
            </a:pPr>
            <a:endParaRPr lang="it-IT" altLang="it-IT" sz="900" b="1" dirty="0">
              <a:solidFill>
                <a:srgbClr val="000099"/>
              </a:solidFill>
            </a:endParaRPr>
          </a:p>
          <a:p>
            <a:pPr marL="342900" indent="-342900" algn="just" eaLnBrk="0" hangingPunct="0">
              <a:spcBef>
                <a:spcPts val="800"/>
              </a:spcBef>
              <a:buSzPct val="100000"/>
              <a:defRPr/>
            </a:pPr>
            <a:endParaRPr lang="it-IT" altLang="it-IT" sz="900" b="1" dirty="0">
              <a:solidFill>
                <a:srgbClr val="000099"/>
              </a:solidFill>
            </a:endParaRPr>
          </a:p>
          <a:p>
            <a:pPr marL="342900" indent="-342900" algn="just" eaLnBrk="0" hangingPunct="0">
              <a:spcBef>
                <a:spcPts val="800"/>
              </a:spcBef>
              <a:buSzPct val="100000"/>
              <a:defRPr/>
            </a:pPr>
            <a:endParaRPr lang="it-IT" altLang="it-IT" sz="9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7"/>
          <p:cNvSpPr txBox="1">
            <a:spLocks noChangeArrowheads="1"/>
          </p:cNvSpPr>
          <p:nvPr/>
        </p:nvSpPr>
        <p:spPr bwMode="auto">
          <a:xfrm>
            <a:off x="142844" y="908720"/>
            <a:ext cx="892975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0850" indent="-358775" algn="just">
              <a:spcBef>
                <a:spcPts val="600"/>
              </a:spcBef>
              <a:spcAft>
                <a:spcPts val="200"/>
              </a:spcAft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it-IT" sz="1400" b="1" dirty="0">
                <a:solidFill>
                  <a:srgbClr val="000099"/>
                </a:solidFill>
                <a:latin typeface="+mn-lt"/>
              </a:rPr>
              <a:t>Intesa Conferenza Stato-Regioni sulla </a:t>
            </a:r>
            <a:r>
              <a:rPr lang="it-IT" sz="1400" b="1" dirty="0" err="1">
                <a:solidFill>
                  <a:srgbClr val="000099"/>
                </a:solidFill>
                <a:latin typeface="+mn-lt"/>
              </a:rPr>
              <a:t>governance</a:t>
            </a:r>
            <a:r>
              <a:rPr lang="it-IT" sz="1400" b="1" dirty="0">
                <a:solidFill>
                  <a:srgbClr val="000099"/>
                </a:solidFill>
                <a:latin typeface="+mn-lt"/>
              </a:rPr>
              <a:t> nazionale della CTE </a:t>
            </a:r>
            <a:r>
              <a:rPr lang="it-IT" sz="1400" dirty="0">
                <a:solidFill>
                  <a:srgbClr val="000099"/>
                </a:solidFill>
                <a:latin typeface="+mn-lt"/>
              </a:rPr>
              <a:t>del 14 aprile 2016 </a:t>
            </a:r>
          </a:p>
          <a:p>
            <a:pPr marL="450850" indent="-358775" algn="just">
              <a:spcBef>
                <a:spcPts val="600"/>
              </a:spcBef>
              <a:spcAft>
                <a:spcPts val="200"/>
              </a:spcAft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it-IT" sz="1400" b="1" dirty="0">
                <a:solidFill>
                  <a:srgbClr val="000099"/>
                </a:solidFill>
                <a:latin typeface="+mn-lt"/>
              </a:rPr>
              <a:t>Costituzione Commissione mista Stato, Regioni e Province Autonome per i controlli di I livello dei programmi CTE 2014-2020 </a:t>
            </a:r>
            <a:r>
              <a:rPr lang="it-IT" sz="1400" dirty="0">
                <a:solidFill>
                  <a:srgbClr val="000099"/>
                </a:solidFill>
                <a:latin typeface="+mn-lt"/>
              </a:rPr>
              <a:t>(Decreto ACT n. 139/2016 del 6 giugno 2016 e n. 209 del 5 settembre 2016) </a:t>
            </a:r>
          </a:p>
          <a:p>
            <a:pPr marL="450850" indent="-358775" algn="just">
              <a:spcBef>
                <a:spcPts val="600"/>
              </a:spcBef>
              <a:spcAft>
                <a:spcPts val="200"/>
              </a:spcAft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it-IT" sz="1400" b="1" dirty="0">
                <a:solidFill>
                  <a:srgbClr val="000099"/>
                </a:solidFill>
                <a:latin typeface="+mn-lt"/>
              </a:rPr>
              <a:t>Prima riunione della Commissione mista </a:t>
            </a:r>
            <a:r>
              <a:rPr lang="it-IT" sz="1400" dirty="0">
                <a:solidFill>
                  <a:srgbClr val="000099"/>
                </a:solidFill>
                <a:latin typeface="+mn-lt"/>
              </a:rPr>
              <a:t>il 16/09/2016 ed avvio validazione controllori di I livello</a:t>
            </a:r>
            <a:endParaRPr lang="it-IT" sz="1400" b="1" dirty="0">
              <a:solidFill>
                <a:srgbClr val="000099"/>
              </a:solidFill>
              <a:latin typeface="+mn-lt"/>
            </a:endParaRPr>
          </a:p>
          <a:p>
            <a:pPr marL="450850" indent="-358775" algn="just">
              <a:spcBef>
                <a:spcPts val="600"/>
              </a:spcBef>
              <a:spcAft>
                <a:spcPts val="200"/>
              </a:spcAft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it-IT" sz="1400" b="1" dirty="0">
                <a:solidFill>
                  <a:srgbClr val="000099"/>
                </a:solidFill>
                <a:latin typeface="+mn-lt"/>
              </a:rPr>
              <a:t>Costituzione del Gruppo di Coordinamento Strategico CTE 2014-2020</a:t>
            </a:r>
            <a:r>
              <a:rPr lang="it-IT" sz="1400" dirty="0">
                <a:solidFill>
                  <a:srgbClr val="000099"/>
                </a:solidFill>
                <a:latin typeface="+mn-lt"/>
              </a:rPr>
              <a:t> (Decreto congiunto Dipartimento-Agenzia n. 15 del 20 luglio 2016 e </a:t>
            </a:r>
            <a:r>
              <a:rPr lang="it-IT" sz="1400" dirty="0" err="1">
                <a:solidFill>
                  <a:srgbClr val="000099"/>
                </a:solidFill>
                <a:latin typeface="+mn-lt"/>
              </a:rPr>
              <a:t>s.m.i.</a:t>
            </a:r>
            <a:r>
              <a:rPr lang="it-IT" sz="1400" dirty="0">
                <a:solidFill>
                  <a:srgbClr val="000099"/>
                </a:solidFill>
                <a:latin typeface="+mn-lt"/>
              </a:rPr>
              <a:t>)</a:t>
            </a:r>
          </a:p>
          <a:p>
            <a:pPr marL="450850" indent="-358775" algn="just">
              <a:spcBef>
                <a:spcPts val="600"/>
              </a:spcBef>
              <a:spcAft>
                <a:spcPts val="200"/>
              </a:spcAft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it-IT" sz="1400" b="1" dirty="0">
                <a:solidFill>
                  <a:srgbClr val="000099"/>
                </a:solidFill>
                <a:latin typeface="+mn-lt"/>
              </a:rPr>
              <a:t>Prima riunione del GCS </a:t>
            </a:r>
            <a:r>
              <a:rPr lang="it-IT" sz="1400" dirty="0">
                <a:solidFill>
                  <a:srgbClr val="000099"/>
                </a:solidFill>
                <a:latin typeface="+mn-lt"/>
              </a:rPr>
              <a:t>a Roma il 21/09/2016</a:t>
            </a:r>
          </a:p>
          <a:p>
            <a:pPr marL="450850" indent="-358775" algn="just">
              <a:spcBef>
                <a:spcPts val="600"/>
              </a:spcBef>
              <a:spcAft>
                <a:spcPts val="200"/>
              </a:spcAft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it-IT" sz="1400" dirty="0">
                <a:solidFill>
                  <a:srgbClr val="000099"/>
                </a:solidFill>
                <a:latin typeface="+mn-lt"/>
              </a:rPr>
              <a:t>Approvazione in procedura scritta del </a:t>
            </a:r>
            <a:r>
              <a:rPr lang="it-IT" sz="1400" b="1" dirty="0">
                <a:solidFill>
                  <a:srgbClr val="000099"/>
                </a:solidFill>
                <a:latin typeface="+mn-lt"/>
              </a:rPr>
              <a:t>Regolamento interno del GCS </a:t>
            </a:r>
            <a:r>
              <a:rPr lang="it-IT" sz="1400" dirty="0">
                <a:solidFill>
                  <a:srgbClr val="000099"/>
                </a:solidFill>
                <a:latin typeface="+mn-lt"/>
              </a:rPr>
              <a:t>e dello Schema di </a:t>
            </a:r>
            <a:r>
              <a:rPr lang="it-IT" sz="1400" b="1" dirty="0">
                <a:solidFill>
                  <a:srgbClr val="000099"/>
                </a:solidFill>
                <a:latin typeface="+mn-lt"/>
              </a:rPr>
              <a:t>Regolamento interno dei Comitati Nazionali</a:t>
            </a:r>
          </a:p>
          <a:p>
            <a:pPr marL="450850" indent="-358775" algn="ctr">
              <a:spcBef>
                <a:spcPts val="6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it-IT" b="1" dirty="0">
                <a:solidFill>
                  <a:srgbClr val="000099"/>
                </a:solidFill>
                <a:latin typeface="+mn-lt"/>
              </a:rPr>
              <a:t>Prossimi </a:t>
            </a:r>
            <a:r>
              <a:rPr lang="it-IT" b="1" dirty="0" err="1">
                <a:solidFill>
                  <a:srgbClr val="000099"/>
                </a:solidFill>
                <a:latin typeface="+mn-lt"/>
              </a:rPr>
              <a:t>step</a:t>
            </a:r>
            <a:endParaRPr lang="it-IT" b="1" dirty="0">
              <a:solidFill>
                <a:srgbClr val="000099"/>
              </a:solidFill>
              <a:latin typeface="+mn-lt"/>
            </a:endParaRPr>
          </a:p>
          <a:p>
            <a:pPr marL="450850" indent="-358775" algn="just">
              <a:spcBef>
                <a:spcPts val="600"/>
              </a:spcBef>
              <a:spcAft>
                <a:spcPts val="200"/>
              </a:spcAft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it-IT" sz="1400" dirty="0">
                <a:solidFill>
                  <a:srgbClr val="000099"/>
                </a:solidFill>
                <a:latin typeface="+mn-lt"/>
              </a:rPr>
              <a:t>Costituzione formale dei </a:t>
            </a:r>
            <a:r>
              <a:rPr lang="it-IT" sz="1400" b="1" dirty="0">
                <a:solidFill>
                  <a:srgbClr val="000099"/>
                </a:solidFill>
                <a:latin typeface="+mn-lt"/>
              </a:rPr>
              <a:t>Comitati Nazionali </a:t>
            </a:r>
            <a:r>
              <a:rPr lang="it-IT" sz="1400" dirty="0">
                <a:solidFill>
                  <a:srgbClr val="000099"/>
                </a:solidFill>
                <a:latin typeface="+mn-lt"/>
              </a:rPr>
              <a:t>e approvazione </a:t>
            </a:r>
            <a:r>
              <a:rPr lang="it-IT" sz="1400" b="1" dirty="0">
                <a:solidFill>
                  <a:srgbClr val="000099"/>
                </a:solidFill>
                <a:latin typeface="+mn-lt"/>
              </a:rPr>
              <a:t>dei relativi regolamenti interni </a:t>
            </a:r>
          </a:p>
          <a:p>
            <a:pPr marL="450850" indent="-358775" algn="just">
              <a:spcBef>
                <a:spcPts val="600"/>
              </a:spcBef>
              <a:spcAft>
                <a:spcPts val="200"/>
              </a:spcAft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it-IT" sz="1400" b="1" dirty="0">
                <a:solidFill>
                  <a:srgbClr val="000099"/>
                </a:solidFill>
                <a:latin typeface="+mn-lt"/>
              </a:rPr>
              <a:t>Schema di relazione di sintesi </a:t>
            </a:r>
            <a:r>
              <a:rPr lang="it-IT" sz="1400" dirty="0">
                <a:solidFill>
                  <a:srgbClr val="000099"/>
                </a:solidFill>
                <a:latin typeface="+mn-lt"/>
              </a:rPr>
              <a:t>delle relazioni annuali delle Amministrazioni regionali/centrali sulla CTE</a:t>
            </a:r>
          </a:p>
          <a:p>
            <a:pPr marL="450850" indent="-358775" algn="just">
              <a:spcBef>
                <a:spcPts val="600"/>
              </a:spcBef>
              <a:spcAft>
                <a:spcPts val="200"/>
              </a:spcAft>
              <a:buClr>
                <a:srgbClr val="000099"/>
              </a:buClr>
              <a:buFont typeface="Wingdings" pitchFamily="2" charset="2"/>
              <a:buChar char="Ø"/>
              <a:defRPr/>
            </a:pPr>
            <a:r>
              <a:rPr lang="it-IT" sz="1400" b="1" dirty="0">
                <a:solidFill>
                  <a:srgbClr val="000099"/>
                </a:solidFill>
                <a:latin typeface="+mn-lt"/>
              </a:rPr>
              <a:t>Istituzione della Segreteria tecnica del GCS </a:t>
            </a:r>
            <a:r>
              <a:rPr lang="it-IT" sz="1400" dirty="0">
                <a:solidFill>
                  <a:srgbClr val="000099"/>
                </a:solidFill>
                <a:latin typeface="+mn-lt"/>
              </a:rPr>
              <a:t>(atto congiunto Dipartimento-Agenzia)</a:t>
            </a:r>
            <a:endParaRPr lang="it-IT" sz="1100" dirty="0"/>
          </a:p>
        </p:txBody>
      </p:sp>
      <p:sp>
        <p:nvSpPr>
          <p:cNvPr id="5" name="Rettangolo 6"/>
          <p:cNvSpPr/>
          <p:nvPr/>
        </p:nvSpPr>
        <p:spPr>
          <a:xfrm>
            <a:off x="1525606" y="548680"/>
            <a:ext cx="5975352" cy="36137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>
              <a:defRPr/>
            </a:pPr>
            <a:r>
              <a:rPr lang="it-IT" sz="1400" b="1" dirty="0">
                <a:solidFill>
                  <a:srgbClr val="000099"/>
                </a:solidFill>
              </a:rPr>
              <a:t>ATTIVITA’ SVOLTE NEL 2016</a:t>
            </a:r>
          </a:p>
        </p:txBody>
      </p:sp>
    </p:spTree>
    <p:extLst>
      <p:ext uri="{BB962C8B-B14F-4D97-AF65-F5344CB8AC3E}">
        <p14:creationId xmlns:p14="http://schemas.microsoft.com/office/powerpoint/2010/main" val="2860151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600" dirty="0">
                <a:solidFill>
                  <a:srgbClr val="000099"/>
                </a:solidFill>
              </a:rPr>
              <a:t>CTE e MAINSTREAMING</a:t>
            </a:r>
            <a:br>
              <a:rPr lang="it-IT" sz="36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824536"/>
          </a:xfrm>
        </p:spPr>
        <p:txBody>
          <a:bodyPr/>
          <a:lstStyle/>
          <a:p>
            <a:pPr algn="just">
              <a:defRPr/>
            </a:pPr>
            <a:r>
              <a:rPr lang="it-IT" sz="1400" dirty="0">
                <a:solidFill>
                  <a:srgbClr val="000099"/>
                </a:solidFill>
              </a:rPr>
              <a:t>La programmazione dei Fondi SIE 2014-2020 mira a rafforzare ulteriormente, rispetto al precedente periodo di programmazione, il </a:t>
            </a:r>
            <a:r>
              <a:rPr lang="it-IT" sz="1400" b="1" dirty="0">
                <a:solidFill>
                  <a:srgbClr val="000099"/>
                </a:solidFill>
              </a:rPr>
              <a:t>coordinamento dei programmi CTE con i Programmi dell’</a:t>
            </a:r>
            <a:r>
              <a:rPr lang="it-IT" sz="1400" b="1" dirty="0" err="1">
                <a:solidFill>
                  <a:srgbClr val="000099"/>
                </a:solidFill>
              </a:rPr>
              <a:t>Ob</a:t>
            </a:r>
            <a:r>
              <a:rPr lang="it-IT" sz="1400" b="1" dirty="0">
                <a:solidFill>
                  <a:srgbClr val="000099"/>
                </a:solidFill>
              </a:rPr>
              <a:t>. “</a:t>
            </a:r>
            <a:r>
              <a:rPr lang="it-IT" sz="1400" b="1" i="1" dirty="0">
                <a:solidFill>
                  <a:srgbClr val="000099"/>
                </a:solidFill>
              </a:rPr>
              <a:t>Investimenti per la crescita e l’occupazione</a:t>
            </a:r>
            <a:r>
              <a:rPr lang="it-IT" sz="1400" b="1" dirty="0">
                <a:solidFill>
                  <a:srgbClr val="000099"/>
                </a:solidFill>
              </a:rPr>
              <a:t>”.</a:t>
            </a:r>
            <a:endParaRPr lang="it-IT" sz="1400" dirty="0">
              <a:solidFill>
                <a:srgbClr val="000099"/>
              </a:solidFill>
            </a:endParaRPr>
          </a:p>
          <a:p>
            <a:pPr algn="just">
              <a:defRPr/>
            </a:pPr>
            <a:r>
              <a:rPr lang="it-IT" sz="1400" dirty="0">
                <a:solidFill>
                  <a:srgbClr val="000099"/>
                </a:solidFill>
              </a:rPr>
              <a:t>Secondo </a:t>
            </a:r>
            <a:r>
              <a:rPr lang="it-IT" sz="1400" b="1" dirty="0">
                <a:solidFill>
                  <a:srgbClr val="000099"/>
                </a:solidFill>
              </a:rPr>
              <a:t>l'articolo 96.3 (d) del reg. 1303/2013</a:t>
            </a:r>
            <a:r>
              <a:rPr lang="it-IT" sz="1400" dirty="0">
                <a:solidFill>
                  <a:srgbClr val="000099"/>
                </a:solidFill>
              </a:rPr>
              <a:t>, un PO può indicare, all’interno della sezione relativamente all’approccio integrato allo sviluppo territoriale, </a:t>
            </a:r>
            <a:r>
              <a:rPr lang="it-IT" sz="1400" i="1" dirty="0">
                <a:solidFill>
                  <a:srgbClr val="000099"/>
                </a:solidFill>
              </a:rPr>
              <a:t>“</a:t>
            </a:r>
            <a:r>
              <a:rPr lang="it-IT" sz="1400" b="1" i="1" dirty="0">
                <a:solidFill>
                  <a:srgbClr val="000099"/>
                </a:solidFill>
              </a:rPr>
              <a:t>le modalità delle azioni interregionali e transnazionali, nell'ambito dei programmi operativi, con beneficiari situati in almeno un altro Stato membro”.</a:t>
            </a:r>
          </a:p>
          <a:p>
            <a:pPr algn="just">
              <a:defRPr/>
            </a:pPr>
            <a:r>
              <a:rPr lang="it-IT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 AGGIUNTO PER LO SVILUPPO REGIONALE: </a:t>
            </a:r>
            <a:r>
              <a:rPr lang="it-IT" sz="1400" dirty="0">
                <a:solidFill>
                  <a:srgbClr val="000099"/>
                </a:solidFill>
              </a:rPr>
              <a:t>la cooperazione interregionale consente lo scambio di pratiche ed esperienze tra le regioni di tutta Europa.</a:t>
            </a:r>
          </a:p>
          <a:p>
            <a:pPr algn="just">
              <a:defRPr/>
            </a:pPr>
            <a:r>
              <a:rPr lang="it-IT" sz="1400" dirty="0">
                <a:solidFill>
                  <a:srgbClr val="000099"/>
                </a:solidFill>
                <a:latin typeface="Calibri"/>
              </a:rPr>
              <a:t>La Regione deve indicare all’interno del PO le informazioni e le misure necessarie volte a realizzare attività al di fuori dell'area del programma ma sempre all'interno dell'Unione, nel rispetto delle limitazioni imposte dall’70.2 del Reg. 1303/2013 (Ammissibilità delle operazioni a seconda dell'ubicazione):</a:t>
            </a:r>
          </a:p>
          <a:p>
            <a:pPr lvl="1" algn="just">
              <a:buFont typeface="Wingdings" pitchFamily="2" charset="2"/>
              <a:buChar char="ü"/>
              <a:defRPr/>
            </a:pPr>
            <a:r>
              <a:rPr lang="it-IT" sz="1200" dirty="0">
                <a:solidFill>
                  <a:srgbClr val="000099"/>
                </a:solidFill>
                <a:latin typeface="Calibri"/>
              </a:rPr>
              <a:t> l'operazione è a vantaggio dell'area del programma; </a:t>
            </a:r>
          </a:p>
          <a:p>
            <a:pPr lvl="1" algn="just">
              <a:buFont typeface="Wingdings" pitchFamily="2" charset="2"/>
              <a:buChar char="ü"/>
              <a:defRPr/>
            </a:pPr>
            <a:r>
              <a:rPr lang="it-IT" sz="1200" dirty="0">
                <a:solidFill>
                  <a:srgbClr val="000099"/>
                </a:solidFill>
                <a:latin typeface="Calibri"/>
              </a:rPr>
              <a:t> l'importo complessivo destinato dal programma a operazioni ubicate fuori dall'area del programma non supera il 15 % del sostegno del FESR;</a:t>
            </a:r>
          </a:p>
          <a:p>
            <a:pPr lvl="1" algn="just">
              <a:buFont typeface="Wingdings" pitchFamily="2" charset="2"/>
              <a:buChar char="ü"/>
              <a:defRPr/>
            </a:pPr>
            <a:r>
              <a:rPr lang="it-IT" sz="1200" dirty="0">
                <a:solidFill>
                  <a:srgbClr val="000099"/>
                </a:solidFill>
                <a:latin typeface="Calibri"/>
              </a:rPr>
              <a:t> il </a:t>
            </a:r>
            <a:r>
              <a:rPr lang="it-IT" sz="1200" dirty="0" err="1">
                <a:solidFill>
                  <a:srgbClr val="000099"/>
                </a:solidFill>
                <a:latin typeface="Calibri"/>
              </a:rPr>
              <a:t>CdS</a:t>
            </a:r>
            <a:r>
              <a:rPr lang="it-IT" sz="1200" dirty="0">
                <a:solidFill>
                  <a:srgbClr val="000099"/>
                </a:solidFill>
                <a:latin typeface="Calibri"/>
              </a:rPr>
              <a:t> ha dato il suo consenso all'operazione o al tipo di operazioni interessate; </a:t>
            </a:r>
          </a:p>
          <a:p>
            <a:pPr lvl="1" algn="just">
              <a:buFont typeface="Wingdings" pitchFamily="2" charset="2"/>
              <a:buChar char="ü"/>
              <a:defRPr/>
            </a:pPr>
            <a:r>
              <a:rPr lang="it-IT" sz="1200" dirty="0">
                <a:solidFill>
                  <a:srgbClr val="000099"/>
                </a:solidFill>
                <a:latin typeface="Calibri"/>
              </a:rPr>
              <a:t> le autorità responsabili del programma nell'ambito del quale viene finanziato l'operazione soddisfano gli obblighi posti a carico di tali autorità per quanto concerne la gestione, il controllo e l'audit o stipulano accordi con autorità nell'area in cui si svolge l'operazione.</a:t>
            </a:r>
            <a:endParaRPr lang="it-IT" sz="1200" dirty="0">
              <a:solidFill>
                <a:srgbClr val="000099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012653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_med">
  <a:themeElements>
    <a:clrScheme name="Thème Office 13">
      <a:dk1>
        <a:srgbClr val="808080"/>
      </a:dk1>
      <a:lt1>
        <a:srgbClr val="FFFFFF"/>
      </a:lt1>
      <a:dk2>
        <a:srgbClr val="008BD2"/>
      </a:dk2>
      <a:lt2>
        <a:srgbClr val="808080"/>
      </a:lt2>
      <a:accent1>
        <a:srgbClr val="008BD2"/>
      </a:accent1>
      <a:accent2>
        <a:srgbClr val="FFDD00"/>
      </a:accent2>
      <a:accent3>
        <a:srgbClr val="FFFFFF"/>
      </a:accent3>
      <a:accent4>
        <a:srgbClr val="6C6C6C"/>
      </a:accent4>
      <a:accent5>
        <a:srgbClr val="AAC4E5"/>
      </a:accent5>
      <a:accent6>
        <a:srgbClr val="E7C800"/>
      </a:accent6>
      <a:hlink>
        <a:srgbClr val="C0A686"/>
      </a:hlink>
      <a:folHlink>
        <a:srgbClr val="164194"/>
      </a:folHlink>
    </a:clrScheme>
    <a:fontScheme name="Personnalisé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3">
        <a:dk1>
          <a:srgbClr val="808080"/>
        </a:dk1>
        <a:lt1>
          <a:srgbClr val="FFFFFF"/>
        </a:lt1>
        <a:dk2>
          <a:srgbClr val="008BD2"/>
        </a:dk2>
        <a:lt2>
          <a:srgbClr val="808080"/>
        </a:lt2>
        <a:accent1>
          <a:srgbClr val="008BD2"/>
        </a:accent1>
        <a:accent2>
          <a:srgbClr val="FFDD00"/>
        </a:accent2>
        <a:accent3>
          <a:srgbClr val="FFFFFF"/>
        </a:accent3>
        <a:accent4>
          <a:srgbClr val="6C6C6C"/>
        </a:accent4>
        <a:accent5>
          <a:srgbClr val="AAC4E5"/>
        </a:accent5>
        <a:accent6>
          <a:srgbClr val="E7C800"/>
        </a:accent6>
        <a:hlink>
          <a:srgbClr val="C0A686"/>
        </a:hlink>
        <a:folHlink>
          <a:srgbClr val="1641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7A5D0FA55ADF4D9FBC8ABA84B73846" ma:contentTypeVersion="0" ma:contentTypeDescription="Creare un nuovo documento." ma:contentTypeScope="" ma:versionID="de2d4633b1f14103303be7bbead28f4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2c2bff39701977361371fca1d1563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63AEF4-155B-4C30-BADC-5F10CF3ED791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58CC376-6F95-4C5E-9A4A-27408382B4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F78D51-45C2-49C6-B148-BD75FEC9BA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blank_med</Template>
  <TotalTime>2159</TotalTime>
  <Words>1110</Words>
  <Application>Microsoft Office PowerPoint</Application>
  <PresentationFormat>Presentazione su schermo (4:3)</PresentationFormat>
  <Paragraphs>104</Paragraphs>
  <Slides>11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0" baseType="lpstr">
      <vt:lpstr>ＭＳ Ｐゴシック</vt:lpstr>
      <vt:lpstr>ＭＳ Ｐゴシック</vt:lpstr>
      <vt:lpstr>Arial</vt:lpstr>
      <vt:lpstr>Calibri</vt:lpstr>
      <vt:lpstr>Calibri Light</vt:lpstr>
      <vt:lpstr>Montserrat</vt:lpstr>
      <vt:lpstr>Verdana</vt:lpstr>
      <vt:lpstr>Wingdings</vt:lpstr>
      <vt:lpstr>blank_med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CTE e MAINSTREAMING </vt:lpstr>
      <vt:lpstr>Presentazione standard di PowerPoint</vt:lpstr>
      <vt:lpstr>Presentazione standard di PowerPoint</vt:lpstr>
    </vt:vector>
  </TitlesOfParts>
  <Company>CR PACA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Power Point Sous-titre</dc:title>
  <dc:creator>Mélanie PHAN</dc:creator>
  <cp:lastModifiedBy>Bastoni Luana</cp:lastModifiedBy>
  <cp:revision>191</cp:revision>
  <cp:lastPrinted>2017-02-07T08:28:28Z</cp:lastPrinted>
  <dcterms:created xsi:type="dcterms:W3CDTF">2012-02-17T13:58:30Z</dcterms:created>
  <dcterms:modified xsi:type="dcterms:W3CDTF">2017-02-07T08:29:07Z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0x010100FA7A5D0FA55ADF4D9FBC8ABA84B73846</vt:lpwstr>
  </property>
</Properties>
</file>