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32" r:id="rId5"/>
    <p:sldMasterId id="2147483844" r:id="rId6"/>
    <p:sldMasterId id="2147483860" r:id="rId7"/>
  </p:sldMasterIdLst>
  <p:notesMasterIdLst>
    <p:notesMasterId r:id="rId83"/>
  </p:notesMasterIdLst>
  <p:handoutMasterIdLst>
    <p:handoutMasterId r:id="rId84"/>
  </p:handoutMasterIdLst>
  <p:sldIdLst>
    <p:sldId id="299" r:id="rId8"/>
    <p:sldId id="310" r:id="rId9"/>
    <p:sldId id="319" r:id="rId10"/>
    <p:sldId id="312" r:id="rId11"/>
    <p:sldId id="333" r:id="rId12"/>
    <p:sldId id="336" r:id="rId13"/>
    <p:sldId id="315" r:id="rId14"/>
    <p:sldId id="338" r:id="rId15"/>
    <p:sldId id="339" r:id="rId16"/>
    <p:sldId id="340" r:id="rId17"/>
    <p:sldId id="334" r:id="rId18"/>
    <p:sldId id="337" r:id="rId19"/>
    <p:sldId id="332" r:id="rId20"/>
    <p:sldId id="335" r:id="rId21"/>
    <p:sldId id="388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89" r:id="rId30"/>
    <p:sldId id="350" r:id="rId31"/>
    <p:sldId id="351" r:id="rId32"/>
    <p:sldId id="352" r:id="rId33"/>
    <p:sldId id="353" r:id="rId34"/>
    <p:sldId id="354" r:id="rId35"/>
    <p:sldId id="356" r:id="rId36"/>
    <p:sldId id="355" r:id="rId37"/>
    <p:sldId id="390" r:id="rId38"/>
    <p:sldId id="359" r:id="rId39"/>
    <p:sldId id="360" r:id="rId40"/>
    <p:sldId id="361" r:id="rId41"/>
    <p:sldId id="362" r:id="rId42"/>
    <p:sldId id="363" r:id="rId43"/>
    <p:sldId id="391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5" r:id="rId53"/>
    <p:sldId id="376" r:id="rId54"/>
    <p:sldId id="377" r:id="rId55"/>
    <p:sldId id="378" r:id="rId56"/>
    <p:sldId id="379" r:id="rId57"/>
    <p:sldId id="380" r:id="rId58"/>
    <p:sldId id="381" r:id="rId59"/>
    <p:sldId id="385" r:id="rId60"/>
    <p:sldId id="384" r:id="rId61"/>
    <p:sldId id="386" r:id="rId62"/>
    <p:sldId id="392" r:id="rId63"/>
    <p:sldId id="400" r:id="rId64"/>
    <p:sldId id="401" r:id="rId65"/>
    <p:sldId id="394" r:id="rId66"/>
    <p:sldId id="395" r:id="rId67"/>
    <p:sldId id="396" r:id="rId68"/>
    <p:sldId id="397" r:id="rId69"/>
    <p:sldId id="399" r:id="rId70"/>
    <p:sldId id="402" r:id="rId71"/>
    <p:sldId id="403" r:id="rId72"/>
    <p:sldId id="404" r:id="rId73"/>
    <p:sldId id="405" r:id="rId74"/>
    <p:sldId id="406" r:id="rId75"/>
    <p:sldId id="407" r:id="rId76"/>
    <p:sldId id="408" r:id="rId77"/>
    <p:sldId id="409" r:id="rId78"/>
    <p:sldId id="410" r:id="rId79"/>
    <p:sldId id="411" r:id="rId80"/>
    <p:sldId id="412" r:id="rId81"/>
    <p:sldId id="413" r:id="rId82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E"/>
    <a:srgbClr val="159961"/>
    <a:srgbClr val="EDC62B"/>
    <a:srgbClr val="3C7486"/>
    <a:srgbClr val="5B9BD5"/>
    <a:srgbClr val="CA4F24"/>
    <a:srgbClr val="465F92"/>
    <a:srgbClr val="98C222"/>
    <a:srgbClr val="FDC608"/>
    <a:srgbClr val="447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8" y="62"/>
      </p:cViewPr>
      <p:guideLst>
        <p:guide orient="horz" pos="1253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56EEB-6FA4-4CF6-9DA7-4EA1CD01C2D2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D59033A-B819-4EDE-A3BD-7DF11DBAB0EB}">
      <dgm:prSet phldrT="[Texte]" custT="1"/>
      <dgm:spPr/>
      <dgm:t>
        <a:bodyPr/>
        <a:lstStyle/>
        <a:p>
          <a:r>
            <a:rPr lang="es-ES_tradnl" sz="2800" dirty="0"/>
            <a:t>1st </a:t>
          </a:r>
          <a:r>
            <a:rPr lang="es-ES_tradnl" sz="2800" dirty="0" err="1"/>
            <a:t>phase</a:t>
          </a:r>
          <a:r>
            <a:rPr lang="es-ES_tradnl" sz="2800" dirty="0"/>
            <a:t>  </a:t>
          </a:r>
          <a:endParaRPr lang="fr-FR" sz="2800" dirty="0"/>
        </a:p>
      </dgm:t>
    </dgm:pt>
    <dgm:pt modelId="{F2C565B6-55CC-494B-BADA-42F4DC5C3C2A}" type="parTrans" cxnId="{D6DCAB3C-A418-49EA-9059-B6CAFFBEABB8}">
      <dgm:prSet/>
      <dgm:spPr/>
      <dgm:t>
        <a:bodyPr/>
        <a:lstStyle/>
        <a:p>
          <a:endParaRPr lang="fr-FR"/>
        </a:p>
      </dgm:t>
    </dgm:pt>
    <dgm:pt modelId="{36244DC3-2C24-45E0-BFF2-BA04D8D674B3}" type="sibTrans" cxnId="{D6DCAB3C-A418-49EA-9059-B6CAFFBEABB8}">
      <dgm:prSet/>
      <dgm:spPr/>
      <dgm:t>
        <a:bodyPr/>
        <a:lstStyle/>
        <a:p>
          <a:endParaRPr lang="fr-FR"/>
        </a:p>
      </dgm:t>
    </dgm:pt>
    <dgm:pt modelId="{8F55F717-B961-45B8-8341-0C081FFA1991}">
      <dgm:prSet phldrT="[Texte]" custT="1"/>
      <dgm:spPr/>
      <dgm:t>
        <a:bodyPr/>
        <a:lstStyle/>
        <a:p>
          <a:r>
            <a:rPr lang="es-ES_tradnl" sz="2800" dirty="0"/>
            <a:t>2nd </a:t>
          </a:r>
          <a:r>
            <a:rPr lang="es-ES_tradnl" sz="2800" dirty="0" err="1"/>
            <a:t>phase</a:t>
          </a:r>
          <a:r>
            <a:rPr lang="es-ES_tradnl" sz="2800" dirty="0"/>
            <a:t> </a:t>
          </a:r>
          <a:endParaRPr lang="fr-FR" sz="2800" dirty="0"/>
        </a:p>
      </dgm:t>
    </dgm:pt>
    <dgm:pt modelId="{B8526D92-11AD-45B7-A513-0DD16DF40AC5}" type="sibTrans" cxnId="{DB3EAE4A-36C1-4E23-9A79-7BE36305602A}">
      <dgm:prSet/>
      <dgm:spPr/>
      <dgm:t>
        <a:bodyPr/>
        <a:lstStyle/>
        <a:p>
          <a:endParaRPr lang="fr-FR"/>
        </a:p>
      </dgm:t>
    </dgm:pt>
    <dgm:pt modelId="{F106E8CE-AEB8-44FE-9BD2-5FEDEE712FAE}" type="parTrans" cxnId="{DB3EAE4A-36C1-4E23-9A79-7BE36305602A}">
      <dgm:prSet/>
      <dgm:spPr/>
      <dgm:t>
        <a:bodyPr/>
        <a:lstStyle/>
        <a:p>
          <a:endParaRPr lang="fr-FR"/>
        </a:p>
      </dgm:t>
    </dgm:pt>
    <dgm:pt modelId="{F9C1F2E2-1FA0-4108-93A4-712A75D9A5C3}" type="pres">
      <dgm:prSet presAssocID="{9C956EEB-6FA4-4CF6-9DA7-4EA1CD01C2D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1882AB0A-F501-4F8E-929D-360F079FDEA6}" type="pres">
      <dgm:prSet presAssocID="{8D59033A-B819-4EDE-A3BD-7DF11DBAB0EB}" presName="composite" presStyleCnt="0"/>
      <dgm:spPr/>
    </dgm:pt>
    <dgm:pt modelId="{53834593-32BA-4B43-A9C7-8192A97DEDBE}" type="pres">
      <dgm:prSet presAssocID="{8D59033A-B819-4EDE-A3BD-7DF11DBAB0EB}" presName="BackAccent" presStyleLbl="bgShp" presStyleIdx="0" presStyleCnt="2"/>
      <dgm:spPr/>
    </dgm:pt>
    <dgm:pt modelId="{C2DA38DE-510D-435A-9D07-4F46246462E2}" type="pres">
      <dgm:prSet presAssocID="{8D59033A-B819-4EDE-A3BD-7DF11DBAB0EB}" presName="Accent" presStyleLbl="alignNode1" presStyleIdx="0" presStyleCnt="2"/>
      <dgm:spPr>
        <a:solidFill>
          <a:srgbClr val="009496"/>
        </a:solidFill>
        <a:ln>
          <a:solidFill>
            <a:srgbClr val="B91984"/>
          </a:solidFill>
        </a:ln>
      </dgm:spPr>
    </dgm:pt>
    <dgm:pt modelId="{0AD7E2FD-549B-4B7D-9960-B55192946BAD}" type="pres">
      <dgm:prSet presAssocID="{8D59033A-B819-4EDE-A3BD-7DF11DBAB0EB}" presName="Child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69B6ACB-CDFA-4284-BFAA-49B4B914AE5D}" type="pres">
      <dgm:prSet presAssocID="{8D59033A-B819-4EDE-A3BD-7DF11DBAB0EB}" presName="Parent" presStyleLbl="revTx" presStyleIdx="0" presStyleCnt="2" custScaleY="62354">
        <dgm:presLayoutVars>
          <dgm:chMax val="1"/>
          <dgm:chPref val="1"/>
          <dgm:bulletEnabled val="1"/>
        </dgm:presLayoutVars>
      </dgm:prSet>
      <dgm:spPr/>
    </dgm:pt>
    <dgm:pt modelId="{78FB16A6-384D-4E26-BCEF-4F70D110B765}" type="pres">
      <dgm:prSet presAssocID="{36244DC3-2C24-45E0-BFF2-BA04D8D674B3}" presName="sibTrans" presStyleCnt="0"/>
      <dgm:spPr/>
    </dgm:pt>
    <dgm:pt modelId="{BFE2B5A5-56AC-4E96-AA84-C49F833058AB}" type="pres">
      <dgm:prSet presAssocID="{8F55F717-B961-45B8-8341-0C081FFA1991}" presName="composite" presStyleCnt="0"/>
      <dgm:spPr/>
    </dgm:pt>
    <dgm:pt modelId="{FDFBE0BB-2C25-40ED-968E-0A32C8377454}" type="pres">
      <dgm:prSet presAssocID="{8F55F717-B961-45B8-8341-0C081FFA1991}" presName="BackAccent" presStyleLbl="bgShp" presStyleIdx="1" presStyleCnt="2"/>
      <dgm:spPr/>
    </dgm:pt>
    <dgm:pt modelId="{696FF0D3-BAAB-4A7B-9529-7CD6C8E00BC0}" type="pres">
      <dgm:prSet presAssocID="{8F55F717-B961-45B8-8341-0C081FFA1991}" presName="Accent" presStyleLbl="alignNode1" presStyleIdx="1" presStyleCnt="2"/>
      <dgm:spPr>
        <a:solidFill>
          <a:srgbClr val="009496"/>
        </a:solidFill>
        <a:ln>
          <a:solidFill>
            <a:srgbClr val="B91984"/>
          </a:solidFill>
        </a:ln>
      </dgm:spPr>
    </dgm:pt>
    <dgm:pt modelId="{61F28220-E760-459A-A999-D971F050E723}" type="pres">
      <dgm:prSet presAssocID="{8F55F717-B961-45B8-8341-0C081FFA1991}" presName="Child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FEF7E60-AB57-4CBC-8D69-123F99023D4F}" type="pres">
      <dgm:prSet presAssocID="{8F55F717-B961-45B8-8341-0C081FFA1991}" presName="Parent" presStyleLbl="revTx" presStyleIdx="1" presStyleCnt="2" custScaleY="62354">
        <dgm:presLayoutVars>
          <dgm:chMax val="1"/>
          <dgm:chPref val="1"/>
          <dgm:bulletEnabled val="1"/>
        </dgm:presLayoutVars>
      </dgm:prSet>
      <dgm:spPr/>
    </dgm:pt>
  </dgm:ptLst>
  <dgm:cxnLst>
    <dgm:cxn modelId="{2668BC07-2380-45FB-82C1-9921573A5071}" type="presOf" srcId="{9C956EEB-6FA4-4CF6-9DA7-4EA1CD01C2D2}" destId="{F9C1F2E2-1FA0-4108-93A4-712A75D9A5C3}" srcOrd="0" destOrd="0" presId="urn:microsoft.com/office/officeart/2008/layout/IncreasingCircleProcess"/>
    <dgm:cxn modelId="{D6DCAB3C-A418-49EA-9059-B6CAFFBEABB8}" srcId="{9C956EEB-6FA4-4CF6-9DA7-4EA1CD01C2D2}" destId="{8D59033A-B819-4EDE-A3BD-7DF11DBAB0EB}" srcOrd="0" destOrd="0" parTransId="{F2C565B6-55CC-494B-BADA-42F4DC5C3C2A}" sibTransId="{36244DC3-2C24-45E0-BFF2-BA04D8D674B3}"/>
    <dgm:cxn modelId="{355BFE1D-FD7D-46BE-AA49-220F4DBA0BC1}" type="presOf" srcId="{8D59033A-B819-4EDE-A3BD-7DF11DBAB0EB}" destId="{E69B6ACB-CDFA-4284-BFAA-49B4B914AE5D}" srcOrd="0" destOrd="0" presId="urn:microsoft.com/office/officeart/2008/layout/IncreasingCircleProcess"/>
    <dgm:cxn modelId="{DB3EAE4A-36C1-4E23-9A79-7BE36305602A}" srcId="{9C956EEB-6FA4-4CF6-9DA7-4EA1CD01C2D2}" destId="{8F55F717-B961-45B8-8341-0C081FFA1991}" srcOrd="1" destOrd="0" parTransId="{F106E8CE-AEB8-44FE-9BD2-5FEDEE712FAE}" sibTransId="{B8526D92-11AD-45B7-A513-0DD16DF40AC5}"/>
    <dgm:cxn modelId="{5B6520A2-1A8C-41D8-898A-44B6A1537EC1}" type="presOf" srcId="{8F55F717-B961-45B8-8341-0C081FFA1991}" destId="{9FEF7E60-AB57-4CBC-8D69-123F99023D4F}" srcOrd="0" destOrd="0" presId="urn:microsoft.com/office/officeart/2008/layout/IncreasingCircleProcess"/>
    <dgm:cxn modelId="{C0D35E74-1E69-496B-9281-A4D96E94A2C0}" type="presParOf" srcId="{F9C1F2E2-1FA0-4108-93A4-712A75D9A5C3}" destId="{1882AB0A-F501-4F8E-929D-360F079FDEA6}" srcOrd="0" destOrd="0" presId="urn:microsoft.com/office/officeart/2008/layout/IncreasingCircleProcess"/>
    <dgm:cxn modelId="{355874AE-AF02-4FE1-B6C3-A694ED1A1E27}" type="presParOf" srcId="{1882AB0A-F501-4F8E-929D-360F079FDEA6}" destId="{53834593-32BA-4B43-A9C7-8192A97DEDBE}" srcOrd="0" destOrd="0" presId="urn:microsoft.com/office/officeart/2008/layout/IncreasingCircleProcess"/>
    <dgm:cxn modelId="{B3756C0E-27CD-47C3-8C62-8F5CB1CE0594}" type="presParOf" srcId="{1882AB0A-F501-4F8E-929D-360F079FDEA6}" destId="{C2DA38DE-510D-435A-9D07-4F46246462E2}" srcOrd="1" destOrd="0" presId="urn:microsoft.com/office/officeart/2008/layout/IncreasingCircleProcess"/>
    <dgm:cxn modelId="{2A218537-3FC1-4306-93D2-846168BE515E}" type="presParOf" srcId="{1882AB0A-F501-4F8E-929D-360F079FDEA6}" destId="{0AD7E2FD-549B-4B7D-9960-B55192946BAD}" srcOrd="2" destOrd="0" presId="urn:microsoft.com/office/officeart/2008/layout/IncreasingCircleProcess"/>
    <dgm:cxn modelId="{22B258F3-F010-49A8-8ACC-852328575164}" type="presParOf" srcId="{1882AB0A-F501-4F8E-929D-360F079FDEA6}" destId="{E69B6ACB-CDFA-4284-BFAA-49B4B914AE5D}" srcOrd="3" destOrd="0" presId="urn:microsoft.com/office/officeart/2008/layout/IncreasingCircleProcess"/>
    <dgm:cxn modelId="{E01412B3-38C1-4BB9-94A6-534E287A6BA8}" type="presParOf" srcId="{F9C1F2E2-1FA0-4108-93A4-712A75D9A5C3}" destId="{78FB16A6-384D-4E26-BCEF-4F70D110B765}" srcOrd="1" destOrd="0" presId="urn:microsoft.com/office/officeart/2008/layout/IncreasingCircleProcess"/>
    <dgm:cxn modelId="{41073898-FE07-4C0A-9D91-84655EFBE636}" type="presParOf" srcId="{F9C1F2E2-1FA0-4108-93A4-712A75D9A5C3}" destId="{BFE2B5A5-56AC-4E96-AA84-C49F833058AB}" srcOrd="2" destOrd="0" presId="urn:microsoft.com/office/officeart/2008/layout/IncreasingCircleProcess"/>
    <dgm:cxn modelId="{6627B53F-3ABB-4DFA-B51A-ACE2337FEF3F}" type="presParOf" srcId="{BFE2B5A5-56AC-4E96-AA84-C49F833058AB}" destId="{FDFBE0BB-2C25-40ED-968E-0A32C8377454}" srcOrd="0" destOrd="0" presId="urn:microsoft.com/office/officeart/2008/layout/IncreasingCircleProcess"/>
    <dgm:cxn modelId="{EE229513-13C6-454C-9025-22B13CF752AD}" type="presParOf" srcId="{BFE2B5A5-56AC-4E96-AA84-C49F833058AB}" destId="{696FF0D3-BAAB-4A7B-9529-7CD6C8E00BC0}" srcOrd="1" destOrd="0" presId="urn:microsoft.com/office/officeart/2008/layout/IncreasingCircleProcess"/>
    <dgm:cxn modelId="{3A781B41-10DF-4635-A47B-2B998454CADC}" type="presParOf" srcId="{BFE2B5A5-56AC-4E96-AA84-C49F833058AB}" destId="{61F28220-E760-459A-A999-D971F050E723}" srcOrd="2" destOrd="0" presId="urn:microsoft.com/office/officeart/2008/layout/IncreasingCircleProcess"/>
    <dgm:cxn modelId="{446A3A95-10D1-479D-B566-63A5C9EEA6F0}" type="presParOf" srcId="{BFE2B5A5-56AC-4E96-AA84-C49F833058AB}" destId="{9FEF7E60-AB57-4CBC-8D69-123F99023D4F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34593-32BA-4B43-A9C7-8192A97DEDBE}">
      <dsp:nvSpPr>
        <dsp:cNvPr id="0" name=""/>
        <dsp:cNvSpPr/>
      </dsp:nvSpPr>
      <dsp:spPr>
        <a:xfrm>
          <a:off x="280" y="0"/>
          <a:ext cx="975753" cy="9757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A38DE-510D-435A-9D07-4F46246462E2}">
      <dsp:nvSpPr>
        <dsp:cNvPr id="0" name=""/>
        <dsp:cNvSpPr/>
      </dsp:nvSpPr>
      <dsp:spPr>
        <a:xfrm>
          <a:off x="97856" y="97575"/>
          <a:ext cx="780602" cy="780602"/>
        </a:xfrm>
        <a:prstGeom prst="chord">
          <a:avLst>
            <a:gd name="adj1" fmla="val 0"/>
            <a:gd name="adj2" fmla="val 10800000"/>
          </a:avLst>
        </a:prstGeom>
        <a:solidFill>
          <a:srgbClr val="009496"/>
        </a:solidFill>
        <a:ln w="25400" cap="flat" cmpd="sng" algn="ctr">
          <a:solidFill>
            <a:srgbClr val="B9198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B6ACB-CDFA-4284-BFAA-49B4B914AE5D}">
      <dsp:nvSpPr>
        <dsp:cNvPr id="0" name=""/>
        <dsp:cNvSpPr/>
      </dsp:nvSpPr>
      <dsp:spPr>
        <a:xfrm>
          <a:off x="1179316" y="183666"/>
          <a:ext cx="2886603" cy="6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/>
            <a:t>1st </a:t>
          </a:r>
          <a:r>
            <a:rPr lang="es-ES_tradnl" sz="2800" kern="1200" dirty="0" err="1"/>
            <a:t>phase</a:t>
          </a:r>
          <a:r>
            <a:rPr lang="es-ES_tradnl" sz="2800" kern="1200" dirty="0"/>
            <a:t>  </a:t>
          </a:r>
          <a:endParaRPr lang="fr-FR" sz="2800" kern="1200" dirty="0"/>
        </a:p>
      </dsp:txBody>
      <dsp:txXfrm>
        <a:off x="1179316" y="183666"/>
        <a:ext cx="2886603" cy="608421"/>
      </dsp:txXfrm>
    </dsp:sp>
    <dsp:sp modelId="{FDFBE0BB-2C25-40ED-968E-0A32C8377454}">
      <dsp:nvSpPr>
        <dsp:cNvPr id="0" name=""/>
        <dsp:cNvSpPr/>
      </dsp:nvSpPr>
      <dsp:spPr>
        <a:xfrm>
          <a:off x="4269201" y="0"/>
          <a:ext cx="975753" cy="9757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FF0D3-BAAB-4A7B-9529-7CD6C8E00BC0}">
      <dsp:nvSpPr>
        <dsp:cNvPr id="0" name=""/>
        <dsp:cNvSpPr/>
      </dsp:nvSpPr>
      <dsp:spPr>
        <a:xfrm>
          <a:off x="4366777" y="97575"/>
          <a:ext cx="780602" cy="780602"/>
        </a:xfrm>
        <a:prstGeom prst="chord">
          <a:avLst>
            <a:gd name="adj1" fmla="val 16200000"/>
            <a:gd name="adj2" fmla="val 16200000"/>
          </a:avLst>
        </a:prstGeom>
        <a:solidFill>
          <a:srgbClr val="009496"/>
        </a:solidFill>
        <a:ln w="25400" cap="flat" cmpd="sng" algn="ctr">
          <a:solidFill>
            <a:srgbClr val="B9198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F7E60-AB57-4CBC-8D69-123F99023D4F}">
      <dsp:nvSpPr>
        <dsp:cNvPr id="0" name=""/>
        <dsp:cNvSpPr/>
      </dsp:nvSpPr>
      <dsp:spPr>
        <a:xfrm>
          <a:off x="5448237" y="183666"/>
          <a:ext cx="2886603" cy="6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/>
            <a:t>2nd </a:t>
          </a:r>
          <a:r>
            <a:rPr lang="es-ES_tradnl" sz="2800" kern="1200" dirty="0" err="1"/>
            <a:t>phase</a:t>
          </a:r>
          <a:r>
            <a:rPr lang="es-ES_tradnl" sz="2800" kern="1200" dirty="0"/>
            <a:t> </a:t>
          </a:r>
          <a:endParaRPr lang="fr-FR" sz="2800" kern="1200" dirty="0"/>
        </a:p>
      </dsp:txBody>
      <dsp:txXfrm>
        <a:off x="5448237" y="183666"/>
        <a:ext cx="2886603" cy="608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CD9996E-2829-48FB-9ECB-80F90C936308}" type="datetimeFigureOut">
              <a:rPr lang="fr-FR" altLang="fr-FR"/>
              <a:pPr>
                <a:defRPr/>
              </a:pPr>
              <a:t>02/02/2017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9CAB391-EC00-4C8B-9D7F-92A29684C8A8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899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42C9EA3-4F78-43C0-90CD-2B999B5B87C1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6232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08B41E-5316-45B2-8AF5-6044F5F7838D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342418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575D16-6221-44E0-9BD5-F0AEADEC0E4A}" type="slidenum">
              <a:rPr lang="fr-FR" altLang="fr-FR" smtClean="0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844239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E32F0A-EEEA-439E-A2B1-D8DECB0C4D61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4200278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E32F0A-EEEA-439E-A2B1-D8DECB0C4D61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966378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873408-FDAD-4943-AE46-9797A87EA9CA}" type="slidenum">
              <a:rPr lang="fr-FR" altLang="fr-FR" smtClean="0"/>
              <a:pPr>
                <a:spcBef>
                  <a:spcPct val="0"/>
                </a:spcBef>
              </a:pPr>
              <a:t>33</a:t>
            </a:fld>
            <a:endParaRPr lang="fr-FR" altLang="fr-F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3895389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D979742-35DD-4477-93A4-AA55E992D68E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36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966530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E32F0A-EEEA-439E-A2B1-D8DECB0C4D61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37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417495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3B19EB-63A8-4D55-991C-385C8D570271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38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07078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1E9394-3D3B-487F-BEFC-773003B8657B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39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575514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D9E08B-5310-40A8-83D2-62FE8D61038B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40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812763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9F7387-4733-435B-9A1D-ACEF4DC434F8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34547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E32F0A-EEEA-439E-A2B1-D8DECB0C4D61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423975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3454567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A5000D-8D79-45FD-80B1-0AEB5BDE94DA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598457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1CB2EA-E5A7-4EBF-9410-861D5323A396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44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300711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40899A-CFAE-40EC-BAFD-651E37667991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45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4246497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46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181264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47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952533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48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301415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49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4274504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50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706076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51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76641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E32F0A-EEEA-439E-A2B1-D8DECB0C4D61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8577815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52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dirty="0"/>
          </a:p>
        </p:txBody>
      </p:sp>
    </p:spTree>
    <p:extLst>
      <p:ext uri="{BB962C8B-B14F-4D97-AF65-F5344CB8AC3E}">
        <p14:creationId xmlns:p14="http://schemas.microsoft.com/office/powerpoint/2010/main" val="3480050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A8B632-3C3E-4BB3-8E1D-49EBFD3D646C}" type="slidenum">
              <a:rPr lang="fr-FR" altLang="fr-FR" smtClean="0"/>
              <a:pPr>
                <a:spcBef>
                  <a:spcPct val="0"/>
                </a:spcBef>
              </a:pPr>
              <a:t>53</a:t>
            </a:fld>
            <a:endParaRPr lang="fr-FR" altLang="fr-FR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38252430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8FFE3D-7EA2-48C3-A9F2-30E6CF069671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54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07450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EC69ED-5D9A-4417-A3AC-AB39D2A37758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55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1666551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E32F0A-EEEA-439E-A2B1-D8DECB0C4D61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56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251712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/>
              <a:pPr>
                <a:spcBef>
                  <a:spcPct val="0"/>
                </a:spcBef>
              </a:pPr>
              <a:t>60</a:t>
            </a:fld>
            <a:endParaRPr lang="fr-FR" altLang="fr-F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2961835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61</a:t>
            </a:fld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958852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CA33DE-67EC-4B84-9803-AD5C3FA7F6F2}" type="slidenum">
              <a:rPr lang="fr-FR" altLang="fr-FR" smtClean="0"/>
              <a:pPr>
                <a:spcBef>
                  <a:spcPct val="0"/>
                </a:spcBef>
              </a:pPr>
              <a:t>63</a:t>
            </a:fld>
            <a:endParaRPr lang="fr-FR" altLang="fr-F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32232087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08B41E-5316-45B2-8AF5-6044F5F7838D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64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83753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790EC8-D0BD-4ADE-B583-7E34A526E0F3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66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04941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2FAFB1-982D-431C-822F-EE46B83F5D2D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38047139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790EC8-D0BD-4ADE-B583-7E34A526E0F3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67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34297188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790EC8-D0BD-4ADE-B583-7E34A526E0F3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68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3251409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3816572" y="10235576"/>
            <a:ext cx="2919747" cy="5388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69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808038"/>
            <a:ext cx="5387975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73789" y="5118725"/>
            <a:ext cx="5390304" cy="4849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7648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3816572" y="10235576"/>
            <a:ext cx="2919747" cy="5388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70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808038"/>
            <a:ext cx="5387975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73789" y="5118725"/>
            <a:ext cx="5390304" cy="4849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0263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43C90A-97D5-47D4-97D5-1C7FA2FA4480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71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40461130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 err="1"/>
              <a:t>These</a:t>
            </a:r>
            <a:r>
              <a:rPr lang="fr-FR" sz="1400" dirty="0"/>
              <a:t> are how the Horizontal </a:t>
            </a:r>
            <a:r>
              <a:rPr lang="fr-FR" sz="1400" dirty="0" err="1"/>
              <a:t>projects</a:t>
            </a:r>
            <a:r>
              <a:rPr lang="fr-FR" sz="1400" dirty="0"/>
              <a:t> sites are </a:t>
            </a:r>
            <a:r>
              <a:rPr lang="fr-FR" sz="1400" dirty="0" err="1"/>
              <a:t>branded</a:t>
            </a:r>
            <a:r>
              <a:rPr lang="fr-FR" sz="1400" dirty="0"/>
              <a:t> by the axis </a:t>
            </a:r>
            <a:r>
              <a:rPr lang="fr-FR" sz="1400" dirty="0" err="1"/>
              <a:t>colour</a:t>
            </a:r>
            <a:endParaRPr lang="fr-FR" sz="1400" dirty="0"/>
          </a:p>
          <a:p>
            <a:endParaRPr lang="fr-FR" sz="1400" dirty="0"/>
          </a:p>
          <a:p>
            <a:r>
              <a:rPr lang="fr-FR" sz="1400" dirty="0" err="1"/>
              <a:t>Your</a:t>
            </a:r>
            <a:r>
              <a:rPr lang="fr-FR" sz="1400" dirty="0"/>
              <a:t> </a:t>
            </a:r>
            <a:r>
              <a:rPr lang="fr-FR" sz="1400" dirty="0" err="1"/>
              <a:t>website</a:t>
            </a:r>
            <a:r>
              <a:rPr lang="fr-FR" sz="1400" dirty="0"/>
              <a:t> </a:t>
            </a:r>
            <a:r>
              <a:rPr lang="fr-FR" sz="1400" dirty="0" err="1"/>
              <a:t>will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b="1" dirty="0" err="1"/>
              <a:t>branded</a:t>
            </a:r>
            <a:r>
              <a:rPr lang="fr-FR" sz="1400" b="1" baseline="0" dirty="0"/>
              <a:t> in </a:t>
            </a:r>
            <a:r>
              <a:rPr lang="fr-FR" sz="1400" b="1" baseline="0" dirty="0" err="1"/>
              <a:t>your</a:t>
            </a:r>
            <a:r>
              <a:rPr lang="fr-FR" sz="1400" b="1" baseline="0" dirty="0"/>
              <a:t> </a:t>
            </a:r>
            <a:r>
              <a:rPr lang="fr-FR" sz="1400" b="1" baseline="0" dirty="0" err="1"/>
              <a:t>thematic</a:t>
            </a:r>
            <a:r>
              <a:rPr lang="fr-FR" sz="1400" b="1" baseline="0" dirty="0"/>
              <a:t> </a:t>
            </a:r>
            <a:r>
              <a:rPr lang="fr-FR" sz="1400" b="1" baseline="0" dirty="0" err="1"/>
              <a:t>colour</a:t>
            </a:r>
            <a:r>
              <a:rPr lang="fr-FR" sz="1400" b="1" baseline="0" dirty="0"/>
              <a:t> </a:t>
            </a:r>
          </a:p>
          <a:p>
            <a:endParaRPr lang="fr-FR" sz="14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348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baseline="0" dirty="0"/>
              <a:t>Responsive design</a:t>
            </a:r>
            <a:endParaRPr lang="en-GB" sz="1200" b="1" dirty="0"/>
          </a:p>
          <a:p>
            <a:endParaRPr lang="fr-FR" dirty="0"/>
          </a:p>
          <a:p>
            <a:r>
              <a:rPr lang="fr-FR" b="1" baseline="0" dirty="0"/>
              <a:t>Full </a:t>
            </a:r>
            <a:r>
              <a:rPr lang="fr-FR" b="1" baseline="0" dirty="0" err="1"/>
              <a:t>width</a:t>
            </a:r>
            <a:r>
              <a:rPr lang="fr-FR" baseline="0" dirty="0"/>
              <a:t>: </a:t>
            </a:r>
            <a:r>
              <a:rPr lang="fr-FR" baseline="0" dirty="0" err="1"/>
              <a:t>onscreen</a:t>
            </a:r>
            <a:r>
              <a:rPr lang="fr-FR" baseline="0" dirty="0"/>
              <a:t> </a:t>
            </a:r>
            <a:r>
              <a:rPr lang="fr-FR" baseline="0" dirty="0" err="1"/>
              <a:t>you’ll</a:t>
            </a:r>
            <a:r>
              <a:rPr lang="fr-FR" baseline="0" dirty="0"/>
              <a:t> </a:t>
            </a:r>
            <a:r>
              <a:rPr lang="fr-FR" baseline="0" dirty="0" err="1"/>
              <a:t>see</a:t>
            </a:r>
            <a:r>
              <a:rPr lang="fr-FR" baseline="0" dirty="0"/>
              <a:t> </a:t>
            </a:r>
            <a:r>
              <a:rPr lang="fr-FR" baseline="0" dirty="0" err="1"/>
              <a:t>it</a:t>
            </a:r>
            <a:r>
              <a:rPr lang="fr-FR" baseline="0" dirty="0"/>
              <a:t>  section by section. </a:t>
            </a:r>
            <a:r>
              <a:rPr lang="fr-FR" baseline="0" dirty="0" err="1"/>
              <a:t>Then</a:t>
            </a:r>
            <a:r>
              <a:rPr lang="fr-FR" baseline="0" dirty="0"/>
              <a:t> </a:t>
            </a:r>
            <a:r>
              <a:rPr lang="fr-FR" baseline="0" dirty="0" err="1"/>
              <a:t>you</a:t>
            </a:r>
            <a:r>
              <a:rPr lang="fr-FR" baseline="0" dirty="0"/>
              <a:t> have to </a:t>
            </a:r>
            <a:r>
              <a:rPr lang="fr-FR" b="1" baseline="0" dirty="0"/>
              <a:t>scroll down </a:t>
            </a:r>
            <a:r>
              <a:rPr lang="fr-FR" baseline="0" dirty="0"/>
              <a:t>to </a:t>
            </a:r>
            <a:r>
              <a:rPr lang="fr-FR" baseline="0" dirty="0" err="1"/>
              <a:t>see</a:t>
            </a:r>
            <a:r>
              <a:rPr lang="fr-FR" baseline="0" dirty="0"/>
              <a:t> the </a:t>
            </a:r>
            <a:r>
              <a:rPr lang="fr-FR" baseline="0" dirty="0" err="1"/>
              <a:t>complete</a:t>
            </a:r>
            <a:r>
              <a:rPr lang="fr-FR" baseline="0" dirty="0"/>
              <a:t> contents</a:t>
            </a:r>
          </a:p>
          <a:p>
            <a:endParaRPr lang="fr-FR" baseline="0" dirty="0"/>
          </a:p>
          <a:p>
            <a:endParaRPr lang="fr-FR" dirty="0"/>
          </a:p>
          <a:p>
            <a:r>
              <a:rPr lang="fr-FR" dirty="0"/>
              <a:t>The</a:t>
            </a:r>
            <a:r>
              <a:rPr lang="fr-FR" baseline="0" dirty="0"/>
              <a:t> </a:t>
            </a:r>
            <a:r>
              <a:rPr lang="fr-FR" baseline="0" dirty="0" err="1"/>
              <a:t>homepage</a:t>
            </a:r>
            <a:r>
              <a:rPr lang="fr-FR" baseline="0" dirty="0"/>
              <a:t> of the </a:t>
            </a:r>
            <a:r>
              <a:rPr lang="fr-FR" baseline="0" dirty="0" err="1"/>
              <a:t>website</a:t>
            </a:r>
            <a:r>
              <a:rPr lang="fr-FR" baseline="0" dirty="0"/>
              <a:t> has</a:t>
            </a:r>
          </a:p>
          <a:p>
            <a:endParaRPr lang="fr-FR" baseline="0" dirty="0"/>
          </a:p>
          <a:p>
            <a:r>
              <a:rPr lang="fr-FR" b="1" dirty="0" err="1"/>
              <a:t>Optional</a:t>
            </a:r>
            <a:r>
              <a:rPr lang="fr-FR" b="1" dirty="0"/>
              <a:t> sections </a:t>
            </a:r>
            <a:r>
              <a:rPr lang="fr-FR" dirty="0"/>
              <a:t>: </a:t>
            </a:r>
            <a:r>
              <a:rPr lang="fr-FR" dirty="0" err="1"/>
              <a:t>only</a:t>
            </a:r>
            <a:r>
              <a:rPr lang="fr-FR" dirty="0"/>
              <a:t> online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there’s</a:t>
            </a:r>
            <a:r>
              <a:rPr lang="fr-FR" dirty="0"/>
              <a:t> content: focus, </a:t>
            </a:r>
            <a:r>
              <a:rPr lang="fr-FR" dirty="0" err="1"/>
              <a:t>counters</a:t>
            </a:r>
            <a:r>
              <a:rPr lang="fr-FR" dirty="0"/>
              <a:t> and </a:t>
            </a:r>
            <a:r>
              <a:rPr lang="fr-FR" dirty="0" err="1"/>
              <a:t>practical</a:t>
            </a:r>
            <a:r>
              <a:rPr lang="fr-FR" dirty="0"/>
              <a:t> information</a:t>
            </a:r>
          </a:p>
          <a:p>
            <a:endParaRPr lang="fr-FR" dirty="0"/>
          </a:p>
          <a:p>
            <a:r>
              <a:rPr lang="fr-FR" b="1" dirty="0"/>
              <a:t>Permanent sections</a:t>
            </a:r>
            <a:r>
              <a:rPr lang="fr-FR" dirty="0"/>
              <a:t>: news </a:t>
            </a:r>
            <a:r>
              <a:rPr lang="fr-FR" dirty="0" err="1"/>
              <a:t>calendar</a:t>
            </a:r>
            <a:r>
              <a:rPr lang="fr-FR" dirty="0"/>
              <a:t>, </a:t>
            </a:r>
            <a:r>
              <a:rPr lang="fr-FR" dirty="0" err="1"/>
              <a:t>simbolic</a:t>
            </a:r>
            <a:r>
              <a:rPr lang="fr-FR" dirty="0"/>
              <a:t> section, </a:t>
            </a:r>
            <a:r>
              <a:rPr lang="fr-FR" dirty="0" err="1"/>
              <a:t>library</a:t>
            </a:r>
            <a:r>
              <a:rPr lang="fr-FR" dirty="0"/>
              <a:t>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181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3816572" y="10235576"/>
            <a:ext cx="2919747" cy="5388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74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808038"/>
            <a:ext cx="5387975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73789" y="5118725"/>
            <a:ext cx="5390304" cy="4849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7063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E32F0A-EEEA-439E-A2B1-D8DECB0C4D61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75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421405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DCC6E0-8F68-45F4-B4FA-7B3A7756D647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576399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7E626E3-BA02-457E-86F9-7CE1AB2836A9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346342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60F611F-DBDB-45BD-9755-26DA47460B86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65034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575D16-6221-44E0-9BD5-F0AEADEC0E4A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223637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575D16-6221-44E0-9BD5-F0AEADEC0E4A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58050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87334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302E-BFCB-488D-9731-09A7B27D5ACA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62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568B-BE23-484B-83C5-6DF82D75B40E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41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D2910-0DA3-4F78-8A0A-3F708262B137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03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D874-1D12-4266-AC61-25165E28243F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740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C2E5-3152-45B5-AE4E-CB4ACF05EC40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28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C9DF-D696-4B6E-A0AD-4DD47AE6FD83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366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u contenu 9"/>
          <p:cNvSpPr>
            <a:spLocks noGrp="1"/>
          </p:cNvSpPr>
          <p:nvPr>
            <p:ph sz="half" idx="10"/>
          </p:nvPr>
        </p:nvSpPr>
        <p:spPr>
          <a:xfrm>
            <a:off x="1187624" y="7101408"/>
            <a:ext cx="4038600" cy="4061048"/>
          </a:xfrm>
        </p:spPr>
        <p:txBody>
          <a:bodyPr/>
          <a:lstStyle/>
          <a:p>
            <a:r>
              <a:rPr lang="fr-FR" altLang="fr-FR" b="1" dirty="0"/>
              <a:t>Programme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CB4F24"/>
                </a:solidFill>
              </a:rPr>
              <a:t>Orange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663888"/>
                </a:solidFill>
              </a:rPr>
              <a:t>Violet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003399"/>
                </a:solidFill>
              </a:rPr>
              <a:t>Bleu </a:t>
            </a:r>
            <a:r>
              <a:rPr lang="fr-FR" altLang="fr-FR" dirty="0" err="1">
                <a:solidFill>
                  <a:srgbClr val="003399"/>
                </a:solidFill>
              </a:rPr>
              <a:t>Interreg</a:t>
            </a:r>
            <a:r>
              <a:rPr lang="fr-FR" altLang="fr-FR" dirty="0">
                <a:solidFill>
                  <a:srgbClr val="003399"/>
                </a:solidFill>
              </a:rPr>
              <a:t> MED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79BCCD"/>
                </a:solidFill>
              </a:rPr>
              <a:t>Bleu clair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4470B4"/>
                </a:solidFill>
              </a:rPr>
              <a:t>Bleu moyen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8A1F5A"/>
                </a:solidFill>
              </a:rPr>
              <a:t>Magenta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9FAEE5"/>
                </a:solidFill>
              </a:rPr>
              <a:t>Bleu clair </a:t>
            </a:r>
            <a:r>
              <a:rPr lang="fr-FR" altLang="fr-FR" dirty="0" err="1">
                <a:solidFill>
                  <a:srgbClr val="9FAEE5"/>
                </a:solidFill>
              </a:rPr>
              <a:t>Interreg</a:t>
            </a:r>
            <a:endParaRPr lang="fr-FR" altLang="fr-FR" dirty="0">
              <a:solidFill>
                <a:srgbClr val="9FAEE5"/>
              </a:solidFill>
            </a:endParaRPr>
          </a:p>
        </p:txBody>
      </p:sp>
      <p:sp>
        <p:nvSpPr>
          <p:cNvPr id="5" name="Espace réservé du contenu 10"/>
          <p:cNvSpPr>
            <a:spLocks noGrp="1"/>
          </p:cNvSpPr>
          <p:nvPr>
            <p:ph sz="half" idx="2"/>
          </p:nvPr>
        </p:nvSpPr>
        <p:spPr>
          <a:xfrm>
            <a:off x="5378624" y="7101408"/>
            <a:ext cx="4038600" cy="3989388"/>
          </a:xfrm>
        </p:spPr>
        <p:txBody>
          <a:bodyPr/>
          <a:lstStyle/>
          <a:p>
            <a:r>
              <a:rPr lang="fr-FR" altLang="fr-FR" b="1" dirty="0"/>
              <a:t>Thématiques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159961"/>
                </a:solidFill>
              </a:rPr>
              <a:t>Vert foncé (</a:t>
            </a:r>
            <a:r>
              <a:rPr lang="fr-FR" altLang="fr-FR" dirty="0" err="1">
                <a:solidFill>
                  <a:srgbClr val="159961"/>
                </a:solidFill>
              </a:rPr>
              <a:t>Low</a:t>
            </a:r>
            <a:r>
              <a:rPr lang="fr-FR" altLang="fr-FR" dirty="0">
                <a:solidFill>
                  <a:srgbClr val="159961"/>
                </a:solidFill>
              </a:rPr>
              <a:t> </a:t>
            </a:r>
            <a:r>
              <a:rPr lang="fr-FR" altLang="fr-FR" dirty="0" err="1">
                <a:solidFill>
                  <a:srgbClr val="159961"/>
                </a:solidFill>
              </a:rPr>
              <a:t>carbon</a:t>
            </a:r>
            <a:endParaRPr lang="fr-FR" altLang="fr-FR" dirty="0">
              <a:solidFill>
                <a:srgbClr val="159961"/>
              </a:solidFill>
            </a:endParaRPr>
          </a:p>
          <a:p>
            <a:r>
              <a:rPr lang="fr-FR" altLang="fr-FR" dirty="0">
                <a:solidFill>
                  <a:srgbClr val="98C222"/>
                </a:solidFill>
              </a:rPr>
              <a:t>Vert clair (</a:t>
            </a:r>
            <a:r>
              <a:rPr lang="fr-FR" altLang="fr-FR" dirty="0" err="1">
                <a:solidFill>
                  <a:srgbClr val="98C222"/>
                </a:solidFill>
              </a:rPr>
              <a:t>environment</a:t>
            </a:r>
            <a:r>
              <a:rPr lang="fr-FR" altLang="fr-FR" dirty="0">
                <a:solidFill>
                  <a:srgbClr val="98C222"/>
                </a:solidFill>
              </a:rPr>
              <a:t>)</a:t>
            </a:r>
          </a:p>
          <a:p>
            <a:r>
              <a:rPr lang="fr-FR" altLang="fr-FR" dirty="0">
                <a:solidFill>
                  <a:srgbClr val="EDC62B"/>
                </a:solidFill>
              </a:rPr>
              <a:t>Jaune (innovation)</a:t>
            </a:r>
          </a:p>
          <a:p>
            <a:r>
              <a:rPr lang="fr-FR" altLang="fr-FR" dirty="0">
                <a:solidFill>
                  <a:srgbClr val="3C7486"/>
                </a:solidFill>
              </a:rPr>
              <a:t>Bleu canard (</a:t>
            </a:r>
            <a:r>
              <a:rPr lang="fr-FR" altLang="fr-FR" dirty="0" err="1">
                <a:solidFill>
                  <a:srgbClr val="3C7486"/>
                </a:solidFill>
              </a:rPr>
              <a:t>governance</a:t>
            </a:r>
            <a:r>
              <a:rPr lang="fr-FR" altLang="fr-FR" dirty="0">
                <a:solidFill>
                  <a:srgbClr val="3C748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9412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99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7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001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613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34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979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619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190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42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64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28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40838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5405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</p:spPr>
        <p:txBody>
          <a:bodyPr anchor="t"/>
          <a:lstStyle>
            <a:lvl1pPr algn="l">
              <a:defRPr sz="3000" b="1" cap="all" baseline="0">
                <a:solidFill>
                  <a:srgbClr val="003399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6134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</p:spPr>
        <p:txBody>
          <a:bodyPr anchor="t"/>
          <a:lstStyle>
            <a:lvl1pPr algn="l">
              <a:defRPr sz="3000" b="1" cap="all" baseline="0">
                <a:solidFill>
                  <a:srgbClr val="003399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67337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61752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2279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54534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188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0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7680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746276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245A8AF-8CE6-45E2-AF43-101C75A421D7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‹N›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73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C3FECB9-C770-43F4-A500-B2F922BE2EF7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‹N›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01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CA21D58-C0B5-4A88-A9DE-521E15508362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‹N›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5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74655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333BFA5-719A-430E-93AB-1A58BA8B28DD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‹N›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64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D19709F-3D84-4508-A4A2-26AC42311F9F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‹N›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22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0990840-E8F0-4B97-A048-FCD418CBA5D9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‹N›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49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u contenu 9"/>
          <p:cNvSpPr>
            <a:spLocks noGrp="1"/>
          </p:cNvSpPr>
          <p:nvPr>
            <p:ph sz="half" idx="10"/>
          </p:nvPr>
        </p:nvSpPr>
        <p:spPr>
          <a:xfrm>
            <a:off x="1187624" y="7101408"/>
            <a:ext cx="4038600" cy="4061048"/>
          </a:xfrm>
        </p:spPr>
        <p:txBody>
          <a:bodyPr/>
          <a:lstStyle/>
          <a:p>
            <a:r>
              <a:rPr lang="fr-FR" altLang="fr-FR" b="1" dirty="0"/>
              <a:t>Programme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CB4F24"/>
                </a:solidFill>
              </a:rPr>
              <a:t>Orange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663888"/>
                </a:solidFill>
              </a:rPr>
              <a:t>Violet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003399"/>
                </a:solidFill>
              </a:rPr>
              <a:t>Bleu </a:t>
            </a:r>
            <a:r>
              <a:rPr lang="fr-FR" altLang="fr-FR" dirty="0" err="1">
                <a:solidFill>
                  <a:srgbClr val="003399"/>
                </a:solidFill>
              </a:rPr>
              <a:t>Interreg</a:t>
            </a:r>
            <a:r>
              <a:rPr lang="fr-FR" altLang="fr-FR" dirty="0">
                <a:solidFill>
                  <a:srgbClr val="003399"/>
                </a:solidFill>
              </a:rPr>
              <a:t> MED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79BCCD"/>
                </a:solidFill>
              </a:rPr>
              <a:t>Bleu clair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4470B4"/>
                </a:solidFill>
              </a:rPr>
              <a:t>Bleu moyen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8A1F5A"/>
                </a:solidFill>
              </a:rPr>
              <a:t>Magenta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9FAEE5"/>
                </a:solidFill>
              </a:rPr>
              <a:t>Bleu clair </a:t>
            </a:r>
            <a:r>
              <a:rPr lang="fr-FR" altLang="fr-FR" dirty="0" err="1">
                <a:solidFill>
                  <a:srgbClr val="9FAEE5"/>
                </a:solidFill>
              </a:rPr>
              <a:t>Interreg</a:t>
            </a:r>
            <a:endParaRPr lang="fr-FR" altLang="fr-FR" dirty="0">
              <a:solidFill>
                <a:srgbClr val="9FAEE5"/>
              </a:solidFill>
            </a:endParaRPr>
          </a:p>
        </p:txBody>
      </p:sp>
      <p:sp>
        <p:nvSpPr>
          <p:cNvPr id="5" name="Espace réservé du contenu 10"/>
          <p:cNvSpPr>
            <a:spLocks noGrp="1"/>
          </p:cNvSpPr>
          <p:nvPr>
            <p:ph sz="half" idx="2"/>
          </p:nvPr>
        </p:nvSpPr>
        <p:spPr>
          <a:xfrm>
            <a:off x="5378624" y="7101408"/>
            <a:ext cx="4038600" cy="3989388"/>
          </a:xfrm>
        </p:spPr>
        <p:txBody>
          <a:bodyPr/>
          <a:lstStyle/>
          <a:p>
            <a:r>
              <a:rPr lang="fr-FR" altLang="fr-FR" b="1" dirty="0"/>
              <a:t>Thématiques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159961"/>
                </a:solidFill>
              </a:rPr>
              <a:t>Vert foncé (</a:t>
            </a:r>
            <a:r>
              <a:rPr lang="fr-FR" altLang="fr-FR" dirty="0" err="1">
                <a:solidFill>
                  <a:srgbClr val="159961"/>
                </a:solidFill>
              </a:rPr>
              <a:t>Low</a:t>
            </a:r>
            <a:r>
              <a:rPr lang="fr-FR" altLang="fr-FR" dirty="0">
                <a:solidFill>
                  <a:srgbClr val="159961"/>
                </a:solidFill>
              </a:rPr>
              <a:t> </a:t>
            </a:r>
            <a:r>
              <a:rPr lang="fr-FR" altLang="fr-FR" dirty="0" err="1">
                <a:solidFill>
                  <a:srgbClr val="159961"/>
                </a:solidFill>
              </a:rPr>
              <a:t>carbon</a:t>
            </a:r>
            <a:endParaRPr lang="fr-FR" altLang="fr-FR" dirty="0">
              <a:solidFill>
                <a:srgbClr val="159961"/>
              </a:solidFill>
            </a:endParaRPr>
          </a:p>
          <a:p>
            <a:r>
              <a:rPr lang="fr-FR" altLang="fr-FR" dirty="0">
                <a:solidFill>
                  <a:srgbClr val="98C222"/>
                </a:solidFill>
              </a:rPr>
              <a:t>Vert clair (</a:t>
            </a:r>
            <a:r>
              <a:rPr lang="fr-FR" altLang="fr-FR" dirty="0" err="1">
                <a:solidFill>
                  <a:srgbClr val="98C222"/>
                </a:solidFill>
              </a:rPr>
              <a:t>environment</a:t>
            </a:r>
            <a:r>
              <a:rPr lang="fr-FR" altLang="fr-FR" dirty="0">
                <a:solidFill>
                  <a:srgbClr val="98C222"/>
                </a:solidFill>
              </a:rPr>
              <a:t>)</a:t>
            </a:r>
          </a:p>
          <a:p>
            <a:r>
              <a:rPr lang="fr-FR" altLang="fr-FR" dirty="0">
                <a:solidFill>
                  <a:srgbClr val="EDC62B"/>
                </a:solidFill>
              </a:rPr>
              <a:t>Jaune (innovation)</a:t>
            </a:r>
          </a:p>
          <a:p>
            <a:r>
              <a:rPr lang="fr-FR" altLang="fr-FR" dirty="0">
                <a:solidFill>
                  <a:srgbClr val="3C7486"/>
                </a:solidFill>
              </a:rPr>
              <a:t>Bleu canard (</a:t>
            </a:r>
            <a:r>
              <a:rPr lang="fr-FR" altLang="fr-FR" dirty="0" err="1">
                <a:solidFill>
                  <a:srgbClr val="3C7486"/>
                </a:solidFill>
              </a:rPr>
              <a:t>governance</a:t>
            </a:r>
            <a:r>
              <a:rPr lang="fr-FR" altLang="fr-FR" dirty="0">
                <a:solidFill>
                  <a:srgbClr val="3C748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8693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2707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</p:spPr>
        <p:txBody>
          <a:bodyPr anchor="t"/>
          <a:lstStyle>
            <a:lvl1pPr algn="l">
              <a:defRPr sz="3000" b="1" cap="all" baseline="0">
                <a:solidFill>
                  <a:srgbClr val="003399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23589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01649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18918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67781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19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4894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0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74829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32646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302E-BFCB-488D-9731-09A7B27D5ACA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‹N›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11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568B-BE23-484B-83C5-6DF82D75B40E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‹N›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13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D2910-0DA3-4F78-8A0A-3F708262B137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‹N›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745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D874-1D12-4266-AC61-25165E28243F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‹N›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273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C2E5-3152-45B5-AE4E-CB4ACF05EC40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‹N›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294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C9DF-D696-4B6E-A0AD-4DD47AE6FD83}" type="slidenum">
              <a:rPr lang="fr-FR" altLang="fr-FR">
                <a:solidFill>
                  <a:srgbClr val="808080"/>
                </a:solidFill>
              </a:rPr>
              <a:pPr>
                <a:defRPr/>
              </a:pPr>
              <a:t>‹N›</a:t>
            </a:fld>
            <a:endParaRPr lang="fr-FR" alt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0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7712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67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0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704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992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76" r:id="rId1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9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3534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ＭＳ Ｐゴシック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ＭＳ Ｐゴシック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ＭＳ Ｐゴシック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ＭＳ Ｐゴシック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ＭＳ Ｐゴシック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828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med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med.e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programme_med@regionpaca.f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mailto:sscarvelis@regionpaca.fr" TargetMode="External"/><Relationship Id="rId3" Type="http://schemas.openxmlformats.org/officeDocument/2006/relationships/image" Target="../media/image33.jpeg"/><Relationship Id="rId7" Type="http://schemas.openxmlformats.org/officeDocument/2006/relationships/hyperlink" Target="mailto:ngarnier@regionpaca.fr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Relationship Id="rId6" Type="http://schemas.openxmlformats.org/officeDocument/2006/relationships/hyperlink" Target="mailto:macitoresfranzon@regionpaca.fr" TargetMode="External"/><Relationship Id="rId5" Type="http://schemas.openxmlformats.org/officeDocument/2006/relationships/hyperlink" Target="mailto:ncvazsilva@regionpaca.fr" TargetMode="External"/><Relationship Id="rId4" Type="http://schemas.openxmlformats.org/officeDocument/2006/relationships/hyperlink" Target="mailto:mgroueva@regionpaca.fr" TargetMode="External"/><Relationship Id="rId9" Type="http://schemas.openxmlformats.org/officeDocument/2006/relationships/hyperlink" Target="mailto:blopezbassa@regionpaca.fr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hyperlink" Target="http://dev-pmed.e-magineurs.fr/" TargetMode="External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4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hyperlink" Target="http://twitter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 de texte 11"/>
          <p:cNvSpPr txBox="1"/>
          <p:nvPr/>
        </p:nvSpPr>
        <p:spPr>
          <a:xfrm>
            <a:off x="24121" y="4365104"/>
            <a:ext cx="9144000" cy="1224136"/>
          </a:xfrm>
          <a:prstGeom prst="rect">
            <a:avLst/>
          </a:prstGeom>
          <a:gradFill flip="none" rotWithShape="1">
            <a:gsLst>
              <a:gs pos="52000">
                <a:srgbClr val="003399">
                  <a:shade val="30000"/>
                  <a:satMod val="115000"/>
                  <a:alpha val="0"/>
                </a:srgbClr>
              </a:gs>
              <a:gs pos="0">
                <a:srgbClr val="003399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3810" algn="ctr">
              <a:spcBef>
                <a:spcPts val="500"/>
              </a:spcBef>
              <a:spcAft>
                <a:spcPts val="0"/>
              </a:spcAft>
            </a:pPr>
            <a:br>
              <a:rPr lang="en-US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EDC62B"/>
                </a:solidFill>
                <a:effectLst/>
                <a:ea typeface="Times New Roman" panose="02020603050405020304" pitchFamily="18" charset="0"/>
              </a:rPr>
              <a:t>Seminario</a:t>
            </a:r>
            <a:r>
              <a:rPr lang="en-US" sz="3200" b="1" dirty="0">
                <a:solidFill>
                  <a:srgbClr val="EDC62B"/>
                </a:solidFill>
                <a:effectLst/>
                <a:ea typeface="Times New Roman" panose="02020603050405020304" pitchFamily="18" charset="0"/>
              </a:rPr>
              <a:t> 2° </a:t>
            </a:r>
            <a:r>
              <a:rPr lang="en-US" sz="3200" b="1" dirty="0" err="1">
                <a:solidFill>
                  <a:srgbClr val="EDC62B"/>
                </a:solidFill>
                <a:effectLst/>
                <a:ea typeface="Times New Roman" panose="02020603050405020304" pitchFamily="18" charset="0"/>
              </a:rPr>
              <a:t>bando</a:t>
            </a:r>
            <a:r>
              <a:rPr lang="en-US" sz="3200" b="1" dirty="0">
                <a:solidFill>
                  <a:srgbClr val="EDC62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C62B"/>
                </a:solidFill>
                <a:effectLst/>
                <a:ea typeface="Times New Roman" panose="02020603050405020304" pitchFamily="18" charset="0"/>
              </a:rPr>
              <a:t>modulare</a:t>
            </a:r>
            <a:r>
              <a:rPr lang="en-US" sz="3200" b="1" dirty="0">
                <a:solidFill>
                  <a:srgbClr val="EDC62B"/>
                </a:solidFill>
                <a:effectLst/>
                <a:ea typeface="Times New Roman" panose="02020603050405020304" pitchFamily="18" charset="0"/>
              </a:rPr>
              <a:t> MED</a:t>
            </a:r>
            <a:endParaRPr lang="en-US" sz="3200" b="1" dirty="0">
              <a:solidFill>
                <a:srgbClr val="EDC62B"/>
              </a:solidFill>
              <a:ea typeface="Times New Roman" panose="02020603050405020304" pitchFamily="18" charset="0"/>
            </a:endParaRPr>
          </a:p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Bologna– 08/02/2017</a:t>
            </a:r>
          </a:p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Curzio Cervelli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87624" y="623731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CFDFE"/>
                </a:solidFill>
                <a:latin typeface="+mn-lt"/>
              </a:rPr>
              <a:t>Programme </a:t>
            </a:r>
            <a:r>
              <a:rPr lang="fr-FR" sz="1200" dirty="0" err="1">
                <a:solidFill>
                  <a:srgbClr val="FCFDFE"/>
                </a:solidFill>
                <a:latin typeface="+mn-lt"/>
              </a:rPr>
              <a:t>co-financed</a:t>
            </a:r>
            <a:r>
              <a:rPr lang="fr-FR" sz="1200" dirty="0">
                <a:solidFill>
                  <a:srgbClr val="FCFDFE"/>
                </a:solidFill>
                <a:latin typeface="+mn-lt"/>
              </a:rPr>
              <a:t> by the </a:t>
            </a:r>
            <a:r>
              <a:rPr lang="fr-FR" sz="1200" dirty="0" err="1">
                <a:solidFill>
                  <a:srgbClr val="FCFDFE"/>
                </a:solidFill>
                <a:latin typeface="+mn-lt"/>
              </a:rPr>
              <a:t>European</a:t>
            </a:r>
            <a:r>
              <a:rPr lang="fr-FR" sz="1200" dirty="0">
                <a:solidFill>
                  <a:srgbClr val="FCFDFE"/>
                </a:solidFill>
                <a:latin typeface="+mn-lt"/>
              </a:rPr>
              <a:t> </a:t>
            </a:r>
            <a:br>
              <a:rPr lang="fr-FR" sz="1200" dirty="0">
                <a:solidFill>
                  <a:srgbClr val="FCFDFE"/>
                </a:solidFill>
                <a:latin typeface="+mn-lt"/>
              </a:rPr>
            </a:br>
            <a:r>
              <a:rPr lang="fr-FR" sz="1200" dirty="0" err="1">
                <a:solidFill>
                  <a:srgbClr val="FCFDFE"/>
                </a:solidFill>
                <a:latin typeface="+mn-lt"/>
              </a:rPr>
              <a:t>Regional</a:t>
            </a:r>
            <a:r>
              <a:rPr lang="fr-FR" sz="1200" dirty="0">
                <a:solidFill>
                  <a:srgbClr val="FCFDFE"/>
                </a:solidFill>
                <a:latin typeface="+mn-lt"/>
              </a:rPr>
              <a:t> </a:t>
            </a:r>
            <a:r>
              <a:rPr lang="fr-FR" sz="1200" dirty="0" err="1">
                <a:solidFill>
                  <a:srgbClr val="FCFDFE"/>
                </a:solidFill>
                <a:latin typeface="+mn-lt"/>
              </a:rPr>
              <a:t>Development</a:t>
            </a:r>
            <a:r>
              <a:rPr lang="fr-FR" sz="1200" dirty="0">
                <a:solidFill>
                  <a:srgbClr val="FCFDFE"/>
                </a:solidFill>
                <a:latin typeface="+mn-lt"/>
              </a:rPr>
              <a:t> </a:t>
            </a:r>
            <a:r>
              <a:rPr lang="fr-FR" sz="1200" dirty="0" err="1">
                <a:solidFill>
                  <a:srgbClr val="FCFDFE"/>
                </a:solidFill>
                <a:latin typeface="+mn-lt"/>
              </a:rPr>
              <a:t>Fund</a:t>
            </a:r>
            <a:endParaRPr lang="en-GB" sz="1200" dirty="0">
              <a:solidFill>
                <a:srgbClr val="FCFDFE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716016" y="623731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CFDFE"/>
                </a:solidFill>
                <a:latin typeface="+mn-lt"/>
              </a:rPr>
              <a:t>Programme cofinancé par le Fonds </a:t>
            </a:r>
            <a:br>
              <a:rPr lang="fr-FR" sz="1200" dirty="0">
                <a:solidFill>
                  <a:srgbClr val="FCFDFE"/>
                </a:solidFill>
                <a:latin typeface="+mn-lt"/>
              </a:rPr>
            </a:br>
            <a:r>
              <a:rPr lang="fr-FR" sz="1200" dirty="0">
                <a:solidFill>
                  <a:srgbClr val="FCFDFE"/>
                </a:solidFill>
                <a:latin typeface="+mn-lt"/>
              </a:rPr>
              <a:t>européen de développement régional</a:t>
            </a:r>
            <a:endParaRPr lang="en-GB" sz="1200" dirty="0">
              <a:solidFill>
                <a:srgbClr val="FCFDF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657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3809" y="171999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1400" dirty="0">
              <a:latin typeface="+mn-lt"/>
            </a:endParaRPr>
          </a:p>
          <a:p>
            <a:endParaRPr lang="fr-FR" sz="14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2351" y="1817999"/>
            <a:ext cx="1395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98C222"/>
                </a:solidFill>
                <a:latin typeface="+mn-lt"/>
              </a:rPr>
              <a:t>TOURISMED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144283" y="1812752"/>
            <a:ext cx="1664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98C222"/>
                </a:solidFill>
                <a:latin typeface="+mn-lt"/>
              </a:rPr>
              <a:t>MEDCYCLETOUR</a:t>
            </a:r>
          </a:p>
          <a:p>
            <a:r>
              <a:rPr lang="fr-FR" sz="1400" dirty="0">
                <a:solidFill>
                  <a:srgbClr val="98C222"/>
                </a:solidFill>
                <a:latin typeface="+mn-lt"/>
              </a:rPr>
              <a:t>MITOMED+</a:t>
            </a:r>
          </a:p>
        </p:txBody>
      </p:sp>
      <p:sp>
        <p:nvSpPr>
          <p:cNvPr id="25" name="Ellipse 24"/>
          <p:cNvSpPr/>
          <p:nvPr/>
        </p:nvSpPr>
        <p:spPr bwMode="auto">
          <a:xfrm>
            <a:off x="3098522" y="1004407"/>
            <a:ext cx="631178" cy="520451"/>
          </a:xfrm>
          <a:prstGeom prst="ellipse">
            <a:avLst/>
          </a:prstGeom>
          <a:solidFill>
            <a:srgbClr val="98C22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rgbClr val="FFFFFF"/>
                </a:solidFill>
              </a:rPr>
              <a:t>M1</a:t>
            </a:r>
          </a:p>
        </p:txBody>
      </p:sp>
      <p:sp>
        <p:nvSpPr>
          <p:cNvPr id="26" name="Ellipse 25"/>
          <p:cNvSpPr/>
          <p:nvPr/>
        </p:nvSpPr>
        <p:spPr bwMode="auto">
          <a:xfrm>
            <a:off x="4251183" y="979794"/>
            <a:ext cx="1026962" cy="569677"/>
          </a:xfrm>
          <a:prstGeom prst="ellipse">
            <a:avLst/>
          </a:prstGeom>
          <a:solidFill>
            <a:srgbClr val="98C22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rgbClr val="FFFFFF"/>
                </a:solidFill>
              </a:rPr>
              <a:t>M1+2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5816139" y="1004407"/>
            <a:ext cx="612474" cy="520451"/>
          </a:xfrm>
          <a:prstGeom prst="ellipse">
            <a:avLst/>
          </a:prstGeom>
          <a:solidFill>
            <a:srgbClr val="98C22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rgbClr val="FFFFFF"/>
                </a:solidFill>
              </a:rPr>
              <a:t>M2</a:t>
            </a:r>
          </a:p>
        </p:txBody>
      </p:sp>
      <p:sp>
        <p:nvSpPr>
          <p:cNvPr id="29" name="Ellipse 28"/>
          <p:cNvSpPr/>
          <p:nvPr/>
        </p:nvSpPr>
        <p:spPr bwMode="auto">
          <a:xfrm>
            <a:off x="7366377" y="1004407"/>
            <a:ext cx="965688" cy="520451"/>
          </a:xfrm>
          <a:prstGeom prst="ellipse">
            <a:avLst/>
          </a:prstGeom>
          <a:solidFill>
            <a:srgbClr val="98C22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rgbClr val="FFFFFF"/>
                </a:solidFill>
              </a:rPr>
              <a:t>M2+3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994" y="3556644"/>
            <a:ext cx="2637828" cy="865369"/>
          </a:xfrm>
          <a:prstGeom prst="rect">
            <a:avLst/>
          </a:prstGeom>
          <a:solidFill>
            <a:srgbClr val="98C222"/>
          </a:solidFill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61950" algn="ctr">
              <a:tabLst>
                <a:tab pos="361950" algn="l"/>
              </a:tabLst>
              <a:defRPr/>
            </a:pPr>
            <a:r>
              <a:rPr lang="en-GB" sz="1400" dirty="0">
                <a:solidFill>
                  <a:srgbClr val="FFFFFF"/>
                </a:solidFill>
              </a:rPr>
              <a:t>HP </a:t>
            </a:r>
            <a:r>
              <a:rPr lang="en-GB" sz="1400" dirty="0" err="1">
                <a:solidFill>
                  <a:srgbClr val="FFFFFF"/>
                </a:solidFill>
              </a:rPr>
              <a:t>PANACeA</a:t>
            </a:r>
            <a:endParaRPr lang="en-GB" sz="1400" dirty="0">
              <a:solidFill>
                <a:srgbClr val="FFFFFF"/>
              </a:solidFill>
            </a:endParaRPr>
          </a:p>
          <a:p>
            <a:pPr marL="361950" algn="ctr">
              <a:tabLst>
                <a:tab pos="361950" algn="l"/>
              </a:tabLst>
              <a:defRPr/>
            </a:pPr>
            <a:r>
              <a:rPr lang="en-GB" sz="1400" b="1" dirty="0">
                <a:solidFill>
                  <a:srgbClr val="FFFFFF"/>
                </a:solidFill>
              </a:rPr>
              <a:t>Biodiversity Protection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571" y="1734048"/>
            <a:ext cx="2666692" cy="1406919"/>
          </a:xfrm>
          <a:prstGeom prst="rect">
            <a:avLst/>
          </a:prstGeom>
          <a:solidFill>
            <a:srgbClr val="98C222"/>
          </a:solidFill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61950" algn="ctr">
              <a:defRPr/>
            </a:pPr>
            <a:r>
              <a:rPr lang="en-GB" sz="1400" dirty="0">
                <a:solidFill>
                  <a:srgbClr val="FFFFFF"/>
                </a:solidFill>
              </a:rPr>
              <a:t>HP BleuTourMed_C3 </a:t>
            </a:r>
          </a:p>
          <a:p>
            <a:pPr marL="361950" algn="ctr">
              <a:defRPr/>
            </a:pPr>
            <a:r>
              <a:rPr lang="en-GB" sz="1400" b="1" dirty="0">
                <a:solidFill>
                  <a:srgbClr val="FFFFFF"/>
                </a:solidFill>
              </a:rPr>
              <a:t>Sustainable Tourism</a:t>
            </a:r>
          </a:p>
        </p:txBody>
      </p:sp>
      <p:sp>
        <p:nvSpPr>
          <p:cNvPr id="2" name="Rectangle 1"/>
          <p:cNvSpPr/>
          <p:nvPr/>
        </p:nvSpPr>
        <p:spPr>
          <a:xfrm>
            <a:off x="2703519" y="3589593"/>
            <a:ext cx="1565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98C222"/>
                </a:solidFill>
                <a:latin typeface="+mn-lt"/>
              </a:rPr>
              <a:t>ACT4LITTER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0" y="110717"/>
            <a:ext cx="9130434" cy="6175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altLang="fr-FR" sz="2800" dirty="0"/>
              <a:t>Approved projects – Axis 3</a:t>
            </a:r>
            <a:endParaRPr lang="en-GB" altLang="fr-FR" sz="2800" kern="1200" dirty="0">
              <a:solidFill>
                <a:srgbClr val="465F92"/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" y="2214267"/>
            <a:ext cx="368331" cy="368331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" y="3760169"/>
            <a:ext cx="456139" cy="45613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816139" y="5067289"/>
            <a:ext cx="317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808080"/>
                </a:solidFill>
                <a:latin typeface="+mn-lt"/>
              </a:rPr>
              <a:t>For </a:t>
            </a:r>
            <a:r>
              <a:rPr lang="pt-PT" b="1" dirty="0" err="1">
                <a:solidFill>
                  <a:srgbClr val="808080"/>
                </a:solidFill>
                <a:latin typeface="+mn-lt"/>
              </a:rPr>
              <a:t>the</a:t>
            </a:r>
            <a:r>
              <a:rPr lang="pt-PT" b="1" dirty="0">
                <a:solidFill>
                  <a:srgbClr val="808080"/>
                </a:solidFill>
                <a:latin typeface="+mn-lt"/>
              </a:rPr>
              <a:t> </a:t>
            </a:r>
            <a:r>
              <a:rPr lang="pt-PT" b="1" dirty="0" err="1">
                <a:solidFill>
                  <a:srgbClr val="808080"/>
                </a:solidFill>
                <a:latin typeface="+mn-lt"/>
              </a:rPr>
              <a:t>moment</a:t>
            </a:r>
            <a:r>
              <a:rPr lang="pt-PT" b="1" dirty="0">
                <a:solidFill>
                  <a:srgbClr val="808080"/>
                </a:solidFill>
                <a:latin typeface="+mn-lt"/>
              </a:rPr>
              <a:t>, no </a:t>
            </a:r>
            <a:r>
              <a:rPr lang="pt-PT" b="1" dirty="0" err="1">
                <a:solidFill>
                  <a:srgbClr val="003399"/>
                </a:solidFill>
                <a:latin typeface="+mn-lt"/>
              </a:rPr>
              <a:t>capitalisation</a:t>
            </a:r>
            <a:r>
              <a:rPr lang="pt-PT" b="1" dirty="0">
                <a:solidFill>
                  <a:srgbClr val="003399"/>
                </a:solidFill>
                <a:latin typeface="+mn-lt"/>
              </a:rPr>
              <a:t> </a:t>
            </a:r>
            <a:r>
              <a:rPr lang="pt-PT" b="1" dirty="0" err="1">
                <a:solidFill>
                  <a:srgbClr val="808080"/>
                </a:solidFill>
                <a:latin typeface="+mn-lt"/>
              </a:rPr>
              <a:t>projects</a:t>
            </a:r>
            <a:endParaRPr lang="fr-FR" b="1" dirty="0">
              <a:solidFill>
                <a:srgbClr val="808080"/>
              </a:solidFill>
              <a:latin typeface="+mn-lt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653822" y="1862263"/>
            <a:ext cx="6321943" cy="2561175"/>
            <a:chOff x="2653822" y="1862263"/>
            <a:chExt cx="6321943" cy="2561175"/>
          </a:xfrm>
        </p:grpSpPr>
        <p:sp>
          <p:nvSpPr>
            <p:cNvPr id="16" name="Rectangle 15"/>
            <p:cNvSpPr/>
            <p:nvPr/>
          </p:nvSpPr>
          <p:spPr>
            <a:xfrm>
              <a:off x="2653822" y="1862263"/>
              <a:ext cx="14451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>
                  <a:solidFill>
                    <a:srgbClr val="98C222"/>
                  </a:solidFill>
                  <a:latin typeface="+mn-lt"/>
                </a:rPr>
                <a:t>ShapeTourism</a:t>
              </a:r>
              <a:endParaRPr lang="fr-FR" sz="1400" dirty="0">
                <a:solidFill>
                  <a:srgbClr val="98C222"/>
                </a:solidFill>
                <a:latin typeface="+mn-lt"/>
              </a:endParaRPr>
            </a:p>
            <a:p>
              <a:r>
                <a:rPr lang="fr-FR" sz="1400" dirty="0">
                  <a:solidFill>
                    <a:srgbClr val="98C222"/>
                  </a:solidFill>
                  <a:latin typeface="+mn-lt"/>
                </a:rPr>
                <a:t>SIROCCO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39738" y="1863745"/>
              <a:ext cx="154037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98C222"/>
                  </a:solidFill>
                  <a:latin typeface="+mn-lt"/>
                </a:rPr>
                <a:t>MEDFEST</a:t>
              </a:r>
            </a:p>
            <a:p>
              <a:r>
                <a:rPr lang="en-US" sz="1400" dirty="0" err="1">
                  <a:solidFill>
                    <a:srgbClr val="98C222"/>
                  </a:solidFill>
                  <a:latin typeface="+mn-lt"/>
                </a:rPr>
                <a:t>EMbleMatiC</a:t>
              </a:r>
              <a:endParaRPr lang="en-US" sz="1400" dirty="0">
                <a:solidFill>
                  <a:srgbClr val="98C222"/>
                </a:solidFill>
                <a:latin typeface="+mn-lt"/>
              </a:endParaRPr>
            </a:p>
            <a:p>
              <a:r>
                <a:rPr lang="en-US" sz="1400" dirty="0">
                  <a:solidFill>
                    <a:srgbClr val="98C222"/>
                  </a:solidFill>
                  <a:latin typeface="+mn-lt"/>
                </a:rPr>
                <a:t>BLUEISLANDS</a:t>
              </a:r>
            </a:p>
            <a:p>
              <a:r>
                <a:rPr lang="en-US" sz="1400" dirty="0">
                  <a:solidFill>
                    <a:srgbClr val="98C222"/>
                  </a:solidFill>
                  <a:latin typeface="+mn-lt"/>
                </a:rPr>
                <a:t>CO-EVOLVE</a:t>
              </a:r>
            </a:p>
            <a:p>
              <a:r>
                <a:rPr lang="en-US" sz="1400" dirty="0">
                  <a:solidFill>
                    <a:srgbClr val="98C222"/>
                  </a:solidFill>
                  <a:latin typeface="+mn-lt"/>
                </a:rPr>
                <a:t>BLUEMED</a:t>
              </a:r>
            </a:p>
            <a:p>
              <a:r>
                <a:rPr lang="en-US" sz="1400" dirty="0">
                  <a:solidFill>
                    <a:srgbClr val="98C222"/>
                  </a:solidFill>
                  <a:latin typeface="+mn-lt"/>
                </a:rPr>
                <a:t>CASTWATER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80112" y="2115701"/>
              <a:ext cx="16379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err="1">
                  <a:solidFill>
                    <a:srgbClr val="98C222"/>
                  </a:solidFill>
                  <a:latin typeface="+mn-lt"/>
                </a:rPr>
                <a:t>DestiMED</a:t>
              </a:r>
              <a:r>
                <a:rPr lang="fr-FR" sz="1400" dirty="0">
                  <a:solidFill>
                    <a:srgbClr val="98C222"/>
                  </a:solidFill>
                  <a:latin typeface="+mn-lt"/>
                </a:rPr>
                <a:t> ALTER ECO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64288" y="2248465"/>
              <a:ext cx="16446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98C222"/>
                  </a:solidFill>
                  <a:latin typeface="+mn-lt"/>
                </a:rPr>
                <a:t>CONSUME-LESS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03519" y="3900218"/>
              <a:ext cx="15659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err="1">
                  <a:solidFill>
                    <a:srgbClr val="98C222"/>
                  </a:solidFill>
                  <a:latin typeface="+mn-lt"/>
                </a:rPr>
                <a:t>ConFish</a:t>
              </a:r>
              <a:endParaRPr lang="fr-FR" sz="1400" dirty="0">
                <a:solidFill>
                  <a:srgbClr val="98C222"/>
                </a:solidFill>
                <a:latin typeface="+mn-lt"/>
              </a:endParaRPr>
            </a:p>
            <a:p>
              <a:r>
                <a:rPr lang="fr-FR" sz="1400" dirty="0">
                  <a:solidFill>
                    <a:srgbClr val="98C222"/>
                  </a:solidFill>
                  <a:latin typeface="+mn-lt"/>
                </a:rPr>
                <a:t>POSBEMED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52181" y="3898794"/>
              <a:ext cx="16128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err="1">
                  <a:solidFill>
                    <a:srgbClr val="98C222"/>
                  </a:solidFill>
                  <a:latin typeface="+mn-lt"/>
                </a:rPr>
                <a:t>AMAre</a:t>
              </a:r>
              <a:endParaRPr lang="fr-FR" sz="1400" dirty="0">
                <a:solidFill>
                  <a:srgbClr val="98C222"/>
                </a:solidFill>
                <a:latin typeface="+mn-lt"/>
              </a:endParaRPr>
            </a:p>
            <a:p>
              <a:r>
                <a:rPr lang="fr-FR" sz="1400" dirty="0">
                  <a:solidFill>
                    <a:srgbClr val="98C222"/>
                  </a:solidFill>
                  <a:latin typeface="+mn-lt"/>
                </a:rPr>
                <a:t>MEDSEALITTER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35235" y="3645356"/>
              <a:ext cx="165206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>
                  <a:solidFill>
                    <a:srgbClr val="98C222"/>
                  </a:solidFill>
                  <a:latin typeface="+mn-lt"/>
                </a:rPr>
                <a:t>WETNET</a:t>
              </a:r>
            </a:p>
            <a:p>
              <a:r>
                <a:rPr lang="fr-FR" sz="1400" dirty="0">
                  <a:solidFill>
                    <a:srgbClr val="98C222"/>
                  </a:solidFill>
                  <a:latin typeface="+mn-lt"/>
                </a:rPr>
                <a:t>MPA-ADAPT</a:t>
              </a:r>
            </a:p>
            <a:p>
              <a:r>
                <a:rPr lang="fr-FR" sz="1400" dirty="0" err="1">
                  <a:solidFill>
                    <a:srgbClr val="98C222"/>
                  </a:solidFill>
                  <a:latin typeface="+mn-lt"/>
                </a:rPr>
                <a:t>EcoSUSTAIN</a:t>
              </a:r>
              <a:endParaRPr lang="fr-FR" sz="1400" dirty="0">
                <a:solidFill>
                  <a:srgbClr val="98C222"/>
                </a:solidFill>
                <a:latin typeface="+mn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18040" y="3636557"/>
              <a:ext cx="17577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err="1">
                  <a:solidFill>
                    <a:srgbClr val="98C222"/>
                  </a:solidFill>
                  <a:latin typeface="+mn-lt"/>
                </a:rPr>
                <a:t>FishMPABlue</a:t>
              </a:r>
              <a:r>
                <a:rPr lang="fr-FR" sz="1400" dirty="0">
                  <a:solidFill>
                    <a:srgbClr val="98C222"/>
                  </a:solidFill>
                  <a:latin typeface="+mn-lt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20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en-US" altLang="fr-FR" sz="2800" dirty="0"/>
              <a:t>Interreg MED Horizontal 1</a:t>
            </a:r>
            <a:r>
              <a:rPr lang="en-US" altLang="fr-FR" sz="2800" baseline="30000" dirty="0"/>
              <a:t>st</a:t>
            </a:r>
            <a:r>
              <a:rPr lang="en-US" altLang="fr-FR" sz="2800" dirty="0"/>
              <a:t> call Submission Jan.2016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513662"/>
              </p:ext>
            </p:extLst>
          </p:nvPr>
        </p:nvGraphicFramePr>
        <p:xfrm>
          <a:off x="457200" y="1124745"/>
          <a:ext cx="8229600" cy="459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546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Some</a:t>
                      </a:r>
                      <a:r>
                        <a:rPr lang="fr-FR" sz="2400" dirty="0"/>
                        <a:t> figures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966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b="1" dirty="0" err="1">
                          <a:solidFill>
                            <a:srgbClr val="002060"/>
                          </a:solidFill>
                        </a:rPr>
                        <a:t>Submitted</a:t>
                      </a:r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2000" b="1" dirty="0" err="1">
                          <a:solidFill>
                            <a:srgbClr val="002060"/>
                          </a:solidFill>
                        </a:rPr>
                        <a:t>projects</a:t>
                      </a:r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 &gt; 14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00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159961"/>
                          </a:solidFill>
                        </a:rPr>
                        <a:t>Eligible </a:t>
                      </a:r>
                      <a:r>
                        <a:rPr lang="fr-FR" sz="1800" dirty="0" err="1">
                          <a:solidFill>
                            <a:srgbClr val="159961"/>
                          </a:solidFill>
                        </a:rPr>
                        <a:t>projects</a:t>
                      </a:r>
                      <a:endParaRPr lang="fr-FR" sz="1800" dirty="0">
                        <a:solidFill>
                          <a:srgbClr val="15996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159961"/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37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solidFill>
                            <a:srgbClr val="00B050"/>
                          </a:solidFill>
                        </a:rPr>
                        <a:t>Approved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rgbClr val="00B050"/>
                          </a:solidFill>
                        </a:rPr>
                        <a:t>projects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 1st </a:t>
                      </a:r>
                      <a:r>
                        <a:rPr lang="fr-FR" sz="1800" b="1" dirty="0" err="1">
                          <a:solidFill>
                            <a:srgbClr val="00B050"/>
                          </a:solidFill>
                        </a:rPr>
                        <a:t>step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 (</a:t>
                      </a:r>
                      <a:r>
                        <a:rPr lang="fr-FR" sz="1800" b="1" dirty="0" err="1">
                          <a:solidFill>
                            <a:srgbClr val="00B050"/>
                          </a:solidFill>
                        </a:rPr>
                        <a:t>pre</a:t>
                      </a:r>
                      <a:r>
                        <a:rPr lang="fr-FR" sz="1800" b="1" baseline="0" dirty="0">
                          <a:solidFill>
                            <a:srgbClr val="00B050"/>
                          </a:solidFill>
                        </a:rPr>
                        <a:t> candidature)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 &gt; 11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637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Approved</a:t>
                      </a:r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projects</a:t>
                      </a:r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 2</a:t>
                      </a:r>
                      <a:r>
                        <a:rPr lang="fr-FR" b="1" baseline="30000" dirty="0">
                          <a:solidFill>
                            <a:srgbClr val="00B050"/>
                          </a:solidFill>
                        </a:rPr>
                        <a:t>nd</a:t>
                      </a:r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 STEP (full candidature):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6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Axis</a:t>
                      </a:r>
                      <a:r>
                        <a:rPr lang="fr-FR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1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 (out of 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6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Axis</a:t>
                      </a:r>
                      <a:r>
                        <a:rPr lang="fr-FR" dirty="0"/>
                        <a:t> </a:t>
                      </a:r>
                      <a:r>
                        <a:rPr lang="fr-FR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 (out of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63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Axis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 (out of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637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Total of </a:t>
                      </a:r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approved</a:t>
                      </a:r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projects</a:t>
                      </a:r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proposed</a:t>
                      </a:r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 to the SC : 8 (72,7%)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637">
                <a:tc gridSpan="2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42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0" y="-9046"/>
            <a:ext cx="9036496" cy="1417638"/>
          </a:xfrm>
        </p:spPr>
        <p:txBody>
          <a:bodyPr/>
          <a:lstStyle/>
          <a:p>
            <a:pPr algn="ctr"/>
            <a:r>
              <a:rPr lang="en-US" altLang="fr-FR" sz="2800" dirty="0"/>
              <a:t>Interreg MED </a:t>
            </a:r>
            <a:r>
              <a:rPr lang="en-US" altLang="fr-FR" sz="2800" u="sng" dirty="0"/>
              <a:t>Horizonta</a:t>
            </a:r>
            <a:r>
              <a:rPr lang="en-US" altLang="fr-FR" sz="2800" dirty="0"/>
              <a:t>l 1</a:t>
            </a:r>
            <a:r>
              <a:rPr lang="en-US" altLang="fr-FR" sz="2800" baseline="30000" dirty="0"/>
              <a:t>st</a:t>
            </a:r>
            <a:r>
              <a:rPr lang="en-US" altLang="fr-FR" sz="2800" dirty="0"/>
              <a:t> call (Nov.2015)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58322" y="1239611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8 horizontal </a:t>
            </a:r>
            <a:r>
              <a:rPr lang="fr-FR" b="1" dirty="0" err="1">
                <a:solidFill>
                  <a:schemeClr val="tx1">
                    <a:lumMod val="50000"/>
                  </a:schemeClr>
                </a:solidFill>
              </a:rPr>
              <a:t>projects</a:t>
            </a:r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tx1">
                    <a:lumMod val="50000"/>
                  </a:schemeClr>
                </a:solidFill>
              </a:rPr>
              <a:t>approved</a:t>
            </a:r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 (72,7% of 14 </a:t>
            </a:r>
            <a:r>
              <a:rPr lang="fr-FR" b="1" dirty="0" err="1">
                <a:solidFill>
                  <a:schemeClr val="tx1">
                    <a:lumMod val="50000"/>
                  </a:schemeClr>
                </a:solidFill>
              </a:rPr>
              <a:t>submitted</a:t>
            </a:r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032543" y="1809168"/>
            <a:ext cx="5051625" cy="3132000"/>
            <a:chOff x="1032543" y="1737160"/>
            <a:chExt cx="5051625" cy="31320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/>
            <a:srcRect l="10733" t="8190" r="10733" b="10805"/>
            <a:stretch/>
          </p:blipFill>
          <p:spPr>
            <a:xfrm>
              <a:off x="1032543" y="1737160"/>
              <a:ext cx="5051625" cy="313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5184838" y="435227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err="1">
                  <a:solidFill>
                    <a:schemeClr val="bg1"/>
                  </a:solidFill>
                </a:rPr>
                <a:t>axis</a:t>
              </a:r>
              <a:r>
                <a:rPr lang="pt-PT" dirty="0">
                  <a:solidFill>
                    <a:schemeClr val="bg1"/>
                  </a:solidFill>
                </a:rPr>
                <a:t> 1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184838" y="340206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err="1">
                  <a:solidFill>
                    <a:schemeClr val="bg1"/>
                  </a:solidFill>
                </a:rPr>
                <a:t>axis</a:t>
              </a:r>
              <a:r>
                <a:rPr lang="pt-PT" dirty="0">
                  <a:solidFill>
                    <a:schemeClr val="bg1"/>
                  </a:solidFill>
                </a:rPr>
                <a:t> 2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184838" y="245186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err="1">
                  <a:solidFill>
                    <a:schemeClr val="bg1"/>
                  </a:solidFill>
                </a:rPr>
                <a:t>axis</a:t>
              </a:r>
              <a:r>
                <a:rPr lang="pt-PT" dirty="0">
                  <a:solidFill>
                    <a:schemeClr val="bg1"/>
                  </a:solidFill>
                </a:rPr>
                <a:t> 3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723" t="8189" r="31152" b="8189"/>
          <a:stretch/>
        </p:blipFill>
        <p:spPr>
          <a:xfrm>
            <a:off x="5976926" y="1647398"/>
            <a:ext cx="3053249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9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01817" y="260648"/>
            <a:ext cx="867568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003399"/>
                </a:solidFill>
                <a:latin typeface="Verdana" panose="020B0604030504040204" pitchFamily="34" charset="0"/>
                <a:cs typeface="Montserrat"/>
              </a:rPr>
              <a:t>Total ERDF/IPA Programmed</a:t>
            </a:r>
          </a:p>
          <a:p>
            <a:pPr algn="ctr">
              <a:defRPr/>
            </a:pPr>
            <a:r>
              <a:rPr lang="en-US" sz="2600" b="1" kern="0" dirty="0">
                <a:solidFill>
                  <a:srgbClr val="003399"/>
                </a:solidFill>
                <a:latin typeface="Verdana" panose="020B0604030504040204" pitchFamily="34" charset="0"/>
                <a:cs typeface="Montserrat"/>
              </a:rPr>
              <a:t>Modular (September + December) &amp; Horizontal (September)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018476"/>
              </p:ext>
            </p:extLst>
          </p:nvPr>
        </p:nvGraphicFramePr>
        <p:xfrm>
          <a:off x="270047" y="1811287"/>
          <a:ext cx="8625985" cy="236784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83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7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7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92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 err="1">
                          <a:effectLst/>
                        </a:rPr>
                        <a:t>ERDF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>
                          <a:effectLst/>
                        </a:rPr>
                        <a:t>IPA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5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 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noProof="0" dirty="0">
                          <a:effectLst/>
                        </a:rPr>
                        <a:t>September </a:t>
                      </a:r>
                      <a:endParaRPr lang="en-US" sz="1200" b="0" i="0" u="none" strike="noStrike" noProof="0" dirty="0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December</a:t>
                      </a:r>
                      <a:endParaRPr lang="en-US" sz="1200" b="0" i="0" u="none" strike="noStrike" noProof="0" dirty="0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noProof="0" dirty="0">
                          <a:effectLst/>
                        </a:rPr>
                        <a:t>Total</a:t>
                      </a:r>
                      <a:endParaRPr lang="en-US" sz="1200" b="0" i="0" u="none" strike="noStrike" noProof="0" dirty="0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noProof="0" dirty="0">
                          <a:effectLst/>
                        </a:rPr>
                        <a:t>September </a:t>
                      </a:r>
                      <a:endParaRPr lang="en-US" sz="1200" b="0" i="0" u="none" strike="noStrike" noProof="0" dirty="0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noProof="0" dirty="0">
                          <a:effectLst/>
                        </a:rPr>
                        <a:t>December </a:t>
                      </a:r>
                      <a:endParaRPr lang="en-US" sz="1200" b="0" i="0" u="none" strike="noStrike" noProof="0" dirty="0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Total </a:t>
                      </a:r>
                      <a:endParaRPr lang="fr-FR" sz="1200" b="0" i="0" u="none" strike="noStrike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6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>
                          <a:effectLst/>
                        </a:rPr>
                        <a:t>Axis 1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25 015 769,00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6 095 202,96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31 110 971,96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448 190,99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260 397,50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708 588,49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6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>
                          <a:effectLst/>
                        </a:rPr>
                        <a:t>Axis 2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31 830 251,39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7 359 027,49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39 189 278,88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1 142 990,93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458 957,50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1 601 948,43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6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>
                          <a:effectLst/>
                        </a:rPr>
                        <a:t>Axis 3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35 996 351,88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6 556 804,78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42 553 156,66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683 288,23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98 897,50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782 185,73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6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Total </a:t>
                      </a:r>
                      <a:endParaRPr lang="fr-FR" sz="16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92 842 372,27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20 011 035,23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112 853 407,50</a:t>
                      </a:r>
                    </a:p>
                  </a:txBody>
                  <a:tcPr marL="0" marR="0" marT="0" marB="0" anchor="ctr">
                    <a:solidFill>
                      <a:srgbClr val="465F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2 274 470,15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818 252,50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3 092 722,65</a:t>
                      </a:r>
                    </a:p>
                  </a:txBody>
                  <a:tcPr marL="0" marR="0" marT="0" marB="0" anchor="ctr">
                    <a:solidFill>
                      <a:srgbClr val="465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3819581" y="4272580"/>
            <a:ext cx="1440160" cy="1440160"/>
            <a:chOff x="5649257" y="4316586"/>
            <a:chExt cx="1440160" cy="1440160"/>
          </a:xfrm>
        </p:grpSpPr>
        <p:sp>
          <p:nvSpPr>
            <p:cNvPr id="12" name="Ellipse 11"/>
            <p:cNvSpPr/>
            <p:nvPr/>
          </p:nvSpPr>
          <p:spPr>
            <a:xfrm>
              <a:off x="5649257" y="4316586"/>
              <a:ext cx="1440160" cy="1440160"/>
            </a:xfrm>
            <a:prstGeom prst="ellipse">
              <a:avLst/>
            </a:prstGeom>
            <a:solidFill>
              <a:srgbClr val="CA4F24"/>
            </a:solidFill>
            <a:ln>
              <a:solidFill>
                <a:srgbClr val="CA4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97620" y="4481117"/>
              <a:ext cx="1024896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+mn-lt"/>
                </a:rPr>
                <a:t>69</a:t>
              </a:r>
              <a:r>
                <a:rPr lang="en-US" sz="3600" dirty="0">
                  <a:solidFill>
                    <a:schemeClr val="bg1"/>
                  </a:solidFill>
                  <a:latin typeface="+mn-lt"/>
                </a:rPr>
                <a:t> </a:t>
              </a:r>
              <a:br>
                <a:rPr lang="en-US" sz="1600" dirty="0">
                  <a:solidFill>
                    <a:schemeClr val="bg1"/>
                  </a:solidFill>
                  <a:latin typeface="+mn-lt"/>
                </a:rPr>
              </a:b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approved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projects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23528" y="4272580"/>
            <a:ext cx="1440160" cy="1440160"/>
            <a:chOff x="323528" y="4293096"/>
            <a:chExt cx="1440160" cy="1440160"/>
          </a:xfrm>
        </p:grpSpPr>
        <p:sp>
          <p:nvSpPr>
            <p:cNvPr id="7" name="Rectangle 6"/>
            <p:cNvSpPr/>
            <p:nvPr/>
          </p:nvSpPr>
          <p:spPr>
            <a:xfrm>
              <a:off x="557738" y="4443790"/>
              <a:ext cx="97174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A4F24"/>
                  </a:solidFill>
                  <a:latin typeface="+mn-lt"/>
                </a:rPr>
                <a:t>61</a:t>
              </a:r>
              <a:r>
                <a:rPr lang="en-US" sz="1600" dirty="0">
                  <a:solidFill>
                    <a:srgbClr val="CA4F24"/>
                  </a:solidFill>
                  <a:latin typeface="+mn-lt"/>
                </a:rPr>
                <a:t> </a:t>
              </a:r>
              <a:br>
                <a:rPr lang="en-US" sz="1600" dirty="0">
                  <a:solidFill>
                    <a:srgbClr val="CA4F24"/>
                  </a:solidFill>
                  <a:latin typeface="+mn-lt"/>
                </a:rPr>
              </a:br>
              <a:r>
                <a:rPr lang="en-US" sz="1400" dirty="0">
                  <a:solidFill>
                    <a:srgbClr val="CA4F24"/>
                  </a:solidFill>
                  <a:latin typeface="+mn-lt"/>
                </a:rPr>
                <a:t>Modular </a:t>
              </a:r>
              <a:br>
                <a:rPr lang="en-US" sz="1400" dirty="0">
                  <a:solidFill>
                    <a:srgbClr val="CA4F24"/>
                  </a:solidFill>
                  <a:latin typeface="+mn-lt"/>
                </a:rPr>
              </a:br>
              <a:r>
                <a:rPr lang="en-US" sz="1400" dirty="0">
                  <a:solidFill>
                    <a:srgbClr val="CA4F24"/>
                  </a:solidFill>
                  <a:latin typeface="+mn-lt"/>
                </a:rPr>
                <a:t>projects </a:t>
              </a:r>
              <a:endParaRPr lang="en-GB" sz="1400" dirty="0">
                <a:solidFill>
                  <a:srgbClr val="CA4F24"/>
                </a:solidFill>
                <a:latin typeface="+mn-lt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323528" y="4293096"/>
              <a:ext cx="1440160" cy="1440160"/>
            </a:xfrm>
            <a:prstGeom prst="ellipse">
              <a:avLst/>
            </a:prstGeom>
            <a:noFill/>
            <a:ln>
              <a:solidFill>
                <a:srgbClr val="CA4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051720" y="4272580"/>
            <a:ext cx="1440160" cy="1440160"/>
            <a:chOff x="3099501" y="4316586"/>
            <a:chExt cx="1440160" cy="1440160"/>
          </a:xfrm>
        </p:grpSpPr>
        <p:sp>
          <p:nvSpPr>
            <p:cNvPr id="8" name="Rectangle 7"/>
            <p:cNvSpPr/>
            <p:nvPr/>
          </p:nvSpPr>
          <p:spPr>
            <a:xfrm>
              <a:off x="3238845" y="4467280"/>
              <a:ext cx="116147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A4F24"/>
                  </a:solidFill>
                  <a:latin typeface="+mn-lt"/>
                </a:rPr>
                <a:t>8</a:t>
              </a:r>
              <a:br>
                <a:rPr lang="en-US" sz="1600" dirty="0">
                  <a:solidFill>
                    <a:srgbClr val="CA4F24"/>
                  </a:solidFill>
                  <a:latin typeface="+mn-lt"/>
                </a:rPr>
              </a:br>
              <a:r>
                <a:rPr lang="en-US" sz="1400" dirty="0">
                  <a:solidFill>
                    <a:srgbClr val="CA4F24"/>
                  </a:solidFill>
                  <a:latin typeface="+mn-lt"/>
                </a:rPr>
                <a:t>Horizontal </a:t>
              </a:r>
              <a:br>
                <a:rPr lang="en-US" sz="1400" dirty="0">
                  <a:solidFill>
                    <a:srgbClr val="CA4F24"/>
                  </a:solidFill>
                  <a:latin typeface="+mn-lt"/>
                </a:rPr>
              </a:br>
              <a:r>
                <a:rPr lang="en-US" sz="1400" dirty="0">
                  <a:solidFill>
                    <a:srgbClr val="CA4F24"/>
                  </a:solidFill>
                  <a:latin typeface="+mn-lt"/>
                </a:rPr>
                <a:t>projects 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3099501" y="4316586"/>
              <a:ext cx="1440160" cy="1440160"/>
            </a:xfrm>
            <a:prstGeom prst="ellipse">
              <a:avLst/>
            </a:prstGeom>
            <a:noFill/>
            <a:ln>
              <a:solidFill>
                <a:srgbClr val="CA4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5508104" y="4305263"/>
            <a:ext cx="1440160" cy="1440160"/>
            <a:chOff x="5508104" y="4305263"/>
            <a:chExt cx="1440160" cy="1440160"/>
          </a:xfrm>
        </p:grpSpPr>
        <p:sp>
          <p:nvSpPr>
            <p:cNvPr id="17" name="Ellipse 16"/>
            <p:cNvSpPr/>
            <p:nvPr/>
          </p:nvSpPr>
          <p:spPr>
            <a:xfrm>
              <a:off x="5508104" y="4305263"/>
              <a:ext cx="1440160" cy="1440160"/>
            </a:xfrm>
            <a:prstGeom prst="ellipse">
              <a:avLst/>
            </a:prstGeom>
            <a:solidFill>
              <a:srgbClr val="CA4F24"/>
            </a:solidFill>
            <a:ln>
              <a:solidFill>
                <a:srgbClr val="CA4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37129" y="4732956"/>
              <a:ext cx="13821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+mn-lt"/>
                </a:rPr>
                <a:t>112,9 M€</a:t>
              </a:r>
              <a:br>
                <a:rPr lang="en-US" dirty="0">
                  <a:solidFill>
                    <a:schemeClr val="bg1"/>
                  </a:solidFill>
                  <a:latin typeface="+mn-lt"/>
                </a:rPr>
              </a:b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ERDF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7129087" y="4305263"/>
            <a:ext cx="1440160" cy="1440160"/>
            <a:chOff x="7129087" y="4305263"/>
            <a:chExt cx="1440160" cy="1440160"/>
          </a:xfrm>
        </p:grpSpPr>
        <p:sp>
          <p:nvSpPr>
            <p:cNvPr id="19" name="Ellipse 18"/>
            <p:cNvSpPr/>
            <p:nvPr/>
          </p:nvSpPr>
          <p:spPr>
            <a:xfrm>
              <a:off x="7129087" y="4305263"/>
              <a:ext cx="1440160" cy="1440160"/>
            </a:xfrm>
            <a:prstGeom prst="ellipse">
              <a:avLst/>
            </a:prstGeom>
            <a:solidFill>
              <a:srgbClr val="CA4F24"/>
            </a:solidFill>
            <a:ln>
              <a:solidFill>
                <a:srgbClr val="CA4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21618" y="4732956"/>
              <a:ext cx="10550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+mn-lt"/>
                </a:rPr>
                <a:t>3,1 M€</a:t>
              </a:r>
              <a:br>
                <a:rPr lang="en-US" dirty="0">
                  <a:solidFill>
                    <a:schemeClr val="bg1"/>
                  </a:solidFill>
                  <a:latin typeface="+mn-lt"/>
                </a:rPr>
              </a:b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IPA</a:t>
              </a:r>
            </a:p>
          </p:txBody>
        </p:sp>
      </p:grpSp>
      <p:sp>
        <p:nvSpPr>
          <p:cNvPr id="3" name="Plus 2"/>
          <p:cNvSpPr/>
          <p:nvPr/>
        </p:nvSpPr>
        <p:spPr>
          <a:xfrm>
            <a:off x="1445832" y="4496867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Égal 3"/>
          <p:cNvSpPr/>
          <p:nvPr/>
        </p:nvSpPr>
        <p:spPr>
          <a:xfrm>
            <a:off x="3181558" y="453546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4950557" y="4689989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665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01817" y="332656"/>
            <a:ext cx="86756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003399"/>
                </a:solidFill>
                <a:latin typeface="Verdana" panose="020B0604030504040204" pitchFamily="34" charset="0"/>
                <a:cs typeface="Montserrat"/>
              </a:rPr>
              <a:t>ERDF/IPA Programming rate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744330"/>
              </p:ext>
            </p:extLst>
          </p:nvPr>
        </p:nvGraphicFramePr>
        <p:xfrm>
          <a:off x="201817" y="1052736"/>
          <a:ext cx="8625985" cy="236784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83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92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 err="1">
                          <a:effectLst/>
                        </a:rPr>
                        <a:t>ERDF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>
                          <a:effectLst/>
                        </a:rPr>
                        <a:t>IPA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5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 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CP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Programmed</a:t>
                      </a:r>
                      <a:endParaRPr lang="fr-FR" sz="1200" b="0" i="0" u="none" strike="noStrike" dirty="0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159961"/>
                          </a:solidFill>
                          <a:effectLst/>
                          <a:latin typeface="Verdan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CP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Programmed</a:t>
                      </a:r>
                      <a:endParaRPr lang="fr-FR" sz="1200" b="0" i="0" u="none" strike="noStrike" dirty="0">
                        <a:solidFill>
                          <a:srgbClr val="808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159961"/>
                          </a:solidFill>
                          <a:effectLst/>
                          <a:latin typeface="Verdan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6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Axe 1</a:t>
                      </a:r>
                      <a:endParaRPr lang="fr-FR" sz="16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71 783 208,00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31 110 971,96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>
                          <a:solidFill>
                            <a:srgbClr val="159961"/>
                          </a:solidFill>
                          <a:effectLst/>
                          <a:latin typeface="Verdana" panose="020B0604030504040204" pitchFamily="34" charset="0"/>
                        </a:rPr>
                        <a:t>43%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2 619 619,00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708 588,49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>
                          <a:solidFill>
                            <a:srgbClr val="159961"/>
                          </a:solidFill>
                          <a:effectLst/>
                          <a:latin typeface="Verdana" panose="020B0604030504040204" pitchFamily="34" charset="0"/>
                        </a:rPr>
                        <a:t>27%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6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 dirty="0">
                          <a:effectLst/>
                        </a:rPr>
                        <a:t>Axe 2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44 864 505,00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39 189 278,88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>
                          <a:solidFill>
                            <a:srgbClr val="159961"/>
                          </a:solidFill>
                          <a:effectLst/>
                          <a:latin typeface="Verdana" panose="020B0604030504040204" pitchFamily="34" charset="0"/>
                        </a:rPr>
                        <a:t>87%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1 871 158,00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1 601 948,43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>
                          <a:solidFill>
                            <a:srgbClr val="159961"/>
                          </a:solidFill>
                          <a:effectLst/>
                          <a:latin typeface="Verdana" panose="020B0604030504040204" pitchFamily="34" charset="0"/>
                        </a:rPr>
                        <a:t>86%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6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Axe 3</a:t>
                      </a:r>
                      <a:endParaRPr lang="fr-FR" sz="16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76 269 660,00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42 553 156,66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>
                          <a:solidFill>
                            <a:srgbClr val="159961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3 180 966,00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782 185,73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>
                          <a:solidFill>
                            <a:srgbClr val="159961"/>
                          </a:solidFill>
                          <a:effectLst/>
                          <a:latin typeface="Verdana" panose="020B0604030504040204" pitchFamily="34" charset="0"/>
                        </a:rPr>
                        <a:t>25%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6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u="none" strike="noStrike">
                          <a:effectLst/>
                        </a:rPr>
                        <a:t>Total </a:t>
                      </a:r>
                      <a:endParaRPr lang="fr-FR" sz="16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192 917 373,00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112 853 407,50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>
                          <a:solidFill>
                            <a:srgbClr val="159961"/>
                          </a:solidFill>
                          <a:effectLst/>
                          <a:latin typeface="Verdana" panose="020B0604030504040204" pitchFamily="34" charset="0"/>
                        </a:rPr>
                        <a:t>58%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7 671 743,00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3 092 722,65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>
                          <a:solidFill>
                            <a:srgbClr val="159961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95536" y="3649314"/>
            <a:ext cx="86756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srgbClr val="003399"/>
                </a:solidFill>
                <a:latin typeface="Verdana" panose="020B0604030504040204" pitchFamily="34" charset="0"/>
                <a:cs typeface="Montserrat"/>
              </a:rPr>
              <a:t>ERDF/IPA remaining budget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3419872" y="4395313"/>
          <a:ext cx="5457633" cy="208823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43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6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ERDF</a:t>
                      </a:r>
                      <a:endParaRPr lang="fr-F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IPA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22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Axe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40 672 236,04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1 911 030,51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5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Axe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5 675 226,12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269 209,57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5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Axe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33 716 503,34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2 398 780,27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5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80 063 965,50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Verdana" panose="020B0604030504040204" pitchFamily="34" charset="0"/>
                        </a:rPr>
                        <a:t>4 579 020,35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24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 de texte 11"/>
          <p:cNvSpPr txBox="1"/>
          <p:nvPr/>
        </p:nvSpPr>
        <p:spPr>
          <a:xfrm>
            <a:off x="17912" y="2060848"/>
            <a:ext cx="9144000" cy="1656710"/>
          </a:xfrm>
          <a:prstGeom prst="rect">
            <a:avLst/>
          </a:prstGeom>
          <a:gradFill flip="none" rotWithShape="1">
            <a:gsLst>
              <a:gs pos="52000">
                <a:srgbClr val="003399">
                  <a:shade val="30000"/>
                  <a:satMod val="115000"/>
                  <a:alpha val="0"/>
                </a:srgbClr>
              </a:gs>
              <a:gs pos="0">
                <a:srgbClr val="003399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EDC6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EXPECTATIONS</a:t>
            </a:r>
            <a:br>
              <a:rPr lang="en-GB" sz="3200" b="1" dirty="0">
                <a:solidFill>
                  <a:srgbClr val="EDC6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200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1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4176713" cy="2592388"/>
          </a:xfrm>
        </p:spPr>
        <p:txBody>
          <a:bodyPr/>
          <a:lstStyle/>
          <a:p>
            <a:r>
              <a:rPr lang="fr-FR" altLang="fr-FR" dirty="0"/>
              <a:t>Key </a:t>
            </a:r>
            <a:r>
              <a:rPr lang="fr-FR" altLang="fr-FR" dirty="0" err="1"/>
              <a:t>principles</a:t>
            </a:r>
            <a:r>
              <a:rPr lang="fr-FR" altLang="fr-FR" dirty="0"/>
              <a:t> of INTERREG MED Programme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3779838" y="4948238"/>
            <a:ext cx="5184775" cy="60483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US" altLang="fr-FR" sz="1400"/>
              <a:t>More info: see </a:t>
            </a:r>
            <a:r>
              <a:rPr lang="en-US" altLang="fr-FR" sz="1400">
                <a:solidFill>
                  <a:srgbClr val="00B050"/>
                </a:solidFill>
              </a:rPr>
              <a:t>Programme Manual</a:t>
            </a:r>
            <a:r>
              <a:rPr lang="en-US" altLang="fr-FR" sz="1400"/>
              <a:t> of INTERREG MED Programme: </a:t>
            </a:r>
            <a:r>
              <a:rPr lang="en-US" altLang="fr-FR" sz="1400">
                <a:solidFill>
                  <a:srgbClr val="FF0000"/>
                </a:solidFill>
                <a:hlinkClick r:id="rId3"/>
              </a:rPr>
              <a:t>www.interreg-med.eu</a:t>
            </a:r>
            <a:r>
              <a:rPr lang="en-US" altLang="fr-FR" sz="1400">
                <a:solidFill>
                  <a:srgbClr val="FF0000"/>
                </a:solidFill>
              </a:rPr>
              <a:t> </a:t>
            </a:r>
            <a:endParaRPr lang="en-US" altLang="fr-FR" sz="1400" b="0">
              <a:solidFill>
                <a:srgbClr val="FF0000"/>
              </a:solidFill>
            </a:endParaRPr>
          </a:p>
        </p:txBody>
      </p:sp>
      <p:pic>
        <p:nvPicPr>
          <p:cNvPr id="21508" name="Imag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8913"/>
            <a:ext cx="44656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130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Quality and excellence of projects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062412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600" dirty="0"/>
              <a:t>Effective answer to common challenges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600" b="0" dirty="0"/>
              <a:t>TERRITORIAL Cooperation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600" b="0" dirty="0"/>
              <a:t>Sharing expertise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600" b="0" dirty="0"/>
              <a:t>Motivate real and positive changes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600" b="0" dirty="0"/>
              <a:t>Think on final beneficiaries</a:t>
            </a:r>
          </a:p>
          <a:p>
            <a:pPr lvl="1" algn="just">
              <a:spcAft>
                <a:spcPts val="600"/>
              </a:spcAft>
              <a:defRPr/>
            </a:pPr>
            <a:endParaRPr lang="en-US" altLang="fr-FR" sz="1600" b="0" dirty="0"/>
          </a:p>
          <a:p>
            <a:pPr algn="just">
              <a:spcAft>
                <a:spcPts val="600"/>
              </a:spcAft>
              <a:defRPr/>
            </a:pPr>
            <a:r>
              <a:rPr lang="en-US" altLang="fr-FR" sz="1600" dirty="0"/>
              <a:t>Coherence between working plan and associated budget.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600" b="0" dirty="0"/>
              <a:t>Realistic budget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600" b="0" dirty="0"/>
              <a:t>Risk management in project implementation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600" b="0" dirty="0"/>
              <a:t>Effective and USEFUL evaluation</a:t>
            </a:r>
          </a:p>
          <a:p>
            <a:pPr lvl="1" algn="just">
              <a:spcAft>
                <a:spcPts val="600"/>
              </a:spcAft>
              <a:defRPr/>
            </a:pPr>
            <a:endParaRPr lang="en-US" altLang="fr-FR" sz="1600" b="0" dirty="0"/>
          </a:p>
        </p:txBody>
      </p:sp>
    </p:spTree>
    <p:extLst>
      <p:ext uri="{BB962C8B-B14F-4D97-AF65-F5344CB8AC3E}">
        <p14:creationId xmlns:p14="http://schemas.microsoft.com/office/powerpoint/2010/main" val="99064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229600" cy="941388"/>
          </a:xfrm>
        </p:spPr>
        <p:txBody>
          <a:bodyPr/>
          <a:lstStyle/>
          <a:p>
            <a:r>
              <a:rPr lang="fr-FR" altLang="fr-FR"/>
              <a:t>Capitalisation 2.0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179388" y="985838"/>
            <a:ext cx="8229600" cy="4560887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dirty="0">
                <a:solidFill>
                  <a:srgbClr val="00B050"/>
                </a:solidFill>
              </a:rPr>
              <a:t>Existing MED projects, results and initiatives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400" b="0" dirty="0"/>
              <a:t>Library of deliverables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400" b="0" dirty="0"/>
              <a:t>Projects databases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fr-FR" sz="1400" b="0" dirty="0"/>
          </a:p>
          <a:p>
            <a:pPr algn="just">
              <a:spcAft>
                <a:spcPts val="600"/>
              </a:spcAft>
              <a:defRPr/>
            </a:pPr>
            <a:r>
              <a:rPr lang="en-US" altLang="fr-FR" sz="1400" dirty="0">
                <a:solidFill>
                  <a:srgbClr val="0070C0"/>
                </a:solidFill>
              </a:rPr>
              <a:t>With other INTERREG Programmes and projects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400" b="0" dirty="0"/>
              <a:t>E.g. INTERREG IV C Capitalisation platforms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400" b="0" dirty="0"/>
              <a:t>Central Europe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400" b="0" dirty="0"/>
              <a:t>ADRION Programme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400" b="0" dirty="0"/>
              <a:t>KEEP Database</a:t>
            </a:r>
          </a:p>
          <a:p>
            <a:pPr lvl="1" algn="just">
              <a:spcAft>
                <a:spcPts val="600"/>
              </a:spcAft>
              <a:defRPr/>
            </a:pPr>
            <a:endParaRPr lang="en-US" altLang="fr-FR" sz="1400" b="0" dirty="0"/>
          </a:p>
          <a:p>
            <a:pPr algn="just">
              <a:spcAft>
                <a:spcPts val="600"/>
              </a:spcAft>
              <a:defRPr/>
            </a:pPr>
            <a:r>
              <a:rPr lang="en-US" altLang="fr-FR" sz="1400" dirty="0">
                <a:solidFill>
                  <a:srgbClr val="002060"/>
                </a:solidFill>
              </a:rPr>
              <a:t>With other initiatives at European, National and sub-national levels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400" b="0" dirty="0"/>
              <a:t>European: EIB, Horizon2020, LIFE Programme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400" b="0" dirty="0"/>
              <a:t>National: Slovenian strategies of innovation, energy, tourism.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400" b="0" dirty="0"/>
              <a:t>Sub-national:  regional and local regulation, policies, plans. </a:t>
            </a:r>
          </a:p>
        </p:txBody>
      </p:sp>
    </p:spTree>
    <p:extLst>
      <p:ext uri="{BB962C8B-B14F-4D97-AF65-F5344CB8AC3E}">
        <p14:creationId xmlns:p14="http://schemas.microsoft.com/office/powerpoint/2010/main" val="828212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34925" y="0"/>
            <a:ext cx="8640763" cy="941388"/>
          </a:xfrm>
        </p:spPr>
        <p:txBody>
          <a:bodyPr/>
          <a:lstStyle/>
          <a:p>
            <a:pPr algn="ctr"/>
            <a:r>
              <a:rPr lang="en-US" altLang="fr-FR" sz="2800" dirty="0">
                <a:solidFill>
                  <a:srgbClr val="00B050"/>
                </a:solidFill>
              </a:rPr>
              <a:t>Intervention Logic </a:t>
            </a:r>
            <a:br>
              <a:rPr lang="en-US" altLang="fr-FR" sz="2800" dirty="0">
                <a:solidFill>
                  <a:srgbClr val="00B050"/>
                </a:solidFill>
              </a:rPr>
            </a:br>
            <a:r>
              <a:rPr lang="en-US" altLang="fr-FR" sz="2800" b="0" dirty="0">
                <a:solidFill>
                  <a:srgbClr val="00B050"/>
                </a:solidFill>
              </a:rPr>
              <a:t>(Matching </a:t>
            </a:r>
            <a:r>
              <a:rPr lang="en-US" altLang="fr-FR" sz="2800" b="0" dirty="0" err="1">
                <a:solidFill>
                  <a:srgbClr val="00B050"/>
                </a:solidFill>
              </a:rPr>
              <a:t>Programme</a:t>
            </a:r>
            <a:r>
              <a:rPr lang="en-US" altLang="fr-FR" sz="2800" b="0" dirty="0">
                <a:solidFill>
                  <a:srgbClr val="00B050"/>
                </a:solidFill>
              </a:rPr>
              <a:t>-Project expectations)</a:t>
            </a:r>
            <a:endParaRPr lang="fr-FR" altLang="fr-FR" sz="2800" b="0" dirty="0"/>
          </a:p>
        </p:txBody>
      </p:sp>
      <p:pic>
        <p:nvPicPr>
          <p:cNvPr id="29700" name="Imag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72" y="1052736"/>
            <a:ext cx="3082467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74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679374" y="2585915"/>
            <a:ext cx="648072" cy="3014896"/>
          </a:xfrm>
          <a:prstGeom prst="rect">
            <a:avLst/>
          </a:prstGeom>
          <a:solidFill>
            <a:srgbClr val="3C7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10717"/>
            <a:ext cx="9130434" cy="617538"/>
          </a:xfrm>
        </p:spPr>
        <p:txBody>
          <a:bodyPr/>
          <a:lstStyle/>
          <a:p>
            <a:pPr algn="ctr">
              <a:defRPr/>
            </a:pPr>
            <a:r>
              <a:rPr lang="en-GB" altLang="fr-FR" sz="2800" kern="1200" dirty="0">
                <a:solidFill>
                  <a:srgbClr val="465F92"/>
                </a:solidFill>
                <a:latin typeface="+mn-lt"/>
                <a:ea typeface="Times New Roman" panose="02020603050405020304" pitchFamily="18" charset="0"/>
                <a:cs typeface="+mn-cs"/>
              </a:rPr>
              <a:t>Programme Architecture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13908" y="1124989"/>
            <a:ext cx="403244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600" b="1" dirty="0">
                <a:solidFill>
                  <a:srgbClr val="465F92"/>
                </a:solidFill>
              </a:rPr>
              <a:t>HORIZONTAL</a:t>
            </a:r>
            <a:r>
              <a:rPr lang="en-US" sz="1600" dirty="0">
                <a:solidFill>
                  <a:srgbClr val="465F92"/>
                </a:solidFill>
              </a:rPr>
              <a:t> projects </a:t>
            </a:r>
          </a:p>
          <a:p>
            <a:pPr algn="ctr">
              <a:lnSpc>
                <a:spcPts val="1400"/>
              </a:lnSpc>
            </a:pPr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1600" b="1" baseline="30000" dirty="0">
                <a:solidFill>
                  <a:srgbClr val="FF0000"/>
                </a:solidFill>
              </a:rPr>
              <a:t>nd</a:t>
            </a:r>
            <a:r>
              <a:rPr lang="en-US" sz="1600" b="1" dirty="0">
                <a:solidFill>
                  <a:srgbClr val="FF0000"/>
                </a:solidFill>
              </a:rPr>
              <a:t> level impact </a:t>
            </a:r>
          </a:p>
          <a:p>
            <a:pPr algn="ctr">
              <a:lnSpc>
                <a:spcPts val="1400"/>
              </a:lnSpc>
            </a:pPr>
            <a:endParaRPr lang="en-US" sz="1600" dirty="0">
              <a:solidFill>
                <a:srgbClr val="465F92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600" b="1" dirty="0">
                <a:solidFill>
                  <a:srgbClr val="465F92"/>
                </a:solidFill>
              </a:rPr>
              <a:t>Thematic transnational </a:t>
            </a:r>
          </a:p>
          <a:p>
            <a:pPr algn="ctr">
              <a:lnSpc>
                <a:spcPts val="1400"/>
              </a:lnSpc>
            </a:pPr>
            <a:r>
              <a:rPr lang="en-US" sz="1600" b="1" dirty="0">
                <a:solidFill>
                  <a:srgbClr val="465F92"/>
                </a:solidFill>
              </a:rPr>
              <a:t>communities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501" y="931116"/>
            <a:ext cx="1913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3</a:t>
            </a:r>
            <a:r>
              <a:rPr lang="en-US" sz="1600" b="1" baseline="30000" dirty="0">
                <a:solidFill>
                  <a:srgbClr val="FF0000"/>
                </a:solidFill>
              </a:rPr>
              <a:t>rd</a:t>
            </a:r>
            <a:r>
              <a:rPr lang="en-US" sz="1600" b="1" dirty="0">
                <a:solidFill>
                  <a:srgbClr val="FF0000"/>
                </a:solidFill>
              </a:rPr>
              <a:t> level impact </a:t>
            </a:r>
            <a:r>
              <a:rPr lang="en-US" sz="1600" dirty="0">
                <a:solidFill>
                  <a:srgbClr val="465F92"/>
                </a:solidFill>
              </a:rPr>
              <a:t>Mediterranean </a:t>
            </a:r>
            <a:r>
              <a:rPr lang="en-US" sz="1600" b="1" dirty="0">
                <a:solidFill>
                  <a:srgbClr val="465F92"/>
                </a:solidFill>
              </a:rPr>
              <a:t>SHARED VISION </a:t>
            </a:r>
            <a:r>
              <a:rPr lang="en-US" sz="1600" dirty="0">
                <a:solidFill>
                  <a:srgbClr val="465F92"/>
                </a:solidFill>
              </a:rPr>
              <a:t>on </a:t>
            </a:r>
            <a:r>
              <a:rPr lang="en-US" sz="1600" b="1" dirty="0">
                <a:solidFill>
                  <a:srgbClr val="465F92"/>
                </a:solidFill>
              </a:rPr>
              <a:t>policies &amp; actions </a:t>
            </a:r>
          </a:p>
        </p:txBody>
      </p:sp>
      <p:sp>
        <p:nvSpPr>
          <p:cNvPr id="55" name="ZoneTexte 54"/>
          <p:cNvSpPr txBox="1"/>
          <p:nvPr/>
        </p:nvSpPr>
        <p:spPr>
          <a:xfrm rot="16200000">
            <a:off x="-108657" y="4002608"/>
            <a:ext cx="2169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Axis 4 – platform</a:t>
            </a:r>
          </a:p>
        </p:txBody>
      </p:sp>
      <p:grpSp>
        <p:nvGrpSpPr>
          <p:cNvPr id="106" name="Groupe 105"/>
          <p:cNvGrpSpPr/>
          <p:nvPr/>
        </p:nvGrpSpPr>
        <p:grpSpPr>
          <a:xfrm>
            <a:off x="5075395" y="1813454"/>
            <a:ext cx="3961101" cy="4605276"/>
            <a:chOff x="8536785" y="2136092"/>
            <a:chExt cx="3961101" cy="4605276"/>
          </a:xfrm>
        </p:grpSpPr>
        <p:sp>
          <p:nvSpPr>
            <p:cNvPr id="37" name="ZoneTexte 36"/>
            <p:cNvSpPr txBox="1"/>
            <p:nvPr/>
          </p:nvSpPr>
          <p:spPr>
            <a:xfrm>
              <a:off x="11276172" y="2736830"/>
              <a:ext cx="1148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DC608"/>
                  </a:solidFill>
                  <a:latin typeface="+mn-lt"/>
                </a:rPr>
                <a:t>Innovation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1202467" y="4115242"/>
              <a:ext cx="12954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159961"/>
                  </a:solidFill>
                  <a:latin typeface="+mn-lt"/>
                </a:rPr>
                <a:t>Low-carbon </a:t>
              </a:r>
            </a:p>
            <a:p>
              <a:pPr algn="ctr"/>
              <a:r>
                <a:rPr lang="en-GB" sz="1400" dirty="0">
                  <a:solidFill>
                    <a:srgbClr val="159961"/>
                  </a:solidFill>
                  <a:latin typeface="+mn-lt"/>
                </a:rPr>
                <a:t>economy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1141476" y="5695198"/>
              <a:ext cx="13148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98C222"/>
                  </a:solidFill>
                  <a:latin typeface="+mn-lt"/>
                </a:rPr>
                <a:t>Natural</a:t>
              </a:r>
            </a:p>
            <a:p>
              <a:pPr algn="ctr"/>
              <a:r>
                <a:rPr lang="en-GB" sz="1400" dirty="0">
                  <a:solidFill>
                    <a:srgbClr val="98C222"/>
                  </a:solidFill>
                  <a:latin typeface="+mn-lt"/>
                </a:rPr>
                <a:t>and cultural </a:t>
              </a:r>
            </a:p>
            <a:p>
              <a:pPr algn="ctr"/>
              <a:r>
                <a:rPr lang="en-GB" sz="1400" dirty="0">
                  <a:solidFill>
                    <a:srgbClr val="98C222"/>
                  </a:solidFill>
                  <a:latin typeface="+mn-lt"/>
                </a:rPr>
                <a:t>Resources</a:t>
              </a:r>
            </a:p>
          </p:txBody>
        </p:sp>
        <p:grpSp>
          <p:nvGrpSpPr>
            <p:cNvPr id="105" name="Groupe 104"/>
            <p:cNvGrpSpPr/>
            <p:nvPr/>
          </p:nvGrpSpPr>
          <p:grpSpPr>
            <a:xfrm>
              <a:off x="8536785" y="2136092"/>
              <a:ext cx="2606459" cy="4605276"/>
              <a:chOff x="8536785" y="2136092"/>
              <a:chExt cx="2606459" cy="4605276"/>
            </a:xfrm>
          </p:grpSpPr>
          <p:grpSp>
            <p:nvGrpSpPr>
              <p:cNvPr id="16" name="Groupe 15"/>
              <p:cNvGrpSpPr/>
              <p:nvPr/>
            </p:nvGrpSpPr>
            <p:grpSpPr>
              <a:xfrm>
                <a:off x="9726800" y="2297788"/>
                <a:ext cx="1266835" cy="1185861"/>
                <a:chOff x="9520238" y="2389355"/>
                <a:chExt cx="1266835" cy="1185861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9591675" y="2637005"/>
                  <a:ext cx="285750" cy="285750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>
                      <a:solidFill>
                        <a:srgbClr val="465F92"/>
                      </a:solidFill>
                    </a:rPr>
                    <a:t>1</a:t>
                  </a:r>
                </a:p>
              </p:txBody>
            </p:sp>
            <p:sp>
              <p:nvSpPr>
                <p:cNvPr id="18" name="Ellipse 17"/>
                <p:cNvSpPr/>
                <p:nvPr/>
              </p:nvSpPr>
              <p:spPr>
                <a:xfrm>
                  <a:off x="9982201" y="2389355"/>
                  <a:ext cx="285750" cy="285750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>
                      <a:solidFill>
                        <a:srgbClr val="465F92"/>
                      </a:solidFill>
                    </a:rPr>
                    <a:t>2</a:t>
                  </a:r>
                </a:p>
              </p:txBody>
            </p:sp>
            <p:sp>
              <p:nvSpPr>
                <p:cNvPr id="19" name="Ellipse 18"/>
                <p:cNvSpPr/>
                <p:nvPr/>
              </p:nvSpPr>
              <p:spPr>
                <a:xfrm>
                  <a:off x="9939343" y="2772736"/>
                  <a:ext cx="285750" cy="285750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>
                      <a:solidFill>
                        <a:srgbClr val="465F92"/>
                      </a:solidFill>
                    </a:rPr>
                    <a:t>3</a:t>
                  </a:r>
                </a:p>
              </p:txBody>
            </p:sp>
            <p:sp>
              <p:nvSpPr>
                <p:cNvPr id="20" name="Ellipse 19"/>
                <p:cNvSpPr/>
                <p:nvPr/>
              </p:nvSpPr>
              <p:spPr>
                <a:xfrm>
                  <a:off x="9520238" y="3020386"/>
                  <a:ext cx="500062" cy="500062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>
                      <a:solidFill>
                        <a:srgbClr val="465F92"/>
                      </a:solidFill>
                    </a:rPr>
                    <a:t>1/2</a:t>
                  </a:r>
                </a:p>
              </p:txBody>
            </p:sp>
            <p:sp>
              <p:nvSpPr>
                <p:cNvPr id="21" name="Ellipse 20"/>
                <p:cNvSpPr/>
                <p:nvPr/>
              </p:nvSpPr>
              <p:spPr>
                <a:xfrm>
                  <a:off x="10287011" y="2566758"/>
                  <a:ext cx="500062" cy="500062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>
                      <a:solidFill>
                        <a:srgbClr val="465F92"/>
                      </a:solidFill>
                    </a:rPr>
                    <a:t>2/3</a:t>
                  </a:r>
                </a:p>
              </p:txBody>
            </p:sp>
            <p:sp>
              <p:nvSpPr>
                <p:cNvPr id="22" name="Ellipse 21"/>
                <p:cNvSpPr/>
                <p:nvPr/>
              </p:nvSpPr>
              <p:spPr>
                <a:xfrm>
                  <a:off x="10082218" y="3075154"/>
                  <a:ext cx="500062" cy="500062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>
                      <a:solidFill>
                        <a:srgbClr val="465F92"/>
                      </a:solidFill>
                    </a:rPr>
                    <a:t>1/2/3</a:t>
                  </a:r>
                </a:p>
              </p:txBody>
            </p:sp>
          </p:grpSp>
          <p:grpSp>
            <p:nvGrpSpPr>
              <p:cNvPr id="23" name="Groupe 22"/>
              <p:cNvGrpSpPr/>
              <p:nvPr/>
            </p:nvGrpSpPr>
            <p:grpSpPr>
              <a:xfrm>
                <a:off x="9750618" y="3783922"/>
                <a:ext cx="1266835" cy="1185861"/>
                <a:chOff x="9291638" y="923925"/>
                <a:chExt cx="1266835" cy="1185861"/>
              </a:xfrm>
              <a:gradFill flip="none" rotWithShape="1">
                <a:gsLst>
                  <a:gs pos="0">
                    <a:srgbClr val="159961">
                      <a:shade val="30000"/>
                      <a:satMod val="115000"/>
                    </a:srgbClr>
                  </a:gs>
                  <a:gs pos="50000">
                    <a:srgbClr val="159961">
                      <a:shade val="67500"/>
                      <a:satMod val="115000"/>
                    </a:srgbClr>
                  </a:gs>
                  <a:gs pos="100000">
                    <a:srgbClr val="15996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</p:grpSpPr>
            <p:sp>
              <p:nvSpPr>
                <p:cNvPr id="24" name="Ellipse 23"/>
                <p:cNvSpPr/>
                <p:nvPr/>
              </p:nvSpPr>
              <p:spPr>
                <a:xfrm>
                  <a:off x="9363075" y="1171575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/>
                    <a:t>1</a:t>
                  </a:r>
                </a:p>
              </p:txBody>
            </p:sp>
            <p:sp>
              <p:nvSpPr>
                <p:cNvPr id="25" name="Ellipse 24"/>
                <p:cNvSpPr/>
                <p:nvPr/>
              </p:nvSpPr>
              <p:spPr>
                <a:xfrm>
                  <a:off x="9753601" y="923925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/>
                    <a:t>2</a:t>
                  </a:r>
                </a:p>
              </p:txBody>
            </p:sp>
            <p:sp>
              <p:nvSpPr>
                <p:cNvPr id="26" name="Ellipse 25"/>
                <p:cNvSpPr/>
                <p:nvPr/>
              </p:nvSpPr>
              <p:spPr>
                <a:xfrm>
                  <a:off x="9710743" y="1307306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/>
                    <a:t>3</a:t>
                  </a:r>
                </a:p>
              </p:txBody>
            </p:sp>
            <p:sp>
              <p:nvSpPr>
                <p:cNvPr id="27" name="Ellipse 26"/>
                <p:cNvSpPr/>
                <p:nvPr/>
              </p:nvSpPr>
              <p:spPr>
                <a:xfrm>
                  <a:off x="9291638" y="1554956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/>
                    <a:t>1/2</a:t>
                  </a:r>
                </a:p>
              </p:txBody>
            </p:sp>
            <p:sp>
              <p:nvSpPr>
                <p:cNvPr id="28" name="Ellipse 27"/>
                <p:cNvSpPr/>
                <p:nvPr/>
              </p:nvSpPr>
              <p:spPr>
                <a:xfrm>
                  <a:off x="10058411" y="1101328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/>
                    <a:t>2/3</a:t>
                  </a:r>
                </a:p>
              </p:txBody>
            </p:sp>
            <p:sp>
              <p:nvSpPr>
                <p:cNvPr id="29" name="Ellipse 28"/>
                <p:cNvSpPr/>
                <p:nvPr/>
              </p:nvSpPr>
              <p:spPr>
                <a:xfrm>
                  <a:off x="9853618" y="1609724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/>
                    <a:t>1/2/3</a:t>
                  </a:r>
                </a:p>
              </p:txBody>
            </p:sp>
          </p:grpSp>
          <p:grpSp>
            <p:nvGrpSpPr>
              <p:cNvPr id="30" name="Groupe 29"/>
              <p:cNvGrpSpPr/>
              <p:nvPr/>
            </p:nvGrpSpPr>
            <p:grpSpPr>
              <a:xfrm>
                <a:off x="9812535" y="5423408"/>
                <a:ext cx="1266835" cy="1185861"/>
                <a:chOff x="9291638" y="923925"/>
                <a:chExt cx="1266835" cy="1185861"/>
              </a:xfrm>
              <a:gradFill flip="none" rotWithShape="1">
                <a:gsLst>
                  <a:gs pos="0">
                    <a:srgbClr val="98C222">
                      <a:shade val="30000"/>
                      <a:satMod val="115000"/>
                    </a:srgbClr>
                  </a:gs>
                  <a:gs pos="50000">
                    <a:srgbClr val="98C222">
                      <a:shade val="67500"/>
                      <a:satMod val="115000"/>
                    </a:srgbClr>
                  </a:gs>
                  <a:gs pos="100000">
                    <a:srgbClr val="98C222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</p:grpSpPr>
            <p:sp>
              <p:nvSpPr>
                <p:cNvPr id="31" name="Ellipse 30"/>
                <p:cNvSpPr/>
                <p:nvPr/>
              </p:nvSpPr>
              <p:spPr>
                <a:xfrm>
                  <a:off x="9363075" y="1171575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/>
                    <a:t>1</a:t>
                  </a:r>
                </a:p>
              </p:txBody>
            </p:sp>
            <p:sp>
              <p:nvSpPr>
                <p:cNvPr id="32" name="Ellipse 31"/>
                <p:cNvSpPr/>
                <p:nvPr/>
              </p:nvSpPr>
              <p:spPr>
                <a:xfrm>
                  <a:off x="9753601" y="923925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/>
                    <a:t>2</a:t>
                  </a:r>
                </a:p>
              </p:txBody>
            </p:sp>
            <p:sp>
              <p:nvSpPr>
                <p:cNvPr id="33" name="Ellipse 32"/>
                <p:cNvSpPr/>
                <p:nvPr/>
              </p:nvSpPr>
              <p:spPr>
                <a:xfrm>
                  <a:off x="9710743" y="1307306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/>
                    <a:t>3</a:t>
                  </a:r>
                </a:p>
              </p:txBody>
            </p:sp>
            <p:sp>
              <p:nvSpPr>
                <p:cNvPr id="34" name="Ellipse 33"/>
                <p:cNvSpPr/>
                <p:nvPr/>
              </p:nvSpPr>
              <p:spPr>
                <a:xfrm>
                  <a:off x="9291638" y="1554956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/>
                    <a:t>1/2</a:t>
                  </a:r>
                </a:p>
              </p:txBody>
            </p:sp>
            <p:sp>
              <p:nvSpPr>
                <p:cNvPr id="35" name="Ellipse 34"/>
                <p:cNvSpPr/>
                <p:nvPr/>
              </p:nvSpPr>
              <p:spPr>
                <a:xfrm>
                  <a:off x="10058411" y="1101328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/>
                    <a:t>2/3</a:t>
                  </a:r>
                </a:p>
              </p:txBody>
            </p:sp>
            <p:sp>
              <p:nvSpPr>
                <p:cNvPr id="36" name="Ellipse 35"/>
                <p:cNvSpPr/>
                <p:nvPr/>
              </p:nvSpPr>
              <p:spPr>
                <a:xfrm>
                  <a:off x="9853618" y="1609724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/>
                    <a:t>1/2/3</a:t>
                  </a:r>
                </a:p>
              </p:txBody>
            </p:sp>
          </p:grpSp>
          <p:grpSp>
            <p:nvGrpSpPr>
              <p:cNvPr id="40" name="Groupe 39"/>
              <p:cNvGrpSpPr/>
              <p:nvPr/>
            </p:nvGrpSpPr>
            <p:grpSpPr>
              <a:xfrm>
                <a:off x="8536785" y="2549515"/>
                <a:ext cx="1024845" cy="697795"/>
                <a:chOff x="8252105" y="1208255"/>
                <a:chExt cx="1024845" cy="697795"/>
              </a:xfrm>
            </p:grpSpPr>
            <p:cxnSp>
              <p:nvCxnSpPr>
                <p:cNvPr id="41" name="Connecteur droit avec flèche 40"/>
                <p:cNvCxnSpPr/>
                <p:nvPr/>
              </p:nvCxnSpPr>
              <p:spPr>
                <a:xfrm flipH="1">
                  <a:off x="8252105" y="1629051"/>
                  <a:ext cx="1024845" cy="0"/>
                </a:xfrm>
                <a:prstGeom prst="straightConnector1">
                  <a:avLst/>
                </a:prstGeom>
                <a:ln w="19050">
                  <a:solidFill>
                    <a:srgbClr val="98C222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ZoneTexte 41"/>
                <p:cNvSpPr txBox="1"/>
                <p:nvPr/>
              </p:nvSpPr>
              <p:spPr>
                <a:xfrm>
                  <a:off x="8265032" y="1208255"/>
                  <a:ext cx="9989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b="1" dirty="0">
                      <a:solidFill>
                        <a:srgbClr val="5B9BD5"/>
                      </a:solidFill>
                    </a:rPr>
                    <a:t>Facilitation</a:t>
                  </a:r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>
                  <a:off x="8394875" y="1629051"/>
                  <a:ext cx="7393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b="1" dirty="0">
                      <a:solidFill>
                        <a:srgbClr val="98C222"/>
                      </a:solidFill>
                    </a:rPr>
                    <a:t>Results</a:t>
                  </a:r>
                </a:p>
              </p:txBody>
            </p:sp>
            <p:cxnSp>
              <p:nvCxnSpPr>
                <p:cNvPr id="44" name="Connecteur droit avec flèche 43"/>
                <p:cNvCxnSpPr/>
                <p:nvPr/>
              </p:nvCxnSpPr>
              <p:spPr>
                <a:xfrm>
                  <a:off x="8252105" y="1436855"/>
                  <a:ext cx="1024845" cy="0"/>
                </a:xfrm>
                <a:prstGeom prst="straightConnector1">
                  <a:avLst/>
                </a:prstGeom>
                <a:ln w="1905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e 44"/>
              <p:cNvGrpSpPr/>
              <p:nvPr/>
            </p:nvGrpSpPr>
            <p:grpSpPr>
              <a:xfrm>
                <a:off x="8536785" y="3967662"/>
                <a:ext cx="1024845" cy="765782"/>
                <a:chOff x="8252105" y="2648525"/>
                <a:chExt cx="1024845" cy="765782"/>
              </a:xfrm>
            </p:grpSpPr>
            <p:cxnSp>
              <p:nvCxnSpPr>
                <p:cNvPr id="46" name="Connecteur droit avec flèche 45"/>
                <p:cNvCxnSpPr/>
                <p:nvPr/>
              </p:nvCxnSpPr>
              <p:spPr>
                <a:xfrm flipH="1">
                  <a:off x="8252105" y="3137308"/>
                  <a:ext cx="1024845" cy="0"/>
                </a:xfrm>
                <a:prstGeom prst="straightConnector1">
                  <a:avLst/>
                </a:prstGeom>
                <a:ln w="19050">
                  <a:solidFill>
                    <a:srgbClr val="98C222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7" name="ZoneTexte 46"/>
                <p:cNvSpPr txBox="1"/>
                <p:nvPr/>
              </p:nvSpPr>
              <p:spPr>
                <a:xfrm>
                  <a:off x="8265032" y="2648525"/>
                  <a:ext cx="9989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b="1" dirty="0">
                      <a:solidFill>
                        <a:srgbClr val="5B9BD5"/>
                      </a:solidFill>
                    </a:rPr>
                    <a:t>Facilitation</a:t>
                  </a:r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>
                <a:xfrm>
                  <a:off x="8394875" y="3137308"/>
                  <a:ext cx="7393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b="1" dirty="0">
                      <a:solidFill>
                        <a:srgbClr val="98C222"/>
                      </a:solidFill>
                    </a:rPr>
                    <a:t>Results</a:t>
                  </a:r>
                </a:p>
              </p:txBody>
            </p:sp>
            <p:cxnSp>
              <p:nvCxnSpPr>
                <p:cNvPr id="49" name="Connecteur droit avec flèche 48"/>
                <p:cNvCxnSpPr/>
                <p:nvPr/>
              </p:nvCxnSpPr>
              <p:spPr>
                <a:xfrm>
                  <a:off x="8252105" y="2945112"/>
                  <a:ext cx="1024845" cy="0"/>
                </a:xfrm>
                <a:prstGeom prst="straightConnector1">
                  <a:avLst/>
                </a:prstGeom>
                <a:ln w="1905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e 49"/>
              <p:cNvGrpSpPr/>
              <p:nvPr/>
            </p:nvGrpSpPr>
            <p:grpSpPr>
              <a:xfrm>
                <a:off x="8536785" y="5623846"/>
                <a:ext cx="1024845" cy="637039"/>
                <a:chOff x="8321115" y="4253505"/>
                <a:chExt cx="1024845" cy="637039"/>
              </a:xfrm>
            </p:grpSpPr>
            <p:cxnSp>
              <p:nvCxnSpPr>
                <p:cNvPr id="51" name="Connecteur droit avec flèche 50"/>
                <p:cNvCxnSpPr/>
                <p:nvPr/>
              </p:nvCxnSpPr>
              <p:spPr>
                <a:xfrm flipH="1">
                  <a:off x="8321115" y="4613545"/>
                  <a:ext cx="1024845" cy="0"/>
                </a:xfrm>
                <a:prstGeom prst="straightConnector1">
                  <a:avLst/>
                </a:prstGeom>
                <a:ln w="19050">
                  <a:solidFill>
                    <a:srgbClr val="98C222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2" name="ZoneTexte 51"/>
                <p:cNvSpPr txBox="1"/>
                <p:nvPr/>
              </p:nvSpPr>
              <p:spPr>
                <a:xfrm>
                  <a:off x="8334042" y="4253505"/>
                  <a:ext cx="9989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b="1" dirty="0">
                      <a:solidFill>
                        <a:srgbClr val="5B9BD5"/>
                      </a:solidFill>
                    </a:rPr>
                    <a:t>Facilitation</a:t>
                  </a:r>
                </a:p>
              </p:txBody>
            </p:sp>
            <p:sp>
              <p:nvSpPr>
                <p:cNvPr id="53" name="ZoneTexte 52"/>
                <p:cNvSpPr txBox="1"/>
                <p:nvPr/>
              </p:nvSpPr>
              <p:spPr>
                <a:xfrm>
                  <a:off x="8463885" y="4613545"/>
                  <a:ext cx="7393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b="1" dirty="0">
                      <a:solidFill>
                        <a:srgbClr val="98C222"/>
                      </a:solidFill>
                    </a:rPr>
                    <a:t>Results</a:t>
                  </a:r>
                </a:p>
              </p:txBody>
            </p:sp>
            <p:cxnSp>
              <p:nvCxnSpPr>
                <p:cNvPr id="54" name="Connecteur droit avec flèche 53"/>
                <p:cNvCxnSpPr/>
                <p:nvPr/>
              </p:nvCxnSpPr>
              <p:spPr>
                <a:xfrm>
                  <a:off x="8321115" y="4533394"/>
                  <a:ext cx="1024845" cy="0"/>
                </a:xfrm>
                <a:prstGeom prst="straightConnector1">
                  <a:avLst/>
                </a:prstGeom>
                <a:ln w="1905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Ellipse 56"/>
              <p:cNvSpPr/>
              <p:nvPr/>
            </p:nvSpPr>
            <p:spPr>
              <a:xfrm>
                <a:off x="9606231" y="2136092"/>
                <a:ext cx="1472020" cy="1513685"/>
              </a:xfrm>
              <a:prstGeom prst="ellipse">
                <a:avLst/>
              </a:prstGeom>
              <a:noFill/>
              <a:ln>
                <a:solidFill>
                  <a:srgbClr val="FDC6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9638505" y="3717032"/>
                <a:ext cx="1472020" cy="1459743"/>
              </a:xfrm>
              <a:prstGeom prst="ellipse">
                <a:avLst/>
              </a:prstGeom>
              <a:noFill/>
              <a:ln>
                <a:solidFill>
                  <a:srgbClr val="159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9671224" y="5319459"/>
                <a:ext cx="1472020" cy="1421909"/>
              </a:xfrm>
              <a:prstGeom prst="ellipse">
                <a:avLst/>
              </a:prstGeom>
              <a:noFill/>
              <a:ln>
                <a:solidFill>
                  <a:srgbClr val="98C2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cxnSp>
        <p:nvCxnSpPr>
          <p:cNvPr id="63" name="Connecteur droit avec flèche 62"/>
          <p:cNvCxnSpPr/>
          <p:nvPr/>
        </p:nvCxnSpPr>
        <p:spPr>
          <a:xfrm>
            <a:off x="3617838" y="3349742"/>
            <a:ext cx="8997" cy="425032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3671436" y="3469269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rgbClr val="C00000"/>
                </a:solidFill>
                <a:latin typeface="+mj-lt"/>
              </a:rPr>
              <a:t>exchanges</a:t>
            </a:r>
          </a:p>
        </p:txBody>
      </p:sp>
      <p:grpSp>
        <p:nvGrpSpPr>
          <p:cNvPr id="98" name="Groupe 97"/>
          <p:cNvGrpSpPr/>
          <p:nvPr/>
        </p:nvGrpSpPr>
        <p:grpSpPr>
          <a:xfrm>
            <a:off x="2392151" y="2208134"/>
            <a:ext cx="2544357" cy="1147014"/>
            <a:chOff x="6335930" y="2603443"/>
            <a:chExt cx="2544357" cy="1147014"/>
          </a:xfrm>
        </p:grpSpPr>
        <p:grpSp>
          <p:nvGrpSpPr>
            <p:cNvPr id="93" name="Groupe 92"/>
            <p:cNvGrpSpPr/>
            <p:nvPr/>
          </p:nvGrpSpPr>
          <p:grpSpPr>
            <a:xfrm>
              <a:off x="6335932" y="2981224"/>
              <a:ext cx="2539479" cy="381889"/>
              <a:chOff x="6335932" y="2981224"/>
              <a:chExt cx="2539479" cy="381889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6534417" y="3010635"/>
                <a:ext cx="2340994" cy="317258"/>
              </a:xfrm>
              <a:prstGeom prst="rect">
                <a:avLst/>
              </a:prstGeom>
              <a:solidFill>
                <a:srgbClr val="FDC608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6213"/>
                <a:r>
                  <a:rPr lang="en-GB" sz="1100" b="1" dirty="0">
                    <a:solidFill>
                      <a:srgbClr val="465F92"/>
                    </a:solidFill>
                  </a:rPr>
                  <a:t>HP Blue Growth</a:t>
                </a:r>
              </a:p>
            </p:txBody>
          </p:sp>
          <p:pic>
            <p:nvPicPr>
              <p:cNvPr id="82" name="Imag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5932" y="2981224"/>
                <a:ext cx="381889" cy="381889"/>
              </a:xfrm>
              <a:prstGeom prst="rect">
                <a:avLst/>
              </a:prstGeom>
            </p:spPr>
          </p:pic>
        </p:grpSp>
        <p:grpSp>
          <p:nvGrpSpPr>
            <p:cNvPr id="94" name="Groupe 93"/>
            <p:cNvGrpSpPr/>
            <p:nvPr/>
          </p:nvGrpSpPr>
          <p:grpSpPr>
            <a:xfrm>
              <a:off x="6335931" y="2603443"/>
              <a:ext cx="2533783" cy="381889"/>
              <a:chOff x="6335931" y="2603443"/>
              <a:chExt cx="2533783" cy="381889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6528720" y="2656166"/>
                <a:ext cx="2340994" cy="317258"/>
              </a:xfrm>
              <a:prstGeom prst="rect">
                <a:avLst/>
              </a:prstGeom>
              <a:solidFill>
                <a:srgbClr val="FDC608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6213"/>
                <a:r>
                  <a:rPr lang="en-GB" sz="1100" b="1" dirty="0">
                    <a:solidFill>
                      <a:srgbClr val="465F92"/>
                    </a:solidFill>
                  </a:rPr>
                  <a:t>HP Green Growth</a:t>
                </a:r>
              </a:p>
            </p:txBody>
          </p:sp>
          <p:pic>
            <p:nvPicPr>
              <p:cNvPr id="84" name="Image 8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5931" y="2603443"/>
                <a:ext cx="381889" cy="381889"/>
              </a:xfrm>
              <a:prstGeom prst="rect">
                <a:avLst/>
              </a:prstGeom>
            </p:spPr>
          </p:pic>
        </p:grpSp>
        <p:grpSp>
          <p:nvGrpSpPr>
            <p:cNvPr id="92" name="Groupe 91"/>
            <p:cNvGrpSpPr/>
            <p:nvPr/>
          </p:nvGrpSpPr>
          <p:grpSpPr>
            <a:xfrm>
              <a:off x="6335930" y="3368568"/>
              <a:ext cx="2544357" cy="381889"/>
              <a:chOff x="6335930" y="3368568"/>
              <a:chExt cx="2544357" cy="381889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6526877" y="3380221"/>
                <a:ext cx="2353410" cy="317258"/>
              </a:xfrm>
              <a:prstGeom prst="rect">
                <a:avLst/>
              </a:prstGeom>
              <a:solidFill>
                <a:srgbClr val="FDC608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6213"/>
                <a:r>
                  <a:rPr lang="en-GB" sz="1100" b="1" dirty="0">
                    <a:solidFill>
                      <a:srgbClr val="465F92"/>
                    </a:solidFill>
                  </a:rPr>
                  <a:t>HP Social &amp; Creative</a:t>
                </a:r>
              </a:p>
            </p:txBody>
          </p:sp>
          <p:pic>
            <p:nvPicPr>
              <p:cNvPr id="86" name="Image 8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5930" y="3368568"/>
                <a:ext cx="381889" cy="381889"/>
              </a:xfrm>
              <a:prstGeom prst="rect">
                <a:avLst/>
              </a:prstGeom>
            </p:spPr>
          </p:pic>
        </p:grpSp>
      </p:grpSp>
      <p:grpSp>
        <p:nvGrpSpPr>
          <p:cNvPr id="96" name="Groupe 95"/>
          <p:cNvGrpSpPr/>
          <p:nvPr/>
        </p:nvGrpSpPr>
        <p:grpSpPr>
          <a:xfrm>
            <a:off x="2334629" y="5267496"/>
            <a:ext cx="2583673" cy="786943"/>
            <a:chOff x="6319829" y="5455116"/>
            <a:chExt cx="2583673" cy="786943"/>
          </a:xfrm>
        </p:grpSpPr>
        <p:grpSp>
          <p:nvGrpSpPr>
            <p:cNvPr id="90" name="Groupe 89"/>
            <p:cNvGrpSpPr/>
            <p:nvPr/>
          </p:nvGrpSpPr>
          <p:grpSpPr>
            <a:xfrm>
              <a:off x="6326000" y="5846246"/>
              <a:ext cx="2577502" cy="395813"/>
              <a:chOff x="6326000" y="5846246"/>
              <a:chExt cx="2577502" cy="395813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6538186" y="5846246"/>
                <a:ext cx="2365316" cy="395813"/>
              </a:xfrm>
              <a:prstGeom prst="rect">
                <a:avLst/>
              </a:prstGeom>
              <a:solidFill>
                <a:srgbClr val="98C222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6213"/>
                <a:r>
                  <a:rPr lang="en-GB" sz="1100" b="1" dirty="0">
                    <a:solidFill>
                      <a:schemeClr val="bg1"/>
                    </a:solidFill>
                  </a:rPr>
                  <a:t>HP Biodiversity Protection</a:t>
                </a:r>
              </a:p>
            </p:txBody>
          </p:sp>
          <p:pic>
            <p:nvPicPr>
              <p:cNvPr id="81" name="Image 8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6000" y="5868981"/>
                <a:ext cx="368331" cy="368331"/>
              </a:xfrm>
              <a:prstGeom prst="rect">
                <a:avLst/>
              </a:prstGeom>
            </p:spPr>
          </p:pic>
        </p:grpSp>
        <p:grpSp>
          <p:nvGrpSpPr>
            <p:cNvPr id="91" name="Groupe 90"/>
            <p:cNvGrpSpPr/>
            <p:nvPr/>
          </p:nvGrpSpPr>
          <p:grpSpPr>
            <a:xfrm>
              <a:off x="6319829" y="5455116"/>
              <a:ext cx="2572651" cy="368331"/>
              <a:chOff x="6319829" y="5455116"/>
              <a:chExt cx="2572651" cy="368331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6538186" y="5487596"/>
                <a:ext cx="2354294" cy="317258"/>
              </a:xfrm>
              <a:prstGeom prst="rect">
                <a:avLst/>
              </a:prstGeom>
              <a:solidFill>
                <a:srgbClr val="98C222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6213"/>
                <a:r>
                  <a:rPr lang="en-GB" sz="1100" b="1" dirty="0">
                    <a:solidFill>
                      <a:schemeClr val="bg1"/>
                    </a:solidFill>
                  </a:rPr>
                  <a:t>HP Sustainable Tourism</a:t>
                </a:r>
              </a:p>
            </p:txBody>
          </p:sp>
          <p:pic>
            <p:nvPicPr>
              <p:cNvPr id="87" name="Image 8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9829" y="5455116"/>
                <a:ext cx="368331" cy="368331"/>
              </a:xfrm>
              <a:prstGeom prst="rect">
                <a:avLst/>
              </a:prstGeom>
            </p:spPr>
          </p:pic>
        </p:grpSp>
      </p:grpSp>
      <p:grpSp>
        <p:nvGrpSpPr>
          <p:cNvPr id="97" name="Groupe 96"/>
          <p:cNvGrpSpPr/>
          <p:nvPr/>
        </p:nvGrpSpPr>
        <p:grpSpPr>
          <a:xfrm>
            <a:off x="2299758" y="3758009"/>
            <a:ext cx="2622500" cy="1102953"/>
            <a:chOff x="6272229" y="4043207"/>
            <a:chExt cx="2622500" cy="1102953"/>
          </a:xfrm>
        </p:grpSpPr>
        <p:grpSp>
          <p:nvGrpSpPr>
            <p:cNvPr id="11" name="Groupe 10"/>
            <p:cNvGrpSpPr/>
            <p:nvPr/>
          </p:nvGrpSpPr>
          <p:grpSpPr>
            <a:xfrm>
              <a:off x="6272229" y="4043207"/>
              <a:ext cx="2611812" cy="380759"/>
              <a:chOff x="6272229" y="4043207"/>
              <a:chExt cx="2611812" cy="380759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534416" y="4084032"/>
                <a:ext cx="2349625" cy="317258"/>
              </a:xfrm>
              <a:prstGeom prst="rect">
                <a:avLst/>
              </a:prstGeom>
              <a:solidFill>
                <a:srgbClr val="159961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6213"/>
                <a:r>
                  <a:rPr lang="en-GB" sz="1100" b="1" dirty="0">
                    <a:solidFill>
                      <a:schemeClr val="bg1"/>
                    </a:solidFill>
                  </a:rPr>
                  <a:t>HP Efficient Buildings</a:t>
                </a:r>
              </a:p>
            </p:txBody>
          </p:sp>
          <p:pic>
            <p:nvPicPr>
              <p:cNvPr id="83" name="Image 8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2229" y="4043207"/>
                <a:ext cx="380759" cy="380759"/>
              </a:xfrm>
              <a:prstGeom prst="rect">
                <a:avLst/>
              </a:prstGeom>
            </p:spPr>
          </p:pic>
        </p:grpSp>
        <p:grpSp>
          <p:nvGrpSpPr>
            <p:cNvPr id="2" name="Groupe 1"/>
            <p:cNvGrpSpPr/>
            <p:nvPr/>
          </p:nvGrpSpPr>
          <p:grpSpPr>
            <a:xfrm>
              <a:off x="6279473" y="4765401"/>
              <a:ext cx="2615256" cy="380759"/>
              <a:chOff x="6279473" y="4765401"/>
              <a:chExt cx="2615256" cy="38075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6534416" y="4797152"/>
                <a:ext cx="2360313" cy="317258"/>
              </a:xfrm>
              <a:prstGeom prst="rect">
                <a:avLst/>
              </a:prstGeom>
              <a:solidFill>
                <a:srgbClr val="159961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6213"/>
                <a:r>
                  <a:rPr lang="en-GB" sz="1100" b="1" dirty="0">
                    <a:solidFill>
                      <a:schemeClr val="bg1"/>
                    </a:solidFill>
                  </a:rPr>
                  <a:t>HP Renewable Energy</a:t>
                </a:r>
              </a:p>
            </p:txBody>
          </p:sp>
          <p:pic>
            <p:nvPicPr>
              <p:cNvPr id="85" name="Image 8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9473" y="4765401"/>
                <a:ext cx="380759" cy="380759"/>
              </a:xfrm>
              <a:prstGeom prst="rect">
                <a:avLst/>
              </a:prstGeom>
            </p:spPr>
          </p:pic>
        </p:grpSp>
        <p:grpSp>
          <p:nvGrpSpPr>
            <p:cNvPr id="3" name="Groupe 2"/>
            <p:cNvGrpSpPr/>
            <p:nvPr/>
          </p:nvGrpSpPr>
          <p:grpSpPr>
            <a:xfrm>
              <a:off x="6287980" y="4411164"/>
              <a:ext cx="2602793" cy="380759"/>
              <a:chOff x="6287980" y="4411164"/>
              <a:chExt cx="2602793" cy="38075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6534416" y="4438501"/>
                <a:ext cx="2356357" cy="317258"/>
              </a:xfrm>
              <a:prstGeom prst="rect">
                <a:avLst/>
              </a:prstGeom>
              <a:solidFill>
                <a:srgbClr val="159961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6213"/>
                <a:r>
                  <a:rPr lang="en-GB" sz="1100" b="1" dirty="0">
                    <a:solidFill>
                      <a:schemeClr val="bg1"/>
                    </a:solidFill>
                  </a:rPr>
                  <a:t>HP Urban Transport</a:t>
                </a:r>
              </a:p>
            </p:txBody>
          </p:sp>
          <p:pic>
            <p:nvPicPr>
              <p:cNvPr id="88" name="Image 8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7980" y="4411164"/>
                <a:ext cx="380759" cy="380759"/>
              </a:xfrm>
              <a:prstGeom prst="rect">
                <a:avLst/>
              </a:prstGeom>
            </p:spPr>
          </p:pic>
        </p:grpSp>
      </p:grpSp>
      <p:cxnSp>
        <p:nvCxnSpPr>
          <p:cNvPr id="103" name="Connecteur droit avec flèche 102"/>
          <p:cNvCxnSpPr/>
          <p:nvPr/>
        </p:nvCxnSpPr>
        <p:spPr>
          <a:xfrm>
            <a:off x="3609063" y="4863545"/>
            <a:ext cx="8997" cy="425032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3617838" y="4965382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rgbClr val="C00000"/>
                </a:solidFill>
                <a:latin typeface="+mj-lt"/>
              </a:rPr>
              <a:t>exchanges</a:t>
            </a:r>
          </a:p>
        </p:txBody>
      </p:sp>
      <p:sp>
        <p:nvSpPr>
          <p:cNvPr id="107" name="ZoneTexte 106"/>
          <p:cNvSpPr txBox="1"/>
          <p:nvPr/>
        </p:nvSpPr>
        <p:spPr>
          <a:xfrm>
            <a:off x="6417617" y="1055664"/>
            <a:ext cx="270109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600" b="1" dirty="0">
                <a:solidFill>
                  <a:srgbClr val="465F92"/>
                </a:solidFill>
              </a:rPr>
              <a:t>MODULAR</a:t>
            </a:r>
            <a:r>
              <a:rPr lang="en-US" sz="1600" dirty="0">
                <a:solidFill>
                  <a:srgbClr val="465F92"/>
                </a:solidFill>
              </a:rPr>
              <a:t> projects </a:t>
            </a:r>
          </a:p>
          <a:p>
            <a:pPr algn="ctr">
              <a:lnSpc>
                <a:spcPts val="1400"/>
              </a:lnSpc>
            </a:pPr>
            <a:r>
              <a:rPr lang="en-US" sz="1600" b="1" dirty="0">
                <a:solidFill>
                  <a:srgbClr val="FF0000"/>
                </a:solidFill>
              </a:rPr>
              <a:t>1</a:t>
            </a:r>
            <a:r>
              <a:rPr lang="en-US" sz="1600" b="1" baseline="30000" dirty="0">
                <a:solidFill>
                  <a:srgbClr val="FF0000"/>
                </a:solidFill>
              </a:rPr>
              <a:t>st</a:t>
            </a:r>
            <a:r>
              <a:rPr lang="en-US" sz="1600" b="1" dirty="0">
                <a:solidFill>
                  <a:srgbClr val="FF0000"/>
                </a:solidFill>
              </a:rPr>
              <a:t> level impact</a:t>
            </a:r>
          </a:p>
          <a:p>
            <a:pPr algn="ctr">
              <a:lnSpc>
                <a:spcPts val="1400"/>
              </a:lnSpc>
            </a:pPr>
            <a:r>
              <a:rPr lang="en-US" sz="1600" dirty="0">
                <a:solidFill>
                  <a:srgbClr val="808080">
                    <a:lumMod val="50000"/>
                  </a:srgbClr>
                </a:solidFill>
              </a:rPr>
              <a:t> </a:t>
            </a:r>
          </a:p>
          <a:p>
            <a:pPr algn="ctr">
              <a:lnSpc>
                <a:spcPts val="1400"/>
              </a:lnSpc>
            </a:pPr>
            <a:r>
              <a:rPr lang="en-US" sz="1600" b="1" dirty="0">
                <a:solidFill>
                  <a:srgbClr val="465F92"/>
                </a:solidFill>
              </a:rPr>
              <a:t>Local results </a:t>
            </a:r>
          </a:p>
        </p:txBody>
      </p:sp>
      <p:grpSp>
        <p:nvGrpSpPr>
          <p:cNvPr id="110" name="Groupe 109"/>
          <p:cNvGrpSpPr/>
          <p:nvPr/>
        </p:nvGrpSpPr>
        <p:grpSpPr>
          <a:xfrm flipH="1">
            <a:off x="679372" y="2272724"/>
            <a:ext cx="648073" cy="648073"/>
            <a:chOff x="-2774093" y="-258624"/>
            <a:chExt cx="3243536" cy="3243536"/>
          </a:xfrm>
        </p:grpSpPr>
        <p:sp>
          <p:nvSpPr>
            <p:cNvPr id="109" name="Ellipse 108"/>
            <p:cNvSpPr/>
            <p:nvPr/>
          </p:nvSpPr>
          <p:spPr>
            <a:xfrm>
              <a:off x="-2774093" y="-258624"/>
              <a:ext cx="3243536" cy="3243536"/>
            </a:xfrm>
            <a:prstGeom prst="ellipse">
              <a:avLst/>
            </a:prstGeom>
            <a:solidFill>
              <a:srgbClr val="3C7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" name="Image 107"/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92665" y="-101787"/>
              <a:ext cx="2229617" cy="2337821"/>
            </a:xfrm>
            <a:prstGeom prst="rect">
              <a:avLst/>
            </a:prstGeom>
          </p:spPr>
        </p:pic>
      </p:grpSp>
      <p:sp>
        <p:nvSpPr>
          <p:cNvPr id="112" name="Flèche gauche 111"/>
          <p:cNvSpPr/>
          <p:nvPr/>
        </p:nvSpPr>
        <p:spPr>
          <a:xfrm>
            <a:off x="1716615" y="4124265"/>
            <a:ext cx="315692" cy="320999"/>
          </a:xfrm>
          <a:prstGeom prst="lef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1963876" y="2222800"/>
            <a:ext cx="95471" cy="37923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57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07504" y="980728"/>
          <a:ext cx="2746648" cy="4104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50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EDC62B"/>
                          </a:solidFill>
                          <a:effectLst/>
                        </a:rPr>
                        <a:t>AXIS 1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EDC62B"/>
                          </a:solidFill>
                          <a:effectLst/>
                        </a:rPr>
                        <a:t>INNOVATION </a:t>
                      </a:r>
                      <a:endParaRPr lang="fr-FR" sz="1600" dirty="0">
                        <a:solidFill>
                          <a:srgbClr val="EDC62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4" marR="38814" marT="0" marB="0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65F92"/>
                          </a:solidFill>
                          <a:effectLst/>
                        </a:rPr>
                        <a:t>Blue Growth </a:t>
                      </a:r>
                      <a:endParaRPr lang="fr-FR" sz="1600" dirty="0">
                        <a:solidFill>
                          <a:srgbClr val="465F9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465F92"/>
                          </a:solidFill>
                          <a:effectLst/>
                        </a:rPr>
                        <a:t>fishing &amp; aquaculture, biotechnologies, coastal and maritime tourism</a:t>
                      </a:r>
                      <a:endParaRPr lang="fr-FR" sz="1600" b="0" dirty="0">
                        <a:solidFill>
                          <a:srgbClr val="465F92"/>
                        </a:solidFill>
                        <a:effectLst/>
                      </a:endParaRPr>
                    </a:p>
                  </a:txBody>
                  <a:tcPr marL="38814" marR="38814" marT="0" marB="0">
                    <a:solidFill>
                      <a:srgbClr val="FDC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65F92"/>
                          </a:solidFill>
                          <a:effectLst/>
                        </a:rPr>
                        <a:t>Green Growth </a:t>
                      </a:r>
                      <a:endParaRPr lang="fr-FR" sz="1600" b="0" dirty="0">
                        <a:solidFill>
                          <a:srgbClr val="465F9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465F92"/>
                          </a:solidFill>
                          <a:effectLst/>
                        </a:rPr>
                        <a:t>in particular, smart cities</a:t>
                      </a:r>
                      <a:endParaRPr lang="fr-FR" sz="1600" b="0" dirty="0">
                        <a:solidFill>
                          <a:srgbClr val="465F92"/>
                        </a:solidFill>
                        <a:effectLst/>
                      </a:endParaRPr>
                    </a:p>
                  </a:txBody>
                  <a:tcPr marL="38814" marR="38814" marT="0" marB="0">
                    <a:solidFill>
                      <a:srgbClr val="FDC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3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65F92"/>
                          </a:solidFill>
                          <a:effectLst/>
                        </a:rPr>
                        <a:t>Creative and Cultural Industries</a:t>
                      </a:r>
                      <a:endParaRPr lang="fr-FR" sz="1600" dirty="0">
                        <a:solidFill>
                          <a:srgbClr val="465F92"/>
                        </a:solidFill>
                        <a:effectLst/>
                      </a:endParaRPr>
                    </a:p>
                  </a:txBody>
                  <a:tcPr marL="38814" marR="38814" marT="0" marB="0">
                    <a:solidFill>
                      <a:srgbClr val="FDC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71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65F92"/>
                          </a:solidFill>
                          <a:effectLst/>
                        </a:rPr>
                        <a:t>Social Innovation </a:t>
                      </a:r>
                      <a:endParaRPr lang="fr-FR" sz="1600" dirty="0">
                        <a:solidFill>
                          <a:srgbClr val="465F9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465F92"/>
                          </a:solidFill>
                          <a:effectLst/>
                        </a:rPr>
                        <a:t>in particular, social entrepreneurship</a:t>
                      </a:r>
                      <a:endParaRPr lang="fr-FR" sz="1600" b="0" dirty="0">
                        <a:solidFill>
                          <a:srgbClr val="465F92"/>
                        </a:solidFill>
                        <a:effectLst/>
                      </a:endParaRPr>
                    </a:p>
                  </a:txBody>
                  <a:tcPr marL="38814" marR="38814" marT="0" marB="0">
                    <a:solidFill>
                      <a:srgbClr val="FDC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5580112" y="980728"/>
          <a:ext cx="3456384" cy="5638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7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98C222"/>
                          </a:solidFill>
                          <a:effectLst/>
                        </a:rPr>
                        <a:t>AXIS 3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98C222"/>
                          </a:solidFill>
                          <a:effectLst/>
                        </a:rPr>
                        <a:t>ENVIRONMENT </a:t>
                      </a:r>
                      <a:endParaRPr lang="fr-FR" sz="1600" dirty="0">
                        <a:solidFill>
                          <a:srgbClr val="98C22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4" marR="388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4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3.1 Coastal and Maritime Sustainable Tourism </a:t>
                      </a:r>
                      <a:endParaRPr lang="fr-FR" sz="1600" dirty="0">
                        <a:effectLst/>
                      </a:endParaRPr>
                    </a:p>
                  </a:txBody>
                  <a:tcPr marL="38814" marR="38814" marT="0" marB="0">
                    <a:solidFill>
                      <a:srgbClr val="98C2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Focus on concrete implementation at large scale of ICZM and MSP principles and systematization of use of existing tools to monitor the sustainability of tourism in the area.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4" marR="38814" marT="0" marB="0">
                    <a:solidFill>
                      <a:srgbClr val="98C2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3.2 Management and networking of protected areas </a:t>
                      </a:r>
                      <a:endParaRPr lang="fr-FR" sz="1600" dirty="0">
                        <a:effectLst/>
                      </a:endParaRPr>
                    </a:p>
                  </a:txBody>
                  <a:tcPr marL="38814" marR="38814" marT="0" marB="0">
                    <a:solidFill>
                      <a:srgbClr val="98C2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0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Focus on better integration of protected areas in regional development strategies and more intensive cooperation and networking between </a:t>
                      </a:r>
                      <a:r>
                        <a:rPr lang="en-US" sz="1600" b="0" dirty="0" err="1">
                          <a:effectLst/>
                        </a:rPr>
                        <a:t>Interreg</a:t>
                      </a:r>
                      <a:r>
                        <a:rPr lang="en-US" sz="1600" b="0" dirty="0">
                          <a:effectLst/>
                        </a:rPr>
                        <a:t> MED regions.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4" marR="38814" marT="0" marB="0">
                    <a:solidFill>
                      <a:srgbClr val="98C2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3091982" y="1727545"/>
          <a:ext cx="2374900" cy="3612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AXIS 2 </a:t>
                      </a: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LOW CARBON ECONOMY 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6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The available budget after the first call; </a:t>
                      </a:r>
                      <a:endParaRPr lang="fr-FR" sz="1600" b="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The coverage of all themes mentioned in the </a:t>
                      </a:r>
                      <a:r>
                        <a:rPr lang="en-US" sz="1600" b="0" dirty="0" err="1">
                          <a:effectLst/>
                        </a:rPr>
                        <a:t>ToR</a:t>
                      </a:r>
                      <a:r>
                        <a:rPr lang="en-US" sz="1600" b="0" dirty="0">
                          <a:effectLst/>
                        </a:rPr>
                        <a:t>;</a:t>
                      </a:r>
                      <a:endParaRPr lang="fr-FR" sz="1600" b="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The existing critical mass, reinforced from the previous programming period;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 rot="20023778">
            <a:off x="2816412" y="1103144"/>
            <a:ext cx="237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NOT OPENED TO SINGLE MODULE PROJECTS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altLang="fr-FR" dirty="0"/>
              <a:t>2</a:t>
            </a:r>
            <a:r>
              <a:rPr lang="fr-FR" altLang="fr-FR" baseline="30000" dirty="0"/>
              <a:t>nd</a:t>
            </a:r>
            <a:r>
              <a:rPr lang="fr-FR" altLang="fr-FR" dirty="0"/>
              <a:t> call for </a:t>
            </a:r>
            <a:r>
              <a:rPr lang="fr-FR" altLang="fr-FR" dirty="0" err="1"/>
              <a:t>modular</a:t>
            </a:r>
            <a:r>
              <a:rPr lang="fr-FR" altLang="fr-FR" dirty="0"/>
              <a:t> </a:t>
            </a:r>
            <a:r>
              <a:rPr lang="fr-FR" altLang="fr-FR" dirty="0" err="1"/>
              <a:t>projects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65262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3067508" y="1290856"/>
          <a:ext cx="2806029" cy="3309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AXIS 2 </a:t>
                      </a: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LOW CARBON ECONOMY 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9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rgbClr val="FF0000"/>
                          </a:solidFill>
                          <a:effectLst/>
                        </a:rPr>
                        <a:t>1 PROJECT ON S.O.</a:t>
                      </a:r>
                      <a:r>
                        <a:rPr lang="pt-PT" sz="1600" b="1" baseline="0" dirty="0">
                          <a:solidFill>
                            <a:srgbClr val="FF0000"/>
                          </a:solidFill>
                          <a:effectLst/>
                        </a:rPr>
                        <a:t> 2.3. </a:t>
                      </a:r>
                      <a:r>
                        <a:rPr lang="pt-PT" sz="1600" b="0" baseline="0" dirty="0">
                          <a:effectLst/>
                        </a:rPr>
                        <a:t>- </a:t>
                      </a:r>
                      <a:r>
                        <a:rPr lang="en-US" sz="1600" b="0" baseline="0" dirty="0">
                          <a:effectLst/>
                        </a:rPr>
                        <a:t>Increase capacity to use existing low carbon transport systems and multimodal connections among them.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4919" y="3585953"/>
            <a:ext cx="285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1 PROJECT PER THEME</a:t>
            </a:r>
            <a:endParaRPr lang="fr-FR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24230" y="969293"/>
          <a:ext cx="2755900" cy="2616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2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EDC6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AXIS 1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EDC6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 </a:t>
                      </a:r>
                    </a:p>
                  </a:txBody>
                  <a:tcPr marL="38735" marR="38735" marT="9525" marB="0">
                    <a:solidFill>
                      <a:srgbClr val="465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465F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Blue Growth </a:t>
                      </a:r>
                      <a:endParaRPr lang="fr-FR" sz="1600" b="1" kern="1200" dirty="0">
                        <a:solidFill>
                          <a:srgbClr val="465F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735" marR="38735" marT="9525" marB="0">
                    <a:solidFill>
                      <a:srgbClr val="FDC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465F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Growth </a:t>
                      </a:r>
                      <a:endParaRPr lang="fr-FR" sz="1600" b="1" kern="1200" dirty="0">
                        <a:solidFill>
                          <a:srgbClr val="465F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735" marR="38735" marT="9525" marB="0">
                    <a:solidFill>
                      <a:srgbClr val="FDC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465F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Creative and Cultural Industries + Social Innovation </a:t>
                      </a:r>
                      <a:endParaRPr lang="fr-FR" sz="1600" b="1" kern="1200" dirty="0">
                        <a:solidFill>
                          <a:srgbClr val="465F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735" marR="38735" marT="9525" marB="0">
                    <a:solidFill>
                      <a:srgbClr val="FDC6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itre 1"/>
          <p:cNvSpPr txBox="1">
            <a:spLocks/>
          </p:cNvSpPr>
          <p:nvPr/>
        </p:nvSpPr>
        <p:spPr bwMode="auto">
          <a:xfrm>
            <a:off x="86816" y="-171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baseline="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altLang="fr-FR" kern="0" dirty="0"/>
              <a:t>INTEGRATED </a:t>
            </a:r>
            <a:r>
              <a:rPr lang="fr-FR" altLang="fr-FR" kern="0" dirty="0" err="1"/>
              <a:t>projects</a:t>
            </a:r>
            <a:endParaRPr lang="fr-FR" altLang="fr-FR" kern="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6011604" y="833830"/>
          <a:ext cx="3005088" cy="2239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5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49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98C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AXIS 3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98C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 </a:t>
                      </a:r>
                    </a:p>
                  </a:txBody>
                  <a:tcPr marL="38735" marR="3873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2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Coastal and Maritime Sustainable Tourism </a:t>
                      </a:r>
                      <a:endParaRPr lang="fr-FR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735" marR="38735" marT="9525" marB="0">
                    <a:solidFill>
                      <a:srgbClr val="98C2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8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Management and networking of protected areas </a:t>
                      </a:r>
                      <a:endParaRPr lang="fr-FR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735" marR="38735" marT="9525" marB="0">
                    <a:solidFill>
                      <a:srgbClr val="98C2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873537" y="3092200"/>
            <a:ext cx="285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1 PROJECT PER THEME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87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331640" y="476672"/>
          <a:ext cx="6480718" cy="4608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M2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M3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M1+2+3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Blue growth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Green growth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7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Cultural and creative industries +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Social Innovation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Efficient buildings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996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5996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5996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59961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Renewable energy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996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5996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5996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59961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Urban transport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Sustainable tourism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8C2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61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Biodiversity protection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8C2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991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 de texte 11"/>
          <p:cNvSpPr txBox="1"/>
          <p:nvPr/>
        </p:nvSpPr>
        <p:spPr>
          <a:xfrm>
            <a:off x="17912" y="2060848"/>
            <a:ext cx="9144000" cy="1656710"/>
          </a:xfrm>
          <a:prstGeom prst="rect">
            <a:avLst/>
          </a:prstGeom>
          <a:gradFill flip="none" rotWithShape="1">
            <a:gsLst>
              <a:gs pos="52000">
                <a:srgbClr val="003399">
                  <a:shade val="30000"/>
                  <a:satMod val="115000"/>
                  <a:alpha val="0"/>
                </a:srgbClr>
              </a:gs>
              <a:gs pos="0">
                <a:srgbClr val="003399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EDC6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 PROJECTS EXPECTATIONS</a:t>
            </a:r>
            <a:br>
              <a:rPr lang="en-GB" sz="3200" b="1" dirty="0">
                <a:solidFill>
                  <a:srgbClr val="EDC6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200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54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What</a:t>
            </a:r>
            <a:r>
              <a:rPr lang="fr-FR" dirty="0"/>
              <a:t> to stress for a good </a:t>
            </a:r>
            <a:r>
              <a:rPr lang="fr-FR" dirty="0" err="1"/>
              <a:t>pre</a:t>
            </a:r>
            <a:r>
              <a:rPr lang="fr-FR" dirty="0"/>
              <a:t>-application ?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u="sng" dirty="0">
                <a:solidFill>
                  <a:srgbClr val="0070C0"/>
                </a:solidFill>
              </a:rPr>
              <a:t>A </a:t>
            </a:r>
            <a:r>
              <a:rPr lang="fr-FR" b="1" u="sng" dirty="0" err="1">
                <a:solidFill>
                  <a:srgbClr val="0070C0"/>
                </a:solidFill>
              </a:rPr>
              <a:t>previous</a:t>
            </a:r>
            <a:r>
              <a:rPr lang="fr-FR" b="1" u="sng" dirty="0">
                <a:solidFill>
                  <a:srgbClr val="0070C0"/>
                </a:solidFill>
              </a:rPr>
              <a:t> desk </a:t>
            </a:r>
            <a:r>
              <a:rPr lang="fr-FR" b="1" u="sng" dirty="0" err="1">
                <a:solidFill>
                  <a:srgbClr val="0070C0"/>
                </a:solidFill>
              </a:rPr>
              <a:t>research</a:t>
            </a:r>
            <a:r>
              <a:rPr lang="fr-FR" dirty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0070C0"/>
                </a:solidFill>
              </a:rPr>
              <a:t>(ETC and/or </a:t>
            </a:r>
            <a:r>
              <a:rPr lang="fr-FR" dirty="0" err="1">
                <a:solidFill>
                  <a:srgbClr val="0070C0"/>
                </a:solidFill>
              </a:rPr>
              <a:t>thematic</a:t>
            </a:r>
            <a:r>
              <a:rPr lang="fr-FR" dirty="0">
                <a:solidFill>
                  <a:srgbClr val="0070C0"/>
                </a:solidFill>
              </a:rPr>
              <a:t> EU programmes)</a:t>
            </a:r>
          </a:p>
          <a:p>
            <a:pPr marL="0" indent="0" algn="ctr">
              <a:buNone/>
            </a:pPr>
            <a:endParaRPr lang="fr-FR" dirty="0">
              <a:solidFill>
                <a:srgbClr val="0070C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rgbClr val="0070C0"/>
                </a:solidFill>
              </a:rPr>
              <a:t> To </a:t>
            </a:r>
            <a:r>
              <a:rPr lang="fr-FR" sz="2400" dirty="0" err="1">
                <a:solidFill>
                  <a:srgbClr val="0070C0"/>
                </a:solidFill>
              </a:rPr>
              <a:t>avoid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overlapping</a:t>
            </a:r>
            <a:endParaRPr lang="fr-FR" sz="2400" dirty="0">
              <a:solidFill>
                <a:srgbClr val="0070C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rgbClr val="0070C0"/>
                </a:solidFill>
              </a:rPr>
              <a:t>To </a:t>
            </a:r>
            <a:r>
              <a:rPr lang="fr-FR" sz="2400" dirty="0" err="1">
                <a:solidFill>
                  <a:srgbClr val="0070C0"/>
                </a:solidFill>
              </a:rPr>
              <a:t>avoid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waste</a:t>
            </a:r>
            <a:r>
              <a:rPr lang="fr-FR" sz="2400" dirty="0">
                <a:solidFill>
                  <a:srgbClr val="0070C0"/>
                </a:solidFill>
              </a:rPr>
              <a:t> money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rgbClr val="0070C0"/>
                </a:solidFill>
              </a:rPr>
              <a:t>To support on </a:t>
            </a:r>
            <a:r>
              <a:rPr lang="fr-FR" sz="2400" dirty="0" err="1">
                <a:solidFill>
                  <a:srgbClr val="0070C0"/>
                </a:solidFill>
              </a:rPr>
              <a:t>going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projects</a:t>
            </a:r>
            <a:endParaRPr lang="fr-FR" sz="2400" dirty="0">
              <a:solidFill>
                <a:srgbClr val="0070C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rgbClr val="0070C0"/>
                </a:solidFill>
              </a:rPr>
              <a:t>To </a:t>
            </a:r>
            <a:r>
              <a:rPr lang="fr-FR" sz="2400" dirty="0" err="1">
                <a:solidFill>
                  <a:srgbClr val="0070C0"/>
                </a:solidFill>
              </a:rPr>
              <a:t>better</a:t>
            </a:r>
            <a:r>
              <a:rPr lang="fr-FR" sz="2400" dirty="0">
                <a:solidFill>
                  <a:srgbClr val="0070C0"/>
                </a:solidFill>
              </a:rPr>
              <a:t> « </a:t>
            </a:r>
            <a:r>
              <a:rPr lang="fr-FR" sz="2400" dirty="0" err="1">
                <a:solidFill>
                  <a:srgbClr val="0070C0"/>
                </a:solidFill>
              </a:rPr>
              <a:t>integrate</a:t>
            </a:r>
            <a:r>
              <a:rPr lang="fr-FR" sz="2400" dirty="0">
                <a:solidFill>
                  <a:srgbClr val="0070C0"/>
                </a:solidFill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4252516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What</a:t>
            </a:r>
            <a:r>
              <a:rPr lang="fr-FR" dirty="0"/>
              <a:t> to stress for a good </a:t>
            </a:r>
            <a:r>
              <a:rPr lang="fr-FR" dirty="0" err="1"/>
              <a:t>pre</a:t>
            </a:r>
            <a:r>
              <a:rPr lang="fr-FR" dirty="0"/>
              <a:t>-application ?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b="1" u="sng" dirty="0">
                <a:solidFill>
                  <a:srgbClr val="0070C0"/>
                </a:solidFill>
              </a:rPr>
              <a:t>A </a:t>
            </a:r>
            <a:r>
              <a:rPr lang="fr-FR" b="1" u="sng" dirty="0" err="1">
                <a:solidFill>
                  <a:srgbClr val="0070C0"/>
                </a:solidFill>
              </a:rPr>
              <a:t>strong</a:t>
            </a:r>
            <a:r>
              <a:rPr lang="fr-FR" b="1" u="sng" dirty="0">
                <a:solidFill>
                  <a:srgbClr val="0070C0"/>
                </a:solidFill>
              </a:rPr>
              <a:t> </a:t>
            </a:r>
            <a:r>
              <a:rPr lang="fr-FR" b="1" u="sng" dirty="0" err="1">
                <a:solidFill>
                  <a:srgbClr val="0070C0"/>
                </a:solidFill>
              </a:rPr>
              <a:t>partnership</a:t>
            </a:r>
            <a:r>
              <a:rPr lang="fr-FR" dirty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endParaRPr lang="fr-FR" dirty="0">
              <a:solidFill>
                <a:srgbClr val="0070C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400" dirty="0" err="1">
                <a:solidFill>
                  <a:srgbClr val="0070C0"/>
                </a:solidFill>
              </a:rPr>
              <a:t>Geographically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balanced</a:t>
            </a:r>
            <a:endParaRPr lang="fr-FR" sz="2400" dirty="0">
              <a:solidFill>
                <a:srgbClr val="0070C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400" dirty="0" err="1">
                <a:solidFill>
                  <a:srgbClr val="0070C0"/>
                </a:solidFill>
              </a:rPr>
              <a:t>Matching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project</a:t>
            </a:r>
            <a:r>
              <a:rPr lang="fr-FR" sz="2400" dirty="0">
                <a:solidFill>
                  <a:srgbClr val="0070C0"/>
                </a:solidFill>
              </a:rPr>
              <a:t> objectives </a:t>
            </a:r>
            <a:r>
              <a:rPr lang="fr-FR" sz="2400" dirty="0" err="1">
                <a:solidFill>
                  <a:srgbClr val="0070C0"/>
                </a:solidFill>
              </a:rPr>
              <a:t>with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partnership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skills</a:t>
            </a:r>
            <a:endParaRPr lang="fr-FR" sz="2400" dirty="0">
              <a:solidFill>
                <a:srgbClr val="0070C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400" dirty="0" err="1">
                <a:solidFill>
                  <a:srgbClr val="0070C0"/>
                </a:solidFill>
              </a:rPr>
              <a:t>Mixing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institutional</a:t>
            </a:r>
            <a:r>
              <a:rPr lang="fr-FR" sz="2400" dirty="0">
                <a:solidFill>
                  <a:srgbClr val="0070C0"/>
                </a:solidFill>
              </a:rPr>
              <a:t> and </a:t>
            </a:r>
            <a:r>
              <a:rPr lang="fr-FR" sz="2400" dirty="0" err="1">
                <a:solidFill>
                  <a:srgbClr val="0070C0"/>
                </a:solidFill>
              </a:rPr>
              <a:t>operational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roles</a:t>
            </a:r>
            <a:endParaRPr lang="fr-FR" sz="2400" dirty="0">
              <a:solidFill>
                <a:srgbClr val="0070C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400" dirty="0" err="1">
                <a:solidFill>
                  <a:srgbClr val="0070C0"/>
                </a:solidFill>
              </a:rPr>
              <a:t>Thinking</a:t>
            </a:r>
            <a:r>
              <a:rPr lang="fr-FR" sz="2400" dirty="0">
                <a:solidFill>
                  <a:srgbClr val="0070C0"/>
                </a:solidFill>
              </a:rPr>
              <a:t>, </a:t>
            </a:r>
            <a:r>
              <a:rPr lang="fr-FR" sz="2400" dirty="0" err="1">
                <a:solidFill>
                  <a:srgbClr val="0070C0"/>
                </a:solidFill>
              </a:rPr>
              <a:t>enabling</a:t>
            </a:r>
            <a:r>
              <a:rPr lang="fr-FR" sz="2400" dirty="0">
                <a:solidFill>
                  <a:srgbClr val="0070C0"/>
                </a:solidFill>
              </a:rPr>
              <a:t> and </a:t>
            </a:r>
            <a:r>
              <a:rPr lang="fr-FR" sz="2400" dirty="0" err="1">
                <a:solidFill>
                  <a:srgbClr val="0070C0"/>
                </a:solidFill>
              </a:rPr>
              <a:t>supporting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transfer</a:t>
            </a:r>
            <a:endParaRPr lang="fr-FR" sz="2400" dirty="0">
              <a:solidFill>
                <a:srgbClr val="0070C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400" dirty="0" err="1">
                <a:solidFill>
                  <a:srgbClr val="0070C0"/>
                </a:solidFill>
              </a:rPr>
              <a:t>Ensuring</a:t>
            </a:r>
            <a:r>
              <a:rPr lang="fr-FR" sz="2400" dirty="0">
                <a:solidFill>
                  <a:srgbClr val="0070C0"/>
                </a:solidFill>
              </a:rPr>
              <a:t> capitalisation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400" dirty="0" err="1">
                <a:solidFill>
                  <a:srgbClr val="0070C0"/>
                </a:solidFill>
              </a:rPr>
              <a:t>Strong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policy</a:t>
            </a:r>
            <a:r>
              <a:rPr lang="fr-FR" sz="2400" dirty="0">
                <a:solidFill>
                  <a:srgbClr val="0070C0"/>
                </a:solidFill>
              </a:rPr>
              <a:t> vision</a:t>
            </a:r>
          </a:p>
        </p:txBody>
      </p:sp>
    </p:spTree>
    <p:extLst>
      <p:ext uri="{BB962C8B-B14F-4D97-AF65-F5344CB8AC3E}">
        <p14:creationId xmlns:p14="http://schemas.microsoft.com/office/powerpoint/2010/main" val="3510914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What</a:t>
            </a:r>
            <a:r>
              <a:rPr lang="fr-FR" dirty="0"/>
              <a:t> to stress for a good </a:t>
            </a:r>
            <a:r>
              <a:rPr lang="fr-FR" dirty="0" err="1"/>
              <a:t>pre</a:t>
            </a:r>
            <a:r>
              <a:rPr lang="fr-FR" dirty="0"/>
              <a:t>-application? (3)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b="1" u="sng" dirty="0">
                <a:solidFill>
                  <a:srgbClr val="0070C0"/>
                </a:solidFill>
              </a:rPr>
              <a:t>A transnational vision</a:t>
            </a:r>
            <a:r>
              <a:rPr lang="fr-FR" dirty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0070C0"/>
                </a:solidFill>
              </a:rPr>
              <a:t>(</a:t>
            </a:r>
            <a:r>
              <a:rPr lang="fr-FR" dirty="0" err="1">
                <a:solidFill>
                  <a:srgbClr val="0070C0"/>
                </a:solidFill>
              </a:rPr>
              <a:t>inside</a:t>
            </a:r>
            <a:r>
              <a:rPr lang="fr-FR" dirty="0">
                <a:solidFill>
                  <a:srgbClr val="0070C0"/>
                </a:solidFill>
              </a:rPr>
              <a:t> and </a:t>
            </a:r>
            <a:r>
              <a:rPr lang="fr-FR" dirty="0" err="1">
                <a:solidFill>
                  <a:srgbClr val="0070C0"/>
                </a:solidFill>
              </a:rPr>
              <a:t>outside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your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territories</a:t>
            </a:r>
            <a:r>
              <a:rPr lang="fr-FR" dirty="0">
                <a:solidFill>
                  <a:srgbClr val="0070C0"/>
                </a:solidFill>
              </a:rPr>
              <a:t>)</a:t>
            </a:r>
          </a:p>
          <a:p>
            <a:pPr marL="0" indent="0" algn="ctr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sz="2400" dirty="0">
                <a:solidFill>
                  <a:srgbClr val="0070C0"/>
                </a:solidFill>
              </a:rPr>
              <a:t>1 </a:t>
            </a:r>
            <a:r>
              <a:rPr lang="fr-FR" sz="2400" dirty="0" err="1">
                <a:solidFill>
                  <a:srgbClr val="0070C0"/>
                </a:solidFill>
              </a:rPr>
              <a:t>project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rgbClr val="0070C0"/>
                </a:solidFill>
              </a:rPr>
              <a:t>1 </a:t>
            </a:r>
            <a:r>
              <a:rPr lang="fr-FR" sz="2400" dirty="0" err="1">
                <a:solidFill>
                  <a:srgbClr val="0070C0"/>
                </a:solidFill>
              </a:rPr>
              <a:t>specific</a:t>
            </a:r>
            <a:r>
              <a:rPr lang="fr-FR" sz="2400" dirty="0">
                <a:solidFill>
                  <a:srgbClr val="0070C0"/>
                </a:solidFill>
              </a:rPr>
              <a:t> objective (or </a:t>
            </a:r>
            <a:r>
              <a:rPr lang="fr-FR" sz="2400" dirty="0" err="1">
                <a:solidFill>
                  <a:srgbClr val="0070C0"/>
                </a:solidFill>
              </a:rPr>
              <a:t>sub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theme</a:t>
            </a:r>
            <a:r>
              <a:rPr lang="fr-FR" sz="2400" dirty="0">
                <a:solidFill>
                  <a:srgbClr val="0070C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rgbClr val="0070C0"/>
                </a:solidFill>
              </a:rPr>
              <a:t>1 single area &gt; </a:t>
            </a:r>
            <a:r>
              <a:rPr lang="fr-FR" sz="2400" dirty="0" err="1">
                <a:solidFill>
                  <a:srgbClr val="0070C0"/>
                </a:solidFill>
              </a:rPr>
              <a:t>Mediterranean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32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What</a:t>
            </a:r>
            <a:r>
              <a:rPr lang="fr-FR" dirty="0"/>
              <a:t> to stress for a good </a:t>
            </a:r>
            <a:r>
              <a:rPr lang="fr-FR" dirty="0" err="1"/>
              <a:t>pre</a:t>
            </a:r>
            <a:r>
              <a:rPr lang="fr-FR" dirty="0"/>
              <a:t>-application ? (4)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b="1" u="sng" dirty="0">
                <a:solidFill>
                  <a:srgbClr val="0070C0"/>
                </a:solidFill>
              </a:rPr>
              <a:t>A </a:t>
            </a:r>
            <a:r>
              <a:rPr lang="fr-FR" b="1" u="sng" dirty="0" err="1">
                <a:solidFill>
                  <a:srgbClr val="0070C0"/>
                </a:solidFill>
              </a:rPr>
              <a:t>clear</a:t>
            </a:r>
            <a:r>
              <a:rPr lang="fr-FR" b="1" u="sng" dirty="0">
                <a:solidFill>
                  <a:srgbClr val="0070C0"/>
                </a:solidFill>
              </a:rPr>
              <a:t> </a:t>
            </a:r>
            <a:r>
              <a:rPr lang="fr-FR" b="1" u="sng" dirty="0" err="1">
                <a:solidFill>
                  <a:srgbClr val="0070C0"/>
                </a:solidFill>
              </a:rPr>
              <a:t>operational</a:t>
            </a:r>
            <a:r>
              <a:rPr lang="fr-FR" b="1" u="sng" dirty="0">
                <a:solidFill>
                  <a:srgbClr val="0070C0"/>
                </a:solidFill>
              </a:rPr>
              <a:t> objective</a:t>
            </a:r>
            <a:r>
              <a:rPr lang="fr-FR" dirty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endParaRPr lang="fr-FR" dirty="0">
              <a:solidFill>
                <a:srgbClr val="0070C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Understandable</a:t>
            </a:r>
            <a:endParaRPr lang="fr-FR" sz="2400" dirty="0">
              <a:solidFill>
                <a:srgbClr val="0070C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400" dirty="0" err="1">
                <a:solidFill>
                  <a:srgbClr val="0070C0"/>
                </a:solidFill>
              </a:rPr>
              <a:t>Measurable</a:t>
            </a:r>
            <a:endParaRPr lang="fr-FR" sz="2400" dirty="0">
              <a:solidFill>
                <a:srgbClr val="0070C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400" dirty="0" err="1">
                <a:solidFill>
                  <a:srgbClr val="0070C0"/>
                </a:solidFill>
              </a:rPr>
              <a:t>Reachable</a:t>
            </a:r>
            <a:endParaRPr lang="fr-FR" sz="2400" dirty="0">
              <a:solidFill>
                <a:srgbClr val="0070C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400" dirty="0" err="1">
                <a:solidFill>
                  <a:srgbClr val="0070C0"/>
                </a:solidFill>
              </a:rPr>
              <a:t>Transferable</a:t>
            </a:r>
            <a:endParaRPr lang="fr-FR" sz="2400" dirty="0">
              <a:solidFill>
                <a:srgbClr val="0070C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2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What</a:t>
            </a:r>
            <a:r>
              <a:rPr lang="fr-FR" dirty="0"/>
              <a:t> to stress for a good </a:t>
            </a:r>
            <a:r>
              <a:rPr lang="fr-FR" dirty="0" err="1"/>
              <a:t>pre</a:t>
            </a:r>
            <a:r>
              <a:rPr lang="fr-FR" dirty="0"/>
              <a:t>-application ? (5)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b="1" u="sng" dirty="0">
                <a:solidFill>
                  <a:srgbClr val="0070C0"/>
                </a:solidFill>
              </a:rPr>
              <a:t>A </a:t>
            </a:r>
            <a:r>
              <a:rPr lang="fr-FR" b="1" u="sng" dirty="0" err="1">
                <a:solidFill>
                  <a:srgbClr val="0070C0"/>
                </a:solidFill>
              </a:rPr>
              <a:t>realistic</a:t>
            </a:r>
            <a:r>
              <a:rPr lang="fr-FR" b="1" u="sng" dirty="0">
                <a:solidFill>
                  <a:srgbClr val="0070C0"/>
                </a:solidFill>
              </a:rPr>
              <a:t> budget</a:t>
            </a:r>
            <a:r>
              <a:rPr lang="fr-FR" dirty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endParaRPr lang="fr-FR" dirty="0">
              <a:solidFill>
                <a:srgbClr val="0070C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rgbClr val="0070C0"/>
                </a:solidFill>
              </a:rPr>
              <a:t>For </a:t>
            </a:r>
            <a:r>
              <a:rPr lang="fr-FR" sz="2400" dirty="0" err="1">
                <a:solidFill>
                  <a:srgbClr val="0070C0"/>
                </a:solidFill>
              </a:rPr>
              <a:t>partners</a:t>
            </a:r>
            <a:r>
              <a:rPr lang="fr-FR" sz="2400" dirty="0">
                <a:solidFill>
                  <a:srgbClr val="0070C0"/>
                </a:solidFill>
              </a:rPr>
              <a:t>: </a:t>
            </a:r>
            <a:r>
              <a:rPr lang="fr-FR" sz="2400" dirty="0" err="1">
                <a:solidFill>
                  <a:srgbClr val="0070C0"/>
                </a:solidFill>
              </a:rPr>
              <a:t>competencies</a:t>
            </a:r>
            <a:r>
              <a:rPr lang="fr-FR" sz="2400" dirty="0">
                <a:solidFill>
                  <a:srgbClr val="0070C0"/>
                </a:solidFill>
              </a:rPr>
              <a:t> and </a:t>
            </a:r>
            <a:r>
              <a:rPr lang="fr-FR" sz="2400" dirty="0" err="1">
                <a:solidFill>
                  <a:srgbClr val="0070C0"/>
                </a:solidFill>
              </a:rPr>
              <a:t>roles</a:t>
            </a:r>
            <a:endParaRPr lang="fr-FR" sz="2400" dirty="0">
              <a:solidFill>
                <a:srgbClr val="0070C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74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What</a:t>
            </a:r>
            <a:r>
              <a:rPr lang="fr-FR" dirty="0"/>
              <a:t> to stress for a good </a:t>
            </a:r>
            <a:r>
              <a:rPr lang="fr-FR" dirty="0" err="1"/>
              <a:t>pre</a:t>
            </a:r>
            <a:r>
              <a:rPr lang="fr-FR" dirty="0"/>
              <a:t>-application ? </a:t>
            </a:r>
            <a:r>
              <a:rPr lang="fr-FR"/>
              <a:t>(6)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FR" b="1" u="sng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rgbClr val="0070C0"/>
                </a:solidFill>
              </a:rPr>
              <a:t>A </a:t>
            </a:r>
            <a:r>
              <a:rPr lang="fr-FR" b="1" dirty="0" err="1">
                <a:solidFill>
                  <a:srgbClr val="0070C0"/>
                </a:solidFill>
              </a:rPr>
              <a:t>coherent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project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timeline</a:t>
            </a:r>
            <a:r>
              <a:rPr lang="fr-FR" b="1" dirty="0">
                <a:solidFill>
                  <a:srgbClr val="0070C0"/>
                </a:solidFill>
              </a:rPr>
              <a:t> per module 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3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301120" y="668775"/>
            <a:ext cx="8663368" cy="4992473"/>
            <a:chOff x="301120" y="668775"/>
            <a:chExt cx="8663368" cy="4992473"/>
          </a:xfrm>
        </p:grpSpPr>
        <p:grpSp>
          <p:nvGrpSpPr>
            <p:cNvPr id="6" name="Groupe 5"/>
            <p:cNvGrpSpPr/>
            <p:nvPr/>
          </p:nvGrpSpPr>
          <p:grpSpPr>
            <a:xfrm>
              <a:off x="301120" y="668775"/>
              <a:ext cx="8242345" cy="4992473"/>
              <a:chOff x="301120" y="576818"/>
              <a:chExt cx="8242345" cy="4992473"/>
            </a:xfrm>
          </p:grpSpPr>
          <p:sp>
            <p:nvSpPr>
              <p:cNvPr id="7" name="Rectangle à coins arrondis 6"/>
              <p:cNvSpPr/>
              <p:nvPr/>
            </p:nvSpPr>
            <p:spPr>
              <a:xfrm>
                <a:off x="991204" y="576818"/>
                <a:ext cx="7552261" cy="73188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PH" sz="1400" b="1" dirty="0">
                    <a:solidFill>
                      <a:schemeClr val="tx2">
                        <a:lumMod val="75000"/>
                      </a:schemeClr>
                    </a:solidFill>
                  </a:rPr>
                  <a:t>WORK PACKAGE 1 </a:t>
                </a:r>
              </a:p>
              <a:p>
                <a:pPr algn="ctr"/>
                <a:r>
                  <a:rPr lang="en-PH" sz="1400" b="1" dirty="0">
                    <a:solidFill>
                      <a:srgbClr val="C00000"/>
                    </a:solidFill>
                  </a:rPr>
                  <a:t>Methodologies &amp; Evaluation</a:t>
                </a:r>
              </a:p>
            </p:txBody>
          </p:sp>
          <p:grpSp>
            <p:nvGrpSpPr>
              <p:cNvPr id="8" name="Groupe 7"/>
              <p:cNvGrpSpPr/>
              <p:nvPr/>
            </p:nvGrpSpPr>
            <p:grpSpPr>
              <a:xfrm>
                <a:off x="301120" y="886390"/>
                <a:ext cx="8225729" cy="4682901"/>
                <a:chOff x="301120" y="886390"/>
                <a:chExt cx="8225729" cy="4682901"/>
              </a:xfrm>
            </p:grpSpPr>
            <p:sp>
              <p:nvSpPr>
                <p:cNvPr id="9" name="ZoneTexte 8"/>
                <p:cNvSpPr txBox="1"/>
                <p:nvPr/>
              </p:nvSpPr>
              <p:spPr>
                <a:xfrm>
                  <a:off x="4234453" y="1320972"/>
                  <a:ext cx="111800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>
                      <a:solidFill>
                        <a:srgbClr val="000000"/>
                      </a:solidFill>
                    </a:rPr>
                    <a:t>Applied to </a:t>
                  </a:r>
                </a:p>
              </p:txBody>
            </p:sp>
            <p:sp>
              <p:nvSpPr>
                <p:cNvPr id="10" name="Rectangle à coins arrondis 9"/>
                <p:cNvSpPr/>
                <p:nvPr/>
              </p:nvSpPr>
              <p:spPr>
                <a:xfrm rot="16200000">
                  <a:off x="-1830181" y="3017691"/>
                  <a:ext cx="4682901" cy="4203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PH" sz="1400" b="1" dirty="0">
                      <a:solidFill>
                        <a:schemeClr val="tx2">
                          <a:lumMod val="75000"/>
                        </a:schemeClr>
                      </a:solidFill>
                    </a:rPr>
                    <a:t>WORK PACKAGE 5</a:t>
                  </a:r>
                </a:p>
                <a:p>
                  <a:pPr algn="ctr"/>
                  <a:r>
                    <a:rPr lang="en-PH" sz="1400" b="1" dirty="0">
                      <a:solidFill>
                        <a:srgbClr val="C00000"/>
                      </a:solidFill>
                    </a:rPr>
                    <a:t>MANAGEMENT</a:t>
                  </a:r>
                </a:p>
              </p:txBody>
            </p:sp>
            <p:cxnSp>
              <p:nvCxnSpPr>
                <p:cNvPr id="11" name="Connecteur droit avec flèche 10"/>
                <p:cNvCxnSpPr/>
                <p:nvPr/>
              </p:nvCxnSpPr>
              <p:spPr>
                <a:xfrm flipH="1">
                  <a:off x="3851920" y="1685655"/>
                  <a:ext cx="386677" cy="165270"/>
                </a:xfrm>
                <a:prstGeom prst="straightConnector1">
                  <a:avLst/>
                </a:prstGeom>
                <a:ln w="2540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avec flèche 11"/>
                <p:cNvCxnSpPr/>
                <p:nvPr/>
              </p:nvCxnSpPr>
              <p:spPr>
                <a:xfrm>
                  <a:off x="5286461" y="1666719"/>
                  <a:ext cx="355174" cy="163717"/>
                </a:xfrm>
                <a:prstGeom prst="straightConnector1">
                  <a:avLst/>
                </a:prstGeom>
                <a:ln w="2540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e 12"/>
                <p:cNvGrpSpPr/>
                <p:nvPr/>
              </p:nvGrpSpPr>
              <p:grpSpPr>
                <a:xfrm>
                  <a:off x="845434" y="1931440"/>
                  <a:ext cx="7681415" cy="3637850"/>
                  <a:chOff x="845434" y="1931440"/>
                  <a:chExt cx="7681415" cy="3637850"/>
                </a:xfrm>
              </p:grpSpPr>
              <p:sp>
                <p:nvSpPr>
                  <p:cNvPr id="14" name="Rectangle à coins arrondis 13"/>
                  <p:cNvSpPr/>
                  <p:nvPr/>
                </p:nvSpPr>
                <p:spPr>
                  <a:xfrm>
                    <a:off x="845434" y="1931440"/>
                    <a:ext cx="3784460" cy="1259607"/>
                  </a:xfrm>
                  <a:prstGeom prst="round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PH" sz="14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WORK PACKAGE 2</a:t>
                    </a:r>
                  </a:p>
                  <a:p>
                    <a:pPr algn="ctr"/>
                    <a:r>
                      <a:rPr lang="en-PH" sz="1400" b="1" dirty="0">
                        <a:solidFill>
                          <a:srgbClr val="C00000"/>
                        </a:solidFill>
                      </a:rPr>
                      <a:t>Strategic Theme Costal and maritime tourism</a:t>
                    </a:r>
                  </a:p>
                </p:txBody>
              </p:sp>
              <p:sp>
                <p:nvSpPr>
                  <p:cNvPr id="15" name="Rectangle à coins arrondis 14"/>
                  <p:cNvSpPr/>
                  <p:nvPr/>
                </p:nvSpPr>
                <p:spPr>
                  <a:xfrm>
                    <a:off x="845435" y="3362078"/>
                    <a:ext cx="3726564" cy="1252255"/>
                  </a:xfrm>
                  <a:prstGeom prst="round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PH" sz="14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WORK PACKAGE 3 </a:t>
                    </a:r>
                  </a:p>
                  <a:p>
                    <a:pPr algn="ctr"/>
                    <a:r>
                      <a:rPr lang="en-PH" sz="1400" b="1" dirty="0">
                        <a:solidFill>
                          <a:srgbClr val="C00000"/>
                        </a:solidFill>
                      </a:rPr>
                      <a:t>Strategic Theme Maritime surveillance </a:t>
                    </a:r>
                  </a:p>
                </p:txBody>
              </p:sp>
              <p:sp>
                <p:nvSpPr>
                  <p:cNvPr id="16" name="ZoneTexte 15"/>
                  <p:cNvSpPr txBox="1"/>
                  <p:nvPr/>
                </p:nvSpPr>
                <p:spPr>
                  <a:xfrm>
                    <a:off x="5286461" y="3063070"/>
                    <a:ext cx="213717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</a:rPr>
                      <a:t>Cross </a:t>
                    </a:r>
                    <a:br>
                      <a:rPr lang="en-CA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</a:rPr>
                    </a:br>
                    <a:r>
                      <a:rPr lang="en-CA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</a:rPr>
                      <a:t>cutting TASKS </a:t>
                    </a:r>
                  </a:p>
                </p:txBody>
              </p:sp>
              <p:sp>
                <p:nvSpPr>
                  <p:cNvPr id="17" name="Accolade fermante 16"/>
                  <p:cNvSpPr/>
                  <p:nvPr/>
                </p:nvSpPr>
                <p:spPr>
                  <a:xfrm>
                    <a:off x="4696011" y="1939568"/>
                    <a:ext cx="420405" cy="2788406"/>
                  </a:xfrm>
                  <a:prstGeom prst="rightBrace">
                    <a:avLst/>
                  </a:prstGeom>
                  <a:ln w="254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18" name="Groupe 17"/>
                  <p:cNvGrpSpPr/>
                  <p:nvPr/>
                </p:nvGrpSpPr>
                <p:grpSpPr>
                  <a:xfrm>
                    <a:off x="987796" y="4614333"/>
                    <a:ext cx="7539053" cy="954957"/>
                    <a:chOff x="987796" y="4614333"/>
                    <a:chExt cx="7539053" cy="954957"/>
                  </a:xfrm>
                </p:grpSpPr>
                <p:sp>
                  <p:nvSpPr>
                    <p:cNvPr id="19" name="Rectangle à coins arrondis 18"/>
                    <p:cNvSpPr/>
                    <p:nvPr/>
                  </p:nvSpPr>
                  <p:spPr>
                    <a:xfrm>
                      <a:off x="987796" y="5148990"/>
                      <a:ext cx="7539053" cy="420300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PH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WORK PACKAGE 4 </a:t>
                      </a:r>
                    </a:p>
                    <a:p>
                      <a:pPr algn="ctr"/>
                      <a:r>
                        <a:rPr lang="en-PH" sz="1400" b="1" dirty="0">
                          <a:solidFill>
                            <a:srgbClr val="C00000"/>
                          </a:solidFill>
                        </a:rPr>
                        <a:t>COMMUNICATION </a:t>
                      </a:r>
                    </a:p>
                  </p:txBody>
                </p:sp>
                <p:sp>
                  <p:nvSpPr>
                    <p:cNvPr id="20" name="ZoneTexte 19"/>
                    <p:cNvSpPr txBox="1"/>
                    <p:nvPr/>
                  </p:nvSpPr>
                  <p:spPr>
                    <a:xfrm>
                      <a:off x="4197707" y="4769205"/>
                      <a:ext cx="147318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CA" sz="1600" dirty="0">
                          <a:solidFill>
                            <a:srgbClr val="000000"/>
                          </a:solidFill>
                        </a:rPr>
                        <a:t>Functional to </a:t>
                      </a:r>
                    </a:p>
                  </p:txBody>
                </p:sp>
                <p:cxnSp>
                  <p:nvCxnSpPr>
                    <p:cNvPr id="21" name="Connecteur droit avec flèche 20"/>
                    <p:cNvCxnSpPr/>
                    <p:nvPr/>
                  </p:nvCxnSpPr>
                  <p:spPr>
                    <a:xfrm flipV="1">
                      <a:off x="5526874" y="4614333"/>
                      <a:ext cx="479221" cy="280744"/>
                    </a:xfrm>
                    <a:prstGeom prst="straightConnector1">
                      <a:avLst/>
                    </a:prstGeom>
                    <a:ln w="25400">
                      <a:solidFill>
                        <a:srgbClr val="00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Connecteur droit avec flèche 21"/>
                    <p:cNvCxnSpPr/>
                    <p:nvPr/>
                  </p:nvCxnSpPr>
                  <p:spPr>
                    <a:xfrm flipH="1" flipV="1">
                      <a:off x="3862502" y="4614333"/>
                      <a:ext cx="371951" cy="271091"/>
                    </a:xfrm>
                    <a:prstGeom prst="straightConnector1">
                      <a:avLst/>
                    </a:prstGeom>
                    <a:ln w="25400">
                      <a:solidFill>
                        <a:srgbClr val="00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23" name="Groupe 22"/>
            <p:cNvGrpSpPr/>
            <p:nvPr/>
          </p:nvGrpSpPr>
          <p:grpSpPr>
            <a:xfrm>
              <a:off x="7024811" y="2848363"/>
              <a:ext cx="1939677" cy="1228709"/>
              <a:chOff x="7024811" y="2848363"/>
              <a:chExt cx="2635790" cy="1228709"/>
            </a:xfrm>
          </p:grpSpPr>
          <p:sp>
            <p:nvSpPr>
              <p:cNvPr id="24" name="ZoneTexte 23"/>
              <p:cNvSpPr txBox="1"/>
              <p:nvPr/>
            </p:nvSpPr>
            <p:spPr>
              <a:xfrm>
                <a:off x="7025130" y="2848363"/>
                <a:ext cx="26354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b="1" dirty="0">
                    <a:solidFill>
                      <a:srgbClr val="C00000"/>
                    </a:solidFill>
                  </a:rPr>
                  <a:t>LIAISING </a:t>
                </a: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7024811" y="3300098"/>
                <a:ext cx="26354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b="1" dirty="0">
                    <a:solidFill>
                      <a:srgbClr val="C00000"/>
                    </a:solidFill>
                  </a:rPr>
                  <a:t>MIGRATION  </a:t>
                </a: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7024811" y="3738518"/>
                <a:ext cx="26354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b="1" dirty="0">
                    <a:solidFill>
                      <a:srgbClr val="C00000"/>
                    </a:solidFill>
                  </a:rPr>
                  <a:t>MAINSTREAMING</a:t>
                </a:r>
              </a:p>
            </p:txBody>
          </p:sp>
        </p:grpSp>
      </p:grpSp>
      <p:sp>
        <p:nvSpPr>
          <p:cNvPr id="29" name="ZoneTexte 28"/>
          <p:cNvSpPr txBox="1"/>
          <p:nvPr/>
        </p:nvSpPr>
        <p:spPr>
          <a:xfrm>
            <a:off x="772734" y="530970"/>
            <a:ext cx="8357700" cy="928768"/>
          </a:xfrm>
          <a:prstGeom prst="rect">
            <a:avLst/>
          </a:prstGeom>
          <a:solidFill>
            <a:srgbClr val="C3EBFF">
              <a:alpha val="6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-2144067" y="2814841"/>
            <a:ext cx="5190228" cy="646601"/>
          </a:xfrm>
          <a:prstGeom prst="rect">
            <a:avLst/>
          </a:prstGeom>
          <a:solidFill>
            <a:srgbClr val="C3EBFF">
              <a:alpha val="6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774346" y="5157192"/>
            <a:ext cx="8369654" cy="576064"/>
          </a:xfrm>
          <a:prstGeom prst="rect">
            <a:avLst/>
          </a:prstGeom>
          <a:solidFill>
            <a:srgbClr val="C3EBFF">
              <a:alpha val="6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0" y="110717"/>
            <a:ext cx="9130434" cy="6175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altLang="fr-FR" sz="2800" dirty="0"/>
              <a:t>Axis 4 – overview</a:t>
            </a:r>
            <a:endParaRPr lang="en-GB" altLang="fr-FR" sz="2800" kern="1200" dirty="0">
              <a:solidFill>
                <a:srgbClr val="465F92"/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800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Integrated </a:t>
            </a:r>
            <a:r>
              <a:rPr lang="fr-FR" dirty="0" err="1"/>
              <a:t>Projects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(Key issues)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9170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fr-FR" sz="1800" dirty="0">
              <a:solidFill>
                <a:srgbClr val="4470B4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470B4"/>
                </a:solidFill>
              </a:rPr>
              <a:t>Problems faced and solutions proposed will cut across the Mediterranean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470B4"/>
                </a:solidFill>
              </a:rPr>
              <a:t>Focus on issues of high relevance for the area, taking into account previous work carried out at local level, of which results could be brought on a transnational scale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470B4"/>
                </a:solidFill>
              </a:rPr>
              <a:t>Modules are built in a logical sequence, as real inputs for the following activities and not in separate way/overlapping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470B4"/>
                </a:solidFill>
              </a:rPr>
              <a:t>The partnership is based on multi-level actors: strong local partners/networks (research centers, associations, universities, local authorities, enterprises, chambers of commerce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470B4"/>
                </a:solidFill>
              </a:rPr>
              <a:t>Core partners: Regions and state organisms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72526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 de texte 11"/>
          <p:cNvSpPr txBox="1"/>
          <p:nvPr/>
        </p:nvSpPr>
        <p:spPr>
          <a:xfrm>
            <a:off x="17912" y="2060848"/>
            <a:ext cx="9144000" cy="1656710"/>
          </a:xfrm>
          <a:prstGeom prst="rect">
            <a:avLst/>
          </a:prstGeom>
          <a:gradFill flip="none" rotWithShape="1">
            <a:gsLst>
              <a:gs pos="52000">
                <a:srgbClr val="003399">
                  <a:shade val="30000"/>
                  <a:satMod val="115000"/>
                  <a:alpha val="0"/>
                </a:srgbClr>
              </a:gs>
              <a:gs pos="0">
                <a:srgbClr val="003399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FCFD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3200" b="1" baseline="30000" dirty="0">
                <a:solidFill>
                  <a:srgbClr val="FCFD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GB" sz="3200" b="1" dirty="0">
                <a:solidFill>
                  <a:srgbClr val="FCFD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Call for Modular projects</a:t>
            </a:r>
            <a:br>
              <a:rPr lang="en-GB" sz="3200" b="1" dirty="0">
                <a:solidFill>
                  <a:srgbClr val="EDC6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200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8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 txBox="1">
            <a:spLocks/>
          </p:cNvSpPr>
          <p:nvPr/>
        </p:nvSpPr>
        <p:spPr bwMode="auto">
          <a:xfrm>
            <a:off x="482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98000"/>
              <a:buFontTx/>
              <a:buNone/>
            </a:pPr>
            <a:r>
              <a:rPr lang="fr-FR" altLang="fr-FR" sz="3400" b="1">
                <a:solidFill>
                  <a:srgbClr val="C00000"/>
                </a:solidFill>
                <a:latin typeface="Calibri" panose="020F0502020204030204" pitchFamily="34" charset="0"/>
                <a:ea typeface="Montserrat"/>
                <a:cs typeface="Montserrat"/>
              </a:rPr>
              <a:t>The Modular approach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4659313" y="3165475"/>
            <a:ext cx="2301875" cy="801688"/>
          </a:xfrm>
          <a:prstGeom prst="roundRect">
            <a:avLst/>
          </a:prstGeom>
          <a:solidFill>
            <a:srgbClr val="D3D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996950" y="3203575"/>
            <a:ext cx="2281238" cy="801688"/>
          </a:xfrm>
          <a:prstGeom prst="roundRect">
            <a:avLst/>
          </a:prstGeom>
          <a:solidFill>
            <a:srgbClr val="D3D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3528" y="908720"/>
            <a:ext cx="7443788" cy="886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ts val="3100"/>
              </a:lnSpc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r>
              <a:rPr lang="fr-FR" altLang="fr-FR" sz="2200" b="1" dirty="0">
                <a:solidFill>
                  <a:srgbClr val="000006"/>
                </a:solidFill>
                <a:latin typeface="Calibri" panose="020F0502020204030204" pitchFamily="34" charset="0"/>
              </a:rPr>
              <a:t>The modules</a:t>
            </a:r>
            <a:r>
              <a:rPr lang="fr-FR" altLang="fr-FR" sz="2200" dirty="0">
                <a:solidFill>
                  <a:srgbClr val="000006"/>
                </a:solidFill>
                <a:latin typeface="Calibri" panose="020F0502020204030204" pitchFamily="34" charset="0"/>
              </a:rPr>
              <a:t> :</a:t>
            </a:r>
          </a:p>
          <a:p>
            <a:pPr lvl="1" algn="just" eaLnBrk="1" hangingPunct="1">
              <a:lnSpc>
                <a:spcPct val="150000"/>
              </a:lnSpc>
              <a:buClr>
                <a:srgbClr val="C00000"/>
              </a:buClr>
              <a:buSzPct val="98000"/>
              <a:buFont typeface="Wingdings 3" panose="05040102010807070707" pitchFamily="18" charset="2"/>
              <a:buChar char=""/>
              <a:defRPr/>
            </a:pPr>
            <a:r>
              <a:rPr lang="fr-FR" altLang="fr-FR" sz="1600" b="1" i="1" dirty="0">
                <a:solidFill>
                  <a:srgbClr val="000006"/>
                </a:solidFill>
                <a:latin typeface="Calibri" panose="020F0502020204030204" pitchFamily="34" charset="0"/>
              </a:rPr>
              <a:t>Module 1: </a:t>
            </a:r>
            <a:r>
              <a:rPr lang="en-US" altLang="fr-FR" sz="1600" b="1" i="1" dirty="0">
                <a:solidFill>
                  <a:srgbClr val="000006"/>
                </a:solidFill>
                <a:latin typeface="Calibri" panose="020F0502020204030204" pitchFamily="34" charset="0"/>
              </a:rPr>
              <a:t>STUDYING: designing common approaches &amp; strategies at TN</a:t>
            </a:r>
            <a:endParaRPr lang="fr-FR" altLang="fr-FR" sz="1600" b="1" i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lvl="1" algn="just" eaLnBrk="1" hangingPunct="1">
              <a:lnSpc>
                <a:spcPct val="150000"/>
              </a:lnSpc>
              <a:buClr>
                <a:srgbClr val="C00000"/>
              </a:buClr>
              <a:buSzPct val="98000"/>
              <a:buFont typeface="Wingdings 3" panose="05040102010807070707" pitchFamily="18" charset="2"/>
              <a:buChar char=""/>
              <a:defRPr/>
            </a:pPr>
            <a:r>
              <a:rPr lang="fr-FR" altLang="fr-FR" sz="1600" b="1" i="1" dirty="0">
                <a:solidFill>
                  <a:srgbClr val="000006"/>
                </a:solidFill>
                <a:latin typeface="Calibri" panose="020F0502020204030204" pitchFamily="34" charset="0"/>
              </a:rPr>
              <a:t>Module 2: </a:t>
            </a:r>
            <a:r>
              <a:rPr lang="en-US" altLang="fr-FR" sz="1600" b="1" i="1" dirty="0">
                <a:solidFill>
                  <a:srgbClr val="000006"/>
                </a:solidFill>
                <a:latin typeface="Calibri" panose="020F0502020204030204" pitchFamily="34" charset="0"/>
              </a:rPr>
              <a:t>TESTING: Pilot demonstration actions</a:t>
            </a:r>
            <a:endParaRPr lang="fr-FR" altLang="fr-FR" sz="1600" b="1" i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lvl="1" algn="just" eaLnBrk="1" hangingPunct="1">
              <a:lnSpc>
                <a:spcPct val="150000"/>
              </a:lnSpc>
              <a:buClr>
                <a:srgbClr val="C00000"/>
              </a:buClr>
              <a:buSzPct val="98000"/>
              <a:buFont typeface="Wingdings 3" panose="05040102010807070707" pitchFamily="18" charset="2"/>
              <a:buChar char=""/>
              <a:defRPr/>
            </a:pPr>
            <a:r>
              <a:rPr lang="fr-FR" altLang="fr-FR" sz="1600" b="1" i="1" dirty="0">
                <a:solidFill>
                  <a:srgbClr val="000006"/>
                </a:solidFill>
                <a:latin typeface="Calibri" panose="020F0502020204030204" pitchFamily="34" charset="0"/>
              </a:rPr>
              <a:t>Module 3: CAPITALISING: Transfer, </a:t>
            </a:r>
            <a:r>
              <a:rPr lang="fr-FR" altLang="fr-FR" sz="1600" b="1" i="1" dirty="0" err="1">
                <a:solidFill>
                  <a:srgbClr val="000006"/>
                </a:solidFill>
                <a:latin typeface="Calibri" panose="020F0502020204030204" pitchFamily="34" charset="0"/>
              </a:rPr>
              <a:t>dissemination</a:t>
            </a:r>
            <a:r>
              <a:rPr lang="fr-FR" altLang="fr-FR" sz="1600" b="1" i="1" dirty="0">
                <a:solidFill>
                  <a:srgbClr val="000006"/>
                </a:solidFill>
                <a:latin typeface="Calibri" panose="020F0502020204030204" pitchFamily="34" charset="0"/>
              </a:rPr>
              <a:t> and capitalisation.</a:t>
            </a:r>
          </a:p>
          <a:p>
            <a:pPr algn="just" eaLnBrk="1" hangingPunct="1"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endParaRPr lang="es-ES_tradnl" altLang="fr-FR" sz="1500" b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3100"/>
              </a:lnSpc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r>
              <a:rPr lang="fr-FR" altLang="fr-FR" sz="2200" b="1" dirty="0">
                <a:solidFill>
                  <a:srgbClr val="000006"/>
                </a:solidFill>
                <a:latin typeface="Calibri" panose="020F0502020204030204" pitchFamily="34" charset="0"/>
              </a:rPr>
              <a:t>The </a:t>
            </a:r>
            <a:r>
              <a:rPr lang="fr-FR" altLang="fr-FR" sz="2200" b="1" dirty="0" err="1">
                <a:solidFill>
                  <a:srgbClr val="000006"/>
                </a:solidFill>
                <a:latin typeface="Calibri" panose="020F0502020204030204" pitchFamily="34" charset="0"/>
              </a:rPr>
              <a:t>modular</a:t>
            </a:r>
            <a:r>
              <a:rPr lang="fr-FR" altLang="fr-FR" sz="2200" b="1" dirty="0">
                <a:solidFill>
                  <a:srgbClr val="000006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200" b="1" dirty="0" err="1">
                <a:solidFill>
                  <a:srgbClr val="000006"/>
                </a:solidFill>
                <a:latin typeface="Calibri" panose="020F0502020204030204" pitchFamily="34" charset="0"/>
              </a:rPr>
              <a:t>projects</a:t>
            </a:r>
            <a:r>
              <a:rPr lang="fr-FR" altLang="fr-FR" sz="2200" b="1" dirty="0">
                <a:solidFill>
                  <a:srgbClr val="000006"/>
                </a:solidFill>
                <a:latin typeface="Calibri" panose="020F0502020204030204" pitchFamily="34" charset="0"/>
              </a:rPr>
              <a:t>: </a:t>
            </a:r>
          </a:p>
          <a:p>
            <a:pPr algn="just" eaLnBrk="1" hangingPunct="1">
              <a:lnSpc>
                <a:spcPts val="3100"/>
              </a:lnSpc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endParaRPr lang="es-ES_tradnl" altLang="fr-FR" sz="2200" b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3100"/>
              </a:lnSpc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endParaRPr lang="es-ES_tradnl" altLang="fr-FR" sz="2200" b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3100"/>
              </a:lnSpc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endParaRPr lang="es-ES_tradnl" altLang="fr-FR" sz="2200" b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algn="just" eaLnBrk="1" hangingPunct="1"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endParaRPr lang="fr-FR" altLang="fr-FR" sz="2200" b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3100"/>
              </a:lnSpc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r>
              <a:rPr lang="fr-FR" altLang="fr-FR" sz="2200" b="1" dirty="0">
                <a:solidFill>
                  <a:srgbClr val="000006"/>
                </a:solidFill>
                <a:latin typeface="Calibri" panose="020F0502020204030204" pitchFamily="34" charset="0"/>
              </a:rPr>
              <a:t>The horizontal </a:t>
            </a:r>
            <a:r>
              <a:rPr lang="fr-FR" altLang="fr-FR" sz="2200" b="1" dirty="0" err="1">
                <a:solidFill>
                  <a:srgbClr val="000006"/>
                </a:solidFill>
                <a:latin typeface="Calibri" panose="020F0502020204030204" pitchFamily="34" charset="0"/>
              </a:rPr>
              <a:t>projects</a:t>
            </a:r>
            <a:r>
              <a:rPr lang="fr-FR" altLang="fr-FR" sz="2200" b="1" dirty="0">
                <a:solidFill>
                  <a:srgbClr val="000006"/>
                </a:solidFill>
                <a:latin typeface="Calibri" panose="020F0502020204030204" pitchFamily="34" charset="0"/>
              </a:rPr>
              <a:t>: </a:t>
            </a:r>
          </a:p>
          <a:p>
            <a:pPr lvl="8">
              <a:buFontTx/>
              <a:buAutoNum type="arabicParenR"/>
              <a:tabLst>
                <a:tab pos="3232150" algn="l"/>
              </a:tabLst>
              <a:defRPr/>
            </a:pPr>
            <a:r>
              <a:rPr lang="en-US" altLang="fr-FR" sz="1600" i="1" dirty="0">
                <a:solidFill>
                  <a:srgbClr val="000006"/>
                </a:solidFill>
                <a:latin typeface="Calibri" panose="020F0502020204030204" pitchFamily="34" charset="0"/>
              </a:rPr>
              <a:t>community building, </a:t>
            </a:r>
          </a:p>
          <a:p>
            <a:pPr lvl="8">
              <a:buFontTx/>
              <a:buAutoNum type="arabicParenR"/>
              <a:defRPr/>
            </a:pPr>
            <a:r>
              <a:rPr lang="en-US" altLang="fr-FR" sz="1600" i="1" dirty="0">
                <a:solidFill>
                  <a:srgbClr val="000006"/>
                </a:solidFill>
                <a:latin typeface="Calibri" panose="020F0502020204030204" pitchFamily="34" charset="0"/>
              </a:rPr>
              <a:t>joint communication, </a:t>
            </a:r>
          </a:p>
          <a:p>
            <a:pPr lvl="8">
              <a:buFontTx/>
              <a:buAutoNum type="arabicParenR"/>
              <a:defRPr/>
            </a:pPr>
            <a:r>
              <a:rPr lang="en-US" altLang="fr-FR" sz="1600" i="1" dirty="0">
                <a:solidFill>
                  <a:srgbClr val="000006"/>
                </a:solidFill>
                <a:latin typeface="Calibri" panose="020F0502020204030204" pitchFamily="34" charset="0"/>
              </a:rPr>
              <a:t>joint capitalisation/transfer</a:t>
            </a:r>
            <a:endParaRPr lang="fr-FR" altLang="fr-FR" sz="1600" i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lvl="3" algn="just" eaLnBrk="1" hangingPunct="1">
              <a:lnSpc>
                <a:spcPts val="3100"/>
              </a:lnSpc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endParaRPr lang="es-ES_tradnl" altLang="fr-FR" sz="1800" b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3100"/>
              </a:lnSpc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endParaRPr lang="es-ES_tradnl" altLang="fr-FR" sz="2200" b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3100"/>
              </a:lnSpc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endParaRPr lang="es-ES_tradnl" altLang="fr-FR" sz="2200" b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3100"/>
              </a:lnSpc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endParaRPr lang="es-ES_tradnl" altLang="fr-FR" sz="2200" b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3100"/>
              </a:lnSpc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endParaRPr lang="es-ES_tradnl" altLang="fr-FR" sz="2200" b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3100"/>
              </a:lnSpc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endParaRPr lang="es-ES_tradnl" altLang="fr-FR" sz="2200" b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3100"/>
              </a:lnSpc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endParaRPr lang="es-ES_tradnl" altLang="fr-FR" sz="2200" b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3100"/>
              </a:lnSpc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endParaRPr lang="es-ES_tradnl" altLang="fr-FR" sz="2200" b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3100"/>
              </a:lnSpc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endParaRPr lang="es-ES_tradnl" altLang="fr-FR" sz="2200" b="1" dirty="0">
              <a:solidFill>
                <a:srgbClr val="000006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3100"/>
              </a:lnSpc>
              <a:buClr>
                <a:srgbClr val="C00000"/>
              </a:buClr>
              <a:buSzPct val="98000"/>
              <a:buFont typeface="Webdings" panose="05030102010509060703" pitchFamily="18" charset="2"/>
              <a:buChar char="i"/>
              <a:defRPr/>
            </a:pPr>
            <a:endParaRPr lang="fr-FR" altLang="fr-FR" sz="2200" b="1" dirty="0">
              <a:solidFill>
                <a:srgbClr val="000006"/>
              </a:solidFill>
              <a:latin typeface="Calibri" panose="020F0502020204030204" pitchFamily="34" charset="0"/>
            </a:endParaRPr>
          </a:p>
        </p:txBody>
      </p:sp>
      <p:pic>
        <p:nvPicPr>
          <p:cNvPr id="13318" name="Image 8" descr="C:\Users\Eric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3200400"/>
            <a:ext cx="6985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3200400"/>
            <a:ext cx="6985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 10" descr="C:\Users\Eric\Desktop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3203575"/>
            <a:ext cx="6969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Image 11" descr="C:\Users\Eric\Desktop\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3175000"/>
            <a:ext cx="7143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Image 12" descr="C:\Users\Eric\Desktop\2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175000"/>
            <a:ext cx="6985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Image 13" descr="C:\Users\Eric\Desktop\12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163888"/>
            <a:ext cx="698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ZoneTexte 4"/>
          <p:cNvSpPr txBox="1">
            <a:spLocks noChangeArrowheads="1"/>
          </p:cNvSpPr>
          <p:nvPr/>
        </p:nvSpPr>
        <p:spPr bwMode="auto">
          <a:xfrm>
            <a:off x="971550" y="4076700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13325" name="Rectangle 8"/>
          <p:cNvSpPr>
            <a:spLocks noChangeArrowheads="1"/>
          </p:cNvSpPr>
          <p:nvPr/>
        </p:nvSpPr>
        <p:spPr bwMode="auto">
          <a:xfrm>
            <a:off x="4535488" y="3935413"/>
            <a:ext cx="254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98000"/>
              <a:buFont typeface="Wingdings 3" panose="05040102010807070707" pitchFamily="18" charset="2"/>
              <a:buChar char=""/>
            </a:pPr>
            <a:r>
              <a:rPr lang="es-ES_tradnl" altLang="fr-FR" sz="1600" b="1" i="1">
                <a:solidFill>
                  <a:srgbClr val="000006"/>
                </a:solidFill>
                <a:latin typeface="Calibri" panose="020F0502020204030204" pitchFamily="34" charset="0"/>
              </a:rPr>
              <a:t>Combination of Modules.</a:t>
            </a:r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1208088" y="3925888"/>
            <a:ext cx="2547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98000"/>
              <a:buFont typeface="Wingdings 3" panose="05040102010807070707" pitchFamily="18" charset="2"/>
              <a:buChar char=""/>
            </a:pPr>
            <a:r>
              <a:rPr lang="es-ES_tradnl" altLang="fr-FR" sz="1600" b="1" i="1">
                <a:solidFill>
                  <a:srgbClr val="000006"/>
                </a:solidFill>
                <a:latin typeface="Calibri" panose="020F0502020204030204" pitchFamily="34" charset="0"/>
              </a:rPr>
              <a:t>Single Modules.</a:t>
            </a:r>
          </a:p>
        </p:txBody>
      </p:sp>
      <p:sp>
        <p:nvSpPr>
          <p:cNvPr id="13327" name="ZoneTexte 10"/>
          <p:cNvSpPr txBox="1">
            <a:spLocks noChangeArrowheads="1"/>
          </p:cNvSpPr>
          <p:nvPr/>
        </p:nvSpPr>
        <p:spPr bwMode="auto">
          <a:xfrm>
            <a:off x="4699000" y="4830763"/>
            <a:ext cx="35861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i="1">
                <a:solidFill>
                  <a:srgbClr val="000006"/>
                </a:solidFill>
                <a:latin typeface="Calibri" panose="020F0502020204030204" pitchFamily="34" charset="0"/>
              </a:rPr>
              <a:t>Focus on </a:t>
            </a:r>
            <a:r>
              <a:rPr lang="fr-FR" altLang="fr-FR" sz="1600" b="1" i="1">
                <a:solidFill>
                  <a:srgbClr val="000006"/>
                </a:solidFill>
                <a:latin typeface="Calibri" panose="020F0502020204030204" pitchFamily="34" charset="0"/>
              </a:rPr>
              <a:t>synergies mechanisms</a:t>
            </a:r>
            <a:r>
              <a:rPr lang="fr-FR" altLang="fr-FR" sz="1600" i="1">
                <a:solidFill>
                  <a:srgbClr val="000006"/>
                </a:solidFill>
                <a:latin typeface="Calibri" panose="020F0502020204030204" pitchFamily="34" charset="0"/>
              </a:rPr>
              <a:t>, thematic communities</a:t>
            </a:r>
            <a:endParaRPr lang="fr-FR" altLang="fr-FR" sz="1600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3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2</a:t>
            </a:r>
            <a:r>
              <a:rPr lang="fr-FR" altLang="fr-FR" baseline="30000" dirty="0"/>
              <a:t>nd</a:t>
            </a:r>
            <a:r>
              <a:rPr lang="fr-FR" altLang="fr-FR" dirty="0"/>
              <a:t> Call for </a:t>
            </a:r>
            <a:r>
              <a:rPr lang="fr-FR" altLang="fr-FR" dirty="0" err="1"/>
              <a:t>modular</a:t>
            </a:r>
            <a:r>
              <a:rPr lang="fr-FR" altLang="fr-FR" dirty="0"/>
              <a:t> </a:t>
            </a:r>
            <a:r>
              <a:rPr lang="fr-FR" altLang="fr-FR" dirty="0" err="1"/>
              <a:t>projects</a:t>
            </a:r>
            <a:endParaRPr lang="fr-FR" altLang="fr-FR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637087"/>
          </a:xfrm>
        </p:spPr>
        <p:txBody>
          <a:bodyPr/>
          <a:lstStyle/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fr-FR" sz="2800" u="sng" dirty="0">
                <a:solidFill>
                  <a:srgbClr val="002060"/>
                </a:solidFill>
              </a:rPr>
              <a:t>Single Module Projects (M2/M3) 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altLang="fr-FR" sz="2800" u="sng" dirty="0">
              <a:solidFill>
                <a:srgbClr val="002060"/>
              </a:solidFill>
            </a:endParaRP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altLang="fr-FR" sz="2800" u="sng" dirty="0">
              <a:solidFill>
                <a:srgbClr val="002060"/>
              </a:solidFill>
            </a:endParaRP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fr-FR" sz="2800" u="sng" dirty="0">
                <a:solidFill>
                  <a:srgbClr val="002060"/>
                </a:solidFill>
              </a:rPr>
              <a:t>Integrated Projects (M1+M2+M3)</a:t>
            </a:r>
          </a:p>
          <a:p>
            <a:pPr lvl="1" algn="just">
              <a:spcAft>
                <a:spcPts val="600"/>
              </a:spcAft>
              <a:defRPr/>
            </a:pPr>
            <a:endParaRPr lang="en-US" altLang="fr-FR" sz="1400" u="sng" dirty="0">
              <a:solidFill>
                <a:srgbClr val="002060"/>
              </a:solidFill>
            </a:endParaRPr>
          </a:p>
          <a:p>
            <a:pPr lvl="1" algn="just">
              <a:spcAft>
                <a:spcPts val="600"/>
              </a:spcAft>
              <a:defRPr/>
            </a:pPr>
            <a:endParaRPr lang="en-US" altLang="fr-FR" sz="1400" u="sng" dirty="0">
              <a:solidFill>
                <a:srgbClr val="002060"/>
              </a:solidFill>
            </a:endParaRPr>
          </a:p>
          <a:p>
            <a:pPr lvl="1" algn="just">
              <a:spcAft>
                <a:spcPts val="600"/>
              </a:spcAft>
              <a:defRPr/>
            </a:pPr>
            <a:endParaRPr lang="en-US" altLang="fr-FR" sz="1400" u="sng" dirty="0">
              <a:solidFill>
                <a:srgbClr val="002060"/>
              </a:solidFill>
            </a:endParaRPr>
          </a:p>
          <a:p>
            <a:pPr lvl="1" algn="just">
              <a:spcAft>
                <a:spcPts val="600"/>
              </a:spcAft>
              <a:defRPr/>
            </a:pPr>
            <a:endParaRPr lang="en-US" altLang="fr-FR" sz="14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48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 txBox="1">
            <a:spLocks/>
          </p:cNvSpPr>
          <p:nvPr/>
        </p:nvSpPr>
        <p:spPr bwMode="auto">
          <a:xfrm>
            <a:off x="0" y="-82550"/>
            <a:ext cx="871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98000"/>
              <a:buFontTx/>
              <a:buNone/>
            </a:pPr>
            <a:r>
              <a:rPr lang="fr-FR" altLang="fr-FR" b="1">
                <a:solidFill>
                  <a:srgbClr val="AB6D58"/>
                </a:solidFill>
                <a:latin typeface="Calibri" panose="020F0502020204030204" pitchFamily="34" charset="0"/>
              </a:rPr>
              <a:t>Single-module</a:t>
            </a:r>
          </a:p>
        </p:txBody>
      </p:sp>
      <p:pic>
        <p:nvPicPr>
          <p:cNvPr id="36867" name="Image 13" descr="C:\Users\Eric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9381"/>
            <a:ext cx="6969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Image 15" descr="C:\Users\Eric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9381"/>
            <a:ext cx="6969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539750" y="927100"/>
          <a:ext cx="8316913" cy="492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8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9354">
                <a:tc>
                  <a:txBody>
                    <a:bodyPr/>
                    <a:lstStyle/>
                    <a:p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67" marR="91467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M2</a:t>
                      </a:r>
                    </a:p>
                    <a:p>
                      <a:pPr algn="ctr"/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Testing</a:t>
                      </a:r>
                    </a:p>
                  </a:txBody>
                  <a:tcPr marL="91467" marR="91467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M3</a:t>
                      </a:r>
                    </a:p>
                    <a:p>
                      <a:pPr algn="ctr"/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Capitalising</a:t>
                      </a:r>
                    </a:p>
                  </a:txBody>
                  <a:tcPr marL="91467" marR="91467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99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8A1F5A"/>
                          </a:solidFill>
                          <a:latin typeface="Calibri" panose="020F0502020204030204" pitchFamily="34" charset="0"/>
                        </a:rPr>
                        <a:t>Expected outputs</a:t>
                      </a:r>
                    </a:p>
                    <a:p>
                      <a:r>
                        <a:rPr lang="en-GB" sz="12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(non exhaustive) </a:t>
                      </a:r>
                    </a:p>
                  </a:txBody>
                  <a:tcPr marL="91467" marR="91467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Preliminary &amp; feasibility studies</a:t>
                      </a:r>
                    </a:p>
                    <a:p>
                      <a:r>
                        <a:rPr lang="en-GB" sz="1800" baseline="0" noProof="0" dirty="0"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ilot activities</a:t>
                      </a:r>
                    </a:p>
                    <a:p>
                      <a:r>
                        <a:rPr lang="en-GB" sz="1800" baseline="0" noProof="0" dirty="0"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valuation</a:t>
                      </a:r>
                    </a:p>
                    <a:p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Plan of transferability of results</a:t>
                      </a:r>
                    </a:p>
                  </a:txBody>
                  <a:tcPr marL="91467" marR="91467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Policy recommendations</a:t>
                      </a:r>
                    </a:p>
                    <a:p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MoU / Agreements</a:t>
                      </a:r>
                    </a:p>
                    <a:p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Procedures and regulatory proposals</a:t>
                      </a:r>
                    </a:p>
                    <a:p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Charters</a:t>
                      </a:r>
                    </a:p>
                    <a:p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Protocols</a:t>
                      </a:r>
                    </a:p>
                  </a:txBody>
                  <a:tcPr marL="91467" marR="91467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477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8A1F5A"/>
                          </a:solidFill>
                          <a:latin typeface="Calibri" panose="020F0502020204030204" pitchFamily="34" charset="0"/>
                        </a:rPr>
                        <a:t>Duration </a:t>
                      </a:r>
                    </a:p>
                  </a:txBody>
                  <a:tcPr marL="91467" marR="91467" marT="45717" marB="4571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noProof="0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 months</a:t>
                      </a:r>
                    </a:p>
                  </a:txBody>
                  <a:tcPr marL="91467" marR="91467" marT="45717" marB="4571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noProof="0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 months</a:t>
                      </a:r>
                    </a:p>
                  </a:txBody>
                  <a:tcPr marL="91467" marR="91467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477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8A1F5A"/>
                          </a:solidFill>
                          <a:latin typeface="Calibri" panose="020F0502020204030204" pitchFamily="34" charset="0"/>
                        </a:rPr>
                        <a:t>Budget </a:t>
                      </a:r>
                    </a:p>
                  </a:txBody>
                  <a:tcPr marL="91467" marR="9146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 – 2.5 M €</a:t>
                      </a:r>
                    </a:p>
                  </a:txBody>
                  <a:tcPr marL="91467" marR="9146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 – 1.2 M €</a:t>
                      </a:r>
                    </a:p>
                  </a:txBody>
                  <a:tcPr marL="91467" marR="91467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4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8A1F5A"/>
                          </a:solidFill>
                          <a:latin typeface="Calibri" panose="020F0502020204030204" pitchFamily="34" charset="0"/>
                        </a:rPr>
                        <a:t>Partnership </a:t>
                      </a:r>
                    </a:p>
                  </a:txBody>
                  <a:tcPr marL="91467" marR="9146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Max 10 PP:</a:t>
                      </a:r>
                      <a:r>
                        <a:rPr lang="en-GB" sz="1800" baseline="0" noProof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operational and institutional partners</a:t>
                      </a:r>
                    </a:p>
                  </a:txBody>
                  <a:tcPr marL="91467" marR="9146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Max 8 PP:</a:t>
                      </a:r>
                    </a:p>
                    <a:p>
                      <a:pPr algn="ctr"/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mainly institutional or networks partners</a:t>
                      </a:r>
                    </a:p>
                  </a:txBody>
                  <a:tcPr marL="91467" marR="91467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436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 txBox="1">
            <a:spLocks/>
          </p:cNvSpPr>
          <p:nvPr/>
        </p:nvSpPr>
        <p:spPr bwMode="auto">
          <a:xfrm>
            <a:off x="414261" y="36848"/>
            <a:ext cx="8712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98000"/>
              <a:buFontTx/>
              <a:buNone/>
              <a:defRPr/>
            </a:pPr>
            <a:r>
              <a:rPr lang="fr-FR" altLang="fr-FR" b="1" dirty="0">
                <a:solidFill>
                  <a:srgbClr val="AB6D58"/>
                </a:solidFill>
                <a:latin typeface="Verdana"/>
                <a:cs typeface="ＭＳ Ｐゴシック" charset="0"/>
              </a:rPr>
              <a:t>Multi-module</a:t>
            </a:r>
          </a:p>
        </p:txBody>
      </p:sp>
      <p:pic>
        <p:nvPicPr>
          <p:cNvPr id="37893" name="Image 23" descr="C:\Users\Eric\Desktop\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735"/>
            <a:ext cx="6985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/>
          </p:nvPr>
        </p:nvGraphicFramePr>
        <p:xfrm>
          <a:off x="575296" y="908720"/>
          <a:ext cx="8136904" cy="4626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2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466">
                <a:tc>
                  <a:txBody>
                    <a:bodyPr/>
                    <a:lstStyle/>
                    <a:p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>
                          <a:latin typeface="Calibri" panose="020F0502020204030204" pitchFamily="34" charset="0"/>
                        </a:rPr>
                        <a:t>M1+M2+M3</a:t>
                      </a:r>
                    </a:p>
                    <a:p>
                      <a:pPr algn="ctr"/>
                      <a:r>
                        <a:rPr lang="en-GB" sz="1400" noProof="0" dirty="0">
                          <a:latin typeface="Calibri" panose="020F0502020204030204" pitchFamily="34" charset="0"/>
                        </a:rPr>
                        <a:t>Integrated Projects</a:t>
                      </a:r>
                    </a:p>
                  </a:txBody>
                  <a:tcPr marL="91455" marR="91455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332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solidFill>
                            <a:srgbClr val="8A1F5A"/>
                          </a:solidFill>
                          <a:latin typeface="Calibri" panose="020F0502020204030204" pitchFamily="34" charset="0"/>
                        </a:rPr>
                        <a:t>Expected outputs</a:t>
                      </a:r>
                    </a:p>
                    <a:p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(non exhaustive) </a:t>
                      </a: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Calibri" panose="020F0502020204030204" pitchFamily="34" charset="0"/>
                        </a:rPr>
                        <a:t>SWOT analysis, State of the art, Benchmarking analysis, Models, Action plans, Strategies, Instruments</a:t>
                      </a:r>
                    </a:p>
                    <a:p>
                      <a:endParaRPr lang="en-GB" sz="16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en-GB" sz="1600" noProof="0" dirty="0">
                          <a:latin typeface="Calibri" panose="020F0502020204030204" pitchFamily="34" charset="0"/>
                        </a:rPr>
                        <a:t>Preliminary &amp; feasibility studies, </a:t>
                      </a:r>
                      <a:r>
                        <a:rPr lang="en-GB" sz="1600" baseline="0" noProof="0" dirty="0"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noProof="0" dirty="0">
                          <a:latin typeface="Calibri" panose="020F0502020204030204" pitchFamily="34" charset="0"/>
                        </a:rPr>
                        <a:t>ilot activities, </a:t>
                      </a:r>
                      <a:r>
                        <a:rPr lang="en-GB" sz="1600" baseline="0" noProof="0" dirty="0"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GB" sz="1600" noProof="0" dirty="0">
                          <a:latin typeface="Calibri" panose="020F0502020204030204" pitchFamily="34" charset="0"/>
                        </a:rPr>
                        <a:t>valuation, Plan of transferability of results</a:t>
                      </a:r>
                    </a:p>
                    <a:p>
                      <a:endParaRPr lang="en-GB" sz="1600" noProof="0" dirty="0">
                        <a:latin typeface="Calibri" panose="020F0502020204030204" pitchFamily="34" charset="0"/>
                      </a:endParaRPr>
                    </a:p>
                    <a:p>
                      <a:r>
                        <a:rPr lang="en-GB" sz="1600" noProof="0" dirty="0">
                          <a:latin typeface="Calibri" panose="020F0502020204030204" pitchFamily="34" charset="0"/>
                        </a:rPr>
                        <a:t>Policy recommendations, </a:t>
                      </a:r>
                    </a:p>
                    <a:p>
                      <a:r>
                        <a:rPr lang="en-GB" sz="1600" noProof="0" dirty="0">
                          <a:latin typeface="Calibri" panose="020F0502020204030204" pitchFamily="34" charset="0"/>
                        </a:rPr>
                        <a:t>MoU, Agreements, Procedures &amp; regulatory proposals, Charters, Protocols</a:t>
                      </a:r>
                    </a:p>
                  </a:txBody>
                  <a:tcPr marL="91455" marR="91455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547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solidFill>
                            <a:srgbClr val="8A1F5A"/>
                          </a:solidFill>
                          <a:latin typeface="Calibri" panose="020F0502020204030204" pitchFamily="34" charset="0"/>
                        </a:rPr>
                        <a:t>Duration </a:t>
                      </a: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</a:rPr>
                        <a:t>48 months </a:t>
                      </a:r>
                    </a:p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(M1: 15-m / M2: 21 m / M3: 12 m)</a:t>
                      </a:r>
                    </a:p>
                  </a:txBody>
                  <a:tcPr marL="91455" marR="91455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114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solidFill>
                            <a:srgbClr val="8A1F5A"/>
                          </a:solidFill>
                          <a:latin typeface="Calibri" panose="020F0502020204030204" pitchFamily="34" charset="0"/>
                        </a:rPr>
                        <a:t>Budget </a:t>
                      </a: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</a:rPr>
                        <a:t>3.6 – 6 M €</a:t>
                      </a:r>
                    </a:p>
                  </a:txBody>
                  <a:tcPr marL="91455" marR="91455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481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solidFill>
                            <a:srgbClr val="8A1F5A"/>
                          </a:solidFill>
                          <a:latin typeface="Calibri" panose="020F0502020204030204" pitchFamily="34" charset="0"/>
                        </a:rPr>
                        <a:t>Partnership</a:t>
                      </a:r>
                      <a:r>
                        <a:rPr lang="en-GB" sz="1600" noProof="0" dirty="0">
                          <a:solidFill>
                            <a:srgbClr val="C10076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Max 15 PP:</a:t>
                      </a:r>
                    </a:p>
                    <a:p>
                      <a:pPr algn="ctr"/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institutional, operational and scientific partners and networks</a:t>
                      </a:r>
                    </a:p>
                  </a:txBody>
                  <a:tcPr marL="91455" marR="91455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42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468313" y="-33338"/>
            <a:ext cx="8675687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baseline="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800" kern="0" dirty="0"/>
              <a:t>Key documents on: </a:t>
            </a:r>
            <a:r>
              <a:rPr lang="en-US" sz="2800" kern="0" dirty="0">
                <a:hlinkClick r:id="rId3"/>
              </a:rPr>
              <a:t>www.interreg-med.eu</a:t>
            </a:r>
            <a:r>
              <a:rPr lang="en-US" sz="2800" kern="0" dirty="0"/>
              <a:t> </a:t>
            </a:r>
            <a:endParaRPr lang="fr-FR" sz="2800" kern="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23850" y="869950"/>
            <a:ext cx="8355013" cy="4165600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altLang="fr-FR" sz="19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altLang="fr-FR" sz="19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altLang="fr-FR" sz="19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altLang="fr-FR" sz="19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altLang="fr-FR" sz="19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altLang="fr-FR" sz="19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fr-FR" sz="1900" dirty="0"/>
              <a:t>The Terms of Reference (specific for single module projects and for integrated projects)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fr-FR" sz="1900" dirty="0"/>
              <a:t>Interreg MED </a:t>
            </a:r>
            <a:r>
              <a:rPr lang="en-US" altLang="fr-FR" sz="1900" dirty="0" err="1"/>
              <a:t>Programme</a:t>
            </a:r>
            <a:r>
              <a:rPr lang="en-US" altLang="fr-FR" sz="1900" dirty="0"/>
              <a:t> Manual (incl. </a:t>
            </a:r>
            <a:r>
              <a:rPr lang="en-US" altLang="fr-FR" sz="1900" dirty="0" err="1"/>
              <a:t>Synergie</a:t>
            </a:r>
            <a:r>
              <a:rPr lang="en-US" altLang="fr-FR" sz="1900" dirty="0"/>
              <a:t> guide for application)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fr-FR" sz="1900" dirty="0"/>
              <a:t>Interreg MED Glossary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fr-FR" sz="1900" dirty="0"/>
              <a:t>F.A.Q.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fr-FR" sz="1900" dirty="0"/>
              <a:t>The Forum (for partner search and exchange)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fr-FR" sz="1900" dirty="0"/>
              <a:t>Interreg MED Cooperation programme (CP)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fr-FR" sz="1900" dirty="0"/>
              <a:t>Interreg MED SWOT analysis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fr-FR" sz="1900" dirty="0"/>
              <a:t>MED 2007-2013 project Library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fr-FR" sz="1900" dirty="0"/>
              <a:t>Other documents/tools of interest listed in the </a:t>
            </a:r>
            <a:r>
              <a:rPr lang="en-US" altLang="fr-FR" sz="1900" dirty="0" err="1"/>
              <a:t>ToRs</a:t>
            </a:r>
            <a:endParaRPr lang="en-US" altLang="fr-FR" sz="1900" dirty="0"/>
          </a:p>
          <a:p>
            <a:pPr>
              <a:defRPr/>
            </a:pPr>
            <a:r>
              <a:rPr lang="en-US" altLang="fr-FR" sz="1900" dirty="0">
                <a:solidFill>
                  <a:srgbClr val="C00000"/>
                </a:solidFill>
              </a:rPr>
              <a:t>These documents remain essential  for the applicants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96" y="919688"/>
            <a:ext cx="8424935" cy="50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 de texte 11"/>
          <p:cNvSpPr txBox="1"/>
          <p:nvPr/>
        </p:nvSpPr>
        <p:spPr>
          <a:xfrm>
            <a:off x="17912" y="2060848"/>
            <a:ext cx="9144000" cy="1656710"/>
          </a:xfrm>
          <a:prstGeom prst="rect">
            <a:avLst/>
          </a:prstGeom>
          <a:gradFill flip="none" rotWithShape="1">
            <a:gsLst>
              <a:gs pos="52000">
                <a:srgbClr val="003399">
                  <a:shade val="30000"/>
                  <a:satMod val="115000"/>
                  <a:alpha val="0"/>
                </a:srgbClr>
              </a:gs>
              <a:gs pos="0">
                <a:srgbClr val="003399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3810" algn="ctr">
              <a:spcBef>
                <a:spcPts val="500"/>
              </a:spcBef>
              <a:spcAft>
                <a:spcPts val="0"/>
              </a:spcAft>
            </a:pPr>
            <a:endParaRPr lang="en-GB" sz="3200" b="1" dirty="0">
              <a:solidFill>
                <a:srgbClr val="EDC6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810" algn="ctr">
              <a:spcBef>
                <a:spcPts val="500"/>
              </a:spcBef>
              <a:spcAft>
                <a:spcPts val="0"/>
              </a:spcAft>
            </a:pPr>
            <a:endParaRPr lang="en-GB" sz="3200" b="1" dirty="0">
              <a:solidFill>
                <a:srgbClr val="EDC62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EDC6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RULES AND PROCEDURES</a:t>
            </a:r>
            <a:endParaRPr lang="en-US" sz="32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R="3810" algn="ctr">
              <a:spcBef>
                <a:spcPts val="500"/>
              </a:spcBef>
              <a:spcAft>
                <a:spcPts val="0"/>
              </a:spcAft>
            </a:pPr>
            <a:br>
              <a:rPr lang="en-GB" sz="3200" b="1" dirty="0">
                <a:solidFill>
                  <a:srgbClr val="EDC6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200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30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28625" y="11113"/>
            <a:ext cx="8229600" cy="681037"/>
          </a:xfrm>
        </p:spPr>
        <p:txBody>
          <a:bodyPr/>
          <a:lstStyle/>
          <a:p>
            <a:pPr>
              <a:defRPr/>
            </a:pPr>
            <a:r>
              <a:rPr lang="en-GB" sz="2400" cap="all" dirty="0"/>
              <a:t>ELIGIBILITY OF PARTNERS </a:t>
            </a:r>
            <a:endParaRPr lang="fr-FR" altLang="fr-FR" sz="2200" dirty="0">
              <a:cs typeface="Montserrat" charset="0"/>
            </a:endParaRPr>
          </a:p>
        </p:txBody>
      </p:sp>
      <p:graphicFrame>
        <p:nvGraphicFramePr>
          <p:cNvPr id="5" name="Espace réservé du contenu 4"/>
          <p:cNvGraphicFramePr>
            <a:graphicFrameLocks/>
          </p:cNvGraphicFramePr>
          <p:nvPr>
            <p:extLst/>
          </p:nvPr>
        </p:nvGraphicFramePr>
        <p:xfrm>
          <a:off x="684213" y="764705"/>
          <a:ext cx="8231188" cy="413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2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626">
                <a:tc>
                  <a:txBody>
                    <a:bodyPr/>
                    <a:lstStyle/>
                    <a:p>
                      <a:endParaRPr lang="en-GB" sz="1800" noProof="0" dirty="0"/>
                    </a:p>
                  </a:txBody>
                  <a:tcPr marL="91433" marR="91433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ERDF partners</a:t>
                      </a:r>
                    </a:p>
                  </a:txBody>
                  <a:tcPr marL="91433" marR="91433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IPA partners</a:t>
                      </a:r>
                    </a:p>
                  </a:txBody>
                  <a:tcPr marL="91433" marR="91433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Lead</a:t>
                      </a:r>
                      <a:r>
                        <a:rPr lang="en-GB" sz="1800" baseline="0" noProof="0" dirty="0"/>
                        <a:t> Partner</a:t>
                      </a:r>
                      <a:endParaRPr lang="en-GB" sz="1800" noProof="0" dirty="0"/>
                    </a:p>
                  </a:txBody>
                  <a:tcPr marL="91433" marR="91433" marT="45728" marB="45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626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National, regional and local public bodies </a:t>
                      </a:r>
                    </a:p>
                  </a:txBody>
                  <a:tcPr marL="91433" marR="91433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X</a:t>
                      </a:r>
                    </a:p>
                  </a:txBody>
                  <a:tcPr marL="91433" marR="91433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X</a:t>
                      </a:r>
                    </a:p>
                  </a:txBody>
                  <a:tcPr marL="91433" marR="91433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X</a:t>
                      </a:r>
                    </a:p>
                  </a:txBody>
                  <a:tcPr marL="91433" marR="91433" marT="45728" marB="457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236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Public equivalent bodies </a:t>
                      </a:r>
                      <a:r>
                        <a:rPr lang="en-GB" sz="1400" noProof="0" dirty="0"/>
                        <a:t>(bodies governed by public law as defined in Article 2(1) of Directive 2014/24/EU)</a:t>
                      </a:r>
                    </a:p>
                  </a:txBody>
                  <a:tcPr marL="91433" marR="91433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X</a:t>
                      </a:r>
                    </a:p>
                  </a:txBody>
                  <a:tcPr marL="91433" marR="91433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X</a:t>
                      </a:r>
                    </a:p>
                  </a:txBody>
                  <a:tcPr marL="91433" marR="91433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X</a:t>
                      </a:r>
                    </a:p>
                  </a:txBody>
                  <a:tcPr marL="91433" marR="91433" marT="45728" marB="457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031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Private institutions</a:t>
                      </a:r>
                    </a:p>
                  </a:txBody>
                  <a:tcPr marL="91433" marR="91433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X</a:t>
                      </a:r>
                    </a:p>
                  </a:txBody>
                  <a:tcPr marL="91433" marR="91433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A1F5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Only non profit private institutions</a:t>
                      </a:r>
                    </a:p>
                  </a:txBody>
                  <a:tcPr marL="91433" marR="91433" marT="45728" marB="457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noProof="0" dirty="0"/>
                    </a:p>
                  </a:txBody>
                  <a:tcPr marL="91433" marR="91433" marT="45728" marB="4572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626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International organisations </a:t>
                      </a:r>
                    </a:p>
                  </a:txBody>
                  <a:tcPr marL="91433" marR="91433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X</a:t>
                      </a:r>
                    </a:p>
                  </a:txBody>
                  <a:tcPr marL="91433" marR="91433" marT="45728" marB="4572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noProof="0" dirty="0"/>
                    </a:p>
                  </a:txBody>
                  <a:tcPr marL="91433" marR="91433" marT="45728" marB="45728" anchor="ctr"/>
                </a:tc>
                <a:tc>
                  <a:txBody>
                    <a:bodyPr/>
                    <a:lstStyle/>
                    <a:p>
                      <a:endParaRPr lang="en-GB" sz="1800" noProof="0" dirty="0"/>
                    </a:p>
                  </a:txBody>
                  <a:tcPr marL="91433" marR="91433" marT="45728" marB="4572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1171" name="ZoneTexte 1"/>
          <p:cNvSpPr txBox="1">
            <a:spLocks noChangeArrowheads="1"/>
          </p:cNvSpPr>
          <p:nvPr/>
        </p:nvSpPr>
        <p:spPr bwMode="auto">
          <a:xfrm>
            <a:off x="1042988" y="4895850"/>
            <a:ext cx="7705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1800" dirty="0">
                <a:solidFill>
                  <a:srgbClr val="C10076"/>
                </a:solidFill>
                <a:latin typeface="Arial" panose="020B0604020202020204" pitchFamily="34" charset="0"/>
              </a:rPr>
              <a:t>IPA partners and ERDF partners outside of the MED area cannot act as Lead Partners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250825" y="5002213"/>
            <a:ext cx="576263" cy="431800"/>
          </a:xfrm>
          <a:prstGeom prst="rightArrow">
            <a:avLst/>
          </a:prstGeom>
          <a:solidFill>
            <a:srgbClr val="C10076"/>
          </a:solidFill>
          <a:ln>
            <a:solidFill>
              <a:srgbClr val="C1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17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28625" y="11113"/>
            <a:ext cx="8229600" cy="681037"/>
          </a:xfrm>
        </p:spPr>
        <p:txBody>
          <a:bodyPr/>
          <a:lstStyle/>
          <a:p>
            <a:pPr>
              <a:defRPr/>
            </a:pPr>
            <a:r>
              <a:rPr lang="en-GB" sz="2400" cap="all" dirty="0"/>
              <a:t>EU (ERDF) partners outside the MED area </a:t>
            </a:r>
            <a:endParaRPr lang="en-GB" altLang="fr-FR" sz="2200" dirty="0">
              <a:cs typeface="Montserrat" charset="0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28625" y="1025525"/>
            <a:ext cx="8410575" cy="1300163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Added value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to the implementation </a:t>
            </a:r>
          </a:p>
          <a:p>
            <a:pPr marL="0" indent="0" algn="just">
              <a:buFontTx/>
              <a:buNone/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for the MED area</a:t>
            </a:r>
          </a:p>
          <a:p>
            <a:pPr marL="0" indent="0" algn="just">
              <a:buFontTx/>
              <a:buNone/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the ERDF budget of the operation</a:t>
            </a:r>
          </a:p>
          <a:p>
            <a:pPr algn="just"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Confirmation of eligibility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before approval </a:t>
            </a:r>
          </a:p>
          <a:p>
            <a:pPr marL="0" indent="0" algn="ctr">
              <a:buFontTx/>
              <a:buNone/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between MED MA and the relevant EU country after approval </a:t>
            </a:r>
          </a:p>
          <a:p>
            <a:pPr algn="just"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n-GB" sz="2000" kern="1200" dirty="0">
                <a:solidFill>
                  <a:srgbClr val="C10076"/>
                </a:solidFill>
                <a:latin typeface="Arial" panose="020B0604020202020204" pitchFamily="34" charset="0"/>
                <a:cs typeface="+mn-cs"/>
              </a:rPr>
              <a:t>	In case of failure, the concerned partner could be excluded from 	the project.</a:t>
            </a:r>
          </a:p>
          <a:p>
            <a:pPr algn="just"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5288" y="2565400"/>
            <a:ext cx="8588375" cy="1584325"/>
          </a:xfrm>
          <a:prstGeom prst="rect">
            <a:avLst/>
          </a:prstGeom>
          <a:noFill/>
          <a:ln>
            <a:solidFill>
              <a:srgbClr val="C10076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en-GB" sz="1200" dirty="0">
              <a:solidFill>
                <a:srgbClr val="B91984"/>
              </a:solidFill>
              <a:latin typeface="Arial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539750" y="4581525"/>
            <a:ext cx="576263" cy="431800"/>
          </a:xfrm>
          <a:prstGeom prst="rightArrow">
            <a:avLst/>
          </a:prstGeom>
          <a:solidFill>
            <a:srgbClr val="C10076"/>
          </a:solidFill>
          <a:ln>
            <a:solidFill>
              <a:srgbClr val="C1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93190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582">
            <a:off x="7883525" y="2786063"/>
            <a:ext cx="7159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0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 de texte 11"/>
          <p:cNvSpPr txBox="1"/>
          <p:nvPr/>
        </p:nvSpPr>
        <p:spPr>
          <a:xfrm>
            <a:off x="17912" y="2060848"/>
            <a:ext cx="9144000" cy="1656710"/>
          </a:xfrm>
          <a:prstGeom prst="rect">
            <a:avLst/>
          </a:prstGeom>
          <a:gradFill flip="none" rotWithShape="1">
            <a:gsLst>
              <a:gs pos="52000">
                <a:srgbClr val="003399">
                  <a:shade val="30000"/>
                  <a:satMod val="115000"/>
                  <a:alpha val="0"/>
                </a:srgbClr>
              </a:gs>
              <a:gs pos="0">
                <a:srgbClr val="003399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FCFD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GB" sz="3200" b="1" baseline="30000" dirty="0">
                <a:solidFill>
                  <a:srgbClr val="FCFD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GB" sz="3200" b="1" dirty="0">
                <a:solidFill>
                  <a:srgbClr val="FCFD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modular and 1</a:t>
            </a:r>
            <a:r>
              <a:rPr lang="en-GB" sz="3200" b="1" baseline="30000" dirty="0">
                <a:solidFill>
                  <a:srgbClr val="FCFD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GB" sz="3200" b="1" dirty="0">
                <a:solidFill>
                  <a:srgbClr val="FCFD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horizontal calls </a:t>
            </a:r>
            <a:br>
              <a:rPr lang="en-GB" sz="3200" b="1" dirty="0">
                <a:solidFill>
                  <a:srgbClr val="FCFD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200" b="1" dirty="0">
                <a:solidFill>
                  <a:srgbClr val="FCFD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of the art </a:t>
            </a:r>
            <a:br>
              <a:rPr lang="en-GB" sz="3200" b="1" dirty="0">
                <a:solidFill>
                  <a:srgbClr val="FCFD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200" dirty="0">
              <a:solidFill>
                <a:srgbClr val="FCFDFE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23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re 7"/>
          <p:cNvSpPr>
            <a:spLocks noGrp="1"/>
          </p:cNvSpPr>
          <p:nvPr>
            <p:ph type="title"/>
          </p:nvPr>
        </p:nvSpPr>
        <p:spPr>
          <a:xfrm>
            <a:off x="428625" y="11113"/>
            <a:ext cx="8229600" cy="681037"/>
          </a:xfrm>
        </p:spPr>
        <p:txBody>
          <a:bodyPr/>
          <a:lstStyle/>
          <a:p>
            <a:r>
              <a:rPr lang="es-ES_tradnl" altLang="fr-FR" sz="2400"/>
              <a:t>PRIVATE PARTNERS </a:t>
            </a:r>
            <a:endParaRPr lang="fr-FR" altLang="fr-FR" sz="220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39750" y="823913"/>
            <a:ext cx="7848600" cy="1631950"/>
          </a:xfrm>
        </p:spPr>
        <p:txBody>
          <a:bodyPr/>
          <a:lstStyle/>
          <a:p>
            <a:pPr algn="just"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Private partners can co-finance with their own funds  </a:t>
            </a:r>
          </a:p>
          <a:p>
            <a:pPr algn="just"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Private structures can not act as Lead Partners 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Private bodies have to observe the basic principles on public procurement laws </a:t>
            </a:r>
          </a:p>
          <a:p>
            <a:pPr algn="just"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Bodies whose main scope of activities within their business profile, as well as their project role, consists of project </a:t>
            </a:r>
            <a:r>
              <a:rPr lang="en-GB" sz="1800" b="1" dirty="0">
                <a:solidFill>
                  <a:srgbClr val="B91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1800" b="1" dirty="0">
                <a:solidFill>
                  <a:srgbClr val="B91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management,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or other activities that are of a mere executive or supporting character (service providers) </a:t>
            </a:r>
            <a:r>
              <a:rPr lang="en-GB" sz="1800" b="1" dirty="0">
                <a:solidFill>
                  <a:srgbClr val="B91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involved as project partners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n-GB" sz="2000" kern="1200" dirty="0">
                <a:solidFill>
                  <a:srgbClr val="C10076"/>
                </a:solidFill>
                <a:latin typeface="Arial" panose="020B0604020202020204" pitchFamily="34" charset="0"/>
                <a:cs typeface="+mn-cs"/>
              </a:rPr>
              <a:t>	Please refer to each </a:t>
            </a:r>
            <a:r>
              <a:rPr lang="en-GB" sz="2000" kern="1200" dirty="0" err="1">
                <a:solidFill>
                  <a:srgbClr val="C10076"/>
                </a:solidFill>
                <a:latin typeface="Arial" panose="020B0604020202020204" pitchFamily="34" charset="0"/>
                <a:cs typeface="+mn-cs"/>
              </a:rPr>
              <a:t>ToR</a:t>
            </a:r>
            <a:r>
              <a:rPr lang="en-GB" sz="2000" kern="1200" dirty="0">
                <a:solidFill>
                  <a:srgbClr val="C10076"/>
                </a:solidFill>
                <a:latin typeface="Arial" panose="020B0604020202020204" pitchFamily="34" charset="0"/>
                <a:cs typeface="+mn-cs"/>
              </a:rPr>
              <a:t> for further details on the expected 	private participation</a:t>
            </a:r>
          </a:p>
          <a:p>
            <a:pPr algn="just"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ctr">
              <a:spcBef>
                <a:spcPts val="1200"/>
              </a:spcBef>
              <a:defRPr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5288" y="2924175"/>
            <a:ext cx="8137525" cy="1657350"/>
          </a:xfrm>
          <a:prstGeom prst="rect">
            <a:avLst/>
          </a:prstGeom>
          <a:noFill/>
          <a:ln>
            <a:solidFill>
              <a:srgbClr val="C10076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en-GB" sz="1200" dirty="0">
              <a:solidFill>
                <a:srgbClr val="B91984"/>
              </a:solidFill>
              <a:latin typeface="Arial" charset="0"/>
            </a:endParaRPr>
          </a:p>
        </p:txBody>
      </p:sp>
      <p:pic>
        <p:nvPicPr>
          <p:cNvPr id="95237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582">
            <a:off x="6738938" y="400050"/>
            <a:ext cx="9525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684213" y="5013325"/>
            <a:ext cx="574675" cy="431800"/>
          </a:xfrm>
          <a:prstGeom prst="rightArrow">
            <a:avLst/>
          </a:prstGeom>
          <a:solidFill>
            <a:srgbClr val="C10076"/>
          </a:solidFill>
          <a:ln>
            <a:solidFill>
              <a:srgbClr val="C1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0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re 7"/>
          <p:cNvSpPr>
            <a:spLocks noGrp="1"/>
          </p:cNvSpPr>
          <p:nvPr>
            <p:ph type="title"/>
          </p:nvPr>
        </p:nvSpPr>
        <p:spPr>
          <a:xfrm>
            <a:off x="467544" y="52309"/>
            <a:ext cx="8229600" cy="681037"/>
          </a:xfrm>
        </p:spPr>
        <p:txBody>
          <a:bodyPr/>
          <a:lstStyle/>
          <a:p>
            <a:r>
              <a:rPr lang="fr-FR" altLang="fr-FR" sz="2400" dirty="0"/>
              <a:t>PARTNERSHIP – </a:t>
            </a:r>
            <a:r>
              <a:rPr lang="en-US" altLang="fr-FR" sz="2400" dirty="0"/>
              <a:t>MINIMUM REQUIREMENTS</a:t>
            </a:r>
            <a:r>
              <a:rPr lang="fr-FR" altLang="fr-FR" sz="2400" dirty="0"/>
              <a:t> </a:t>
            </a:r>
          </a:p>
        </p:txBody>
      </p:sp>
      <p:sp>
        <p:nvSpPr>
          <p:cNvPr id="11267" name="Espace réservé du contenu 8"/>
          <p:cNvSpPr>
            <a:spLocks noGrp="1"/>
          </p:cNvSpPr>
          <p:nvPr>
            <p:ph idx="1"/>
          </p:nvPr>
        </p:nvSpPr>
        <p:spPr>
          <a:xfrm>
            <a:off x="428625" y="918012"/>
            <a:ext cx="8229600" cy="4679950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GB" sz="2000" u="sng" dirty="0">
                <a:solidFill>
                  <a:srgbClr val="B91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requirement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the partnership must involve:</a:t>
            </a:r>
          </a:p>
          <a:p>
            <a:pPr marL="0" indent="0" algn="just">
              <a:buFontTx/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4 financing partners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from at least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4 different countries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from the MED area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 at least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 of the partners located in the Union part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of the  MED area = 3 ERDF partners within the MED area</a:t>
            </a:r>
          </a:p>
          <a:p>
            <a:pPr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Additional recommendations on the </a:t>
            </a:r>
            <a:r>
              <a:rPr lang="en-GB" sz="1800" dirty="0">
                <a:solidFill>
                  <a:srgbClr val="C1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suitable partnership size 	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according to each type of project are included in each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ToR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2000" dirty="0"/>
          </a:p>
        </p:txBody>
      </p:sp>
      <p:sp>
        <p:nvSpPr>
          <p:cNvPr id="4" name="Flèche droite 3"/>
          <p:cNvSpPr/>
          <p:nvPr/>
        </p:nvSpPr>
        <p:spPr>
          <a:xfrm>
            <a:off x="611188" y="4076700"/>
            <a:ext cx="576262" cy="431800"/>
          </a:xfrm>
          <a:prstGeom prst="rightArrow">
            <a:avLst/>
          </a:prstGeom>
          <a:solidFill>
            <a:srgbClr val="C10076"/>
          </a:solidFill>
          <a:ln>
            <a:solidFill>
              <a:srgbClr val="C1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20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29050" y="10391"/>
            <a:ext cx="8229600" cy="682305"/>
          </a:xfrm>
        </p:spPr>
        <p:txBody>
          <a:bodyPr/>
          <a:lstStyle/>
          <a:p>
            <a:br>
              <a:rPr lang="fr-FR" sz="2400" dirty="0"/>
            </a:br>
            <a:r>
              <a:rPr lang="fr-FR" sz="2400" dirty="0"/>
              <a:t>PARTNERSHIP REQUIREMENTS </a:t>
            </a:r>
            <a:endParaRPr lang="fr-FR" altLang="fr-FR" sz="2400" dirty="0">
              <a:cs typeface="Montserrat" charset="0"/>
            </a:endParaRPr>
          </a:p>
        </p:txBody>
      </p:sp>
      <p:sp>
        <p:nvSpPr>
          <p:cNvPr id="11267" name="Espace réservé du contenu 8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32859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18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marL="0" lvl="1" indent="0">
              <a:buNone/>
            </a:pPr>
            <a:endParaRPr lang="en-US" sz="1800" dirty="0">
              <a:solidFill>
                <a:srgbClr val="CB4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fr-FR" sz="1800" dirty="0">
              <a:solidFill>
                <a:srgbClr val="CB4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en-GB" sz="2000" dirty="0">
                <a:solidFill>
                  <a:srgbClr val="CB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The LP of pre-application and final application </a:t>
            </a:r>
            <a:r>
              <a:rPr lang="en-GB" sz="2000" u="sng" dirty="0">
                <a:solidFill>
                  <a:srgbClr val="CB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GB" sz="2000" dirty="0">
                <a:solidFill>
                  <a:srgbClr val="CB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the same</a:t>
            </a:r>
            <a:endParaRPr lang="fr-FR" sz="2000" dirty="0">
              <a:solidFill>
                <a:srgbClr val="CB4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GB" sz="18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indent="0" algn="just">
              <a:buNone/>
            </a:pPr>
            <a:r>
              <a:rPr lang="en-GB" sz="1800" i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GB" sz="1800" dirty="0">
                <a:solidFill>
                  <a:srgbClr val="CB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partner in a horizontal project cannot participate in a modular project approved within the same specific objective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>
                <a:solidFill>
                  <a:srgbClr val="CB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Ministries and Regional authorities can be exempted from this rule, if for particular reasons their participation to a horizontal project is requested (to be justified in the application form).</a:t>
            </a:r>
          </a:p>
          <a:p>
            <a:pPr marL="0" lvl="1" indent="0">
              <a:buNone/>
            </a:pPr>
            <a:r>
              <a:rPr lang="en-GB" sz="18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1800" dirty="0">
              <a:solidFill>
                <a:srgbClr val="009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>
              <a:solidFill>
                <a:srgbClr val="009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000" dirty="0"/>
          </a:p>
        </p:txBody>
      </p:sp>
      <p:sp>
        <p:nvSpPr>
          <p:cNvPr id="4" name="Flèche droite 3"/>
          <p:cNvSpPr/>
          <p:nvPr/>
        </p:nvSpPr>
        <p:spPr>
          <a:xfrm>
            <a:off x="712751" y="1828655"/>
            <a:ext cx="576064" cy="324036"/>
          </a:xfrm>
          <a:prstGeom prst="rightArrow">
            <a:avLst/>
          </a:prstGeom>
          <a:solidFill>
            <a:srgbClr val="CB4F88"/>
          </a:solidFill>
          <a:ln>
            <a:solidFill>
              <a:srgbClr val="CB4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683568" y="2830607"/>
            <a:ext cx="576064" cy="324036"/>
          </a:xfrm>
          <a:prstGeom prst="rightArrow">
            <a:avLst/>
          </a:prstGeom>
          <a:solidFill>
            <a:srgbClr val="CB4F88"/>
          </a:solidFill>
          <a:ln>
            <a:solidFill>
              <a:srgbClr val="CB4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-398583"/>
            <a:ext cx="2505673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92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28625" y="11113"/>
            <a:ext cx="8229600" cy="681037"/>
          </a:xfrm>
        </p:spPr>
        <p:txBody>
          <a:bodyPr/>
          <a:lstStyle/>
          <a:p>
            <a:pPr>
              <a:defRPr/>
            </a:pPr>
            <a:r>
              <a:rPr lang="en-GB" sz="2400" cap="all" dirty="0"/>
              <a:t>Associated partners </a:t>
            </a:r>
            <a:endParaRPr lang="fr-FR" altLang="fr-FR" sz="2200" dirty="0">
              <a:cs typeface="Montserrat" charset="0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28625" y="838200"/>
            <a:ext cx="8410575" cy="4391025"/>
          </a:xfrm>
        </p:spPr>
        <p:txBody>
          <a:bodyPr/>
          <a:lstStyle/>
          <a:p>
            <a:pPr marL="0" indent="0" algn="ctr" fontAlgn="ctr">
              <a:spcBef>
                <a:spcPts val="1200"/>
              </a:spcBef>
              <a:buFontTx/>
              <a:buNone/>
              <a:defRPr/>
            </a:pPr>
            <a:r>
              <a:rPr lang="en-US" b="1" dirty="0">
                <a:solidFill>
                  <a:srgbClr val="C1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not receive any ERDF or IPA funds</a:t>
            </a:r>
          </a:p>
          <a:p>
            <a:pPr marL="0" indent="0" algn="ctr" fontAlgn="ctr">
              <a:spcBef>
                <a:spcPts val="1200"/>
              </a:spcBef>
              <a:buFontTx/>
              <a:buNone/>
              <a:defRPr/>
            </a:pPr>
            <a:r>
              <a:rPr lang="en-US" b="1" dirty="0">
                <a:solidFill>
                  <a:srgbClr val="C1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budget</a:t>
            </a:r>
          </a:p>
          <a:p>
            <a:pPr marL="0" indent="0" algn="ctr" fontAlgn="ctr">
              <a:spcBef>
                <a:spcPts val="1200"/>
              </a:spcBef>
              <a:buFontTx/>
              <a:buNone/>
              <a:defRPr/>
            </a:pPr>
            <a:endParaRPr lang="en-US" b="1" dirty="0">
              <a:solidFill>
                <a:srgbClr val="C100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ctr">
              <a:spcBef>
                <a:spcPts val="12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possible expenditures: Travel and accommodation expenditures to be </a:t>
            </a:r>
            <a:r>
              <a:rPr lang="en-US" sz="2000" dirty="0">
                <a:solidFill>
                  <a:srgbClr val="C1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borne and claimed by a financing partner</a:t>
            </a:r>
          </a:p>
          <a:p>
            <a:pPr algn="just" fontAlgn="ctr">
              <a:spcBef>
                <a:spcPts val="12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Cannot act as service provider </a:t>
            </a:r>
          </a:p>
          <a:p>
            <a:pPr algn="just" fontAlgn="ctr">
              <a:spcBef>
                <a:spcPts val="12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Coming from EU, IPA and third countries </a:t>
            </a:r>
          </a:p>
          <a:p>
            <a:pPr algn="just" fontAlgn="ctr">
              <a:spcBef>
                <a:spcPts val="12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Associated partner declaration to be signed </a:t>
            </a:r>
          </a:p>
          <a:p>
            <a:pPr algn="just" fontAlgn="ctr">
              <a:spcBef>
                <a:spcPts val="1200"/>
              </a:spcBef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4663" y="688975"/>
            <a:ext cx="8137525" cy="1657350"/>
          </a:xfrm>
          <a:prstGeom prst="rect">
            <a:avLst/>
          </a:prstGeom>
          <a:noFill/>
          <a:ln>
            <a:solidFill>
              <a:srgbClr val="C10076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fr-FR" sz="1200">
              <a:solidFill>
                <a:srgbClr val="B91984"/>
              </a:solidFill>
              <a:latin typeface="Arial" charset="0"/>
            </a:endParaRPr>
          </a:p>
        </p:txBody>
      </p:sp>
      <p:pic>
        <p:nvPicPr>
          <p:cNvPr id="99333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370013"/>
            <a:ext cx="812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4627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re 7"/>
          <p:cNvSpPr>
            <a:spLocks noGrp="1"/>
          </p:cNvSpPr>
          <p:nvPr>
            <p:ph type="title"/>
          </p:nvPr>
        </p:nvSpPr>
        <p:spPr>
          <a:xfrm>
            <a:off x="428625" y="11113"/>
            <a:ext cx="8229600" cy="681037"/>
          </a:xfrm>
        </p:spPr>
        <p:txBody>
          <a:bodyPr/>
          <a:lstStyle/>
          <a:p>
            <a:r>
              <a:rPr lang="fr-FR" altLang="fr-FR" sz="2400"/>
              <a:t>LOCATION OF </a:t>
            </a:r>
            <a:r>
              <a:rPr lang="en-US" altLang="fr-FR" sz="2400"/>
              <a:t>THE ACTIVITIES</a:t>
            </a:r>
            <a:endParaRPr lang="fr-FR" altLang="fr-FR" sz="220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23850" y="1628775"/>
            <a:ext cx="8515350" cy="3600450"/>
          </a:xfrm>
        </p:spPr>
        <p:txBody>
          <a:bodyPr/>
          <a:lstStyle/>
          <a:p>
            <a:pPr marL="0" indent="0" algn="just">
              <a:spcBef>
                <a:spcPts val="3000"/>
              </a:spcBef>
              <a:buFontTx/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Project activities should take place in the MED area.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3000"/>
              </a:spcBef>
              <a:buFontTx/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Activities outside of MED area MAY be accepted IF they are :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1200"/>
              </a:spcBef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the benefit of the Programme area;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1200"/>
              </a:spcBef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essential for the implementation of the project;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1200"/>
              </a:spcBef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explicitly foreseen in the Application Form or, </a:t>
            </a:r>
            <a:r>
              <a:rPr lang="en-GB" sz="1600" dirty="0">
                <a:solidFill>
                  <a:srgbClr val="C1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 authorised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by the MA/JS.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3000"/>
              </a:spcBef>
              <a:buFontTx/>
              <a:buNone/>
              <a:defRPr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3000"/>
              </a:spcBef>
              <a:buFontTx/>
              <a:buNone/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fr-FR" sz="2000" dirty="0"/>
          </a:p>
          <a:p>
            <a:pPr algn="just" fontAlgn="ctr">
              <a:spcBef>
                <a:spcPts val="1200"/>
              </a:spcBef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18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re 7"/>
          <p:cNvSpPr>
            <a:spLocks noGrp="1"/>
          </p:cNvSpPr>
          <p:nvPr>
            <p:ph type="title"/>
          </p:nvPr>
        </p:nvSpPr>
        <p:spPr>
          <a:xfrm>
            <a:off x="428625" y="11113"/>
            <a:ext cx="8229600" cy="681037"/>
          </a:xfrm>
        </p:spPr>
        <p:txBody>
          <a:bodyPr/>
          <a:lstStyle/>
          <a:p>
            <a:r>
              <a:rPr lang="es-ES_tradnl" altLang="fr-FR" sz="2400"/>
              <a:t>STATE AID</a:t>
            </a:r>
            <a:endParaRPr lang="fr-FR" altLang="fr-FR" sz="220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0825" y="838200"/>
            <a:ext cx="8588375" cy="21590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decision on which instrument to apply is to be made by the applicants themselves considering carefully the implications</a:t>
            </a:r>
          </a:p>
          <a:p>
            <a:pPr marL="0" indent="0" algn="just">
              <a:buFontTx/>
              <a:buNone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800" dirty="0">
                <a:solidFill>
                  <a:srgbClr val="C1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Art.20 of </a:t>
            </a:r>
            <a:r>
              <a:rPr lang="en-GB" sz="1800" dirty="0" err="1">
                <a:solidFill>
                  <a:srgbClr val="C1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GBER</a:t>
            </a:r>
            <a:r>
              <a:rPr lang="en-GB" sz="1800" dirty="0">
                <a:solidFill>
                  <a:srgbClr val="C1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aims a simplification of administrative burden for 	SMEs within </a:t>
            </a:r>
            <a:r>
              <a:rPr lang="en-GB" sz="1800" dirty="0" err="1">
                <a:solidFill>
                  <a:srgbClr val="C1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n-GB" sz="1800" dirty="0">
                <a:solidFill>
                  <a:srgbClr val="C1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projects</a:t>
            </a:r>
            <a:endParaRPr lang="fr-FR" sz="1800" dirty="0">
              <a:solidFill>
                <a:srgbClr val="C100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fr-F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ctr">
              <a:spcBef>
                <a:spcPts val="1200"/>
              </a:spcBef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ce réservé du contenu 9"/>
          <p:cNvGraphicFramePr>
            <a:graphicFrameLocks/>
          </p:cNvGraphicFramePr>
          <p:nvPr/>
        </p:nvGraphicFramePr>
        <p:xfrm>
          <a:off x="214313" y="2781300"/>
          <a:ext cx="8678862" cy="3006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142">
                <a:tc>
                  <a:txBody>
                    <a:bodyPr/>
                    <a:lstStyle/>
                    <a:p>
                      <a:pPr marL="1260475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4958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11" marR="21911" marT="0" marB="0" anchor="ctr"/>
                </a:tc>
                <a:tc>
                  <a:txBody>
                    <a:bodyPr/>
                    <a:lstStyle/>
                    <a:p>
                      <a:pPr marL="87313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7313" algn="l"/>
                          <a:tab pos="449263" algn="l"/>
                        </a:tabLst>
                      </a:pPr>
                      <a:r>
                        <a:rPr lang="en-GB" sz="1400" dirty="0">
                          <a:effectLst/>
                        </a:rPr>
                        <a:t>General Block Exemption Regulation (</a:t>
                      </a:r>
                      <a:r>
                        <a:rPr lang="en-GB" sz="1400" dirty="0" err="1">
                          <a:effectLst/>
                        </a:rPr>
                        <a:t>GBER</a:t>
                      </a:r>
                      <a:r>
                        <a:rPr lang="en-GB" sz="1400" dirty="0">
                          <a:effectLst/>
                        </a:rPr>
                        <a:t>) – Art. 20 </a:t>
                      </a:r>
                    </a:p>
                  </a:txBody>
                  <a:tcPr marL="21911" marR="21911" marT="0" marB="0" anchor="ctr"/>
                </a:tc>
                <a:tc>
                  <a:txBody>
                    <a:bodyPr/>
                    <a:lstStyle/>
                    <a:p>
                      <a:pPr marL="1260475" indent="-1173163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De </a:t>
                      </a:r>
                      <a:r>
                        <a:rPr lang="en-GB" sz="1400" i="1" dirty="0" err="1">
                          <a:effectLst/>
                        </a:rPr>
                        <a:t>minimis</a:t>
                      </a:r>
                      <a:r>
                        <a:rPr lang="en-GB" sz="1400" i="1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rule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11" marR="2191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87">
                <a:tc>
                  <a:txBody>
                    <a:bodyPr/>
                    <a:lstStyle/>
                    <a:p>
                      <a:pPr marL="87313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7313" algn="l"/>
                          <a:tab pos="449263" algn="l"/>
                        </a:tabLst>
                      </a:pPr>
                      <a:r>
                        <a:rPr lang="en-GB" sz="1400" dirty="0">
                          <a:effectLst/>
                        </a:rPr>
                        <a:t>Maximum public contribution </a:t>
                      </a:r>
                    </a:p>
                    <a:p>
                      <a:pPr marL="87313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7313" algn="l"/>
                          <a:tab pos="449263" algn="l"/>
                        </a:tabLst>
                      </a:pPr>
                      <a:r>
                        <a:rPr lang="en-GB" sz="1400" dirty="0">
                          <a:effectLst/>
                        </a:rPr>
                        <a:t>(</a:t>
                      </a:r>
                      <a:r>
                        <a:rPr lang="en-GB" sz="1400" dirty="0" err="1">
                          <a:effectLst/>
                        </a:rPr>
                        <a:t>ERDF</a:t>
                      </a:r>
                      <a:r>
                        <a:rPr lang="en-GB" sz="1400" dirty="0">
                          <a:effectLst/>
                        </a:rPr>
                        <a:t> grant)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11" marR="21911" marT="0" marB="0" anchor="ctr"/>
                </a:tc>
                <a:tc>
                  <a:txBody>
                    <a:bodyPr/>
                    <a:lstStyle/>
                    <a:p>
                      <a:pPr marL="19050" indent="-1905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449580" algn="l"/>
                        </a:tabLst>
                      </a:pPr>
                      <a:r>
                        <a:rPr lang="en-GB" sz="1400" dirty="0">
                          <a:effectLst/>
                        </a:rPr>
                        <a:t>Up to EUR 2 million per </a:t>
                      </a:r>
                      <a:r>
                        <a:rPr lang="en-GB" sz="1400" dirty="0" err="1">
                          <a:effectLst/>
                        </a:rPr>
                        <a:t>SME</a:t>
                      </a:r>
                      <a:r>
                        <a:rPr lang="en-GB" sz="1400" dirty="0">
                          <a:effectLst/>
                        </a:rPr>
                        <a:t> and per project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11" marR="21911" marT="0" marB="0" anchor="ctr"/>
                </a:tc>
                <a:tc>
                  <a:txBody>
                    <a:bodyPr/>
                    <a:lstStyle/>
                    <a:p>
                      <a:pPr marL="87313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449580" algn="l"/>
                        </a:tabLst>
                      </a:pPr>
                      <a:r>
                        <a:rPr lang="en-GB" sz="1400" dirty="0">
                          <a:effectLst/>
                        </a:rPr>
                        <a:t>Up to EUR 200 000 over a period of 3 fiscal years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11" marR="2191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934">
                <a:tc>
                  <a:txBody>
                    <a:bodyPr/>
                    <a:lstStyle/>
                    <a:p>
                      <a:pPr marL="182563" indent="-9525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7313" algn="l"/>
                          <a:tab pos="449263" algn="l"/>
                        </a:tabLst>
                      </a:pPr>
                      <a:r>
                        <a:rPr lang="en-GB" sz="1400" dirty="0">
                          <a:effectLst/>
                        </a:rPr>
                        <a:t>Co-financing rate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11" marR="21911" marT="0" marB="0" anchor="ctr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449580" algn="l"/>
                        </a:tabLst>
                      </a:pPr>
                      <a:r>
                        <a:rPr lang="en-GB" sz="1400" dirty="0">
                          <a:effectLst/>
                        </a:rPr>
                        <a:t>Up to 50%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11" marR="21911" marT="0" marB="0" anchor="ctr"/>
                </a:tc>
                <a:tc>
                  <a:txBody>
                    <a:bodyPr/>
                    <a:lstStyle/>
                    <a:p>
                      <a:pPr marL="1260475" indent="-1173163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7313" algn="l"/>
                          <a:tab pos="449263" algn="l"/>
                        </a:tabLst>
                      </a:pPr>
                      <a:r>
                        <a:rPr lang="en-GB" sz="1400" dirty="0">
                          <a:effectLst/>
                        </a:rPr>
                        <a:t>Up to 85%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11" marR="2191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945">
                <a:tc>
                  <a:txBody>
                    <a:bodyPr/>
                    <a:lstStyle/>
                    <a:p>
                      <a:pPr marL="87313" indent="-87313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82563" algn="l"/>
                          <a:tab pos="449263" algn="l"/>
                        </a:tabLst>
                      </a:pPr>
                      <a:r>
                        <a:rPr lang="en-GB" sz="1400" dirty="0">
                          <a:effectLst/>
                        </a:rPr>
                        <a:t>Undertakings concerned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11" marR="21911" marT="0" marB="0" anchor="ctr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449580" algn="l"/>
                        </a:tabLst>
                      </a:pPr>
                      <a:r>
                        <a:rPr lang="en-GB" sz="1400" dirty="0">
                          <a:effectLst/>
                        </a:rPr>
                        <a:t>Only SMEs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11" marR="21911" marT="0" marB="0" anchor="ctr"/>
                </a:tc>
                <a:tc>
                  <a:txBody>
                    <a:bodyPr/>
                    <a:lstStyle/>
                    <a:p>
                      <a:pPr marL="1260475" indent="-1173163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GB" sz="1400" dirty="0">
                          <a:effectLst/>
                        </a:rPr>
                        <a:t>Undertakings in all sectors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11" marR="2191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917">
                <a:tc>
                  <a:txBody>
                    <a:bodyPr/>
                    <a:lstStyle/>
                    <a:p>
                      <a:pPr marL="1260475" indent="-1173163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449580" algn="l"/>
                        </a:tabLst>
                      </a:pPr>
                      <a:r>
                        <a:rPr lang="en-GB" sz="1400" dirty="0">
                          <a:effectLst/>
                        </a:rPr>
                        <a:t>Application phase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11" marR="21911" marT="0" marB="0" anchor="ctr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449580" algn="l"/>
                        </a:tabLst>
                      </a:pPr>
                      <a:r>
                        <a:rPr lang="en-GB" sz="1400" dirty="0">
                          <a:effectLst/>
                        </a:rPr>
                        <a:t>Partner Declaration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11" marR="21911" marT="0" marB="0" anchor="ctr"/>
                </a:tc>
                <a:tc>
                  <a:txBody>
                    <a:bodyPr/>
                    <a:lstStyle/>
                    <a:p>
                      <a:pPr marL="182563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2563" algn="l"/>
                        </a:tabLst>
                      </a:pPr>
                      <a:r>
                        <a:rPr lang="en-GB" sz="1400" dirty="0">
                          <a:effectLst/>
                        </a:rPr>
                        <a:t>Partner declaration + </a:t>
                      </a:r>
                    </a:p>
                    <a:p>
                      <a:pPr marL="182563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2563" algn="l"/>
                        </a:tabLst>
                      </a:pPr>
                      <a:r>
                        <a:rPr lang="en-GB" sz="1400" i="1" dirty="0">
                          <a:effectLst/>
                        </a:rPr>
                        <a:t>de </a:t>
                      </a:r>
                      <a:r>
                        <a:rPr lang="en-GB" sz="1400" i="1" dirty="0" err="1">
                          <a:effectLst/>
                        </a:rPr>
                        <a:t>minimis</a:t>
                      </a:r>
                      <a:r>
                        <a:rPr lang="en-GB" sz="1400" i="1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declaration  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11" marR="2191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5502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0225">
            <a:off x="819150" y="1852613"/>
            <a:ext cx="6969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497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29050" y="10391"/>
            <a:ext cx="8967486" cy="682305"/>
          </a:xfrm>
        </p:spPr>
        <p:txBody>
          <a:bodyPr/>
          <a:lstStyle/>
          <a:p>
            <a:r>
              <a:rPr lang="es-ES_tradnl" sz="2400" dirty="0" err="1"/>
              <a:t>HOW</a:t>
            </a:r>
            <a:r>
              <a:rPr lang="es-ES_tradnl" sz="2400" dirty="0"/>
              <a:t> TO </a:t>
            </a:r>
            <a:r>
              <a:rPr lang="es-ES_tradnl" sz="2400" dirty="0" err="1"/>
              <a:t>APPLY</a:t>
            </a:r>
            <a:r>
              <a:rPr lang="es-ES_tradnl" sz="2400" dirty="0"/>
              <a:t> (I)</a:t>
            </a:r>
            <a:endParaRPr lang="fr-FR" altLang="fr-FR" sz="2200" dirty="0">
              <a:cs typeface="Montserra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4824537"/>
          </a:xfrm>
        </p:spPr>
        <p:txBody>
          <a:bodyPr/>
          <a:lstStyle/>
          <a:p>
            <a:pPr marL="0" indent="0">
              <a:buNone/>
            </a:pPr>
            <a:r>
              <a:rPr lang="en-GB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1/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Create a lead partner account on </a:t>
            </a:r>
            <a:r>
              <a:rPr lang="en-GB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SYNERGIE CTE</a:t>
            </a:r>
          </a:p>
          <a:p>
            <a:pPr marL="0" indent="0">
              <a:buNone/>
            </a:pPr>
            <a:endParaRPr lang="en-GB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2/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Fill in the application form on </a:t>
            </a: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SYNERGIE CTE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Before starting Lead partner must choose : 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specific objective  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type of project to be submitted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Guidance on how to fill in the form will be provided.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application form has to be drafted in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or French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Section summary is requested in both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AND French</a:t>
            </a:r>
          </a:p>
          <a:p>
            <a:endParaRPr lang="fr-FR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Indicative starting date: 1st December 2017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FR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768506">
            <a:off x="7236087" y="613497"/>
            <a:ext cx="2347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59961"/>
                </a:solidFill>
              </a:rPr>
              <a:t>SINGLE MODULE </a:t>
            </a:r>
            <a:endParaRPr lang="fr-FR" sz="2000" b="1" dirty="0">
              <a:solidFill>
                <a:srgbClr val="1599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442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29050" y="10391"/>
            <a:ext cx="8967486" cy="682305"/>
          </a:xfrm>
        </p:spPr>
        <p:txBody>
          <a:bodyPr/>
          <a:lstStyle/>
          <a:p>
            <a:r>
              <a:rPr lang="es-ES_tradnl" sz="2400" dirty="0" err="1"/>
              <a:t>HOW</a:t>
            </a:r>
            <a:r>
              <a:rPr lang="es-ES_tradnl" sz="2400" dirty="0"/>
              <a:t> TO </a:t>
            </a:r>
            <a:r>
              <a:rPr lang="es-ES_tradnl" sz="2400" dirty="0" err="1"/>
              <a:t>APPLY</a:t>
            </a:r>
            <a:r>
              <a:rPr lang="es-ES_tradnl" sz="2400" dirty="0"/>
              <a:t> (II)</a:t>
            </a:r>
            <a:endParaRPr lang="fr-FR" altLang="fr-FR" sz="2200" dirty="0">
              <a:cs typeface="Montserra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4824537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3/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Request the additional documents to partners; signed and stamped – compulsory annexes</a:t>
            </a:r>
            <a:endParaRPr lang="en-GB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GB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declaration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dated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signed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stamped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= all partners</a:t>
            </a:r>
          </a:p>
          <a:p>
            <a:pPr algn="just">
              <a:spcBef>
                <a:spcPts val="2400"/>
              </a:spcBef>
            </a:pPr>
            <a:r>
              <a:rPr lang="en-GB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minimis</a:t>
            </a:r>
            <a:r>
              <a:rPr lang="en-GB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declaration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dated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signed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stamped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= partners State Aid relevant </a:t>
            </a:r>
          </a:p>
          <a:p>
            <a:pPr algn="just">
              <a:spcBef>
                <a:spcPts val="24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partner declaration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dated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signed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stamped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= associated partners</a:t>
            </a:r>
          </a:p>
          <a:p>
            <a:pPr marL="0" indent="0" algn="just">
              <a:spcBef>
                <a:spcPts val="2400"/>
              </a:spcBef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240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 other type of document and no modification to the standard documents provided by the Programme will be accepted.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768506">
            <a:off x="7236087" y="613497"/>
            <a:ext cx="2347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59961"/>
                </a:solidFill>
              </a:rPr>
              <a:t>SINGLE MODULE </a:t>
            </a:r>
            <a:endParaRPr lang="fr-FR" sz="2000" b="1" dirty="0">
              <a:solidFill>
                <a:srgbClr val="1599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32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29050" y="10391"/>
            <a:ext cx="8967486" cy="682305"/>
          </a:xfrm>
        </p:spPr>
        <p:txBody>
          <a:bodyPr/>
          <a:lstStyle/>
          <a:p>
            <a:r>
              <a:rPr lang="es-ES_tradnl" sz="2400" dirty="0" err="1"/>
              <a:t>HOW</a:t>
            </a:r>
            <a:r>
              <a:rPr lang="es-ES_tradnl" sz="2400" dirty="0"/>
              <a:t> TO </a:t>
            </a:r>
            <a:r>
              <a:rPr lang="es-ES_tradnl" sz="2400" dirty="0" err="1"/>
              <a:t>APPLY</a:t>
            </a:r>
            <a:r>
              <a:rPr lang="es-ES_tradnl" sz="2400" dirty="0"/>
              <a:t> (III)</a:t>
            </a:r>
            <a:endParaRPr lang="fr-FR" altLang="fr-FR" sz="2200" dirty="0">
              <a:cs typeface="Montserra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4824537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4/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the content of the application form on</a:t>
            </a:r>
            <a:r>
              <a:rPr lang="en-GB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 SYNERGIE CTE (</a:t>
            </a:r>
            <a:r>
              <a:rPr lang="en-GB" sz="2000" b="1" u="sng" cap="all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b="1" u="sng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000" b="1" u="sng" cap="all" dirty="0">
                <a:latin typeface="Arial" panose="020B0604020202020204" pitchFamily="34" charset="0"/>
                <a:cs typeface="Arial" panose="020B0604020202020204" pitchFamily="34" charset="0"/>
              </a:rPr>
              <a:t> deadline</a:t>
            </a:r>
            <a:r>
              <a:rPr lang="en-GB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Once the application form is entirely filled in, the Lead Partner must validate it by pressing the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VALIDATION button.</a:t>
            </a:r>
          </a:p>
          <a:p>
            <a:pPr algn="jus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single confirmation e-mail is automatically sent when the validation has been performed correctly.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GB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 </a:t>
            </a:r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noon – 12.00 (Paris time)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768506">
            <a:off x="7236087" y="613497"/>
            <a:ext cx="2347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59961"/>
                </a:solidFill>
              </a:rPr>
              <a:t>SINGLE MODULE </a:t>
            </a:r>
            <a:endParaRPr lang="fr-FR" sz="2000" b="1" dirty="0">
              <a:solidFill>
                <a:srgbClr val="1599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236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29050" y="10391"/>
            <a:ext cx="8967486" cy="682305"/>
          </a:xfrm>
        </p:spPr>
        <p:txBody>
          <a:bodyPr/>
          <a:lstStyle/>
          <a:p>
            <a:r>
              <a:rPr lang="es-ES_tradnl" sz="2400" dirty="0" err="1"/>
              <a:t>HOW</a:t>
            </a:r>
            <a:r>
              <a:rPr lang="es-ES_tradnl" sz="2400" dirty="0"/>
              <a:t> TO </a:t>
            </a:r>
            <a:r>
              <a:rPr lang="es-ES_tradnl" sz="2400" dirty="0" err="1"/>
              <a:t>APPLY</a:t>
            </a:r>
            <a:r>
              <a:rPr lang="es-ES_tradnl" sz="2400" dirty="0"/>
              <a:t> (IV)</a:t>
            </a:r>
            <a:endParaRPr lang="fr-FR" altLang="fr-FR" sz="2200" dirty="0">
              <a:cs typeface="Montserra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4824537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5/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Upload compulsory annexes through </a:t>
            </a:r>
            <a:r>
              <a:rPr lang="en-GB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SYNERGIE CTE </a:t>
            </a:r>
            <a:r>
              <a:rPr lang="en-GB" sz="2000" b="1" u="sng" cap="all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GB" sz="2000" b="1" u="sng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000" b="1" u="sng" cap="all" dirty="0">
                <a:latin typeface="Arial" panose="020B0604020202020204" pitchFamily="34" charset="0"/>
                <a:cs typeface="Arial" panose="020B0604020202020204" pitchFamily="34" charset="0"/>
              </a:rPr>
              <a:t> deadline)</a:t>
            </a:r>
          </a:p>
          <a:p>
            <a:pPr marL="0" indent="0" algn="just">
              <a:buNone/>
            </a:pPr>
            <a:endParaRPr lang="en-GB" sz="1800" b="1" u="sng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GB" sz="1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declaration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all partners</a:t>
            </a:r>
          </a:p>
          <a:p>
            <a:pPr algn="just">
              <a:spcBef>
                <a:spcPts val="0"/>
              </a:spcBef>
            </a:pPr>
            <a:r>
              <a:rPr lang="en-GB" sz="1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8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18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en-GB" sz="1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declaration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partners State Aid relevant </a:t>
            </a:r>
          </a:p>
          <a:p>
            <a:pPr algn="just">
              <a:spcBef>
                <a:spcPts val="0"/>
              </a:spcBef>
            </a:pPr>
            <a:r>
              <a:rPr lang="en-GB" sz="1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partner declaration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associated partners</a:t>
            </a:r>
          </a:p>
          <a:p>
            <a:pPr algn="just">
              <a:spcBef>
                <a:spcPts val="0"/>
              </a:spcBef>
            </a:pPr>
            <a:r>
              <a:rPr lang="es-ES_tradnl" sz="1800" u="sng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Confirmation</a:t>
            </a:r>
            <a:r>
              <a:rPr lang="es-ES_tradnl" sz="1800" u="sng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page “</a:t>
            </a:r>
            <a:r>
              <a:rPr lang="es-ES_tradnl" sz="1800" u="sng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Submitted</a:t>
            </a:r>
            <a:r>
              <a:rPr lang="es-ES_tradnl" sz="1800" u="sng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r>
              <a:rPr lang="es-ES_tradnl" sz="1800" u="sng" kern="1200" dirty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u="sng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</a:t>
            </a:r>
            <a:r>
              <a:rPr lang="es-ES_tradnl" sz="1800" u="sng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s-ES_tradnl" sz="1800" u="sng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AF</a:t>
            </a:r>
            <a:r>
              <a:rPr lang="es-ES_tradnl" sz="1800" kern="1200" dirty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s-ES_tradnl" sz="1800" kern="1200" dirty="0" err="1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dated</a:t>
            </a:r>
            <a:r>
              <a:rPr lang="es-ES_tradnl" sz="1800" kern="1200" dirty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_tradnl" sz="1800" kern="1200" dirty="0" err="1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signed</a:t>
            </a:r>
            <a:r>
              <a:rPr lang="es-ES_tradnl" sz="1800" kern="1200" dirty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es-ES_tradnl" sz="1800" kern="1200" dirty="0" err="1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stamped</a:t>
            </a:r>
            <a:r>
              <a:rPr lang="es-ES_tradnl" sz="1800" kern="1200" dirty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Each document shall be scanned and uploaded by the LP individually. </a:t>
            </a:r>
          </a:p>
          <a:p>
            <a:pPr algn="just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upload of the compulsory annexes can be done during the completion of the application form. </a:t>
            </a:r>
          </a:p>
          <a:p>
            <a:pPr algn="just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Any document shall not exceed the size of 8 MB.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14</a:t>
            </a:r>
            <a:r>
              <a:rPr lang="en-GB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April 2017 </a:t>
            </a:r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noon – 12.00 (Paris time)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6/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Gather and keep the paper version of the signed documents</a:t>
            </a:r>
            <a:endParaRPr lang="fr-FR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768506">
            <a:off x="7236087" y="613497"/>
            <a:ext cx="2347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59961"/>
                </a:solidFill>
              </a:rPr>
              <a:t>SINGLE MODULE </a:t>
            </a:r>
            <a:endParaRPr lang="fr-FR" sz="2000" b="1" dirty="0">
              <a:solidFill>
                <a:srgbClr val="1599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4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en-US" altLang="fr-FR" sz="2800" dirty="0"/>
              <a:t>Interreg MED Modular 1</a:t>
            </a:r>
            <a:r>
              <a:rPr lang="en-US" altLang="fr-FR" sz="2800" baseline="30000" dirty="0"/>
              <a:t>st</a:t>
            </a:r>
            <a:r>
              <a:rPr lang="en-US" altLang="fr-FR" sz="2800" dirty="0"/>
              <a:t> call (Submission Nov.2015) 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199092"/>
              </p:ext>
            </p:extLst>
          </p:nvPr>
        </p:nvGraphicFramePr>
        <p:xfrm>
          <a:off x="539553" y="1340765"/>
          <a:ext cx="8147247" cy="40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072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Final figures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763"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002060"/>
                          </a:solidFill>
                        </a:rPr>
                        <a:t>Submitted</a:t>
                      </a:r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rgbClr val="002060"/>
                          </a:solidFill>
                        </a:rPr>
                        <a:t>projects</a:t>
                      </a:r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 &gt; 375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70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159961"/>
                          </a:solidFill>
                        </a:rPr>
                        <a:t> Eligible </a:t>
                      </a:r>
                      <a:r>
                        <a:rPr lang="fr-FR" sz="1400" dirty="0" err="1">
                          <a:solidFill>
                            <a:srgbClr val="159961"/>
                          </a:solidFill>
                        </a:rPr>
                        <a:t>projects</a:t>
                      </a:r>
                      <a:endParaRPr lang="fr-FR" sz="1400" dirty="0">
                        <a:solidFill>
                          <a:srgbClr val="15996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159961"/>
                          </a:solidFill>
                        </a:rPr>
                        <a:t>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159961"/>
                          </a:solidFill>
                        </a:rPr>
                        <a:t>Total </a:t>
                      </a:r>
                      <a:r>
                        <a:rPr lang="fr-FR" sz="1400" dirty="0" err="1">
                          <a:solidFill>
                            <a:srgbClr val="159961"/>
                          </a:solidFill>
                        </a:rPr>
                        <a:t>eligible</a:t>
                      </a:r>
                      <a:r>
                        <a:rPr lang="fr-FR" sz="1400" dirty="0">
                          <a:solidFill>
                            <a:srgbClr val="159961"/>
                          </a:solidFill>
                        </a:rPr>
                        <a:t>:</a:t>
                      </a:r>
                      <a:r>
                        <a:rPr lang="fr-FR" sz="1400" baseline="0" dirty="0">
                          <a:solidFill>
                            <a:srgbClr val="159961"/>
                          </a:solidFill>
                        </a:rPr>
                        <a:t> 90,4%</a:t>
                      </a:r>
                      <a:endParaRPr lang="fr-FR" sz="1400" dirty="0">
                        <a:solidFill>
                          <a:srgbClr val="15996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16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159961"/>
                          </a:solidFill>
                        </a:rPr>
                        <a:t> APPROVED  </a:t>
                      </a:r>
                      <a:r>
                        <a:rPr lang="fr-FR" sz="1600" b="1" dirty="0" err="1">
                          <a:solidFill>
                            <a:srgbClr val="159961"/>
                          </a:solidFill>
                        </a:rPr>
                        <a:t>through</a:t>
                      </a:r>
                      <a:r>
                        <a:rPr lang="fr-FR" sz="1600" b="1" dirty="0">
                          <a:solidFill>
                            <a:srgbClr val="159961"/>
                          </a:solidFill>
                        </a:rPr>
                        <a:t> 2 </a:t>
                      </a:r>
                      <a:r>
                        <a:rPr lang="fr-FR" sz="1600" b="1" dirty="0" err="1">
                          <a:solidFill>
                            <a:srgbClr val="159961"/>
                          </a:solidFill>
                        </a:rPr>
                        <a:t>steps</a:t>
                      </a:r>
                      <a:r>
                        <a:rPr lang="fr-FR" sz="1600" b="1" baseline="0" dirty="0">
                          <a:solidFill>
                            <a:srgbClr val="159961"/>
                          </a:solidFill>
                        </a:rPr>
                        <a:t> of </a:t>
                      </a:r>
                      <a:r>
                        <a:rPr lang="fr-FR" sz="1600" b="1" baseline="0" dirty="0" err="1">
                          <a:solidFill>
                            <a:srgbClr val="159961"/>
                          </a:solidFill>
                        </a:rPr>
                        <a:t>assesment</a:t>
                      </a:r>
                      <a:r>
                        <a:rPr lang="fr-FR" sz="1600" b="1" baseline="0" dirty="0">
                          <a:solidFill>
                            <a:srgbClr val="159961"/>
                          </a:solidFill>
                        </a:rPr>
                        <a:t>:</a:t>
                      </a:r>
                    </a:p>
                    <a:p>
                      <a:pPr algn="ctr"/>
                      <a:endParaRPr lang="fr-FR" sz="1600" b="1" dirty="0">
                        <a:solidFill>
                          <a:srgbClr val="159961"/>
                        </a:solidFill>
                      </a:endParaRPr>
                    </a:p>
                    <a:p>
                      <a:pPr algn="ctr"/>
                      <a:r>
                        <a:rPr lang="fr-FR" sz="1800" b="1" dirty="0">
                          <a:solidFill>
                            <a:srgbClr val="159961"/>
                          </a:solidFill>
                        </a:rPr>
                        <a:t>61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1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Axis</a:t>
                      </a:r>
                      <a:r>
                        <a:rPr lang="fr-FR" sz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1</a:t>
                      </a:r>
                      <a:endParaRPr lang="fr-FR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 (out of 53 in 2</a:t>
                      </a:r>
                      <a:r>
                        <a:rPr lang="fr-FR" sz="1200" b="1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nd</a:t>
                      </a:r>
                      <a:r>
                        <a:rPr lang="fr-FR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step</a:t>
                      </a:r>
                      <a:r>
                        <a:rPr lang="fr-FR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fr-FR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Total </a:t>
                      </a:r>
                      <a:r>
                        <a:rPr lang="fr-FR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approved</a:t>
                      </a:r>
                      <a:r>
                        <a:rPr lang="fr-FR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  <a:p>
                      <a:pPr algn="ctr"/>
                      <a:r>
                        <a:rPr lang="fr-FR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16,2% of 375 </a:t>
                      </a:r>
                      <a:r>
                        <a:rPr lang="fr-FR" sz="12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submitted</a:t>
                      </a:r>
                      <a:endParaRPr lang="fr-FR" sz="1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fr-FR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21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Axis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22 (out of 42 in 2</a:t>
                      </a:r>
                      <a:r>
                        <a:rPr lang="fr-FR" sz="1200" b="1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nd</a:t>
                      </a:r>
                      <a:r>
                        <a:rPr lang="fr-FR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step</a:t>
                      </a:r>
                      <a:r>
                        <a:rPr lang="fr-FR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1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Axis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23 (out of 46 in 2</a:t>
                      </a:r>
                      <a:r>
                        <a:rPr lang="fr-FR" sz="1200" b="1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nd</a:t>
                      </a:r>
                      <a:r>
                        <a:rPr lang="fr-FR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step</a:t>
                      </a:r>
                      <a:r>
                        <a:rPr lang="fr-FR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5971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29050" y="10391"/>
            <a:ext cx="8967486" cy="682305"/>
          </a:xfrm>
        </p:spPr>
        <p:txBody>
          <a:bodyPr/>
          <a:lstStyle/>
          <a:p>
            <a:r>
              <a:rPr lang="es-ES_tradnl" sz="2400" dirty="0"/>
              <a:t>HOW TO APPLY (I)</a:t>
            </a:r>
            <a:endParaRPr lang="fr-FR" altLang="fr-FR" sz="2200" dirty="0">
              <a:cs typeface="Montserra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9946" cy="4824537"/>
          </a:xfrm>
        </p:spPr>
        <p:txBody>
          <a:bodyPr/>
          <a:lstStyle/>
          <a:p>
            <a:pPr marL="0" indent="0">
              <a:buNone/>
            </a:pPr>
            <a:r>
              <a:rPr lang="en-GB" sz="1400" b="1" cap="all" dirty="0">
                <a:latin typeface="+mj-lt"/>
                <a:cs typeface="Arial" panose="020B0604020202020204" pitchFamily="34" charset="0"/>
              </a:rPr>
              <a:t>1/ </a:t>
            </a:r>
            <a:r>
              <a:rPr lang="en-US" sz="1600" b="1" dirty="0">
                <a:solidFill>
                  <a:srgbClr val="0070C0"/>
                </a:solidFill>
              </a:rPr>
              <a:t>SEND AN E-MAIL TO THE JS </a:t>
            </a:r>
          </a:p>
          <a:p>
            <a:pPr marL="0" indent="0">
              <a:buNone/>
            </a:pPr>
            <a:r>
              <a:rPr lang="en-US" sz="1400" dirty="0">
                <a:latin typeface="+mj-lt"/>
              </a:rPr>
              <a:t>Access to the </a:t>
            </a:r>
            <a:r>
              <a:rPr lang="en-US" sz="1400" dirty="0" err="1">
                <a:latin typeface="+mj-lt"/>
              </a:rPr>
              <a:t>Synergie</a:t>
            </a:r>
            <a:r>
              <a:rPr lang="en-US" sz="1400" dirty="0">
                <a:latin typeface="+mj-lt"/>
              </a:rPr>
              <a:t> CTE system will be granted solely and exclusively upon request by e-mail sent to the following address: </a:t>
            </a:r>
            <a:r>
              <a:rPr lang="en-US" sz="1400" dirty="0">
                <a:latin typeface="+mj-lt"/>
                <a:hlinkClick r:id="rId3"/>
              </a:rPr>
              <a:t>programme_med@regionpaca.fr</a:t>
            </a:r>
            <a:endParaRPr lang="en-US" sz="1400" dirty="0">
              <a:latin typeface="+mj-lt"/>
            </a:endParaRPr>
          </a:p>
          <a:p>
            <a:pPr marL="0" indent="0">
              <a:buNone/>
            </a:pPr>
            <a:r>
              <a:rPr lang="en-US" sz="1400" dirty="0">
                <a:latin typeface="+mj-lt"/>
              </a:rPr>
              <a:t>        </a:t>
            </a:r>
            <a:r>
              <a:rPr lang="en-US" sz="1400" b="1" dirty="0"/>
              <a:t>Object of the e-mail: </a:t>
            </a:r>
            <a:r>
              <a:rPr lang="en-US" sz="1400" dirty="0"/>
              <a:t>“</a:t>
            </a:r>
            <a:r>
              <a:rPr lang="en-US" sz="1400" dirty="0" err="1"/>
              <a:t>Synergie</a:t>
            </a:r>
            <a:r>
              <a:rPr lang="en-US" sz="1400" dirty="0"/>
              <a:t> CTE – creation of a proposal of an integrated project” </a:t>
            </a:r>
            <a:endParaRPr lang="en-GB" sz="1400" b="1" cap="all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cap="all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+mj-lt"/>
              </a:rPr>
              <a:t>        Information requested:</a:t>
            </a:r>
            <a:endParaRPr lang="en-US" sz="1400" b="1" cap="all" dirty="0">
              <a:latin typeface="+mj-lt"/>
              <a:cs typeface="Arial" panose="020B0604020202020204" pitchFamily="34" charset="0"/>
            </a:endParaRPr>
          </a:p>
          <a:p>
            <a:r>
              <a:rPr lang="en-US" sz="1400" dirty="0">
                <a:latin typeface="+mj-lt"/>
              </a:rPr>
              <a:t>Name of the applicant organization / institution </a:t>
            </a:r>
          </a:p>
          <a:p>
            <a:pPr marL="0" indent="0">
              <a:buNone/>
            </a:pPr>
            <a:r>
              <a:rPr lang="en-US" sz="1400" dirty="0">
                <a:latin typeface="+mj-lt"/>
              </a:rPr>
              <a:t>(if the organization is already registered on the CTE Synergy database, it will be enough to indicate the known ASP number)</a:t>
            </a:r>
          </a:p>
          <a:p>
            <a:r>
              <a:rPr lang="en-US" sz="1400" dirty="0">
                <a:latin typeface="+mj-lt"/>
              </a:rPr>
              <a:t>Tax code or registration code of the organization used at the national level</a:t>
            </a:r>
          </a:p>
          <a:p>
            <a:r>
              <a:rPr lang="en-US" sz="1400" dirty="0">
                <a:latin typeface="+mj-lt"/>
              </a:rPr>
              <a:t>Contact person </a:t>
            </a:r>
          </a:p>
          <a:p>
            <a:r>
              <a:rPr lang="en-US" sz="1400" dirty="0">
                <a:latin typeface="+mj-lt"/>
              </a:rPr>
              <a:t>Project Axis and Specific Objective</a:t>
            </a:r>
          </a:p>
          <a:p>
            <a:r>
              <a:rPr lang="en-US" sz="1400" dirty="0">
                <a:latin typeface="+mj-lt"/>
              </a:rPr>
              <a:t>Project Acronym</a:t>
            </a:r>
          </a:p>
          <a:p>
            <a:pPr marL="0" indent="0">
              <a:buNone/>
            </a:pPr>
            <a:endParaRPr lang="en-US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Do not wait the last minute!!</a:t>
            </a:r>
            <a:endParaRPr lang="en-US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600" dirty="0"/>
              <a:t> Applications for opening of accounts for “integrated” modular projects</a:t>
            </a:r>
          </a:p>
          <a:p>
            <a:pPr marL="0" indent="0">
              <a:buNone/>
            </a:pPr>
            <a:r>
              <a:rPr lang="en-US" sz="1600" dirty="0"/>
              <a:t>          will be guaranteed until the 15th March 2017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         </a:t>
            </a:r>
            <a:endParaRPr lang="fr-FR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-366985"/>
            <a:ext cx="2505673" cy="2182557"/>
          </a:xfrm>
          <a:prstGeom prst="rect">
            <a:avLst/>
          </a:prstGeom>
        </p:spPr>
      </p:pic>
      <p:sp>
        <p:nvSpPr>
          <p:cNvPr id="2" name="Flèche droite 1"/>
          <p:cNvSpPr/>
          <p:nvPr/>
        </p:nvSpPr>
        <p:spPr>
          <a:xfrm>
            <a:off x="294241" y="1720704"/>
            <a:ext cx="432048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Litebulb"/>
          <p:cNvSpPr>
            <a:spLocks noEditPoints="1" noChangeArrowheads="1"/>
          </p:cNvSpPr>
          <p:nvPr/>
        </p:nvSpPr>
        <p:spPr bwMode="auto">
          <a:xfrm>
            <a:off x="392075" y="4653136"/>
            <a:ext cx="557708" cy="70068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40 w 21600"/>
              <a:gd name="T13" fmla="*/ 2187 h 21600"/>
              <a:gd name="T14" fmla="*/ 18284 w 21600"/>
              <a:gd name="T15" fmla="*/ 92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>
              <a:solidFill>
                <a:srgbClr val="808080"/>
              </a:solidFill>
            </a:endParaRPr>
          </a:p>
        </p:txBody>
      </p:sp>
      <p:sp>
        <p:nvSpPr>
          <p:cNvPr id="8" name="Text Box 15" descr="CZ Flag"/>
          <p:cNvSpPr txBox="1">
            <a:spLocks noChangeArrowheads="1"/>
          </p:cNvSpPr>
          <p:nvPr/>
        </p:nvSpPr>
        <p:spPr bwMode="auto">
          <a:xfrm rot="19591742">
            <a:off x="274054" y="4649860"/>
            <a:ext cx="793750" cy="40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1" dirty="0">
                <a:solidFill>
                  <a:srgbClr val="808080"/>
                </a:solidFill>
                <a:latin typeface="Segoe UI" panose="020B0502040204020203" pitchFamily="34" charset="0"/>
              </a:rPr>
              <a:t>TIP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297905" y="2276872"/>
            <a:ext cx="432048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832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29050" y="10391"/>
            <a:ext cx="8967486" cy="682305"/>
          </a:xfrm>
        </p:spPr>
        <p:txBody>
          <a:bodyPr/>
          <a:lstStyle/>
          <a:p>
            <a:r>
              <a:rPr lang="es-ES_tradnl" sz="2400" dirty="0"/>
              <a:t>HOW TO APPLY (II)</a:t>
            </a:r>
            <a:endParaRPr lang="fr-FR" altLang="fr-FR" sz="2200" dirty="0">
              <a:cs typeface="Montserra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050" y="688131"/>
            <a:ext cx="8507288" cy="4824537"/>
          </a:xfrm>
        </p:spPr>
        <p:txBody>
          <a:bodyPr/>
          <a:lstStyle/>
          <a:p>
            <a:pPr marL="0" indent="0">
              <a:buNone/>
            </a:pPr>
            <a:endParaRPr lang="en-GB" sz="1600" b="1" cap="all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b="1" cap="all" dirty="0">
                <a:cs typeface="Arial" panose="020B0604020202020204" pitchFamily="34" charset="0"/>
              </a:rPr>
              <a:t>2/ </a:t>
            </a:r>
            <a:r>
              <a:rPr lang="en-US" sz="1400" b="1" dirty="0">
                <a:solidFill>
                  <a:srgbClr val="0070C0"/>
                </a:solidFill>
              </a:rPr>
              <a:t>VALIDATE THE LEAD PARTNER ACCOUNT </a:t>
            </a:r>
          </a:p>
          <a:p>
            <a:pPr marL="0" indent="0">
              <a:buNone/>
            </a:pPr>
            <a:r>
              <a:rPr lang="en-US" sz="1400" dirty="0"/>
              <a:t>         Active your account using the activation link sent by e-mail (by SYNERGIE CTE) </a:t>
            </a:r>
          </a:p>
          <a:p>
            <a:pPr marL="0" indent="0">
              <a:buNone/>
            </a:pPr>
            <a:endParaRPr lang="en-US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3/  </a:t>
            </a:r>
            <a:r>
              <a:rPr lang="fr-FR" sz="1400" b="1" dirty="0">
                <a:solidFill>
                  <a:srgbClr val="0070C0"/>
                </a:solidFill>
              </a:rPr>
              <a:t>ACCESS TO THE SYSTEM </a:t>
            </a:r>
            <a:endParaRPr lang="en-US" sz="14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/>
              <a:t>    After the activation of the account LP will be allowed to enter the system, work on the Pre-application Form and upload the compulsory annexes at any time until the submission deadlines </a:t>
            </a:r>
            <a:endParaRPr lang="en-US" sz="1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leave things to the last minute!!</a:t>
            </a:r>
          </a:p>
          <a:p>
            <a:pPr marL="0" indent="0" algn="just">
              <a:buFontTx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Last day for the submission is usually very busy for the system and it 	could slow down. 	</a:t>
            </a:r>
          </a:p>
          <a:p>
            <a:pPr marL="0" indent="0" algn="just">
              <a:buFontTx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Any problem in submitting the proposal or uploading the documents not 	caused directly by SYNERGIE CTE will not be considered. </a:t>
            </a:r>
          </a:p>
          <a:p>
            <a:pPr marL="0" indent="0" algn="just">
              <a:buFontTx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_trad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-403147"/>
            <a:ext cx="2505673" cy="2182557"/>
          </a:xfrm>
          <a:prstGeom prst="rect">
            <a:avLst/>
          </a:prstGeom>
        </p:spPr>
      </p:pic>
      <p:sp>
        <p:nvSpPr>
          <p:cNvPr id="7" name="Litebulb"/>
          <p:cNvSpPr>
            <a:spLocks noEditPoints="1" noChangeArrowheads="1"/>
          </p:cNvSpPr>
          <p:nvPr/>
        </p:nvSpPr>
        <p:spPr bwMode="auto">
          <a:xfrm>
            <a:off x="429050" y="3861048"/>
            <a:ext cx="557708" cy="70068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40 w 21600"/>
              <a:gd name="T13" fmla="*/ 2187 h 21600"/>
              <a:gd name="T14" fmla="*/ 18284 w 21600"/>
              <a:gd name="T15" fmla="*/ 92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>
              <a:solidFill>
                <a:srgbClr val="808080"/>
              </a:solidFill>
            </a:endParaRPr>
          </a:p>
        </p:txBody>
      </p:sp>
      <p:sp>
        <p:nvSpPr>
          <p:cNvPr id="8" name="Text Box 15" descr="CZ Flag"/>
          <p:cNvSpPr txBox="1">
            <a:spLocks noChangeArrowheads="1"/>
          </p:cNvSpPr>
          <p:nvPr/>
        </p:nvSpPr>
        <p:spPr bwMode="auto">
          <a:xfrm rot="19591742">
            <a:off x="311028" y="3830499"/>
            <a:ext cx="793750" cy="40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1" dirty="0">
                <a:solidFill>
                  <a:srgbClr val="808080"/>
                </a:solidFill>
                <a:latin typeface="Segoe UI" panose="020B0502040204020203" pitchFamily="34" charset="0"/>
              </a:rPr>
              <a:t>TIP</a:t>
            </a:r>
          </a:p>
        </p:txBody>
      </p:sp>
    </p:spTree>
    <p:extLst>
      <p:ext uri="{BB962C8B-B14F-4D97-AF65-F5344CB8AC3E}">
        <p14:creationId xmlns:p14="http://schemas.microsoft.com/office/powerpoint/2010/main" val="17746987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/>
          </p:nvPr>
        </p:nvGraphicFramePr>
        <p:xfrm>
          <a:off x="323528" y="764704"/>
          <a:ext cx="833512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050" y="980728"/>
            <a:ext cx="8229600" cy="4824537"/>
          </a:xfrm>
        </p:spPr>
        <p:txBody>
          <a:bodyPr/>
          <a:lstStyle/>
          <a:p>
            <a:pPr algn="just"/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292080" y="1804437"/>
            <a:ext cx="3528392" cy="1371186"/>
          </a:xfrm>
          <a:prstGeom prst="roundRect">
            <a:avLst/>
          </a:prstGeom>
          <a:noFill/>
          <a:ln>
            <a:solidFill>
              <a:srgbClr val="C1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rgbClr val="80808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Full Application </a:t>
            </a:r>
            <a:r>
              <a:rPr lang="fr-FR" sz="2000" dirty="0" err="1">
                <a:solidFill>
                  <a:srgbClr val="80808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Form</a:t>
            </a:r>
            <a:r>
              <a:rPr lang="fr-FR" sz="2000" dirty="0">
                <a:solidFill>
                  <a:srgbClr val="80808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700" dirty="0">
              <a:solidFill>
                <a:srgbClr val="FFFFFF">
                  <a:lumMod val="50000"/>
                </a:srgbClr>
              </a:solidFill>
            </a:endParaRPr>
          </a:p>
          <a:p>
            <a:pPr algn="r"/>
            <a:r>
              <a:rPr lang="fr-FR" sz="1600" dirty="0" err="1">
                <a:solidFill>
                  <a:srgbClr val="CB4F88"/>
                </a:solidFill>
              </a:rPr>
              <a:t>Beginning</a:t>
            </a:r>
            <a:r>
              <a:rPr lang="fr-FR" sz="1600" dirty="0">
                <a:solidFill>
                  <a:srgbClr val="CB4F88"/>
                </a:solidFill>
              </a:rPr>
              <a:t> of </a:t>
            </a:r>
            <a:r>
              <a:rPr lang="fr-FR" sz="1600" dirty="0" err="1">
                <a:solidFill>
                  <a:srgbClr val="CB4F88"/>
                </a:solidFill>
              </a:rPr>
              <a:t>June</a:t>
            </a:r>
            <a:r>
              <a:rPr lang="fr-FR" sz="1600" dirty="0">
                <a:solidFill>
                  <a:srgbClr val="CB4F88"/>
                </a:solidFill>
              </a:rPr>
              <a:t> 2017</a:t>
            </a:r>
            <a:r>
              <a:rPr lang="es-ES_tradnl" sz="1600" dirty="0">
                <a:solidFill>
                  <a:srgbClr val="CB4F88"/>
                </a:solidFill>
              </a:rPr>
              <a:t>*</a:t>
            </a:r>
            <a:endParaRPr lang="fr-FR" sz="1600" dirty="0">
              <a:solidFill>
                <a:srgbClr val="CB4F88"/>
              </a:solidFill>
            </a:endParaRPr>
          </a:p>
          <a:p>
            <a:pPr algn="r"/>
            <a:r>
              <a:rPr lang="es-ES_tradnl" sz="1600" dirty="0" err="1">
                <a:solidFill>
                  <a:srgbClr val="CB4F88"/>
                </a:solidFill>
              </a:rPr>
              <a:t>End</a:t>
            </a:r>
            <a:r>
              <a:rPr lang="es-ES_tradnl" sz="1600" dirty="0">
                <a:solidFill>
                  <a:srgbClr val="CB4F88"/>
                </a:solidFill>
              </a:rPr>
              <a:t> of </a:t>
            </a:r>
            <a:r>
              <a:rPr lang="es-ES_tradnl" sz="1600" dirty="0" err="1">
                <a:solidFill>
                  <a:srgbClr val="CB4F88"/>
                </a:solidFill>
              </a:rPr>
              <a:t>July</a:t>
            </a:r>
            <a:r>
              <a:rPr lang="es-ES_tradnl" sz="1600" dirty="0">
                <a:solidFill>
                  <a:srgbClr val="CB4F88"/>
                </a:solidFill>
              </a:rPr>
              <a:t> 2017*</a:t>
            </a:r>
          </a:p>
        </p:txBody>
      </p:sp>
      <p:sp>
        <p:nvSpPr>
          <p:cNvPr id="7" name="Flèche droite rayée 6"/>
          <p:cNvSpPr/>
          <p:nvPr/>
        </p:nvSpPr>
        <p:spPr>
          <a:xfrm>
            <a:off x="446786" y="5048956"/>
            <a:ext cx="5088104" cy="684525"/>
          </a:xfrm>
          <a:prstGeom prst="stripedRightArrow">
            <a:avLst/>
          </a:prstGeom>
          <a:solidFill>
            <a:srgbClr val="00949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solidFill>
                  <a:srgbClr val="FFFFFF"/>
                </a:solidFill>
              </a:rPr>
              <a:t>Eligibility</a:t>
            </a:r>
            <a:r>
              <a:rPr lang="es-ES_tradnl" dirty="0">
                <a:solidFill>
                  <a:srgbClr val="FFFFFF"/>
                </a:solidFill>
              </a:rPr>
              <a:t> + </a:t>
            </a:r>
            <a:r>
              <a:rPr lang="es-ES_tradnl" dirty="0" err="1">
                <a:solidFill>
                  <a:srgbClr val="FFFFFF"/>
                </a:solidFill>
              </a:rPr>
              <a:t>Assessment</a:t>
            </a:r>
            <a:r>
              <a:rPr lang="es-ES_tradnl" dirty="0">
                <a:solidFill>
                  <a:srgbClr val="FFFFFF"/>
                </a:solidFill>
              </a:rPr>
              <a:t> + </a:t>
            </a:r>
            <a:r>
              <a:rPr lang="es-ES_tradnl" dirty="0" err="1">
                <a:solidFill>
                  <a:srgbClr val="FFFFFF"/>
                </a:solidFill>
              </a:rPr>
              <a:t>Negociation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292080" y="3356093"/>
            <a:ext cx="3528392" cy="1621079"/>
          </a:xfrm>
          <a:prstGeom prst="roundRect">
            <a:avLst/>
          </a:prstGeom>
          <a:noFill/>
          <a:ln>
            <a:solidFill>
              <a:srgbClr val="C1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err="1">
                <a:solidFill>
                  <a:srgbClr val="80808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Compulsory</a:t>
            </a:r>
            <a:r>
              <a:rPr lang="fr-FR" sz="2000" dirty="0">
                <a:solidFill>
                  <a:srgbClr val="80808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annexes: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 err="1">
                <a:solidFill>
                  <a:srgbClr val="CB4F88"/>
                </a:solidFill>
              </a:rPr>
              <a:t>Application</a:t>
            </a:r>
            <a:r>
              <a:rPr lang="es-ES_tradnl" sz="1600" dirty="0">
                <a:solidFill>
                  <a:srgbClr val="CB4F88"/>
                </a:solidFill>
              </a:rPr>
              <a:t> </a:t>
            </a:r>
            <a:r>
              <a:rPr lang="es-ES_tradnl" sz="1600" dirty="0" err="1">
                <a:solidFill>
                  <a:srgbClr val="CB4F88"/>
                </a:solidFill>
              </a:rPr>
              <a:t>form</a:t>
            </a:r>
            <a:r>
              <a:rPr lang="es-ES_tradnl" sz="1600" dirty="0">
                <a:solidFill>
                  <a:srgbClr val="CB4F88"/>
                </a:solidFill>
              </a:rPr>
              <a:t> </a:t>
            </a:r>
            <a:r>
              <a:rPr lang="es-ES_tradnl" sz="1600" dirty="0" err="1">
                <a:solidFill>
                  <a:srgbClr val="CB4F88"/>
                </a:solidFill>
              </a:rPr>
              <a:t>confirmation</a:t>
            </a:r>
            <a:r>
              <a:rPr lang="es-ES_tradnl" sz="1600" dirty="0">
                <a:solidFill>
                  <a:srgbClr val="CB4F88"/>
                </a:solidFill>
              </a:rPr>
              <a:t> page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CB4F88"/>
                </a:solidFill>
              </a:rPr>
              <a:t>Partners declarations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CB4F88"/>
                </a:solidFill>
              </a:rPr>
              <a:t>“De </a:t>
            </a:r>
            <a:r>
              <a:rPr lang="en-US" sz="1600" dirty="0" err="1">
                <a:solidFill>
                  <a:srgbClr val="CB4F88"/>
                </a:solidFill>
              </a:rPr>
              <a:t>minimis</a:t>
            </a:r>
            <a:r>
              <a:rPr lang="en-US" sz="1600" dirty="0">
                <a:solidFill>
                  <a:srgbClr val="CB4F88"/>
                </a:solidFill>
              </a:rPr>
              <a:t>” declarations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6776" y="5723965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dirty="0">
                <a:solidFill>
                  <a:srgbClr val="CB4F88"/>
                </a:solidFill>
                <a:ea typeface="MS PGothic" panose="020B0600070205080204" pitchFamily="34" charset="-128"/>
              </a:rPr>
              <a:t>(*</a:t>
            </a:r>
            <a:r>
              <a:rPr lang="es-ES_tradnl" dirty="0" err="1">
                <a:solidFill>
                  <a:srgbClr val="CB4F88"/>
                </a:solidFill>
                <a:ea typeface="MS PGothic" panose="020B0600070205080204" pitchFamily="34" charset="-128"/>
              </a:rPr>
              <a:t>indicative</a:t>
            </a:r>
            <a:r>
              <a:rPr lang="es-ES_tradnl" dirty="0">
                <a:solidFill>
                  <a:srgbClr val="CB4F88"/>
                </a:solidFill>
                <a:ea typeface="MS PGothic" panose="020B0600070205080204" pitchFamily="34" charset="-128"/>
              </a:rPr>
              <a:t>)</a:t>
            </a:r>
            <a:endParaRPr lang="fr-FR" dirty="0">
              <a:solidFill>
                <a:srgbClr val="CB4F88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Rectangle à coins arrondis 5"/>
          <p:cNvSpPr/>
          <p:nvPr/>
        </p:nvSpPr>
        <p:spPr>
          <a:xfrm>
            <a:off x="446786" y="1804437"/>
            <a:ext cx="4338285" cy="1352810"/>
          </a:xfrm>
          <a:prstGeom prst="roundRect">
            <a:avLst/>
          </a:prstGeom>
          <a:noFill/>
          <a:ln>
            <a:solidFill>
              <a:srgbClr val="C1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err="1">
                <a:solidFill>
                  <a:srgbClr val="80808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Pre</a:t>
            </a:r>
            <a:r>
              <a:rPr lang="fr-FR" sz="2000" dirty="0">
                <a:solidFill>
                  <a:srgbClr val="80808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-application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 err="1">
                <a:solidFill>
                  <a:srgbClr val="CB4F88"/>
                </a:solidFill>
              </a:rPr>
              <a:t>January</a:t>
            </a:r>
            <a:r>
              <a:rPr lang="es-ES_tradnl" sz="1600" dirty="0">
                <a:solidFill>
                  <a:srgbClr val="CB4F88"/>
                </a:solidFill>
              </a:rPr>
              <a:t> 30th 2017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 err="1">
                <a:solidFill>
                  <a:srgbClr val="CB4F88"/>
                </a:solidFill>
              </a:rPr>
              <a:t>March</a:t>
            </a:r>
            <a:r>
              <a:rPr lang="es-ES_tradnl" sz="1600" dirty="0">
                <a:solidFill>
                  <a:srgbClr val="CB4F88"/>
                </a:solidFill>
              </a:rPr>
              <a:t> 31th, 2017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b="1" dirty="0">
                <a:solidFill>
                  <a:srgbClr val="CB4F88"/>
                </a:solidFill>
              </a:rPr>
              <a:t>ONLY</a:t>
            </a:r>
            <a:r>
              <a:rPr lang="es-ES_tradnl" sz="1600" dirty="0">
                <a:solidFill>
                  <a:srgbClr val="CB4F88"/>
                </a:solidFill>
              </a:rPr>
              <a:t> </a:t>
            </a:r>
            <a:r>
              <a:rPr lang="es-ES_tradnl" sz="1600" dirty="0" err="1">
                <a:solidFill>
                  <a:srgbClr val="CB4F88"/>
                </a:solidFill>
              </a:rPr>
              <a:t>through</a:t>
            </a:r>
            <a:r>
              <a:rPr lang="es-ES_tradnl" sz="1600" dirty="0">
                <a:solidFill>
                  <a:srgbClr val="CB4F88"/>
                </a:solidFill>
              </a:rPr>
              <a:t> SYNERGIE </a:t>
            </a:r>
          </a:p>
        </p:txBody>
      </p:sp>
      <p:sp>
        <p:nvSpPr>
          <p:cNvPr id="13" name="Rectangle à coins arrondis 8"/>
          <p:cNvSpPr/>
          <p:nvPr/>
        </p:nvSpPr>
        <p:spPr>
          <a:xfrm>
            <a:off x="446786" y="3369214"/>
            <a:ext cx="4338286" cy="1584176"/>
          </a:xfrm>
          <a:prstGeom prst="roundRect">
            <a:avLst/>
          </a:prstGeom>
          <a:noFill/>
          <a:ln>
            <a:solidFill>
              <a:srgbClr val="C1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err="1">
                <a:solidFill>
                  <a:srgbClr val="80808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Compulsory</a:t>
            </a:r>
            <a:r>
              <a:rPr lang="fr-FR" sz="2000" dirty="0">
                <a:solidFill>
                  <a:srgbClr val="80808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annexes to </a:t>
            </a:r>
            <a:r>
              <a:rPr lang="fr-FR" sz="2000" dirty="0" err="1">
                <a:solidFill>
                  <a:srgbClr val="80808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be</a:t>
            </a:r>
            <a:r>
              <a:rPr lang="fr-FR" sz="2000" dirty="0">
                <a:solidFill>
                  <a:srgbClr val="80808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80808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uploaded</a:t>
            </a:r>
            <a:r>
              <a:rPr lang="fr-FR" sz="2000" dirty="0">
                <a:solidFill>
                  <a:srgbClr val="80808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(</a:t>
            </a:r>
            <a:r>
              <a:rPr lang="fr-FR" dirty="0">
                <a:solidFill>
                  <a:srgbClr val="80808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14 April 2017</a:t>
            </a:r>
            <a:r>
              <a:rPr lang="fr-FR" sz="2000" dirty="0">
                <a:solidFill>
                  <a:srgbClr val="80808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):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>
                <a:solidFill>
                  <a:srgbClr val="CB4F88"/>
                </a:solidFill>
              </a:rPr>
              <a:t>Pre-</a:t>
            </a:r>
            <a:r>
              <a:rPr lang="es-ES_tradnl" sz="1600" dirty="0" err="1">
                <a:solidFill>
                  <a:srgbClr val="CB4F88"/>
                </a:solidFill>
              </a:rPr>
              <a:t>application</a:t>
            </a:r>
            <a:r>
              <a:rPr lang="es-ES_tradnl" sz="1600" dirty="0">
                <a:solidFill>
                  <a:srgbClr val="CB4F88"/>
                </a:solidFill>
              </a:rPr>
              <a:t> </a:t>
            </a:r>
            <a:r>
              <a:rPr lang="es-ES_tradnl" sz="1600" dirty="0" err="1">
                <a:solidFill>
                  <a:srgbClr val="CB4F88"/>
                </a:solidFill>
              </a:rPr>
              <a:t>form</a:t>
            </a:r>
            <a:r>
              <a:rPr lang="es-ES_tradnl" sz="1600" dirty="0">
                <a:solidFill>
                  <a:srgbClr val="CB4F88"/>
                </a:solidFill>
              </a:rPr>
              <a:t> </a:t>
            </a:r>
            <a:r>
              <a:rPr lang="es-ES_tradnl" sz="1600" dirty="0" err="1">
                <a:solidFill>
                  <a:srgbClr val="CB4F88"/>
                </a:solidFill>
              </a:rPr>
              <a:t>confirmation</a:t>
            </a:r>
            <a:r>
              <a:rPr lang="es-ES_tradnl" sz="1600" dirty="0">
                <a:solidFill>
                  <a:srgbClr val="CB4F88"/>
                </a:solidFill>
              </a:rPr>
              <a:t> page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 err="1">
                <a:solidFill>
                  <a:srgbClr val="CB4F88"/>
                </a:solidFill>
              </a:rPr>
              <a:t>Partners</a:t>
            </a:r>
            <a:r>
              <a:rPr lang="es-ES_tradnl" sz="1600" dirty="0">
                <a:solidFill>
                  <a:srgbClr val="CB4F88"/>
                </a:solidFill>
              </a:rPr>
              <a:t> </a:t>
            </a:r>
            <a:r>
              <a:rPr lang="es-ES_tradnl" sz="1600" dirty="0" err="1">
                <a:solidFill>
                  <a:srgbClr val="CB4F88"/>
                </a:solidFill>
              </a:rPr>
              <a:t>expressions</a:t>
            </a:r>
            <a:r>
              <a:rPr lang="es-ES_tradnl" sz="1600" dirty="0">
                <a:solidFill>
                  <a:srgbClr val="CB4F88"/>
                </a:solidFill>
              </a:rPr>
              <a:t> of </a:t>
            </a:r>
            <a:r>
              <a:rPr lang="es-ES_tradnl" sz="1600" dirty="0" err="1">
                <a:solidFill>
                  <a:srgbClr val="CB4F88"/>
                </a:solidFill>
              </a:rPr>
              <a:t>interest</a:t>
            </a:r>
            <a:endParaRPr lang="es-ES_tradnl" sz="1600" dirty="0">
              <a:solidFill>
                <a:srgbClr val="CB4F88"/>
              </a:solidFill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323528" y="-853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baseline="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sz="2800" kern="0" dirty="0"/>
              <a:t>APPLICATION IN 2 PHASES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296" y="-403147"/>
            <a:ext cx="2505673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8313" y="1055688"/>
            <a:ext cx="3887787" cy="4862870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Official presentation : 22 February 2017 (</a:t>
            </a:r>
            <a:r>
              <a:rPr lang="en-US" sz="1600" dirty="0" err="1">
                <a:latin typeface="+mj-lt"/>
              </a:rPr>
              <a:t>Barcelone</a:t>
            </a:r>
            <a:r>
              <a:rPr lang="en-US" sz="1600" dirty="0">
                <a:latin typeface="+mj-lt"/>
              </a:rPr>
              <a:t>)</a:t>
            </a: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r>
              <a:rPr lang="en-US" sz="1600" dirty="0">
                <a:latin typeface="+mj-lt"/>
              </a:rPr>
              <a:t>Opening of the Call: 30th January 2017</a:t>
            </a: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r>
              <a:rPr lang="en-US" sz="1600" dirty="0">
                <a:latin typeface="+mj-lt"/>
              </a:rPr>
              <a:t>Closing of the call: </a:t>
            </a:r>
            <a:r>
              <a:rPr lang="en-US" sz="1600" dirty="0"/>
              <a:t>Closing of the Call:</a:t>
            </a:r>
          </a:p>
          <a:p>
            <a:pPr lvl="1">
              <a:buFont typeface="Wingdings" panose="05000000000000000000" pitchFamily="2" charset="2"/>
              <a:buChar char="è"/>
              <a:defRPr/>
            </a:pPr>
            <a:r>
              <a:rPr lang="en-US" sz="1600" kern="0" dirty="0"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lang="en-US" sz="1600" kern="0" baseline="30000" dirty="0">
                <a:ea typeface="MS PGothic" panose="020B0600070205080204" pitchFamily="34" charset="-128"/>
                <a:cs typeface="Arial" panose="020B0604020202020204" pitchFamily="34" charset="0"/>
              </a:rPr>
              <a:t>st</a:t>
            </a:r>
            <a:r>
              <a:rPr lang="en-US" sz="1600" kern="0" dirty="0">
                <a:ea typeface="MS PGothic" panose="020B0600070205080204" pitchFamily="34" charset="-128"/>
                <a:cs typeface="Arial" panose="020B0604020202020204" pitchFamily="34" charset="0"/>
              </a:rPr>
              <a:t> deadline: Validation of the </a:t>
            </a:r>
            <a:r>
              <a:rPr lang="en-US" sz="1600" u="sng" kern="0" dirty="0">
                <a:ea typeface="MS PGothic" panose="020B0600070205080204" pitchFamily="34" charset="-128"/>
                <a:cs typeface="Arial" panose="020B0604020202020204" pitchFamily="34" charset="0"/>
              </a:rPr>
              <a:t>application form </a:t>
            </a:r>
            <a:r>
              <a:rPr lang="en-US" sz="1600" b="1" kern="0" dirty="0">
                <a:ea typeface="MS PGothic" panose="020B0600070205080204" pitchFamily="34" charset="-128"/>
                <a:cs typeface="Arial" panose="020B0604020202020204" pitchFamily="34" charset="0"/>
              </a:rPr>
              <a:t>by: </a:t>
            </a:r>
            <a:r>
              <a:rPr lang="en-US" sz="1200" b="1" kern="0" dirty="0">
                <a:solidFill>
                  <a:srgbClr val="FF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31st of March 2017 </a:t>
            </a:r>
            <a:r>
              <a:rPr lang="en-US" sz="1200" b="1" u="sng" kern="0" dirty="0">
                <a:solidFill>
                  <a:srgbClr val="FF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at noon – 12:00 (Paris time) </a:t>
            </a:r>
          </a:p>
          <a:p>
            <a:pPr lvl="1">
              <a:defRPr/>
            </a:pPr>
            <a:endParaRPr lang="en-US" sz="1200" b="1" u="sng" kern="0" dirty="0">
              <a:solidFill>
                <a:srgbClr val="FF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è"/>
              <a:defRPr/>
            </a:pPr>
            <a:r>
              <a:rPr lang="en-US" sz="1600" kern="0" dirty="0"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sz="1600" kern="0" baseline="30000" dirty="0">
                <a:ea typeface="MS PGothic" panose="020B0600070205080204" pitchFamily="34" charset="-128"/>
                <a:cs typeface="Arial" panose="020B0604020202020204" pitchFamily="34" charset="0"/>
              </a:rPr>
              <a:t>nd</a:t>
            </a:r>
            <a:r>
              <a:rPr lang="en-US" sz="1600" kern="0" dirty="0">
                <a:ea typeface="MS PGothic" panose="020B0600070205080204" pitchFamily="34" charset="-128"/>
                <a:cs typeface="Arial" panose="020B0604020202020204" pitchFamily="34" charset="0"/>
              </a:rPr>
              <a:t> deadline: </a:t>
            </a:r>
            <a:r>
              <a:rPr lang="en-GB" sz="1600" kern="0" dirty="0">
                <a:ea typeface="MS PGothic" panose="020B0600070205080204" pitchFamily="34" charset="-128"/>
                <a:cs typeface="Arial" panose="020B0604020202020204" pitchFamily="34" charset="0"/>
              </a:rPr>
              <a:t>Upload of </a:t>
            </a:r>
            <a:r>
              <a:rPr lang="en-GB" sz="1600" u="sng" kern="0" dirty="0">
                <a:ea typeface="MS PGothic" panose="020B0600070205080204" pitchFamily="34" charset="-128"/>
                <a:cs typeface="Arial" panose="020B0604020202020204" pitchFamily="34" charset="0"/>
              </a:rPr>
              <a:t>compulsory annexes</a:t>
            </a:r>
            <a:r>
              <a:rPr lang="en-GB" sz="1600" kern="0" dirty="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sz="1600" b="1" kern="0" dirty="0">
                <a:ea typeface="MS PGothic" panose="020B0600070205080204" pitchFamily="34" charset="-128"/>
                <a:cs typeface="Arial" panose="020B0604020202020204" pitchFamily="34" charset="0"/>
              </a:rPr>
              <a:t>by:</a:t>
            </a:r>
            <a:r>
              <a:rPr lang="en-GB" sz="1200" b="1" kern="0" dirty="0">
                <a:solidFill>
                  <a:srgbClr val="FF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14</a:t>
            </a:r>
            <a:r>
              <a:rPr lang="en-GB" sz="1200" b="1" kern="0" baseline="30000" dirty="0">
                <a:solidFill>
                  <a:srgbClr val="FF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th</a:t>
            </a:r>
            <a:r>
              <a:rPr lang="en-GB" sz="1200" b="1" kern="0" dirty="0">
                <a:solidFill>
                  <a:srgbClr val="FF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of April </a:t>
            </a:r>
            <a:r>
              <a:rPr lang="en-GB" sz="1200" b="1" u="sng" kern="0" dirty="0">
                <a:solidFill>
                  <a:srgbClr val="FF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at noon – 12.00 (Paris time) </a:t>
            </a:r>
            <a:endParaRPr lang="en-GB" sz="1200" b="1" kern="0" dirty="0">
              <a:solidFill>
                <a:srgbClr val="FF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r>
              <a:rPr lang="en-US" sz="1600" dirty="0">
                <a:latin typeface="+mj-lt"/>
              </a:rPr>
              <a:t>Evaluation (2 assessment phases): 1</a:t>
            </a:r>
            <a:r>
              <a:rPr lang="en-US" sz="1600" baseline="30000" dirty="0">
                <a:latin typeface="+mj-lt"/>
              </a:rPr>
              <a:t>st</a:t>
            </a:r>
            <a:r>
              <a:rPr lang="en-US" sz="1600" dirty="0">
                <a:latin typeface="+mj-lt"/>
              </a:rPr>
              <a:t> semester 2017</a:t>
            </a: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r>
              <a:rPr lang="en-US" sz="1600" dirty="0">
                <a:latin typeface="+mj-lt"/>
              </a:rPr>
              <a:t>Expected starting of the projects: 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December 2017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09600" y="-26988"/>
            <a:ext cx="82296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baseline="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fr-FR" kern="0" dirty="0" err="1"/>
              <a:t>Calendar</a:t>
            </a:r>
            <a:endParaRPr lang="fr-FR" kern="0" dirty="0"/>
          </a:p>
        </p:txBody>
      </p:sp>
      <p:sp>
        <p:nvSpPr>
          <p:cNvPr id="3" name="ZoneTexte 2"/>
          <p:cNvSpPr txBox="1"/>
          <p:nvPr/>
        </p:nvSpPr>
        <p:spPr>
          <a:xfrm>
            <a:off x="4500563" y="1055688"/>
            <a:ext cx="3895725" cy="403187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Official presentation : 22 February 2017 (</a:t>
            </a:r>
            <a:r>
              <a:rPr lang="en-US" sz="1600" dirty="0" err="1"/>
              <a:t>Barcelone</a:t>
            </a:r>
            <a:r>
              <a:rPr lang="en-US" sz="1600" dirty="0"/>
              <a:t>)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u="sng" dirty="0"/>
              <a:t>Application in 2 phases</a:t>
            </a:r>
            <a:r>
              <a:rPr lang="en-US" sz="1600" dirty="0"/>
              <a:t>: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Pre-application phase: </a:t>
            </a:r>
            <a:r>
              <a:rPr lang="en-US" sz="1600" dirty="0">
                <a:solidFill>
                  <a:srgbClr val="FF0000"/>
                </a:solidFill>
              </a:rPr>
              <a:t>Jan 30 – Mar 31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Evaluation and negotiation: May – June (indicative)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Full-application phase: June -July 2017 (indicative)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Projects expected to start: December 2017</a:t>
            </a:r>
          </a:p>
          <a:p>
            <a:pPr>
              <a:defRPr/>
            </a:pPr>
            <a:endParaRPr lang="en-US" sz="1600" dirty="0">
              <a:latin typeface="+mj-lt"/>
            </a:endParaRPr>
          </a:p>
        </p:txBody>
      </p:sp>
      <p:sp>
        <p:nvSpPr>
          <p:cNvPr id="145413" name="ZoneTexte 3"/>
          <p:cNvSpPr txBox="1">
            <a:spLocks noChangeArrowheads="1"/>
          </p:cNvSpPr>
          <p:nvPr/>
        </p:nvSpPr>
        <p:spPr bwMode="auto">
          <a:xfrm>
            <a:off x="468313" y="620713"/>
            <a:ext cx="3887787" cy="369887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 b="1" dirty="0">
                <a:solidFill>
                  <a:srgbClr val="159961"/>
                </a:solidFill>
                <a:latin typeface="Arial" panose="020B0604020202020204" pitchFamily="34" charset="0"/>
              </a:rPr>
              <a:t>Single modular projects</a:t>
            </a:r>
          </a:p>
        </p:txBody>
      </p:sp>
      <p:sp>
        <p:nvSpPr>
          <p:cNvPr id="145414" name="ZoneTexte 6"/>
          <p:cNvSpPr txBox="1">
            <a:spLocks noChangeArrowheads="1"/>
          </p:cNvSpPr>
          <p:nvPr/>
        </p:nvSpPr>
        <p:spPr bwMode="auto">
          <a:xfrm>
            <a:off x="4506913" y="620713"/>
            <a:ext cx="3889375" cy="36988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 b="1" dirty="0">
                <a:solidFill>
                  <a:schemeClr val="tx2"/>
                </a:solidFill>
                <a:latin typeface="Arial" panose="020B0604020202020204" pitchFamily="34" charset="0"/>
              </a:rPr>
              <a:t>Integrated projects</a:t>
            </a:r>
          </a:p>
        </p:txBody>
      </p:sp>
    </p:spTree>
    <p:extLst>
      <p:ext uri="{BB962C8B-B14F-4D97-AF65-F5344CB8AC3E}">
        <p14:creationId xmlns:p14="http://schemas.microsoft.com/office/powerpoint/2010/main" val="1448355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re 7"/>
          <p:cNvSpPr>
            <a:spLocks noGrp="1"/>
          </p:cNvSpPr>
          <p:nvPr>
            <p:ph type="title"/>
          </p:nvPr>
        </p:nvSpPr>
        <p:spPr>
          <a:xfrm>
            <a:off x="428625" y="11113"/>
            <a:ext cx="8967788" cy="681037"/>
          </a:xfrm>
        </p:spPr>
        <p:txBody>
          <a:bodyPr/>
          <a:lstStyle/>
          <a:p>
            <a:r>
              <a:rPr lang="en-US" altLang="fr-FR" sz="2400"/>
              <a:t>ADMINISTRATIVE AND ELIGIBILITY CHECK </a:t>
            </a:r>
            <a:endParaRPr lang="fr-FR" altLang="fr-FR" sz="2200"/>
          </a:p>
        </p:txBody>
      </p:sp>
      <p:pic>
        <p:nvPicPr>
          <p:cNvPr id="138243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34038"/>
            <a:ext cx="115728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Rectangle 8"/>
          <p:cNvSpPr>
            <a:spLocks noChangeArrowheads="1"/>
          </p:cNvSpPr>
          <p:nvPr/>
        </p:nvSpPr>
        <p:spPr bwMode="auto">
          <a:xfrm>
            <a:off x="323850" y="847725"/>
            <a:ext cx="8569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 algn="ctr">
              <a:spcBef>
                <a:spcPct val="0"/>
              </a:spcBef>
              <a:buFontTx/>
              <a:buNone/>
            </a:pPr>
            <a:r>
              <a:rPr lang="en-GB" altLang="fr-FR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</a:t>
            </a:r>
            <a:r>
              <a:rPr lang="en-GB" altLang="fr-FR" b="1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and eligibility criteria </a:t>
            </a:r>
            <a:r>
              <a:rPr lang="en-GB" altLang="fr-FR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in the Factsheet Appraisal of project proposals (eligibility and assessment criteria) of the Programme Manual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2492896"/>
            <a:ext cx="8642350" cy="3384029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en-US" sz="2000" dirty="0">
                <a:solidFill>
                  <a:srgbClr val="C1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 failing in any of the criterion will be regarded as non-eligible and eliminated. </a:t>
            </a:r>
          </a:p>
          <a:p>
            <a:pPr marL="0" indent="0" algn="ctr">
              <a:buFontTx/>
              <a:buNone/>
              <a:defRPr/>
            </a:pPr>
            <a:endParaRPr lang="en-US" sz="2000" dirty="0">
              <a:solidFill>
                <a:srgbClr val="C100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s-ES_tradnl" sz="2000" b="1" u="sng" dirty="0"/>
              <a:t>MAIN ELIGIBILITY PROBLEMS IN THE PAST</a:t>
            </a:r>
          </a:p>
          <a:p>
            <a:pPr marL="0" indent="0">
              <a:buFontTx/>
              <a:buNone/>
              <a:defRPr/>
            </a:pPr>
            <a:endParaRPr lang="es-ES_tradnl" sz="2000" b="1" u="sng" dirty="0"/>
          </a:p>
          <a:p>
            <a:pPr marL="180975" indent="-180975" algn="just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Application form not validated correctly on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Synergie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(A.1)</a:t>
            </a:r>
          </a:p>
          <a:p>
            <a:pPr marL="180975" indent="-180975" algn="just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Compulsory annexes are missing; not duly filled in; signed or stamped  (A.2)</a:t>
            </a:r>
          </a:p>
          <a:p>
            <a:pPr marL="180975" indent="-180975" algn="just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LP located outside of the MED EU area (B.2)</a:t>
            </a:r>
          </a:p>
          <a:p>
            <a:pPr marL="180975" indent="-180975" algn="just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Wrong amount of the national co-financing included in the partner declarations (B.3)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>
              <a:solidFill>
                <a:srgbClr val="C100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5400000">
            <a:off x="4320381" y="1890544"/>
            <a:ext cx="576262" cy="431800"/>
          </a:xfrm>
          <a:prstGeom prst="rightArrow">
            <a:avLst/>
          </a:prstGeom>
          <a:solidFill>
            <a:srgbClr val="C10076"/>
          </a:solidFill>
          <a:ln>
            <a:solidFill>
              <a:srgbClr val="C10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89390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ZoneTexte 5"/>
          <p:cNvSpPr txBox="1">
            <a:spLocks noChangeArrowheads="1"/>
          </p:cNvSpPr>
          <p:nvPr/>
        </p:nvSpPr>
        <p:spPr bwMode="auto">
          <a:xfrm>
            <a:off x="1979613" y="5949950"/>
            <a:ext cx="7561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FFFF"/>
                </a:solidFill>
              </a:rPr>
              <a:t>More info: http://www.interreg-med.eu/</a:t>
            </a:r>
          </a:p>
        </p:txBody>
      </p:sp>
      <p:sp>
        <p:nvSpPr>
          <p:cNvPr id="14848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dirty="0">
                <a:solidFill>
                  <a:srgbClr val="F0EFF4"/>
                </a:solidFill>
              </a:rPr>
              <a:t>Contact </a:t>
            </a:r>
            <a:r>
              <a:rPr lang="fr-FR" altLang="fr-FR" dirty="0" err="1">
                <a:solidFill>
                  <a:srgbClr val="F0EFF4"/>
                </a:solidFill>
              </a:rPr>
              <a:t>details</a:t>
            </a:r>
            <a:r>
              <a:rPr lang="fr-FR" altLang="fr-FR" dirty="0">
                <a:solidFill>
                  <a:srgbClr val="F0EFF4"/>
                </a:solidFill>
              </a:rPr>
              <a:t> per </a:t>
            </a:r>
            <a:r>
              <a:rPr lang="fr-FR" altLang="fr-FR" dirty="0" err="1">
                <a:solidFill>
                  <a:srgbClr val="F0EFF4"/>
                </a:solidFill>
              </a:rPr>
              <a:t>Specific</a:t>
            </a:r>
            <a:r>
              <a:rPr lang="fr-FR" altLang="fr-FR" dirty="0">
                <a:solidFill>
                  <a:srgbClr val="F0EFF4"/>
                </a:solidFill>
              </a:rPr>
              <a:t> Objective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44975" cy="4205064"/>
          </a:xfrm>
        </p:spPr>
        <p:txBody>
          <a:bodyPr/>
          <a:lstStyle/>
          <a:p>
            <a:pPr algn="ctr">
              <a:defRPr/>
            </a:pPr>
            <a:r>
              <a:rPr lang="fr-FR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Specific</a:t>
            </a: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objective 1.1 </a:t>
            </a:r>
          </a:p>
          <a:p>
            <a:pPr marL="0" indent="0" algn="ctr">
              <a:buFontTx/>
              <a:buNone/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Maria </a:t>
            </a:r>
            <a:r>
              <a:rPr lang="fr-FR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Groueva</a:t>
            </a: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mgroueva@regionpaca.fr</a:t>
            </a: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Nuno</a:t>
            </a: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Vaz</a:t>
            </a: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Silva</a:t>
            </a:r>
          </a:p>
          <a:p>
            <a:pPr marL="0" indent="0" algn="ctr">
              <a:buFontTx/>
              <a:buNone/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ncvazsilva@regionpaca.fr</a:t>
            </a: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  <a:defRPr/>
            </a:pPr>
            <a:r>
              <a:rPr lang="fr-FR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Specific</a:t>
            </a: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objectives 2.1 &amp; 2.3</a:t>
            </a:r>
          </a:p>
          <a:p>
            <a:pPr marL="0" indent="0" algn="ctr">
              <a:buNone/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Roberta </a:t>
            </a:r>
            <a:r>
              <a:rPr lang="fr-FR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Lixia</a:t>
            </a: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rlixia@regionpaca.fr</a:t>
            </a: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fr-FR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Specific</a:t>
            </a: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objective 2.1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2.2 </a:t>
            </a:r>
          </a:p>
          <a:p>
            <a:pPr marL="0" indent="0" algn="ctr">
              <a:buFontTx/>
              <a:buNone/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Nicolas Garnier</a:t>
            </a:r>
          </a:p>
          <a:p>
            <a:pPr marL="0" indent="0" algn="ctr">
              <a:buFontTx/>
              <a:buNone/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ngarnier@regionpaca.fr</a:t>
            </a: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89388"/>
          </a:xfrm>
        </p:spPr>
        <p:txBody>
          <a:bodyPr/>
          <a:lstStyle/>
          <a:p>
            <a:pPr algn="ctr">
              <a:defRPr/>
            </a:pP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fr-FR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Specific</a:t>
            </a: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objective 3.1 </a:t>
            </a:r>
          </a:p>
          <a:p>
            <a:pPr marL="0" indent="0" algn="ctr">
              <a:buFontTx/>
              <a:buNone/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Sophie </a:t>
            </a:r>
            <a:r>
              <a:rPr lang="fr-FR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Scarvelis</a:t>
            </a: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sscarvelis@regionpaca.fr</a:t>
            </a: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fr-FR" sz="18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fr-FR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Specific</a:t>
            </a: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objective 3.2</a:t>
            </a:r>
          </a:p>
          <a:p>
            <a:pPr marL="0" indent="0" algn="ctr">
              <a:buFontTx/>
              <a:buNone/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Francesca </a:t>
            </a:r>
            <a:r>
              <a:rPr lang="fr-FR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Marcato</a:t>
            </a: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fmarcato@regionpaca.fr</a:t>
            </a:r>
            <a:endPara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752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11"/>
          <p:cNvSpPr txBox="1"/>
          <p:nvPr/>
        </p:nvSpPr>
        <p:spPr>
          <a:xfrm>
            <a:off x="-180528" y="1412776"/>
            <a:ext cx="9144000" cy="2952328"/>
          </a:xfrm>
          <a:prstGeom prst="rect">
            <a:avLst/>
          </a:prstGeom>
          <a:gradFill flip="none" rotWithShape="1">
            <a:gsLst>
              <a:gs pos="52000">
                <a:srgbClr val="003399">
                  <a:shade val="30000"/>
                  <a:satMod val="115000"/>
                  <a:alpha val="0"/>
                </a:srgbClr>
              </a:gs>
              <a:gs pos="0">
                <a:srgbClr val="003399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3810" algn="ctr">
              <a:spcBef>
                <a:spcPts val="500"/>
              </a:spcBef>
              <a:spcAft>
                <a:spcPts val="0"/>
              </a:spcAft>
            </a:pPr>
            <a:br>
              <a:rPr lang="en-US" sz="3200" b="1" dirty="0">
                <a:solidFill>
                  <a:srgbClr val="FFFFFF"/>
                </a:solidFill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EDC62B"/>
                </a:solidFill>
                <a:ea typeface="Times New Roman" panose="02020603050405020304" pitchFamily="18" charset="0"/>
              </a:rPr>
              <a:t>FINANCIAL ASPECTS</a:t>
            </a:r>
          </a:p>
        </p:txBody>
      </p:sp>
    </p:spTree>
    <p:extLst>
      <p:ext uri="{BB962C8B-B14F-4D97-AF65-F5344CB8AC3E}">
        <p14:creationId xmlns:p14="http://schemas.microsoft.com/office/powerpoint/2010/main" val="14131300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067" y="116632"/>
            <a:ext cx="8229600" cy="1143000"/>
          </a:xfrm>
        </p:spPr>
        <p:txBody>
          <a:bodyPr/>
          <a:lstStyle/>
          <a:p>
            <a:r>
              <a:rPr lang="es-ES_tradnl" sz="2400" dirty="0"/>
              <a:t>AVAILABLE BUDGET &amp; CO-FINANCING RATE 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427066" y="1052736"/>
            <a:ext cx="822960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The total </a:t>
            </a:r>
            <a:r>
              <a:rPr lang="fr-FR" sz="2000" b="1" dirty="0">
                <a:solidFill>
                  <a:srgbClr val="CB4F88"/>
                </a:solidFill>
                <a:ea typeface="MS PGothic" panose="020B0600070205080204" pitchFamily="34" charset="-128"/>
              </a:rPr>
              <a:t>ERDF </a:t>
            </a:r>
            <a:r>
              <a:rPr lang="fr-FR" sz="2000" b="1" dirty="0" err="1">
                <a:solidFill>
                  <a:srgbClr val="CB4F88"/>
                </a:solidFill>
                <a:ea typeface="MS PGothic" panose="020B0600070205080204" pitchFamily="34" charset="-128"/>
              </a:rPr>
              <a:t>funds</a:t>
            </a:r>
            <a:r>
              <a:rPr lang="fr-FR" sz="2000" b="1" dirty="0">
                <a:solidFill>
                  <a:srgbClr val="CB4F88"/>
                </a:solidFill>
                <a:ea typeface="MS PGothic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foreseen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for the single module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projects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is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approximately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</a:t>
            </a:r>
            <a:r>
              <a:rPr lang="fr-FR" sz="2000" b="1" dirty="0">
                <a:solidFill>
                  <a:srgbClr val="CB4F88"/>
                </a:solidFill>
                <a:ea typeface="MS PGothic" panose="020B0600070205080204" pitchFamily="34" charset="-128"/>
              </a:rPr>
              <a:t>30 M€</a:t>
            </a:r>
          </a:p>
          <a:p>
            <a:endParaRPr lang="fr-FR" sz="2000" dirty="0">
              <a:solidFill>
                <a:srgbClr val="6C6C6C"/>
              </a:solidFill>
              <a:ea typeface="MS PGothic" panose="020B060007020508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The total </a:t>
            </a:r>
            <a:r>
              <a:rPr lang="fr-FR" sz="2000" b="1" dirty="0">
                <a:solidFill>
                  <a:srgbClr val="CB4F88"/>
                </a:solidFill>
                <a:ea typeface="MS PGothic" panose="020B0600070205080204" pitchFamily="34" charset="-128"/>
              </a:rPr>
              <a:t>IPA </a:t>
            </a:r>
            <a:r>
              <a:rPr lang="fr-FR" sz="2000" b="1" dirty="0" err="1">
                <a:solidFill>
                  <a:srgbClr val="CB4F88"/>
                </a:solidFill>
                <a:ea typeface="MS PGothic" panose="020B0600070205080204" pitchFamily="34" charset="-128"/>
              </a:rPr>
              <a:t>funds</a:t>
            </a:r>
            <a:r>
              <a:rPr lang="fr-FR" sz="2000" b="1" dirty="0">
                <a:solidFill>
                  <a:srgbClr val="CB4F88"/>
                </a:solidFill>
                <a:ea typeface="MS PGothic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foreseen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for the single module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projects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is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approximately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</a:t>
            </a:r>
            <a:r>
              <a:rPr lang="fr-FR" sz="2000" b="1" dirty="0">
                <a:solidFill>
                  <a:srgbClr val="CB4F88"/>
                </a:solidFill>
                <a:ea typeface="MS PGothic" panose="020B0600070205080204" pitchFamily="34" charset="-128"/>
              </a:rPr>
              <a:t>1,2 M€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6C6C6C"/>
              </a:solidFill>
              <a:ea typeface="MS PGothic" panose="020B060007020508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ERDF and IPA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co-financing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remain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at </a:t>
            </a:r>
            <a:r>
              <a:rPr lang="fr-FR" sz="2000" b="1" dirty="0">
                <a:solidFill>
                  <a:srgbClr val="CB4F88"/>
                </a:solidFill>
                <a:ea typeface="MS PGothic" panose="020B0600070205080204" pitchFamily="34" charset="-128"/>
              </a:rPr>
              <a:t>85%</a:t>
            </a:r>
          </a:p>
          <a:p>
            <a:endParaRPr lang="fr-FR" sz="2000" dirty="0">
              <a:solidFill>
                <a:srgbClr val="6C6C6C"/>
              </a:solidFill>
              <a:ea typeface="MS PGothic" panose="020B060007020508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Total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eligible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budget for M2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projects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is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between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</a:t>
            </a:r>
            <a:r>
              <a:rPr lang="en-GB" sz="2000" b="1" dirty="0">
                <a:solidFill>
                  <a:srgbClr val="CB4F88"/>
                </a:solidFill>
                <a:ea typeface="MS PGothic" panose="020B0600070205080204" pitchFamily="34" charset="-128"/>
              </a:rPr>
              <a:t>1.2 – 2.5 M €</a:t>
            </a:r>
          </a:p>
          <a:p>
            <a:endParaRPr lang="fr-FR" sz="2000" b="1" dirty="0">
              <a:solidFill>
                <a:srgbClr val="CB4F88"/>
              </a:solidFill>
              <a:ea typeface="MS PGothic" panose="020B0600070205080204" pitchFamily="34" charset="-128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Total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eligible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budget for M3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projects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is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6C6C6C"/>
                </a:solidFill>
                <a:ea typeface="MS PGothic" panose="020B0600070205080204" pitchFamily="34" charset="-128"/>
              </a:rPr>
              <a:t>between</a:t>
            </a:r>
            <a:r>
              <a:rPr lang="fr-FR" sz="2000" dirty="0">
                <a:solidFill>
                  <a:srgbClr val="6C6C6C"/>
                </a:solidFill>
                <a:ea typeface="MS PGothic" panose="020B0600070205080204" pitchFamily="34" charset="-128"/>
              </a:rPr>
              <a:t> </a:t>
            </a:r>
            <a:r>
              <a:rPr lang="fr-FR" sz="2000" b="1" dirty="0">
                <a:solidFill>
                  <a:srgbClr val="CB4F88"/>
                </a:solidFill>
                <a:ea typeface="MS PGothic" panose="020B0600070205080204" pitchFamily="34" charset="-128"/>
              </a:rPr>
              <a:t>0.6 – 1.2 M €</a:t>
            </a:r>
          </a:p>
          <a:p>
            <a:endParaRPr lang="fr-FR" sz="2000" b="1" dirty="0">
              <a:solidFill>
                <a:srgbClr val="D60093"/>
              </a:solidFill>
              <a:ea typeface="MS PGothic" panose="020B060007020508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808080">
                    <a:lumMod val="75000"/>
                  </a:srgbClr>
                </a:solidFill>
                <a:ea typeface="MS PGothic" panose="020B0600070205080204" pitchFamily="34" charset="-128"/>
              </a:rPr>
              <a:t>Co-</a:t>
            </a:r>
            <a:r>
              <a:rPr lang="fr-FR" sz="2000" dirty="0" err="1">
                <a:solidFill>
                  <a:srgbClr val="808080">
                    <a:lumMod val="75000"/>
                  </a:srgbClr>
                </a:solidFill>
                <a:ea typeface="MS PGothic" panose="020B0600070205080204" pitchFamily="34" charset="-128"/>
              </a:rPr>
              <a:t>financing</a:t>
            </a:r>
            <a:r>
              <a:rPr lang="fr-FR" sz="2000" dirty="0">
                <a:solidFill>
                  <a:srgbClr val="808080">
                    <a:lumMod val="75000"/>
                  </a:srgbClr>
                </a:solidFill>
                <a:ea typeface="MS PGothic" panose="020B0600070205080204" pitchFamily="34" charset="-128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808080">
                    <a:lumMod val="75000"/>
                  </a:srgbClr>
                </a:solidFill>
                <a:ea typeface="MS PGothic" panose="020B0600070205080204" pitchFamily="34" charset="-128"/>
              </a:rPr>
              <a:t>ERDF &amp; IPA </a:t>
            </a:r>
            <a:r>
              <a:rPr lang="fr-FR" dirty="0" err="1">
                <a:solidFill>
                  <a:srgbClr val="808080">
                    <a:lumMod val="75000"/>
                  </a:srgbClr>
                </a:solidFill>
                <a:ea typeface="MS PGothic" panose="020B0600070205080204" pitchFamily="34" charset="-128"/>
              </a:rPr>
              <a:t>partners</a:t>
            </a:r>
            <a:r>
              <a:rPr lang="fr-FR" dirty="0">
                <a:solidFill>
                  <a:srgbClr val="808080">
                    <a:lumMod val="75000"/>
                  </a:srgbClr>
                </a:solidFill>
                <a:ea typeface="MS PGothic" panose="020B0600070205080204" pitchFamily="34" charset="-128"/>
              </a:rPr>
              <a:t> 85%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rgbClr val="808080">
                    <a:lumMod val="75000"/>
                  </a:srgbClr>
                </a:solidFill>
                <a:ea typeface="MS PGothic" panose="020B0600070205080204" pitchFamily="34" charset="-128"/>
              </a:rPr>
              <a:t>Private</a:t>
            </a:r>
            <a:r>
              <a:rPr lang="fr-FR" dirty="0">
                <a:solidFill>
                  <a:srgbClr val="808080">
                    <a:lumMod val="75000"/>
                  </a:srgbClr>
                </a:solidFill>
                <a:ea typeface="MS PGothic" panose="020B0600070205080204" pitchFamily="34" charset="-128"/>
              </a:rPr>
              <a:t> </a:t>
            </a:r>
            <a:r>
              <a:rPr lang="fr-FR" dirty="0" err="1">
                <a:solidFill>
                  <a:srgbClr val="808080">
                    <a:lumMod val="75000"/>
                  </a:srgbClr>
                </a:solidFill>
                <a:ea typeface="MS PGothic" panose="020B0600070205080204" pitchFamily="34" charset="-128"/>
              </a:rPr>
              <a:t>partners</a:t>
            </a:r>
            <a:r>
              <a:rPr lang="fr-FR" dirty="0">
                <a:solidFill>
                  <a:srgbClr val="808080">
                    <a:lumMod val="75000"/>
                  </a:srgbClr>
                </a:solidFill>
                <a:ea typeface="MS PGothic" panose="020B0600070205080204" pitchFamily="34" charset="-128"/>
              </a:rPr>
              <a:t> (GBER) 50%</a:t>
            </a:r>
          </a:p>
          <a:p>
            <a:endParaRPr lang="fr-FR" dirty="0">
              <a:solidFill>
                <a:srgbClr val="00B050"/>
              </a:solidFill>
              <a:ea typeface="MS PGothic" panose="020B0600070205080204" pitchFamily="34" charset="-128"/>
            </a:endParaRPr>
          </a:p>
          <a:p>
            <a:endParaRPr lang="fr-FR" dirty="0">
              <a:solidFill>
                <a:srgbClr val="00B050"/>
              </a:solidFill>
              <a:ea typeface="MS PGothic" panose="020B0600070205080204" pitchFamily="34" charset="-128"/>
            </a:endParaRPr>
          </a:p>
          <a:p>
            <a:endParaRPr lang="fr-FR" dirty="0">
              <a:solidFill>
                <a:srgbClr val="00B050"/>
              </a:solidFill>
              <a:ea typeface="MS PGothic" panose="020B0600070205080204" pitchFamily="34" charset="-128"/>
            </a:endParaRPr>
          </a:p>
          <a:p>
            <a:endParaRPr lang="fr-FR" dirty="0">
              <a:solidFill>
                <a:srgbClr val="00B050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 rot="2768506">
            <a:off x="7236087" y="613497"/>
            <a:ext cx="2347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59961"/>
                </a:solidFill>
              </a:rPr>
              <a:t>SINGLE MODULE </a:t>
            </a:r>
            <a:endParaRPr lang="fr-FR" sz="2000" b="1" dirty="0">
              <a:solidFill>
                <a:srgbClr val="1599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539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067" y="116632"/>
            <a:ext cx="8229600" cy="1143000"/>
          </a:xfrm>
        </p:spPr>
        <p:txBody>
          <a:bodyPr/>
          <a:lstStyle/>
          <a:p>
            <a:r>
              <a:rPr lang="es-ES_tradnl" sz="2400" dirty="0"/>
              <a:t>AVAILABLE BUDGET &amp; CO-FINANCING RATE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427066" y="1052736"/>
            <a:ext cx="822960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C6C6C"/>
                </a:solidFill>
              </a:rPr>
              <a:t>The total </a:t>
            </a:r>
            <a:r>
              <a:rPr lang="fr-FR" sz="2000" b="1" dirty="0">
                <a:solidFill>
                  <a:srgbClr val="CB4F88"/>
                </a:solidFill>
              </a:rPr>
              <a:t>ERDF </a:t>
            </a:r>
            <a:r>
              <a:rPr lang="fr-FR" sz="2000" b="1" dirty="0" err="1">
                <a:solidFill>
                  <a:srgbClr val="CB4F88"/>
                </a:solidFill>
              </a:rPr>
              <a:t>funds</a:t>
            </a:r>
            <a:r>
              <a:rPr lang="fr-FR" sz="2000" b="1" dirty="0">
                <a:solidFill>
                  <a:srgbClr val="CB4F88"/>
                </a:solidFill>
              </a:rPr>
              <a:t> </a:t>
            </a:r>
            <a:r>
              <a:rPr lang="fr-FR" sz="2000" dirty="0" err="1">
                <a:solidFill>
                  <a:srgbClr val="6C6C6C"/>
                </a:solidFill>
              </a:rPr>
              <a:t>foreseen</a:t>
            </a:r>
            <a:r>
              <a:rPr lang="fr-FR" sz="2000" dirty="0">
                <a:solidFill>
                  <a:srgbClr val="6C6C6C"/>
                </a:solidFill>
              </a:rPr>
              <a:t> for the </a:t>
            </a:r>
            <a:r>
              <a:rPr lang="fr-FR" sz="2000" dirty="0" err="1">
                <a:solidFill>
                  <a:srgbClr val="6C6C6C"/>
                </a:solidFill>
              </a:rPr>
              <a:t>integrated</a:t>
            </a:r>
            <a:r>
              <a:rPr lang="fr-FR" sz="2000" dirty="0">
                <a:solidFill>
                  <a:srgbClr val="6C6C6C"/>
                </a:solidFill>
              </a:rPr>
              <a:t> </a:t>
            </a:r>
            <a:r>
              <a:rPr lang="fr-FR" sz="2000" dirty="0" err="1">
                <a:solidFill>
                  <a:srgbClr val="6C6C6C"/>
                </a:solidFill>
              </a:rPr>
              <a:t>projects</a:t>
            </a:r>
            <a:r>
              <a:rPr lang="fr-FR" sz="2000" dirty="0">
                <a:solidFill>
                  <a:srgbClr val="6C6C6C"/>
                </a:solidFill>
              </a:rPr>
              <a:t> </a:t>
            </a:r>
            <a:r>
              <a:rPr lang="fr-FR" sz="2000" dirty="0" err="1">
                <a:solidFill>
                  <a:srgbClr val="6C6C6C"/>
                </a:solidFill>
              </a:rPr>
              <a:t>is</a:t>
            </a:r>
            <a:r>
              <a:rPr lang="fr-FR" sz="2000" dirty="0">
                <a:solidFill>
                  <a:srgbClr val="6C6C6C"/>
                </a:solidFill>
              </a:rPr>
              <a:t> </a:t>
            </a:r>
            <a:r>
              <a:rPr lang="fr-FR" sz="2000" dirty="0" err="1">
                <a:solidFill>
                  <a:srgbClr val="6C6C6C"/>
                </a:solidFill>
              </a:rPr>
              <a:t>approximately</a:t>
            </a:r>
            <a:r>
              <a:rPr lang="fr-FR" sz="2000" dirty="0">
                <a:solidFill>
                  <a:srgbClr val="6C6C6C"/>
                </a:solidFill>
              </a:rPr>
              <a:t> </a:t>
            </a:r>
            <a:r>
              <a:rPr lang="fr-FR" sz="2000" b="1" dirty="0">
                <a:solidFill>
                  <a:srgbClr val="CB4F88"/>
                </a:solidFill>
              </a:rPr>
              <a:t>35 M€</a:t>
            </a:r>
          </a:p>
          <a:p>
            <a:endParaRPr lang="fr-FR" sz="2000" dirty="0">
              <a:solidFill>
                <a:srgbClr val="6C6C6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C6C6C"/>
                </a:solidFill>
              </a:rPr>
              <a:t>The total </a:t>
            </a:r>
            <a:r>
              <a:rPr lang="fr-FR" sz="2000" b="1" dirty="0">
                <a:solidFill>
                  <a:srgbClr val="CB4F88"/>
                </a:solidFill>
              </a:rPr>
              <a:t>IPA </a:t>
            </a:r>
            <a:r>
              <a:rPr lang="fr-FR" sz="2000" b="1" dirty="0" err="1">
                <a:solidFill>
                  <a:srgbClr val="CB4F88"/>
                </a:solidFill>
              </a:rPr>
              <a:t>funds</a:t>
            </a:r>
            <a:r>
              <a:rPr lang="fr-FR" sz="2000" b="1" dirty="0">
                <a:solidFill>
                  <a:srgbClr val="CB4F88"/>
                </a:solidFill>
              </a:rPr>
              <a:t> </a:t>
            </a:r>
            <a:r>
              <a:rPr lang="fr-FR" sz="2000" dirty="0" err="1">
                <a:solidFill>
                  <a:srgbClr val="6C6C6C"/>
                </a:solidFill>
              </a:rPr>
              <a:t>foreseen</a:t>
            </a:r>
            <a:r>
              <a:rPr lang="fr-FR" sz="2000" dirty="0">
                <a:solidFill>
                  <a:srgbClr val="6C6C6C"/>
                </a:solidFill>
              </a:rPr>
              <a:t> for the </a:t>
            </a:r>
            <a:r>
              <a:rPr lang="fr-FR" sz="2000" dirty="0" err="1">
                <a:solidFill>
                  <a:srgbClr val="6C6C6C"/>
                </a:solidFill>
              </a:rPr>
              <a:t>integrated</a:t>
            </a:r>
            <a:r>
              <a:rPr lang="fr-FR" sz="2000" dirty="0">
                <a:solidFill>
                  <a:srgbClr val="6C6C6C"/>
                </a:solidFill>
              </a:rPr>
              <a:t> </a:t>
            </a:r>
            <a:r>
              <a:rPr lang="fr-FR" sz="2000" dirty="0" err="1">
                <a:solidFill>
                  <a:srgbClr val="6C6C6C"/>
                </a:solidFill>
              </a:rPr>
              <a:t>projects</a:t>
            </a:r>
            <a:r>
              <a:rPr lang="fr-FR" sz="2000" dirty="0">
                <a:solidFill>
                  <a:srgbClr val="6C6C6C"/>
                </a:solidFill>
              </a:rPr>
              <a:t> </a:t>
            </a:r>
            <a:r>
              <a:rPr lang="fr-FR" sz="2000" dirty="0" err="1">
                <a:solidFill>
                  <a:srgbClr val="6C6C6C"/>
                </a:solidFill>
              </a:rPr>
              <a:t>is</a:t>
            </a:r>
            <a:r>
              <a:rPr lang="fr-FR" sz="2000" dirty="0">
                <a:solidFill>
                  <a:srgbClr val="6C6C6C"/>
                </a:solidFill>
              </a:rPr>
              <a:t> </a:t>
            </a:r>
            <a:r>
              <a:rPr lang="fr-FR" sz="2000" dirty="0" err="1">
                <a:solidFill>
                  <a:srgbClr val="6C6C6C"/>
                </a:solidFill>
              </a:rPr>
              <a:t>approximately</a:t>
            </a:r>
            <a:r>
              <a:rPr lang="fr-FR" sz="2000" dirty="0">
                <a:solidFill>
                  <a:srgbClr val="6C6C6C"/>
                </a:solidFill>
              </a:rPr>
              <a:t> </a:t>
            </a:r>
            <a:r>
              <a:rPr lang="fr-FR" sz="2000" b="1" dirty="0">
                <a:solidFill>
                  <a:srgbClr val="CB4F88"/>
                </a:solidFill>
              </a:rPr>
              <a:t>1,4 M€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6C6C6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C6C6C"/>
                </a:solidFill>
              </a:rPr>
              <a:t>ERDF and IPA </a:t>
            </a:r>
            <a:r>
              <a:rPr lang="fr-FR" sz="2000" dirty="0" err="1">
                <a:solidFill>
                  <a:srgbClr val="6C6C6C"/>
                </a:solidFill>
              </a:rPr>
              <a:t>co-financing</a:t>
            </a:r>
            <a:r>
              <a:rPr lang="fr-FR" sz="2000" dirty="0">
                <a:solidFill>
                  <a:srgbClr val="6C6C6C"/>
                </a:solidFill>
              </a:rPr>
              <a:t> </a:t>
            </a:r>
            <a:r>
              <a:rPr lang="fr-FR" sz="2000" dirty="0" err="1">
                <a:solidFill>
                  <a:srgbClr val="6C6C6C"/>
                </a:solidFill>
              </a:rPr>
              <a:t>remain</a:t>
            </a:r>
            <a:r>
              <a:rPr lang="fr-FR" sz="2000" dirty="0">
                <a:solidFill>
                  <a:srgbClr val="6C6C6C"/>
                </a:solidFill>
              </a:rPr>
              <a:t> at </a:t>
            </a:r>
            <a:r>
              <a:rPr lang="fr-FR" sz="2000" b="1" dirty="0">
                <a:solidFill>
                  <a:srgbClr val="CB4F88"/>
                </a:solidFill>
              </a:rPr>
              <a:t>85%</a:t>
            </a:r>
          </a:p>
          <a:p>
            <a:endParaRPr lang="fr-FR" sz="2000" dirty="0">
              <a:solidFill>
                <a:srgbClr val="6C6C6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C6C6C"/>
                </a:solidFill>
              </a:rPr>
              <a:t>Total </a:t>
            </a:r>
            <a:r>
              <a:rPr lang="fr-FR" sz="2000" dirty="0" err="1">
                <a:solidFill>
                  <a:srgbClr val="6C6C6C"/>
                </a:solidFill>
              </a:rPr>
              <a:t>eligible</a:t>
            </a:r>
            <a:r>
              <a:rPr lang="fr-FR" sz="2000" dirty="0">
                <a:solidFill>
                  <a:srgbClr val="6C6C6C"/>
                </a:solidFill>
              </a:rPr>
              <a:t> budget for an </a:t>
            </a:r>
            <a:r>
              <a:rPr lang="fr-FR" sz="2000" dirty="0" err="1">
                <a:solidFill>
                  <a:srgbClr val="6C6C6C"/>
                </a:solidFill>
              </a:rPr>
              <a:t>integrated</a:t>
            </a:r>
            <a:r>
              <a:rPr lang="fr-FR" sz="2000" dirty="0">
                <a:solidFill>
                  <a:srgbClr val="6C6C6C"/>
                </a:solidFill>
              </a:rPr>
              <a:t> </a:t>
            </a:r>
            <a:r>
              <a:rPr lang="fr-FR" sz="2000" dirty="0" err="1">
                <a:solidFill>
                  <a:srgbClr val="6C6C6C"/>
                </a:solidFill>
              </a:rPr>
              <a:t>project</a:t>
            </a:r>
            <a:r>
              <a:rPr lang="fr-FR" sz="2000" dirty="0">
                <a:solidFill>
                  <a:srgbClr val="6C6C6C"/>
                </a:solidFill>
              </a:rPr>
              <a:t> </a:t>
            </a:r>
            <a:r>
              <a:rPr lang="fr-FR" sz="2000" dirty="0" err="1">
                <a:solidFill>
                  <a:srgbClr val="6C6C6C"/>
                </a:solidFill>
              </a:rPr>
              <a:t>will</a:t>
            </a:r>
            <a:r>
              <a:rPr lang="fr-FR" sz="2000" dirty="0">
                <a:solidFill>
                  <a:srgbClr val="6C6C6C"/>
                </a:solidFill>
              </a:rPr>
              <a:t> </a:t>
            </a:r>
            <a:r>
              <a:rPr lang="fr-FR" sz="2000" dirty="0" err="1">
                <a:solidFill>
                  <a:srgbClr val="6C6C6C"/>
                </a:solidFill>
              </a:rPr>
              <a:t>be</a:t>
            </a:r>
            <a:r>
              <a:rPr lang="fr-FR" sz="2000" dirty="0">
                <a:solidFill>
                  <a:srgbClr val="6C6C6C"/>
                </a:solidFill>
              </a:rPr>
              <a:t> </a:t>
            </a:r>
            <a:r>
              <a:rPr lang="fr-FR" sz="2000" dirty="0" err="1">
                <a:solidFill>
                  <a:srgbClr val="6C6C6C"/>
                </a:solidFill>
              </a:rPr>
              <a:t>between</a:t>
            </a:r>
            <a:r>
              <a:rPr lang="fr-FR" sz="2000" dirty="0">
                <a:solidFill>
                  <a:srgbClr val="6C6C6C"/>
                </a:solidFill>
              </a:rPr>
              <a:t> </a:t>
            </a:r>
            <a:r>
              <a:rPr lang="fr-FR" sz="2000" b="1" dirty="0">
                <a:solidFill>
                  <a:srgbClr val="CB4F88"/>
                </a:solidFill>
              </a:rPr>
              <a:t>3.6 M€ - 6 M 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D600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808080">
                    <a:lumMod val="75000"/>
                  </a:srgbClr>
                </a:solidFill>
              </a:rPr>
              <a:t>Co-</a:t>
            </a:r>
            <a:r>
              <a:rPr lang="fr-FR" sz="2000" dirty="0" err="1">
                <a:solidFill>
                  <a:srgbClr val="808080">
                    <a:lumMod val="75000"/>
                  </a:srgbClr>
                </a:solidFill>
              </a:rPr>
              <a:t>financing</a:t>
            </a:r>
            <a:r>
              <a:rPr lang="fr-FR" sz="2000" dirty="0">
                <a:solidFill>
                  <a:srgbClr val="808080">
                    <a:lumMod val="75000"/>
                  </a:srgbClr>
                </a:solidFill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808080">
                    <a:lumMod val="75000"/>
                  </a:srgbClr>
                </a:solidFill>
              </a:rPr>
              <a:t>ERDF &amp; IPA </a:t>
            </a:r>
            <a:r>
              <a:rPr lang="fr-FR" dirty="0" err="1">
                <a:solidFill>
                  <a:srgbClr val="808080">
                    <a:lumMod val="75000"/>
                  </a:srgbClr>
                </a:solidFill>
              </a:rPr>
              <a:t>partners</a:t>
            </a:r>
            <a:r>
              <a:rPr lang="fr-FR" dirty="0">
                <a:solidFill>
                  <a:srgbClr val="808080">
                    <a:lumMod val="75000"/>
                  </a:srgbClr>
                </a:solidFill>
              </a:rPr>
              <a:t> 85%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rgbClr val="808080">
                    <a:lumMod val="75000"/>
                  </a:srgbClr>
                </a:solidFill>
              </a:rPr>
              <a:t>Private</a:t>
            </a:r>
            <a:r>
              <a:rPr lang="fr-FR" dirty="0">
                <a:solidFill>
                  <a:srgbClr val="808080">
                    <a:lumMod val="75000"/>
                  </a:srgbClr>
                </a:solidFill>
              </a:rPr>
              <a:t> </a:t>
            </a:r>
            <a:r>
              <a:rPr lang="fr-FR" dirty="0" err="1">
                <a:solidFill>
                  <a:srgbClr val="808080">
                    <a:lumMod val="75000"/>
                  </a:srgbClr>
                </a:solidFill>
              </a:rPr>
              <a:t>partners</a:t>
            </a:r>
            <a:r>
              <a:rPr lang="fr-FR" dirty="0">
                <a:solidFill>
                  <a:srgbClr val="808080">
                    <a:lumMod val="75000"/>
                  </a:srgbClr>
                </a:solidFill>
              </a:rPr>
              <a:t> (GBER) 50%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-403147"/>
            <a:ext cx="2505673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617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5035" cy="980728"/>
          </a:xfrm>
        </p:spPr>
        <p:txBody>
          <a:bodyPr/>
          <a:lstStyle/>
          <a:p>
            <a:r>
              <a:rPr lang="fr-FR" dirty="0" err="1"/>
              <a:t>Principles</a:t>
            </a:r>
            <a:r>
              <a:rPr lang="fr-FR" dirty="0"/>
              <a:t> for a good budget </a:t>
            </a:r>
            <a:r>
              <a:rPr lang="fr-FR" dirty="0" err="1"/>
              <a:t>proposal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1"/>
            <a:ext cx="8784976" cy="1800200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2A9886"/>
                </a:solidFill>
              </a:rPr>
              <a:t>Horizontal </a:t>
            </a:r>
            <a:r>
              <a:rPr lang="fr-FR" sz="2000" b="1" dirty="0" err="1">
                <a:solidFill>
                  <a:srgbClr val="2A9886"/>
                </a:solidFill>
              </a:rPr>
              <a:t>principles</a:t>
            </a:r>
            <a:endParaRPr lang="fr-FR" sz="2000" b="1" dirty="0">
              <a:solidFill>
                <a:srgbClr val="2A9886"/>
              </a:solidFill>
            </a:endParaRPr>
          </a:p>
          <a:p>
            <a:pPr marL="0" indent="0" algn="ctr">
              <a:buNone/>
            </a:pPr>
            <a:r>
              <a:rPr lang="fr-FR" sz="2000" b="1" dirty="0" err="1">
                <a:solidFill>
                  <a:srgbClr val="2A9886"/>
                </a:solidFill>
              </a:rPr>
              <a:t>Economy</a:t>
            </a:r>
            <a:r>
              <a:rPr lang="fr-FR" sz="2000" b="1" dirty="0">
                <a:solidFill>
                  <a:srgbClr val="2A9886"/>
                </a:solidFill>
              </a:rPr>
              <a:t> + </a:t>
            </a:r>
            <a:r>
              <a:rPr lang="fr-FR" sz="2000" b="1" dirty="0" err="1">
                <a:solidFill>
                  <a:srgbClr val="2A9886"/>
                </a:solidFill>
              </a:rPr>
              <a:t>Efficiency</a:t>
            </a:r>
            <a:r>
              <a:rPr lang="fr-FR" sz="2000" b="1" dirty="0">
                <a:solidFill>
                  <a:srgbClr val="2A9886"/>
                </a:solidFill>
              </a:rPr>
              <a:t> + </a:t>
            </a:r>
            <a:r>
              <a:rPr lang="fr-FR" sz="2000" b="1" dirty="0" err="1">
                <a:solidFill>
                  <a:srgbClr val="2A9886"/>
                </a:solidFill>
              </a:rPr>
              <a:t>Effectiveness</a:t>
            </a:r>
            <a:endParaRPr lang="fr-FR" sz="2000" b="1" dirty="0">
              <a:solidFill>
                <a:srgbClr val="2A9886"/>
              </a:solidFill>
            </a:endParaRPr>
          </a:p>
          <a:p>
            <a:pPr marL="0" indent="0" algn="ctr">
              <a:buNone/>
            </a:pPr>
            <a:endParaRPr lang="fr-FR" sz="20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sz="1800" dirty="0"/>
              <a:t>Budget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agreed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the </a:t>
            </a:r>
            <a:r>
              <a:rPr lang="fr-FR" sz="1800" dirty="0" err="1"/>
              <a:t>rest</a:t>
            </a:r>
            <a:r>
              <a:rPr lang="fr-FR" sz="1800" dirty="0"/>
              <a:t> of </a:t>
            </a:r>
            <a:r>
              <a:rPr lang="fr-FR" sz="1800" dirty="0" err="1"/>
              <a:t>your</a:t>
            </a:r>
            <a:r>
              <a:rPr lang="fr-FR" sz="1800" dirty="0"/>
              <a:t> </a:t>
            </a:r>
            <a:r>
              <a:rPr lang="fr-FR" sz="1800" dirty="0" err="1"/>
              <a:t>partnership</a:t>
            </a: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457200" lvl="1" indent="0">
              <a:buNone/>
            </a:pPr>
            <a:endParaRPr lang="fr-FR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4884102" y="3034081"/>
            <a:ext cx="3720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b="1" u="sng" dirty="0">
                <a:solidFill>
                  <a:srgbClr val="2A9886"/>
                </a:solidFill>
              </a:rPr>
              <a:t>Integrated </a:t>
            </a:r>
            <a:r>
              <a:rPr lang="fr-FR" b="1" u="sng" dirty="0" err="1">
                <a:solidFill>
                  <a:srgbClr val="2A9886"/>
                </a:solidFill>
              </a:rPr>
              <a:t>projects</a:t>
            </a:r>
            <a:r>
              <a:rPr lang="fr-FR" dirty="0">
                <a:solidFill>
                  <a:srgbClr val="2A9886"/>
                </a:solidFill>
              </a:rPr>
              <a:t>:</a:t>
            </a:r>
          </a:p>
          <a:p>
            <a:pPr marL="0" indent="0">
              <a:buNone/>
            </a:pPr>
            <a:r>
              <a:rPr lang="fr-FR" sz="1600" dirty="0" err="1"/>
              <a:t>Pre</a:t>
            </a:r>
            <a:r>
              <a:rPr lang="fr-FR" sz="1600" dirty="0"/>
              <a:t> application phase : </a:t>
            </a:r>
            <a:r>
              <a:rPr lang="fr-FR" sz="1600" dirty="0" err="1"/>
              <a:t>partner</a:t>
            </a:r>
            <a:r>
              <a:rPr lang="fr-FR" sz="1600" dirty="0"/>
              <a:t> </a:t>
            </a:r>
            <a:r>
              <a:rPr lang="fr-FR" sz="1600" dirty="0" err="1"/>
              <a:t>level</a:t>
            </a:r>
            <a:r>
              <a:rPr lang="fr-FR" sz="1600" dirty="0"/>
              <a:t> ONLY (ERDF/IPA + national contribution)</a:t>
            </a:r>
          </a:p>
          <a:p>
            <a:pPr marL="0" indent="0">
              <a:buNone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/>
              <a:t> In proportion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partners</a:t>
            </a:r>
            <a:r>
              <a:rPr lang="fr-FR" sz="1400" dirty="0"/>
              <a:t> participation in the </a:t>
            </a:r>
            <a:r>
              <a:rPr lang="fr-FR" sz="1400" dirty="0" err="1"/>
              <a:t>different</a:t>
            </a:r>
            <a:r>
              <a:rPr lang="fr-FR" sz="1400" dirty="0"/>
              <a:t> </a:t>
            </a:r>
            <a:r>
              <a:rPr lang="fr-FR" sz="1400" dirty="0" err="1"/>
              <a:t>Work</a:t>
            </a:r>
            <a:r>
              <a:rPr lang="fr-FR" sz="1400" dirty="0"/>
              <a:t> packages </a:t>
            </a:r>
          </a:p>
          <a:p>
            <a:pPr lvl="1"/>
            <a:endParaRPr lang="fr-FR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/>
              <a:t> </a:t>
            </a:r>
            <a:r>
              <a:rPr lang="fr-FR" sz="1400" dirty="0" err="1"/>
              <a:t>Try</a:t>
            </a:r>
            <a:r>
              <a:rPr lang="fr-FR" sz="1400" dirty="0"/>
              <a:t> to </a:t>
            </a:r>
            <a:r>
              <a:rPr lang="fr-FR" sz="1400" dirty="0" err="1"/>
              <a:t>anticipate</a:t>
            </a:r>
            <a:r>
              <a:rPr lang="fr-FR" sz="1400" dirty="0"/>
              <a:t> the </a:t>
            </a:r>
            <a:r>
              <a:rPr lang="fr-FR" sz="1400" dirty="0" err="1"/>
              <a:t>details</a:t>
            </a:r>
            <a:r>
              <a:rPr lang="fr-FR" sz="1400" dirty="0"/>
              <a:t> by </a:t>
            </a:r>
            <a:r>
              <a:rPr lang="fr-FR" sz="1400" dirty="0" err="1"/>
              <a:t>work</a:t>
            </a:r>
            <a:r>
              <a:rPr lang="fr-FR" sz="1400" dirty="0"/>
              <a:t> packages, </a:t>
            </a:r>
            <a:r>
              <a:rPr lang="fr-FR" sz="1400" dirty="0" err="1"/>
              <a:t>b.lines</a:t>
            </a:r>
            <a:r>
              <a:rPr lang="fr-FR" sz="1400" dirty="0"/>
              <a:t> and </a:t>
            </a:r>
            <a:r>
              <a:rPr lang="fr-FR" sz="1400" dirty="0" err="1"/>
              <a:t>deliverables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3034081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fr-FR" b="1" u="sng" dirty="0">
                <a:solidFill>
                  <a:srgbClr val="2A9886"/>
                </a:solidFill>
              </a:rPr>
              <a:t>M2 or M3:</a:t>
            </a:r>
            <a:r>
              <a:rPr lang="fr-FR" sz="2400" dirty="0">
                <a:solidFill>
                  <a:srgbClr val="2A9886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fr-FR" sz="1600" dirty="0"/>
              <a:t>Full application : </a:t>
            </a:r>
            <a:r>
              <a:rPr lang="fr-FR" sz="1600" dirty="0" err="1"/>
              <a:t>detailled</a:t>
            </a:r>
            <a:r>
              <a:rPr lang="fr-FR" sz="1600" dirty="0"/>
              <a:t> information and d</a:t>
            </a:r>
            <a:r>
              <a:rPr lang="en-US" sz="1600" dirty="0" err="1"/>
              <a:t>etailed</a:t>
            </a:r>
            <a:r>
              <a:rPr lang="en-US" sz="1600" dirty="0"/>
              <a:t> budget per partner structured per budget line and work-package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 Shall reflect the work plan, i.e. outputs, activities and deliverables planned in order to achieve the intended results</a:t>
            </a:r>
          </a:p>
        </p:txBody>
      </p:sp>
    </p:spTree>
    <p:extLst>
      <p:ext uri="{BB962C8B-B14F-4D97-AF65-F5344CB8AC3E}">
        <p14:creationId xmlns:p14="http://schemas.microsoft.com/office/powerpoint/2010/main" val="82997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395536" y="-9046"/>
            <a:ext cx="8507288" cy="1417638"/>
          </a:xfrm>
        </p:spPr>
        <p:txBody>
          <a:bodyPr/>
          <a:lstStyle/>
          <a:p>
            <a:pPr algn="ctr"/>
            <a:r>
              <a:rPr lang="en-US" altLang="fr-FR" sz="2800" dirty="0"/>
              <a:t>Interreg MED </a:t>
            </a:r>
            <a:r>
              <a:rPr lang="en-US" altLang="fr-FR" sz="2800" u="sng" dirty="0"/>
              <a:t>Modular</a:t>
            </a:r>
            <a:r>
              <a:rPr lang="en-US" altLang="fr-FR" sz="2800" dirty="0"/>
              <a:t> 1</a:t>
            </a:r>
            <a:r>
              <a:rPr lang="en-US" altLang="fr-FR" sz="2800" baseline="30000" dirty="0"/>
              <a:t>st</a:t>
            </a:r>
            <a:r>
              <a:rPr lang="en-US" altLang="fr-FR" sz="2800" dirty="0"/>
              <a:t> call (Nov.2015)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58322" y="1239611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61 </a:t>
            </a:r>
            <a:r>
              <a:rPr lang="fr-FR" b="1" dirty="0" err="1">
                <a:solidFill>
                  <a:schemeClr val="tx1">
                    <a:lumMod val="50000"/>
                  </a:schemeClr>
                </a:solidFill>
              </a:rPr>
              <a:t>modular</a:t>
            </a:r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tx1">
                    <a:lumMod val="50000"/>
                  </a:schemeClr>
                </a:solidFill>
              </a:rPr>
              <a:t>projects</a:t>
            </a:r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tx1">
                    <a:lumMod val="50000"/>
                  </a:schemeClr>
                </a:solidFill>
              </a:rPr>
              <a:t>approved</a:t>
            </a:r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 (16,2% of 375 </a:t>
            </a:r>
            <a:r>
              <a:rPr lang="fr-FR" b="1" dirty="0" err="1">
                <a:solidFill>
                  <a:schemeClr val="tx1">
                    <a:lumMod val="50000"/>
                  </a:schemeClr>
                </a:solidFill>
              </a:rPr>
              <a:t>submitted</a:t>
            </a:r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152" t="10803" r="32723" b="8190"/>
          <a:stretch/>
        </p:blipFill>
        <p:spPr>
          <a:xfrm>
            <a:off x="5789209" y="1718932"/>
            <a:ext cx="3125050" cy="4212000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899592" y="1845160"/>
            <a:ext cx="5103000" cy="3024000"/>
            <a:chOff x="930061" y="2002010"/>
            <a:chExt cx="5103000" cy="302400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3"/>
            <a:srcRect l="4449" t="8190" r="10734" b="8190"/>
            <a:stretch/>
          </p:blipFill>
          <p:spPr>
            <a:xfrm>
              <a:off x="930061" y="2002010"/>
              <a:ext cx="5103000" cy="3024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5215307" y="450912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err="1">
                  <a:solidFill>
                    <a:schemeClr val="bg1"/>
                  </a:solidFill>
                </a:rPr>
                <a:t>axis</a:t>
              </a:r>
              <a:r>
                <a:rPr lang="pt-PT" dirty="0">
                  <a:solidFill>
                    <a:schemeClr val="bg1"/>
                  </a:solidFill>
                </a:rPr>
                <a:t> 1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215307" y="355891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err="1">
                  <a:solidFill>
                    <a:schemeClr val="bg1"/>
                  </a:solidFill>
                </a:rPr>
                <a:t>axis</a:t>
              </a:r>
              <a:r>
                <a:rPr lang="pt-PT" dirty="0">
                  <a:solidFill>
                    <a:schemeClr val="bg1"/>
                  </a:solidFill>
                </a:rPr>
                <a:t> 2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215307" y="260871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err="1">
                  <a:solidFill>
                    <a:schemeClr val="bg1"/>
                  </a:solidFill>
                </a:rPr>
                <a:t>axis</a:t>
              </a:r>
              <a:r>
                <a:rPr lang="pt-PT" dirty="0">
                  <a:solidFill>
                    <a:schemeClr val="bg1"/>
                  </a:solidFill>
                </a:rPr>
                <a:t> 3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4428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0" y="10391"/>
            <a:ext cx="9396536" cy="682305"/>
          </a:xfrm>
        </p:spPr>
        <p:txBody>
          <a:bodyPr/>
          <a:lstStyle/>
          <a:p>
            <a:r>
              <a:rPr lang="es-ES_tradnl" sz="2400" dirty="0" err="1"/>
              <a:t>MAIN</a:t>
            </a:r>
            <a:r>
              <a:rPr lang="es-ES_tradnl" sz="2400" dirty="0"/>
              <a:t> </a:t>
            </a:r>
            <a:r>
              <a:rPr lang="es-ES_tradnl" sz="2400" dirty="0" err="1"/>
              <a:t>NOVELTIES</a:t>
            </a:r>
            <a:r>
              <a:rPr lang="es-ES_tradnl" sz="2400" dirty="0"/>
              <a:t> </a:t>
            </a:r>
            <a:r>
              <a:rPr lang="es-ES_tradnl" sz="2400" dirty="0" err="1"/>
              <a:t>ON</a:t>
            </a:r>
            <a:r>
              <a:rPr lang="es-ES_tradnl" sz="2400" dirty="0"/>
              <a:t> </a:t>
            </a:r>
            <a:r>
              <a:rPr lang="es-ES_tradnl" sz="2400" dirty="0" err="1"/>
              <a:t>ELIGIBILITY</a:t>
            </a:r>
            <a:r>
              <a:rPr lang="es-ES_tradnl" sz="2400" dirty="0"/>
              <a:t> OF </a:t>
            </a:r>
            <a:r>
              <a:rPr lang="es-ES_tradnl" sz="2400" dirty="0" err="1"/>
              <a:t>EXPENDITURE</a:t>
            </a:r>
            <a:endParaRPr lang="fr-FR" altLang="fr-FR" sz="2200" dirty="0">
              <a:cs typeface="Montserrat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711261"/>
            <a:ext cx="8551146" cy="3917032"/>
          </a:xfrm>
        </p:spPr>
        <p:txBody>
          <a:bodyPr/>
          <a:lstStyle/>
          <a:p>
            <a:pPr lvl="0"/>
            <a:r>
              <a:rPr lang="es-ES_tradnl" sz="2200" dirty="0" err="1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lang="es-ES_tradnl" sz="22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00" dirty="0" err="1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es-ES_tradnl" sz="22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00" dirty="0" err="1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es-ES_tradnl" sz="22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s-ES_tradnl" sz="1800" dirty="0" err="1">
                <a:latin typeface="Arial" panose="020B0604020202020204" pitchFamily="34" charset="0"/>
                <a:cs typeface="Arial" panose="020B0604020202020204" pitchFamily="34" charset="0"/>
              </a:rPr>
              <a:t>Overheads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 = flat </a:t>
            </a:r>
            <a:r>
              <a:rPr lang="es-ES_tradnl" sz="18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endParaRPr lang="es-ES_trad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_tradnl" sz="1800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8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s-ES_tradnl" sz="1800" dirty="0" err="1">
                <a:latin typeface="Arial" panose="020B0604020202020204" pitchFamily="34" charset="0"/>
                <a:cs typeface="Arial" panose="020B0604020202020204" pitchFamily="34" charset="0"/>
              </a:rPr>
              <a:t>lump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 sum</a:t>
            </a:r>
          </a:p>
          <a:p>
            <a:pPr lvl="0"/>
            <a:endParaRPr lang="es-ES_tradnl" sz="1100" dirty="0">
              <a:solidFill>
                <a:srgbClr val="B91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_tradnl" sz="2200" dirty="0" err="1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es-ES_tradnl" sz="22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00" dirty="0" err="1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Delegated</a:t>
            </a:r>
            <a:r>
              <a:rPr lang="es-ES_tradnl" sz="22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00" dirty="0" err="1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es-ES_tradnl" sz="22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(EU) No 481/2014</a:t>
            </a:r>
          </a:p>
          <a:p>
            <a:pPr lvl="1"/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5 Budget </a:t>
            </a:r>
            <a:r>
              <a:rPr lang="es-ES_tradnl" sz="1800" dirty="0" err="1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buFont typeface="Wingdings" panose="05000000000000000000" pitchFamily="2" charset="2"/>
              <a:buChar char="Ø"/>
              <a:tabLst>
                <a:tab pos="1260475" algn="l"/>
              </a:tabLst>
            </a:pPr>
            <a:r>
              <a:rPr lang="en-GB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Staff costs </a:t>
            </a:r>
          </a:p>
          <a:p>
            <a:pPr lvl="2">
              <a:buFont typeface="Wingdings" panose="05000000000000000000" pitchFamily="2" charset="2"/>
              <a:buChar char="Ø"/>
              <a:tabLst>
                <a:tab pos="1260475" algn="l"/>
              </a:tabLst>
            </a:pPr>
            <a:r>
              <a:rPr lang="en-GB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Office and administrative expenditure </a:t>
            </a: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  <a:tabLst>
                <a:tab pos="1260475" algn="l"/>
              </a:tabLst>
            </a:pPr>
            <a:r>
              <a:rPr lang="en-GB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Travel and accommodation costs </a:t>
            </a: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  <a:tabLst>
                <a:tab pos="1260475" algn="l"/>
              </a:tabLst>
            </a:pPr>
            <a:r>
              <a:rPr lang="en-GB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External expertise and services costs </a:t>
            </a:r>
          </a:p>
          <a:p>
            <a:pPr lvl="2">
              <a:buFont typeface="Wingdings" panose="05000000000000000000" pitchFamily="2" charset="2"/>
              <a:buChar char="Ø"/>
              <a:tabLst>
                <a:tab pos="1260475" algn="l"/>
              </a:tabLst>
            </a:pPr>
            <a:r>
              <a:rPr lang="en-GB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Equipment expenditure </a:t>
            </a:r>
          </a:p>
          <a:p>
            <a:pPr lvl="1"/>
            <a:r>
              <a:rPr lang="es-ES_tradnl" sz="1800" dirty="0" err="1">
                <a:latin typeface="Arial" panose="020B0604020202020204" pitchFamily="34" charset="0"/>
                <a:cs typeface="Arial" panose="020B0604020202020204" pitchFamily="34" charset="0"/>
              </a:rPr>
              <a:t>Exhaustive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800" dirty="0" err="1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sz="1800" dirty="0" err="1"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800" dirty="0" err="1">
                <a:latin typeface="Arial" panose="020B0604020202020204" pitchFamily="34" charset="0"/>
                <a:cs typeface="Arial" panose="020B0604020202020204" pitchFamily="34" charset="0"/>
              </a:rPr>
              <a:t>expenditures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8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 Budget Line</a:t>
            </a:r>
          </a:p>
          <a:p>
            <a:pPr lvl="1"/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Sub-Budget </a:t>
            </a:r>
            <a:r>
              <a:rPr lang="es-ES_tradnl" sz="1800" dirty="0" err="1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8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es-ES_tradnl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endParaRPr lang="es-ES_trad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General principles of expenditures allocated under each Budget Line </a:t>
            </a:r>
          </a:p>
          <a:p>
            <a:pPr marL="457200" lvl="1" indent="0">
              <a:buNone/>
            </a:pPr>
            <a:endParaRPr lang="es-ES_tradn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s-ES_tradnl" sz="2200" dirty="0" err="1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  <a:r>
              <a:rPr lang="es-ES_tradnl" sz="22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sz="2200" dirty="0" err="1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r>
              <a:rPr lang="es-ES_tradnl" sz="22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00" dirty="0" err="1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es-ES_tradnl" sz="22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00" dirty="0" err="1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_tradnl" sz="22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00" dirty="0" err="1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2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 of </a:t>
            </a:r>
            <a:r>
              <a:rPr lang="es-ES_tradnl" sz="2200" dirty="0" err="1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2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00" dirty="0" err="1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s-ES_tradnl" sz="22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00" dirty="0" err="1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lang="es-ES_tradnl" sz="22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/>
            <a:endParaRPr lang="es-ES_tradnl" sz="1800" dirty="0">
              <a:solidFill>
                <a:srgbClr val="009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ES_tradnl" sz="1800" dirty="0">
              <a:solidFill>
                <a:srgbClr val="B91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ES_tradnl" sz="1800" dirty="0">
              <a:solidFill>
                <a:srgbClr val="B91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5602">
            <a:off x="7680232" y="941473"/>
            <a:ext cx="996070" cy="62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79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29050" y="135520"/>
            <a:ext cx="8391422" cy="682305"/>
          </a:xfrm>
        </p:spPr>
        <p:txBody>
          <a:bodyPr/>
          <a:lstStyle/>
          <a:p>
            <a:r>
              <a:rPr lang="fr-FR" sz="2400" dirty="0"/>
              <a:t>TRAVEL COSTS OF PERSONS OUTSIDE OF THE PARTNER  STAFF</a:t>
            </a:r>
            <a:endParaRPr lang="fr-FR" altLang="fr-FR" sz="2200" dirty="0">
              <a:cs typeface="Montserrat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29050" y="908720"/>
            <a:ext cx="8229600" cy="4248473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External expertise and services providers</a:t>
            </a:r>
          </a:p>
          <a:p>
            <a:pPr marL="0" indent="0"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Associated partners </a:t>
            </a:r>
          </a:p>
          <a:p>
            <a:pPr marL="0" indent="0"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In-house companies staff</a:t>
            </a:r>
          </a:p>
          <a:p>
            <a:pPr marL="0" indent="0"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Invited speakers, chairperson of meetings</a:t>
            </a:r>
          </a:p>
        </p:txBody>
      </p:sp>
      <p:sp>
        <p:nvSpPr>
          <p:cNvPr id="5" name="Flèche droite rayée 7"/>
          <p:cNvSpPr/>
          <p:nvPr/>
        </p:nvSpPr>
        <p:spPr bwMode="auto">
          <a:xfrm rot="5400000">
            <a:off x="4291822" y="2299937"/>
            <a:ext cx="504056" cy="828092"/>
          </a:xfrm>
          <a:prstGeom prst="stripedRightArrow">
            <a:avLst/>
          </a:prstGeom>
          <a:solidFill>
            <a:srgbClr val="2A9886"/>
          </a:solidFill>
          <a:ln>
            <a:solidFill>
              <a:srgbClr val="2A9886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200" b="1">
              <a:ln w="22225">
                <a:solidFill>
                  <a:srgbClr val="FFDD00"/>
                </a:solidFill>
                <a:prstDash val="solid"/>
              </a:ln>
              <a:solidFill>
                <a:srgbClr val="FFDD00">
                  <a:lumMod val="40000"/>
                  <a:lumOff val="60000"/>
                </a:srgbClr>
              </a:solidFill>
              <a:latin typeface="Arial" charset="0"/>
            </a:endParaRPr>
          </a:p>
        </p:txBody>
      </p:sp>
      <p:sp>
        <p:nvSpPr>
          <p:cNvPr id="6" name="Rectangle 8"/>
          <p:cNvSpPr/>
          <p:nvPr/>
        </p:nvSpPr>
        <p:spPr bwMode="auto">
          <a:xfrm>
            <a:off x="323528" y="3068960"/>
            <a:ext cx="8496944" cy="2520280"/>
          </a:xfrm>
          <a:prstGeom prst="rect">
            <a:avLst/>
          </a:prstGeom>
          <a:noFill/>
          <a:ln>
            <a:solidFill>
              <a:srgbClr val="2A9886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9900"/>
              </a:buClr>
            </a:pPr>
            <a:r>
              <a:rPr lang="en-GB" sz="2200" dirty="0">
                <a:solidFill>
                  <a:srgbClr val="000099"/>
                </a:solidFill>
                <a:latin typeface="Arial" charset="0"/>
              </a:rPr>
              <a:t>Highly recommended : travel and accommodations costs directly borne by the partner organisation. If not, partner must prove the reimbursement of those expenditures to external experts. 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en-GB" sz="2200" dirty="0">
              <a:solidFill>
                <a:srgbClr val="000099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Clr>
                <a:srgbClr val="FF9900"/>
              </a:buClr>
            </a:pPr>
            <a:r>
              <a:rPr lang="en-GB" sz="2200" dirty="0">
                <a:solidFill>
                  <a:srgbClr val="000099"/>
                </a:solidFill>
                <a:latin typeface="Arial" charset="0"/>
              </a:rPr>
              <a:t>ALL general principles and audit trail of expenditures allocated under travel and accommodation budget line MUST be respected. </a:t>
            </a:r>
          </a:p>
        </p:txBody>
      </p:sp>
    </p:spTree>
    <p:extLst>
      <p:ext uri="{BB962C8B-B14F-4D97-AF65-F5344CB8AC3E}">
        <p14:creationId xmlns:p14="http://schemas.microsoft.com/office/powerpoint/2010/main" val="14100924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3399"/>
                </a:solidFill>
                <a:latin typeface="Verdana" panose="020B0604030504040204" pitchFamily="34" charset="0"/>
                <a:cs typeface="Montserrat"/>
              </a:rPr>
              <a:t>Main </a:t>
            </a:r>
            <a:r>
              <a:rPr lang="fr-FR" sz="2400" b="1" dirty="0" err="1">
                <a:solidFill>
                  <a:srgbClr val="003399"/>
                </a:solidFill>
                <a:latin typeface="Verdana" panose="020B0604030504040204" pitchFamily="34" charset="0"/>
                <a:cs typeface="Montserrat"/>
              </a:rPr>
              <a:t>difficulties</a:t>
            </a:r>
            <a:r>
              <a:rPr lang="fr-FR" sz="2400" b="1" dirty="0">
                <a:solidFill>
                  <a:srgbClr val="003399"/>
                </a:solidFill>
                <a:latin typeface="Verdana" panose="020B0604030504040204" pitchFamily="34" charset="0"/>
                <a:cs typeface="Montserrat"/>
              </a:rPr>
              <a:t> in building the </a:t>
            </a:r>
            <a:r>
              <a:rPr lang="fr-FR" sz="2400" b="1" dirty="0" err="1">
                <a:solidFill>
                  <a:srgbClr val="003399"/>
                </a:solidFill>
                <a:latin typeface="Verdana" panose="020B0604030504040204" pitchFamily="34" charset="0"/>
                <a:cs typeface="Montserrat"/>
              </a:rPr>
              <a:t>project</a:t>
            </a:r>
            <a:r>
              <a:rPr lang="fr-FR" sz="2400" b="1" dirty="0">
                <a:solidFill>
                  <a:srgbClr val="003399"/>
                </a:solidFill>
                <a:latin typeface="Verdana" panose="020B0604030504040204" pitchFamily="34" charset="0"/>
                <a:cs typeface="Montserrat"/>
              </a:rPr>
              <a:t> budget 1st call of </a:t>
            </a:r>
            <a:r>
              <a:rPr lang="fr-FR" sz="2400" b="1" dirty="0" err="1">
                <a:solidFill>
                  <a:srgbClr val="003399"/>
                </a:solidFill>
                <a:latin typeface="Verdana" panose="020B0604030504040204" pitchFamily="34" charset="0"/>
                <a:cs typeface="Montserrat"/>
              </a:rPr>
              <a:t>projects</a:t>
            </a:r>
            <a:endParaRPr lang="fr-FR" sz="2400" b="1" dirty="0">
              <a:solidFill>
                <a:srgbClr val="003399"/>
              </a:solidFill>
              <a:latin typeface="Verdana" panose="020B0604030504040204" pitchFamily="34" charset="0"/>
              <a:cs typeface="Montserrat"/>
            </a:endParaRPr>
          </a:p>
        </p:txBody>
      </p:sp>
      <p:sp>
        <p:nvSpPr>
          <p:cNvPr id="59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7842395" cy="453650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r-FR" sz="1900" u="sng" dirty="0"/>
              <a:t>Main </a:t>
            </a:r>
            <a:r>
              <a:rPr lang="fr-FR" sz="1900" u="sng" dirty="0" err="1"/>
              <a:t>difficulties</a:t>
            </a:r>
            <a:r>
              <a:rPr lang="fr-FR" sz="1900" dirty="0"/>
              <a:t>: </a:t>
            </a:r>
          </a:p>
          <a:p>
            <a:r>
              <a:rPr lang="fr-FR" sz="1800" dirty="0"/>
              <a:t>Staff </a:t>
            </a:r>
            <a:r>
              <a:rPr lang="fr-FR" sz="1800" dirty="0" err="1"/>
              <a:t>costs</a:t>
            </a:r>
            <a:r>
              <a:rPr lang="fr-FR" sz="1800" dirty="0"/>
              <a:t> vs. </a:t>
            </a:r>
            <a:r>
              <a:rPr lang="fr-FR" sz="1800" dirty="0" err="1"/>
              <a:t>Costs</a:t>
            </a:r>
            <a:r>
              <a:rPr lang="fr-FR" sz="1800" dirty="0"/>
              <a:t> of </a:t>
            </a:r>
            <a:r>
              <a:rPr lang="fr-FR" sz="1800" dirty="0" err="1"/>
              <a:t>external</a:t>
            </a:r>
            <a:r>
              <a:rPr lang="fr-FR" sz="1800" dirty="0"/>
              <a:t> experts</a:t>
            </a:r>
          </a:p>
          <a:p>
            <a:r>
              <a:rPr lang="fr-FR" sz="1800" dirty="0"/>
              <a:t>Changes in staff </a:t>
            </a:r>
            <a:r>
              <a:rPr lang="fr-FR" sz="1800" dirty="0" err="1"/>
              <a:t>bring</a:t>
            </a:r>
            <a:r>
              <a:rPr lang="fr-FR" sz="1800" dirty="0"/>
              <a:t> </a:t>
            </a:r>
            <a:r>
              <a:rPr lang="fr-FR" sz="1800" dirty="0" err="1"/>
              <a:t>along</a:t>
            </a:r>
            <a:r>
              <a:rPr lang="fr-FR" sz="1800" dirty="0"/>
              <a:t> changes in administrative </a:t>
            </a:r>
            <a:r>
              <a:rPr lang="fr-FR" sz="1800" dirty="0" err="1"/>
              <a:t>costs</a:t>
            </a:r>
            <a:endParaRPr lang="fr-FR" sz="1800" dirty="0"/>
          </a:p>
          <a:p>
            <a:r>
              <a:rPr lang="fr-FR" sz="1800" dirty="0" err="1"/>
              <a:t>Cost</a:t>
            </a:r>
            <a:r>
              <a:rPr lang="fr-FR" sz="1800" dirty="0"/>
              <a:t> </a:t>
            </a:r>
            <a:r>
              <a:rPr lang="fr-FR" sz="1800" dirty="0" err="1"/>
              <a:t>category</a:t>
            </a:r>
            <a:r>
              <a:rPr lang="fr-FR" sz="1800" dirty="0"/>
              <a:t> </a:t>
            </a:r>
            <a:r>
              <a:rPr lang="fr-FR" sz="1800" dirty="0" err="1"/>
              <a:t>equipment</a:t>
            </a:r>
            <a:r>
              <a:rPr lang="fr-FR" sz="1800" dirty="0"/>
              <a:t> =&gt; </a:t>
            </a:r>
            <a:r>
              <a:rPr lang="fr-FR" sz="1800" dirty="0" err="1"/>
              <a:t>pay</a:t>
            </a:r>
            <a:r>
              <a:rPr lang="fr-FR" sz="1800" dirty="0"/>
              <a:t> attention to the </a:t>
            </a:r>
            <a:r>
              <a:rPr lang="fr-FR" sz="1800" dirty="0" err="1"/>
              <a:t>sub-categories</a:t>
            </a:r>
            <a:endParaRPr lang="fr-FR" sz="1800" dirty="0"/>
          </a:p>
          <a:p>
            <a:r>
              <a:rPr lang="fr-FR" sz="1800" dirty="0"/>
              <a:t>In house </a:t>
            </a:r>
            <a:r>
              <a:rPr lang="fr-FR" sz="1800" dirty="0" err="1"/>
              <a:t>companies</a:t>
            </a:r>
            <a:r>
              <a:rPr lang="fr-FR" sz="1800" dirty="0"/>
              <a:t>  </a:t>
            </a:r>
          </a:p>
          <a:p>
            <a:r>
              <a:rPr lang="fr-FR" sz="1800" dirty="0"/>
              <a:t>Budget Lines or WP </a:t>
            </a:r>
            <a:r>
              <a:rPr lang="fr-FR" sz="1800" dirty="0" err="1"/>
              <a:t>without</a:t>
            </a:r>
            <a:r>
              <a:rPr lang="fr-FR" sz="1800" dirty="0"/>
              <a:t> </a:t>
            </a:r>
            <a:r>
              <a:rPr lang="fr-FR" sz="1800" dirty="0" err="1"/>
              <a:t>any</a:t>
            </a:r>
            <a:r>
              <a:rPr lang="fr-FR" sz="1800" dirty="0"/>
              <a:t> Budget</a:t>
            </a:r>
          </a:p>
          <a:p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2A9886"/>
                </a:solidFill>
              </a:rPr>
              <a:t>Be </a:t>
            </a:r>
            <a:r>
              <a:rPr lang="en-US" sz="1800" b="1" dirty="0" err="1">
                <a:solidFill>
                  <a:srgbClr val="2A9886"/>
                </a:solidFill>
              </a:rPr>
              <a:t>carefull</a:t>
            </a:r>
            <a:r>
              <a:rPr lang="en-US" sz="1800" b="1" dirty="0">
                <a:solidFill>
                  <a:srgbClr val="2A9886"/>
                </a:solidFill>
              </a:rPr>
              <a:t>: No budget modification is allowed during the first year of project implementation!</a:t>
            </a:r>
            <a:endParaRPr lang="fr-FR" sz="1800" b="1" dirty="0">
              <a:solidFill>
                <a:srgbClr val="2A9886"/>
              </a:solidFill>
            </a:endParaRPr>
          </a:p>
          <a:p>
            <a:pPr marL="0" indent="0">
              <a:buNone/>
            </a:pP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1713809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>
          <a:xfrm>
            <a:off x="429050" y="10391"/>
            <a:ext cx="8967486" cy="682305"/>
          </a:xfrm>
        </p:spPr>
        <p:txBody>
          <a:bodyPr/>
          <a:lstStyle/>
          <a:p>
            <a:r>
              <a:rPr lang="fr-FR" sz="2400" dirty="0"/>
              <a:t>GOOD </a:t>
            </a:r>
            <a:r>
              <a:rPr lang="fr-FR" sz="2400" dirty="0" err="1"/>
              <a:t>THINGS</a:t>
            </a:r>
            <a:r>
              <a:rPr lang="fr-FR" sz="2400" dirty="0"/>
              <a:t> TO DO</a:t>
            </a:r>
            <a:endParaRPr lang="fr-FR" altLang="fr-FR" sz="2200" dirty="0">
              <a:cs typeface="Montserrat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38489" y="932099"/>
            <a:ext cx="8229600" cy="475252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 carefully the </a:t>
            </a:r>
            <a:r>
              <a:rPr lang="en-US" sz="20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Manual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the specific </a:t>
            </a:r>
            <a:r>
              <a:rPr lang="en-US" sz="2000" dirty="0" err="1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</a:t>
            </a:r>
            <a:endParaRPr lang="en-US" sz="2000" dirty="0">
              <a:solidFill>
                <a:srgbClr val="009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 « </a:t>
            </a:r>
            <a:r>
              <a:rPr lang="en-US" sz="20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administrative and eligibility criteria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» and the </a:t>
            </a:r>
            <a:r>
              <a:rPr lang="en-US" sz="20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specificities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call to check your proposal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your organization is already on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Synergie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database, use the same register  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Double check all documents uploaded and their content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case of doubt, please contact the </a:t>
            </a:r>
            <a:r>
              <a:rPr lang="en-US" sz="2000" dirty="0">
                <a:solidFill>
                  <a:srgbClr val="009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Secretariat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(programme_med@regionpaca.fr)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8107443" y="165100"/>
            <a:ext cx="557708" cy="6731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40 w 21600"/>
              <a:gd name="T13" fmla="*/ 2187 h 21600"/>
              <a:gd name="T14" fmla="*/ 18284 w 21600"/>
              <a:gd name="T15" fmla="*/ 92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Box 15" descr="CZ Flag"/>
          <p:cNvSpPr txBox="1">
            <a:spLocks noChangeArrowheads="1"/>
          </p:cNvSpPr>
          <p:nvPr/>
        </p:nvSpPr>
        <p:spPr bwMode="auto">
          <a:xfrm rot="19591742">
            <a:off x="8011406" y="189011"/>
            <a:ext cx="793750" cy="40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fr-FR" altLang="fr-FR" sz="2000" b="1" dirty="0">
                <a:latin typeface="Segoe UI" panose="020B0502040204020203" pitchFamily="34" charset="0"/>
              </a:rPr>
              <a:t>TIP</a:t>
            </a:r>
          </a:p>
        </p:txBody>
      </p:sp>
    </p:spTree>
    <p:extLst>
      <p:ext uri="{BB962C8B-B14F-4D97-AF65-F5344CB8AC3E}">
        <p14:creationId xmlns:p14="http://schemas.microsoft.com/office/powerpoint/2010/main" val="34128981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11"/>
          <p:cNvSpPr txBox="1"/>
          <p:nvPr/>
        </p:nvSpPr>
        <p:spPr>
          <a:xfrm>
            <a:off x="13816" y="4653136"/>
            <a:ext cx="9144000" cy="1656184"/>
          </a:xfrm>
          <a:prstGeom prst="rect">
            <a:avLst/>
          </a:prstGeom>
          <a:gradFill flip="none" rotWithShape="1">
            <a:gsLst>
              <a:gs pos="52000">
                <a:srgbClr val="003399">
                  <a:shade val="30000"/>
                  <a:satMod val="115000"/>
                  <a:alpha val="0"/>
                </a:srgbClr>
              </a:gs>
              <a:gs pos="0">
                <a:srgbClr val="003399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FF"/>
                </a:solidFill>
                <a:ea typeface="Times New Roman" panose="02020603050405020304" pitchFamily="18" charset="0"/>
              </a:rPr>
              <a:t>Projects’ Communication</a:t>
            </a:r>
            <a:endParaRPr lang="en-US" sz="3200" b="1" dirty="0">
              <a:solidFill>
                <a:srgbClr val="EDC62B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707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1560" y="2046044"/>
            <a:ext cx="9865096" cy="2736304"/>
            <a:chOff x="611560" y="2046044"/>
            <a:chExt cx="9865096" cy="2736304"/>
          </a:xfrm>
        </p:grpSpPr>
        <p:sp>
          <p:nvSpPr>
            <p:cNvPr id="5" name="Organigramme : Données 2"/>
            <p:cNvSpPr/>
            <p:nvPr/>
          </p:nvSpPr>
          <p:spPr>
            <a:xfrm>
              <a:off x="611560" y="2046044"/>
              <a:ext cx="9649072" cy="2736304"/>
            </a:xfrm>
            <a:prstGeom prst="flowChartInputOutpu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7596336" y="2046044"/>
              <a:ext cx="2880320" cy="273630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FFFF"/>
                </a:solidFill>
              </a:endParaRPr>
            </a:p>
          </p:txBody>
        </p:sp>
      </p:grpSp>
      <p:sp>
        <p:nvSpPr>
          <p:cNvPr id="7" name="Shape 126"/>
          <p:cNvSpPr txBox="1"/>
          <p:nvPr/>
        </p:nvSpPr>
        <p:spPr>
          <a:xfrm>
            <a:off x="889653" y="315426"/>
            <a:ext cx="2458211" cy="5040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4569"/>
              </a:buClr>
              <a:buSzPct val="70000"/>
            </a:pPr>
            <a:endParaRPr lang="en-US" sz="2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Montserra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4569"/>
              </a:buClr>
              <a:buSzPct val="70000"/>
            </a:pPr>
            <a:endParaRPr lang="en-US" sz="2000" dirty="0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569"/>
              </a:buClr>
              <a:buSzPct val="25000"/>
              <a:buFont typeface="Montserrat"/>
              <a:buNone/>
            </a:pPr>
            <a:endParaRPr lang="en-US" sz="2400" b="1" dirty="0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5776" y="2708920"/>
            <a:ext cx="611419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4569"/>
              </a:buClr>
              <a:buSzPct val="70000"/>
            </a:pPr>
            <a:r>
              <a:rPr lang="en-US" b="1" dirty="0">
                <a:solidFill>
                  <a:srgbClr val="FFFFF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1. Approach and Communication plan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4569"/>
              </a:buClr>
              <a:buSzPct val="70000"/>
            </a:pPr>
            <a:r>
              <a:rPr lang="en-US" b="1" dirty="0">
                <a:solidFill>
                  <a:srgbClr val="FFFFF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2. </a:t>
            </a:r>
            <a:r>
              <a:rPr lang="en-GB" b="1" dirty="0">
                <a:solidFill>
                  <a:srgbClr val="FFFFF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Branding of the </a:t>
            </a:r>
            <a:r>
              <a:rPr lang="en-GB" b="1" dirty="0" err="1">
                <a:solidFill>
                  <a:srgbClr val="FFFFF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Interreg</a:t>
            </a:r>
            <a:r>
              <a:rPr lang="en-GB" b="1" dirty="0">
                <a:solidFill>
                  <a:srgbClr val="FFFFF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 MED projects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4569"/>
              </a:buClr>
              <a:buSzPct val="70000"/>
            </a:pPr>
            <a:r>
              <a:rPr lang="en-US" b="1" dirty="0">
                <a:solidFill>
                  <a:srgbClr val="FFFFF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3. </a:t>
            </a:r>
            <a:r>
              <a:rPr lang="en-US" b="1" dirty="0" err="1">
                <a:solidFill>
                  <a:srgbClr val="FFFFF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Interreg</a:t>
            </a:r>
            <a:r>
              <a:rPr lang="en-US" b="1" dirty="0">
                <a:solidFill>
                  <a:srgbClr val="FFFFF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 MED web platform</a:t>
            </a:r>
            <a:endParaRPr lang="en-US" b="1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325978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2420888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3399"/>
                </a:solidFill>
                <a:latin typeface="Verdana"/>
                <a:ea typeface="Montserrat"/>
                <a:cs typeface="Montserrat"/>
              </a:rPr>
              <a:t>Application form 1st phase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: Communication approach: main ideas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3399"/>
                </a:solidFill>
                <a:latin typeface="Verdana"/>
              </a:rPr>
              <a:t>Application form full phase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: main lines of communication strategy: possible lines of action; minimum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3399"/>
                </a:solidFill>
                <a:latin typeface="Verdana"/>
              </a:rPr>
              <a:t>After project approval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: complete communication plan </a:t>
            </a:r>
            <a:r>
              <a:rPr lang="en-US" sz="1600" dirty="0">
                <a:solidFill>
                  <a:srgbClr val="808080"/>
                </a:solidFill>
                <a:latin typeface="Verdana"/>
                <a:sym typeface="Montserrat"/>
              </a:rPr>
              <a:t>6 months after: detail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1841289"/>
            <a:ext cx="129394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569"/>
              </a:buClr>
              <a:buSzPct val="25000"/>
            </a:pPr>
            <a:r>
              <a:rPr lang="en-US" b="1" dirty="0">
                <a:solidFill>
                  <a:srgbClr val="003399"/>
                </a:solidFill>
                <a:latin typeface="Verdana"/>
                <a:ea typeface="Montserrat"/>
                <a:cs typeface="Montserrat"/>
                <a:sym typeface="Montserrat"/>
              </a:rPr>
              <a:t>Timeline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323528" y="-76948"/>
            <a:ext cx="99371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sz="3200" kern="0" dirty="0"/>
              <a:t>1. Strategic communication</a:t>
            </a:r>
          </a:p>
        </p:txBody>
      </p:sp>
      <p:grpSp>
        <p:nvGrpSpPr>
          <p:cNvPr id="10" name="Group 7"/>
          <p:cNvGrpSpPr/>
          <p:nvPr/>
        </p:nvGrpSpPr>
        <p:grpSpPr>
          <a:xfrm>
            <a:off x="6300192" y="1510710"/>
            <a:ext cx="1950489" cy="1807622"/>
            <a:chOff x="5706679" y="2006651"/>
            <a:chExt cx="1950489" cy="1807622"/>
          </a:xfrm>
        </p:grpSpPr>
        <p:sp>
          <p:nvSpPr>
            <p:cNvPr id="12" name="Oval 28"/>
            <p:cNvSpPr/>
            <p:nvPr/>
          </p:nvSpPr>
          <p:spPr>
            <a:xfrm>
              <a:off x="5788635" y="2006651"/>
              <a:ext cx="1868533" cy="1807622"/>
            </a:xfrm>
            <a:prstGeom prst="ellipse">
              <a:avLst/>
            </a:prstGeom>
            <a:solidFill>
              <a:srgbClr val="9FAEE5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>
                <a:solidFill>
                  <a:srgbClr val="FFFFFF"/>
                </a:solidFill>
              </a:endParaRPr>
            </a:p>
          </p:txBody>
        </p:sp>
        <p:sp>
          <p:nvSpPr>
            <p:cNvPr id="13" name="Shape 126"/>
            <p:cNvSpPr txBox="1"/>
            <p:nvPr/>
          </p:nvSpPr>
          <p:spPr>
            <a:xfrm>
              <a:off x="5706679" y="2626222"/>
              <a:ext cx="1949276" cy="55029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rgbClr val="004569"/>
                </a:buClr>
                <a:buSzPct val="70000"/>
              </a:pPr>
              <a:r>
                <a:rPr lang="en-US" sz="14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Montserrat"/>
                </a:rPr>
                <a:t>Internal</a:t>
              </a:r>
              <a:br>
                <a:rPr lang="en-US" sz="14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Montserrat"/>
                </a:rPr>
              </a:br>
              <a:r>
                <a:rPr lang="en-US" sz="14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Montserrat"/>
                </a:rPr>
                <a:t>communication</a:t>
              </a:r>
              <a:endParaRPr lang="en-US" sz="14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" name="Group 7"/>
          <p:cNvGrpSpPr/>
          <p:nvPr/>
        </p:nvGrpSpPr>
        <p:grpSpPr>
          <a:xfrm>
            <a:off x="4531195" y="2847541"/>
            <a:ext cx="1809975" cy="1532535"/>
            <a:chOff x="5673377" y="2076154"/>
            <a:chExt cx="1809975" cy="1532535"/>
          </a:xfrm>
        </p:grpSpPr>
        <p:sp>
          <p:nvSpPr>
            <p:cNvPr id="15" name="Oval 28"/>
            <p:cNvSpPr/>
            <p:nvPr/>
          </p:nvSpPr>
          <p:spPr>
            <a:xfrm>
              <a:off x="5789854" y="2076154"/>
              <a:ext cx="1584176" cy="1532535"/>
            </a:xfrm>
            <a:prstGeom prst="ellipse">
              <a:avLst/>
            </a:prstGeom>
            <a:solidFill>
              <a:srgbClr val="9FAEE5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>
                <a:solidFill>
                  <a:srgbClr val="FFFFFF"/>
                </a:solidFill>
              </a:endParaRPr>
            </a:p>
          </p:txBody>
        </p:sp>
        <p:sp>
          <p:nvSpPr>
            <p:cNvPr id="16" name="Shape 126"/>
            <p:cNvSpPr txBox="1"/>
            <p:nvPr/>
          </p:nvSpPr>
          <p:spPr>
            <a:xfrm>
              <a:off x="5673377" y="2520812"/>
              <a:ext cx="1809975" cy="55029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rgbClr val="004569"/>
                </a:buClr>
                <a:buSzPct val="70000"/>
              </a:pPr>
              <a:r>
                <a:rPr lang="en-US" sz="14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Montserrat"/>
                </a:rPr>
                <a:t>Community</a:t>
              </a:r>
              <a:br>
                <a:rPr lang="en-US" sz="14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Montserrat"/>
                </a:rPr>
              </a:br>
              <a:r>
                <a:rPr lang="en-US" sz="14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Montserrat"/>
                </a:rPr>
                <a:t>communication</a:t>
              </a:r>
              <a:endParaRPr lang="en-US" sz="14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7" name="Group 7"/>
          <p:cNvGrpSpPr/>
          <p:nvPr/>
        </p:nvGrpSpPr>
        <p:grpSpPr>
          <a:xfrm>
            <a:off x="6826622" y="3473845"/>
            <a:ext cx="1979819" cy="1887916"/>
            <a:chOff x="5822109" y="1822411"/>
            <a:chExt cx="2337656" cy="2229142"/>
          </a:xfrm>
        </p:grpSpPr>
        <p:sp>
          <p:nvSpPr>
            <p:cNvPr id="18" name="Oval 28"/>
            <p:cNvSpPr/>
            <p:nvPr/>
          </p:nvSpPr>
          <p:spPr>
            <a:xfrm>
              <a:off x="5855509" y="1822411"/>
              <a:ext cx="2304256" cy="2229142"/>
            </a:xfrm>
            <a:prstGeom prst="ellipse">
              <a:avLst/>
            </a:prstGeom>
            <a:solidFill>
              <a:srgbClr val="9FAEE5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>
                <a:solidFill>
                  <a:srgbClr val="FFFFFF"/>
                </a:solidFill>
              </a:endParaRPr>
            </a:p>
          </p:txBody>
        </p:sp>
        <p:sp>
          <p:nvSpPr>
            <p:cNvPr id="19" name="Shape 126"/>
            <p:cNvSpPr txBox="1"/>
            <p:nvPr/>
          </p:nvSpPr>
          <p:spPr>
            <a:xfrm>
              <a:off x="5822109" y="2619413"/>
              <a:ext cx="2165300" cy="55029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rgbClr val="004569"/>
                </a:buClr>
                <a:buSzPct val="70000"/>
              </a:pPr>
              <a:r>
                <a:rPr lang="en-US" sz="14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Montserrat"/>
                </a:rPr>
                <a:t>External communication</a:t>
              </a:r>
              <a:endParaRPr lang="en-US" sz="14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050036" y="4815198"/>
            <a:ext cx="1264739" cy="363451"/>
            <a:chOff x="6551509" y="4376694"/>
            <a:chExt cx="1264739" cy="363451"/>
          </a:xfrm>
        </p:grpSpPr>
        <p:sp>
          <p:nvSpPr>
            <p:cNvPr id="21" name="ZoneTexte 20"/>
            <p:cNvSpPr txBox="1"/>
            <p:nvPr/>
          </p:nvSpPr>
          <p:spPr>
            <a:xfrm>
              <a:off x="6560574" y="4403618"/>
              <a:ext cx="12556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Arial"/>
                  <a:rtl val="0"/>
                </a:rPr>
                <a:t>Targets</a:t>
              </a:r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6551509" y="4376694"/>
              <a:ext cx="1264739" cy="363451"/>
            </a:xfrm>
            <a:prstGeom prst="roundRect">
              <a:avLst>
                <a:gd name="adj" fmla="val 13101"/>
              </a:avLst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7198305" y="5441856"/>
            <a:ext cx="1264739" cy="363451"/>
            <a:chOff x="6551509" y="4376694"/>
            <a:chExt cx="1264739" cy="363451"/>
          </a:xfrm>
        </p:grpSpPr>
        <p:sp>
          <p:nvSpPr>
            <p:cNvPr id="24" name="ZoneTexte 23"/>
            <p:cNvSpPr txBox="1"/>
            <p:nvPr/>
          </p:nvSpPr>
          <p:spPr>
            <a:xfrm>
              <a:off x="6560574" y="4403618"/>
              <a:ext cx="12556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Arial"/>
                  <a:rtl val="0"/>
                </a:rPr>
                <a:t>Evaluation</a:t>
              </a:r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6551509" y="4376694"/>
              <a:ext cx="1264739" cy="363451"/>
            </a:xfrm>
            <a:prstGeom prst="roundRect">
              <a:avLst>
                <a:gd name="adj" fmla="val 13101"/>
              </a:avLst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7791680" y="4916734"/>
            <a:ext cx="1264739" cy="363451"/>
            <a:chOff x="6551509" y="4376694"/>
            <a:chExt cx="1264739" cy="363451"/>
          </a:xfrm>
        </p:grpSpPr>
        <p:sp>
          <p:nvSpPr>
            <p:cNvPr id="27" name="ZoneTexte 26"/>
            <p:cNvSpPr txBox="1"/>
            <p:nvPr/>
          </p:nvSpPr>
          <p:spPr>
            <a:xfrm>
              <a:off x="6560574" y="4403618"/>
              <a:ext cx="12556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Arial"/>
                  <a:rtl val="0"/>
                </a:rPr>
                <a:t>Messages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6551509" y="4376694"/>
              <a:ext cx="1264739" cy="363451"/>
            </a:xfrm>
            <a:prstGeom prst="roundRect">
              <a:avLst>
                <a:gd name="adj" fmla="val 13101"/>
              </a:avLst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7666691" y="3367090"/>
            <a:ext cx="1264739" cy="363451"/>
            <a:chOff x="6551509" y="4376694"/>
            <a:chExt cx="1264739" cy="363451"/>
          </a:xfrm>
        </p:grpSpPr>
        <p:sp>
          <p:nvSpPr>
            <p:cNvPr id="30" name="ZoneTexte 29"/>
            <p:cNvSpPr txBox="1"/>
            <p:nvPr/>
          </p:nvSpPr>
          <p:spPr>
            <a:xfrm>
              <a:off x="6560574" y="4403618"/>
              <a:ext cx="12556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Arial"/>
                  <a:rtl val="0"/>
                </a:rPr>
                <a:t>Channels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551509" y="4376694"/>
              <a:ext cx="1264739" cy="363451"/>
            </a:xfrm>
            <a:prstGeom prst="roundRect">
              <a:avLst>
                <a:gd name="adj" fmla="val 13101"/>
              </a:avLst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7745438" y="1608172"/>
            <a:ext cx="1043370" cy="363451"/>
            <a:chOff x="6551510" y="4376694"/>
            <a:chExt cx="1043370" cy="363451"/>
          </a:xfrm>
        </p:grpSpPr>
        <p:sp>
          <p:nvSpPr>
            <p:cNvPr id="33" name="ZoneTexte 32"/>
            <p:cNvSpPr txBox="1"/>
            <p:nvPr/>
          </p:nvSpPr>
          <p:spPr>
            <a:xfrm>
              <a:off x="6560574" y="4403618"/>
              <a:ext cx="10343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Arial"/>
                  <a:rtl val="0"/>
                </a:rPr>
                <a:t>Partners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6551510" y="4376694"/>
              <a:ext cx="1043370" cy="363451"/>
            </a:xfrm>
            <a:prstGeom prst="roundRect">
              <a:avLst>
                <a:gd name="adj" fmla="val 13101"/>
              </a:avLst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5816953" y="1499576"/>
            <a:ext cx="1160707" cy="499389"/>
            <a:chOff x="6560573" y="4384755"/>
            <a:chExt cx="1160707" cy="499389"/>
          </a:xfrm>
        </p:grpSpPr>
        <p:sp>
          <p:nvSpPr>
            <p:cNvPr id="36" name="ZoneTexte 35"/>
            <p:cNvSpPr txBox="1"/>
            <p:nvPr/>
          </p:nvSpPr>
          <p:spPr>
            <a:xfrm>
              <a:off x="6560573" y="4403618"/>
              <a:ext cx="11576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Arial"/>
                  <a:rtl val="0"/>
                </a:rPr>
                <a:t>One single voice</a:t>
              </a:r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6572755" y="4384755"/>
              <a:ext cx="1148525" cy="499389"/>
            </a:xfrm>
            <a:prstGeom prst="roundRect">
              <a:avLst>
                <a:gd name="adj" fmla="val 13101"/>
              </a:avLst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6303574" y="3811607"/>
            <a:ext cx="1264739" cy="363451"/>
            <a:chOff x="6551509" y="4376694"/>
            <a:chExt cx="1264739" cy="363451"/>
          </a:xfrm>
        </p:grpSpPr>
        <p:sp>
          <p:nvSpPr>
            <p:cNvPr id="39" name="ZoneTexte 38"/>
            <p:cNvSpPr txBox="1"/>
            <p:nvPr/>
          </p:nvSpPr>
          <p:spPr>
            <a:xfrm>
              <a:off x="6560574" y="4403618"/>
              <a:ext cx="12556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Arial"/>
                  <a:rtl val="0"/>
                </a:rPr>
                <a:t>Actions</a:t>
              </a:r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6551509" y="4376694"/>
              <a:ext cx="1264739" cy="363451"/>
            </a:xfrm>
            <a:prstGeom prst="roundRect">
              <a:avLst>
                <a:gd name="adj" fmla="val 13101"/>
              </a:avLst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4735438" y="4172951"/>
            <a:ext cx="1264739" cy="363451"/>
            <a:chOff x="6551509" y="4376694"/>
            <a:chExt cx="1264739" cy="363451"/>
          </a:xfrm>
        </p:grpSpPr>
        <p:sp>
          <p:nvSpPr>
            <p:cNvPr id="42" name="ZoneTexte 41"/>
            <p:cNvSpPr txBox="1"/>
            <p:nvPr/>
          </p:nvSpPr>
          <p:spPr>
            <a:xfrm>
              <a:off x="6560574" y="4403618"/>
              <a:ext cx="12556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Arial"/>
                  <a:rtl val="0"/>
                </a:rPr>
                <a:t>Hor. project</a:t>
              </a:r>
            </a:p>
          </p:txBody>
        </p:sp>
        <p:sp>
          <p:nvSpPr>
            <p:cNvPr id="43" name="Rectangle à coins arrondis 42"/>
            <p:cNvSpPr/>
            <p:nvPr/>
          </p:nvSpPr>
          <p:spPr>
            <a:xfrm>
              <a:off x="6551509" y="4376694"/>
              <a:ext cx="1264739" cy="363451"/>
            </a:xfrm>
            <a:prstGeom prst="roundRect">
              <a:avLst>
                <a:gd name="adj" fmla="val 13101"/>
              </a:avLst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4701321" y="2686186"/>
            <a:ext cx="1469549" cy="363451"/>
            <a:chOff x="6551509" y="4376694"/>
            <a:chExt cx="1469549" cy="363451"/>
          </a:xfrm>
        </p:grpSpPr>
        <p:sp>
          <p:nvSpPr>
            <p:cNvPr id="45" name="ZoneTexte 44"/>
            <p:cNvSpPr txBox="1"/>
            <p:nvPr/>
          </p:nvSpPr>
          <p:spPr>
            <a:xfrm>
              <a:off x="6560574" y="4403618"/>
              <a:ext cx="13921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Arial"/>
                  <a:rtl val="0"/>
                </a:rPr>
                <a:t>Mod. projects</a:t>
              </a:r>
            </a:p>
          </p:txBody>
        </p:sp>
        <p:sp>
          <p:nvSpPr>
            <p:cNvPr id="46" name="Rectangle à coins arrondis 45"/>
            <p:cNvSpPr/>
            <p:nvPr/>
          </p:nvSpPr>
          <p:spPr>
            <a:xfrm>
              <a:off x="6551509" y="4376694"/>
              <a:ext cx="1469549" cy="363451"/>
            </a:xfrm>
            <a:prstGeom prst="roundRect">
              <a:avLst>
                <a:gd name="adj" fmla="val 13101"/>
              </a:avLst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1385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3"/>
          <p:cNvSpPr txBox="1">
            <a:spLocks/>
          </p:cNvSpPr>
          <p:nvPr/>
        </p:nvSpPr>
        <p:spPr>
          <a:xfrm>
            <a:off x="281025" y="2205038"/>
            <a:ext cx="4104456" cy="2304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FR" altLang="fr-FR" sz="1600" b="1" kern="0" dirty="0">
                <a:solidFill>
                  <a:srgbClr val="003399"/>
                </a:solidFill>
              </a:rPr>
              <a:t>All </a:t>
            </a:r>
            <a:r>
              <a:rPr lang="fr-FR" altLang="fr-FR" sz="1600" b="1" kern="0" dirty="0" err="1">
                <a:solidFill>
                  <a:srgbClr val="003399"/>
                </a:solidFill>
              </a:rPr>
              <a:t>levels</a:t>
            </a:r>
            <a:r>
              <a:rPr lang="fr-FR" altLang="fr-FR" sz="1600" b="1" kern="0" dirty="0">
                <a:solidFill>
                  <a:srgbClr val="003399"/>
                </a:solidFill>
              </a:rPr>
              <a:t> in a consistent </a:t>
            </a:r>
            <a:r>
              <a:rPr lang="fr-FR" altLang="fr-FR" sz="1600" b="1" kern="0" dirty="0" err="1">
                <a:solidFill>
                  <a:srgbClr val="003399"/>
                </a:solidFill>
              </a:rPr>
              <a:t>interactivity</a:t>
            </a:r>
            <a:r>
              <a:rPr lang="fr-FR" altLang="fr-FR" sz="1600" b="1" kern="0" dirty="0">
                <a:solidFill>
                  <a:srgbClr val="003399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fr-FR" sz="1600" kern="0" dirty="0" err="1">
                <a:solidFill>
                  <a:srgbClr val="808080"/>
                </a:solidFill>
              </a:rPr>
              <a:t>Modular</a:t>
            </a:r>
            <a:r>
              <a:rPr lang="fr-FR" altLang="fr-FR" sz="1600" kern="0" dirty="0">
                <a:solidFill>
                  <a:srgbClr val="808080"/>
                </a:solidFill>
              </a:rPr>
              <a:t> </a:t>
            </a:r>
            <a:r>
              <a:rPr lang="fr-FR" altLang="fr-FR" sz="1600" kern="0" dirty="0" err="1">
                <a:solidFill>
                  <a:srgbClr val="808080"/>
                </a:solidFill>
              </a:rPr>
              <a:t>projects</a:t>
            </a:r>
            <a:r>
              <a:rPr lang="fr-FR" altLang="fr-FR" sz="1600" kern="0" dirty="0">
                <a:solidFill>
                  <a:srgbClr val="808080"/>
                </a:solidFill>
              </a:rPr>
              <a:t> </a:t>
            </a:r>
            <a:r>
              <a:rPr lang="fr-FR" altLang="fr-FR" sz="1600" kern="0" dirty="0" err="1">
                <a:solidFill>
                  <a:srgbClr val="808080"/>
                </a:solidFill>
              </a:rPr>
              <a:t>level</a:t>
            </a:r>
            <a:endParaRPr lang="fr-FR" altLang="fr-FR" sz="1600" kern="0" dirty="0">
              <a:solidFill>
                <a:srgbClr val="80808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fr-FR" sz="1600" kern="0" dirty="0" err="1">
                <a:solidFill>
                  <a:srgbClr val="808080"/>
                </a:solidFill>
              </a:rPr>
              <a:t>Thematic</a:t>
            </a:r>
            <a:r>
              <a:rPr lang="fr-FR" altLang="fr-FR" sz="1600" kern="0" dirty="0">
                <a:solidFill>
                  <a:srgbClr val="808080"/>
                </a:solidFill>
              </a:rPr>
              <a:t> </a:t>
            </a:r>
            <a:r>
              <a:rPr lang="fr-FR" altLang="fr-FR" sz="1600" kern="0" dirty="0" err="1">
                <a:solidFill>
                  <a:srgbClr val="808080"/>
                </a:solidFill>
              </a:rPr>
              <a:t>communities</a:t>
            </a:r>
            <a:r>
              <a:rPr lang="fr-FR" altLang="fr-FR" sz="1600" kern="0" dirty="0">
                <a:solidFill>
                  <a:srgbClr val="808080"/>
                </a:solidFill>
              </a:rPr>
              <a:t> /horizontal </a:t>
            </a:r>
            <a:r>
              <a:rPr lang="fr-FR" altLang="fr-FR" sz="1600" kern="0" dirty="0" err="1">
                <a:solidFill>
                  <a:srgbClr val="808080"/>
                </a:solidFill>
              </a:rPr>
              <a:t>projects</a:t>
            </a:r>
            <a:r>
              <a:rPr lang="fr-FR" altLang="fr-FR" sz="1600" kern="0" dirty="0">
                <a:solidFill>
                  <a:srgbClr val="808080"/>
                </a:solidFill>
              </a:rPr>
              <a:t> </a:t>
            </a:r>
            <a:r>
              <a:rPr lang="fr-FR" altLang="fr-FR" sz="1600" kern="0" dirty="0" err="1">
                <a:solidFill>
                  <a:srgbClr val="808080"/>
                </a:solidFill>
              </a:rPr>
              <a:t>level</a:t>
            </a:r>
            <a:endParaRPr lang="fr-FR" altLang="fr-FR" sz="1600" kern="0" dirty="0">
              <a:solidFill>
                <a:srgbClr val="80808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fr-FR" sz="1600" kern="0" dirty="0">
                <a:solidFill>
                  <a:srgbClr val="808080"/>
                </a:solidFill>
              </a:rPr>
              <a:t>Transnational / Programme </a:t>
            </a:r>
            <a:r>
              <a:rPr lang="fr-FR" altLang="fr-FR" sz="1600" kern="0" dirty="0" err="1">
                <a:solidFill>
                  <a:srgbClr val="808080"/>
                </a:solidFill>
              </a:rPr>
              <a:t>level</a:t>
            </a:r>
            <a:endParaRPr lang="fr-FR" altLang="fr-FR" sz="1600" kern="0" dirty="0">
              <a:solidFill>
                <a:srgbClr val="80808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b="3512"/>
          <a:stretch/>
        </p:blipFill>
        <p:spPr>
          <a:xfrm>
            <a:off x="3996967" y="922627"/>
            <a:ext cx="4450466" cy="59353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433" y="609355"/>
            <a:ext cx="445047" cy="563928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323528" y="-76948"/>
            <a:ext cx="99371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sz="3200" kern="0" dirty="0"/>
              <a:t>1. Strategic communication</a:t>
            </a:r>
          </a:p>
        </p:txBody>
      </p:sp>
      <p:sp>
        <p:nvSpPr>
          <p:cNvPr id="6" name="Organigramme : Données 5"/>
          <p:cNvSpPr/>
          <p:nvPr/>
        </p:nvSpPr>
        <p:spPr>
          <a:xfrm>
            <a:off x="-727087" y="4365104"/>
            <a:ext cx="5112568" cy="1492697"/>
          </a:xfrm>
          <a:prstGeom prst="flowChartInputOutp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3417" y="4649787"/>
            <a:ext cx="3089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FF"/>
                </a:solidFill>
                <a:latin typeface="Verdana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FFFFFF"/>
                </a:solidFill>
                <a:latin typeface="Verdana"/>
              </a:rPr>
              <a:t>Think on a coordination and mediation role</a:t>
            </a:r>
          </a:p>
        </p:txBody>
      </p:sp>
    </p:spTree>
    <p:extLst>
      <p:ext uri="{BB962C8B-B14F-4D97-AF65-F5344CB8AC3E}">
        <p14:creationId xmlns:p14="http://schemas.microsoft.com/office/powerpoint/2010/main" val="12742497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835190" y="2276872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99"/>
                </a:solidFill>
                <a:latin typeface="Verdana"/>
              </a:rPr>
              <a:t>Financial and human resources</a:t>
            </a:r>
            <a:r>
              <a:rPr lang="en-US" b="1" dirty="0">
                <a:solidFill>
                  <a:srgbClr val="002060"/>
                </a:solidFill>
                <a:latin typeface="Verdana"/>
              </a:rPr>
              <a:t> 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to ensure the project participation in external events other than the horizontal project events and seminars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99"/>
                </a:solidFill>
                <a:latin typeface="Verdana"/>
              </a:rPr>
              <a:t>Financial resources for communication 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campaigns or activities.</a:t>
            </a:r>
            <a:endParaRPr lang="fr-FR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5493" y="1628800"/>
            <a:ext cx="313900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569"/>
              </a:buClr>
              <a:buSzPct val="25000"/>
            </a:pPr>
            <a:r>
              <a:rPr lang="en-US" b="1" dirty="0">
                <a:solidFill>
                  <a:srgbClr val="003399"/>
                </a:solidFill>
                <a:latin typeface="Verdana"/>
                <a:ea typeface="Montserrat"/>
                <a:cs typeface="Montserrat"/>
                <a:sym typeface="Montserrat"/>
              </a:rPr>
              <a:t>What other resources?</a:t>
            </a:r>
          </a:p>
        </p:txBody>
      </p:sp>
      <p:sp>
        <p:nvSpPr>
          <p:cNvPr id="7" name="Organigramme : Données 6"/>
          <p:cNvSpPr/>
          <p:nvPr/>
        </p:nvSpPr>
        <p:spPr>
          <a:xfrm rot="10800000">
            <a:off x="3009241" y="4293096"/>
            <a:ext cx="7683439" cy="1269325"/>
          </a:xfrm>
          <a:prstGeom prst="flowChartInputOutp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6744" y="4466094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No financial resources should be allocated to the development of a website and a of logo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3946881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569"/>
              </a:buClr>
              <a:buSzPct val="25000"/>
            </a:pPr>
            <a:r>
              <a:rPr lang="en-US" b="1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Please keep in mind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323528" y="-76948"/>
            <a:ext cx="99371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sz="3200" kern="0" dirty="0"/>
              <a:t>1. Strategic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5009302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36517" r="52743" b="31742"/>
          <a:stretch/>
        </p:blipFill>
        <p:spPr>
          <a:xfrm>
            <a:off x="2555776" y="2579086"/>
            <a:ext cx="5381673" cy="229007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1" t="59423" r="10845" b="31742"/>
          <a:stretch/>
        </p:blipFill>
        <p:spPr>
          <a:xfrm>
            <a:off x="4471664" y="4190001"/>
            <a:ext cx="3148198" cy="637446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5991446" y="1598703"/>
            <a:ext cx="1819785" cy="1584992"/>
            <a:chOff x="6400880" y="1417117"/>
            <a:chExt cx="1819785" cy="1584992"/>
          </a:xfrm>
        </p:grpSpPr>
        <p:sp>
          <p:nvSpPr>
            <p:cNvPr id="16" name="Shape 126"/>
            <p:cNvSpPr txBox="1"/>
            <p:nvPr/>
          </p:nvSpPr>
          <p:spPr>
            <a:xfrm>
              <a:off x="6400880" y="1417117"/>
              <a:ext cx="1819785" cy="7203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Clr>
                  <a:srgbClr val="004569"/>
                </a:buClr>
                <a:buSzPct val="25000"/>
              </a:pPr>
              <a:r>
                <a:rPr lang="en-US" sz="2000" dirty="0">
                  <a:solidFill>
                    <a:srgbClr val="002060"/>
                  </a:solidFill>
                  <a:latin typeface="Montserrat"/>
                  <a:ea typeface="Verdana" panose="020B0604030504040204" pitchFamily="34" charset="0"/>
                  <a:cs typeface="Verdana" panose="020B0604030504040204" pitchFamily="34" charset="0"/>
                  <a:sym typeface="Montserrat"/>
                </a:rPr>
                <a:t>European emblem</a:t>
              </a:r>
              <a:endParaRPr lang="en-US" sz="24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2649">
              <a:off x="7503639" y="1899390"/>
              <a:ext cx="697639" cy="110271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e 5"/>
          <p:cNvGrpSpPr/>
          <p:nvPr/>
        </p:nvGrpSpPr>
        <p:grpSpPr>
          <a:xfrm>
            <a:off x="874538" y="4736189"/>
            <a:ext cx="3741421" cy="1102719"/>
            <a:chOff x="874538" y="4736189"/>
            <a:chExt cx="3741421" cy="1102719"/>
          </a:xfrm>
        </p:grpSpPr>
        <p:sp>
          <p:nvSpPr>
            <p:cNvPr id="9" name="Shape 126"/>
            <p:cNvSpPr txBox="1"/>
            <p:nvPr/>
          </p:nvSpPr>
          <p:spPr>
            <a:xfrm>
              <a:off x="874538" y="5057047"/>
              <a:ext cx="2740382" cy="4610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  <a:buClr>
                  <a:srgbClr val="004569"/>
                </a:buClr>
                <a:buSzPct val="25000"/>
              </a:pPr>
              <a:r>
                <a:rPr lang="en-US" sz="2000" dirty="0">
                  <a:solidFill>
                    <a:srgbClr val="002060"/>
                  </a:solidFill>
                  <a:latin typeface="Montserrat"/>
                  <a:ea typeface="Verdana" panose="020B0604030504040204" pitchFamily="34" charset="0"/>
                  <a:cs typeface="Verdana" panose="020B0604030504040204" pitchFamily="34" charset="0"/>
                  <a:sym typeface="Montserrat"/>
                </a:rPr>
                <a:t>Community/Project</a:t>
              </a:r>
              <a:endParaRPr lang="en-US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69"/>
                </a:buClr>
                <a:buSzPct val="25000"/>
                <a:buFont typeface="Montserrat"/>
                <a:buNone/>
              </a:pPr>
              <a:endParaRPr lang="en-US" sz="24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3635" flipV="1">
              <a:off x="3918320" y="4736189"/>
              <a:ext cx="697639" cy="110271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e 2"/>
          <p:cNvGrpSpPr/>
          <p:nvPr/>
        </p:nvGrpSpPr>
        <p:grpSpPr>
          <a:xfrm>
            <a:off x="807141" y="1940658"/>
            <a:ext cx="2688158" cy="764180"/>
            <a:chOff x="807141" y="1940658"/>
            <a:chExt cx="2688158" cy="76418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1062" flipH="1" flipV="1">
              <a:off x="2595120" y="1804659"/>
              <a:ext cx="697639" cy="110271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Shape 126"/>
            <p:cNvSpPr txBox="1"/>
            <p:nvPr/>
          </p:nvSpPr>
          <p:spPr>
            <a:xfrm>
              <a:off x="807141" y="1940658"/>
              <a:ext cx="1819785" cy="7203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Clr>
                  <a:srgbClr val="004569"/>
                </a:buClr>
                <a:buSzPct val="25000"/>
              </a:pPr>
              <a:r>
                <a:rPr lang="en-US" sz="2000" dirty="0">
                  <a:solidFill>
                    <a:srgbClr val="002060"/>
                  </a:solidFill>
                  <a:latin typeface="Montserrat"/>
                  <a:ea typeface="Verdana" panose="020B0604030504040204" pitchFamily="34" charset="0"/>
                  <a:cs typeface="Verdana" panose="020B0604030504040204" pitchFamily="34" charset="0"/>
                  <a:sym typeface="Montserrat"/>
                </a:rPr>
                <a:t>European Cooperation </a:t>
              </a:r>
              <a:endParaRPr lang="en-US" sz="24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127618" y="3934042"/>
            <a:ext cx="2838449" cy="697639"/>
            <a:chOff x="127618" y="3934042"/>
            <a:chExt cx="2838449" cy="697639"/>
          </a:xfrm>
        </p:grpSpPr>
        <p:sp>
          <p:nvSpPr>
            <p:cNvPr id="13" name="Shape 126"/>
            <p:cNvSpPr txBox="1"/>
            <p:nvPr/>
          </p:nvSpPr>
          <p:spPr>
            <a:xfrm>
              <a:off x="127618" y="3939985"/>
              <a:ext cx="1828870" cy="46279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rgbClr val="004569"/>
                </a:buClr>
                <a:buSzPct val="25000"/>
              </a:pPr>
              <a:r>
                <a:rPr lang="en-US" sz="2000" dirty="0" err="1">
                  <a:solidFill>
                    <a:srgbClr val="002060"/>
                  </a:solidFill>
                  <a:latin typeface="Montserrat"/>
                  <a:ea typeface="Verdana" panose="020B0604030504040204" pitchFamily="34" charset="0"/>
                  <a:cs typeface="Verdana" panose="020B0604030504040204" pitchFamily="34" charset="0"/>
                  <a:sym typeface="Montserrat"/>
                </a:rPr>
                <a:t>Programme</a:t>
              </a:r>
              <a:r>
                <a:rPr lang="en-US" sz="2000" dirty="0">
                  <a:solidFill>
                    <a:srgbClr val="002060"/>
                  </a:solidFill>
                  <a:latin typeface="Montserrat"/>
                  <a:ea typeface="Verdana" panose="020B0604030504040204" pitchFamily="34" charset="0"/>
                  <a:cs typeface="Verdana" panose="020B0604030504040204" pitchFamily="34" charset="0"/>
                  <a:sym typeface="Montserrat"/>
                </a:rPr>
                <a:t> </a:t>
              </a:r>
              <a:endParaRPr lang="en-US" sz="20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69"/>
                </a:buClr>
                <a:buSzPct val="25000"/>
                <a:buFont typeface="Montserrat"/>
                <a:buNone/>
              </a:pPr>
              <a:endParaRPr lang="en-US" sz="24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80928" flipH="1">
              <a:off x="2065888" y="3731502"/>
              <a:ext cx="697639" cy="110271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Organigramme : Données 19"/>
          <p:cNvSpPr/>
          <p:nvPr/>
        </p:nvSpPr>
        <p:spPr>
          <a:xfrm>
            <a:off x="5171590" y="5386491"/>
            <a:ext cx="4896544" cy="1492697"/>
          </a:xfrm>
          <a:prstGeom prst="flowChartInputOutp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186070" y="5671174"/>
            <a:ext cx="2867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FF"/>
                </a:solidFill>
                <a:latin typeface="Verdana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FFFFFF"/>
                </a:solidFill>
                <a:latin typeface="Verdana"/>
              </a:rPr>
              <a:t>One joint logo for the </a:t>
            </a:r>
            <a:r>
              <a:rPr lang="en-US" b="1" dirty="0" err="1">
                <a:solidFill>
                  <a:srgbClr val="FFFFFF"/>
                </a:solidFill>
                <a:latin typeface="Verdana"/>
              </a:rPr>
              <a:t>Interreg</a:t>
            </a:r>
            <a:r>
              <a:rPr lang="en-US" b="1" dirty="0">
                <a:solidFill>
                  <a:srgbClr val="FFFFFF"/>
                </a:solidFill>
                <a:latin typeface="Verdana"/>
              </a:rPr>
              <a:t> MED Community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323528" y="-76948"/>
            <a:ext cx="99371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4569"/>
              </a:buClr>
              <a:buSzPct val="70000"/>
            </a:pPr>
            <a:r>
              <a:rPr lang="fr-FR" sz="3200" kern="0" dirty="0"/>
              <a:t>2. </a:t>
            </a:r>
            <a:r>
              <a:rPr lang="en-US" sz="3200" dirty="0"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Logos of the MED projects</a:t>
            </a:r>
            <a:endParaRPr lang="en-US" sz="3200" kern="0" dirty="0">
              <a:solidFill>
                <a:srgbClr val="9FAEE5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690603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161462" y="3685613"/>
            <a:ext cx="2599366" cy="1627211"/>
            <a:chOff x="5504106" y="3686513"/>
            <a:chExt cx="2599366" cy="1627211"/>
          </a:xfrm>
        </p:grpSpPr>
        <p:grpSp>
          <p:nvGrpSpPr>
            <p:cNvPr id="52" name="Groupe 51"/>
            <p:cNvGrpSpPr/>
            <p:nvPr/>
          </p:nvGrpSpPr>
          <p:grpSpPr>
            <a:xfrm>
              <a:off x="5504106" y="3686513"/>
              <a:ext cx="2599366" cy="769441"/>
              <a:chOff x="-1960519" y="1346710"/>
              <a:chExt cx="2599366" cy="769441"/>
            </a:xfrm>
          </p:grpSpPr>
          <p:grpSp>
            <p:nvGrpSpPr>
              <p:cNvPr id="39" name="Groupe 38"/>
              <p:cNvGrpSpPr/>
              <p:nvPr/>
            </p:nvGrpSpPr>
            <p:grpSpPr>
              <a:xfrm>
                <a:off x="-1960519" y="1346710"/>
                <a:ext cx="2599366" cy="769441"/>
                <a:chOff x="200146" y="2245504"/>
                <a:chExt cx="2599366" cy="769441"/>
              </a:xfrm>
            </p:grpSpPr>
            <p:sp>
              <p:nvSpPr>
                <p:cNvPr id="40" name="ZoneTexte 39"/>
                <p:cNvSpPr txBox="1"/>
                <p:nvPr/>
              </p:nvSpPr>
              <p:spPr>
                <a:xfrm>
                  <a:off x="1861051" y="2245504"/>
                  <a:ext cx="938461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3200" b="1" dirty="0">
                      <a:solidFill>
                        <a:srgbClr val="98C222"/>
                      </a:solidFill>
                      <a:latin typeface="+mn-lt"/>
                    </a:rPr>
                    <a:t>9</a:t>
                  </a:r>
                  <a:r>
                    <a:rPr lang="pt-PT" b="1" dirty="0">
                      <a:solidFill>
                        <a:srgbClr val="98C222"/>
                      </a:solidFill>
                      <a:latin typeface="+mn-lt"/>
                    </a:rPr>
                    <a:t> </a:t>
                  </a:r>
                  <a:br>
                    <a:rPr lang="pt-PT" b="1" dirty="0">
                      <a:solidFill>
                        <a:srgbClr val="98C222"/>
                      </a:solidFill>
                      <a:latin typeface="+mn-lt"/>
                    </a:rPr>
                  </a:br>
                  <a:r>
                    <a:rPr lang="pt-PT" sz="1200" b="1" dirty="0">
                      <a:solidFill>
                        <a:srgbClr val="98C222"/>
                      </a:solidFill>
                      <a:latin typeface="+mn-lt"/>
                    </a:rPr>
                    <a:t>projects</a:t>
                  </a:r>
                  <a:endParaRPr lang="fr-FR" sz="1200" b="1" dirty="0">
                    <a:solidFill>
                      <a:srgbClr val="98C222"/>
                    </a:solidFill>
                    <a:latin typeface="+mn-lt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00146" y="2295134"/>
                  <a:ext cx="1656907" cy="688653"/>
                </a:xfrm>
                <a:prstGeom prst="rect">
                  <a:avLst/>
                </a:prstGeom>
                <a:solidFill>
                  <a:srgbClr val="98C222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47675"/>
                  <a:r>
                    <a:rPr lang="en-GB" sz="1100" b="1" dirty="0">
                      <a:solidFill>
                        <a:schemeClr val="bg1"/>
                      </a:solidFill>
                    </a:rPr>
                    <a:t>Biodiversity Protection</a:t>
                  </a:r>
                </a:p>
              </p:txBody>
            </p:sp>
          </p:grpSp>
          <p:pic>
            <p:nvPicPr>
              <p:cNvPr id="51" name="Imag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66726" y="1556502"/>
                <a:ext cx="368331" cy="368331"/>
              </a:xfrm>
              <a:prstGeom prst="rect">
                <a:avLst/>
              </a:prstGeom>
            </p:spPr>
          </p:pic>
        </p:grpSp>
        <p:grpSp>
          <p:nvGrpSpPr>
            <p:cNvPr id="59" name="Groupe 58"/>
            <p:cNvGrpSpPr/>
            <p:nvPr/>
          </p:nvGrpSpPr>
          <p:grpSpPr>
            <a:xfrm>
              <a:off x="5508104" y="4544283"/>
              <a:ext cx="2595368" cy="769441"/>
              <a:chOff x="391418" y="1383373"/>
              <a:chExt cx="2595368" cy="769441"/>
            </a:xfrm>
          </p:grpSpPr>
          <p:grpSp>
            <p:nvGrpSpPr>
              <p:cNvPr id="54" name="Groupe 53"/>
              <p:cNvGrpSpPr/>
              <p:nvPr/>
            </p:nvGrpSpPr>
            <p:grpSpPr>
              <a:xfrm>
                <a:off x="391418" y="1383373"/>
                <a:ext cx="2595368" cy="769441"/>
                <a:chOff x="204144" y="2245504"/>
                <a:chExt cx="2595368" cy="769441"/>
              </a:xfrm>
            </p:grpSpPr>
            <p:sp>
              <p:nvSpPr>
                <p:cNvPr id="56" name="ZoneTexte 55"/>
                <p:cNvSpPr txBox="1"/>
                <p:nvPr/>
              </p:nvSpPr>
              <p:spPr>
                <a:xfrm>
                  <a:off x="1861051" y="2245504"/>
                  <a:ext cx="938461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3200" b="1" dirty="0">
                      <a:solidFill>
                        <a:srgbClr val="98C222"/>
                      </a:solidFill>
                      <a:latin typeface="+mn-lt"/>
                    </a:rPr>
                    <a:t>14</a:t>
                  </a:r>
                  <a:r>
                    <a:rPr lang="pt-PT" b="1" dirty="0">
                      <a:solidFill>
                        <a:srgbClr val="98C222"/>
                      </a:solidFill>
                      <a:latin typeface="+mn-lt"/>
                    </a:rPr>
                    <a:t> </a:t>
                  </a:r>
                  <a:br>
                    <a:rPr lang="pt-PT" b="1" dirty="0">
                      <a:solidFill>
                        <a:srgbClr val="98C222"/>
                      </a:solidFill>
                      <a:latin typeface="+mn-lt"/>
                    </a:rPr>
                  </a:br>
                  <a:r>
                    <a:rPr lang="pt-PT" sz="1200" b="1" dirty="0">
                      <a:solidFill>
                        <a:srgbClr val="98C222"/>
                      </a:solidFill>
                      <a:latin typeface="+mn-lt"/>
                    </a:rPr>
                    <a:t>projects</a:t>
                  </a:r>
                  <a:endParaRPr lang="fr-FR" sz="1200" b="1" dirty="0">
                    <a:solidFill>
                      <a:srgbClr val="98C222"/>
                    </a:solidFill>
                    <a:latin typeface="+mn-lt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204144" y="2295136"/>
                  <a:ext cx="1656907" cy="688653"/>
                </a:xfrm>
                <a:prstGeom prst="rect">
                  <a:avLst/>
                </a:prstGeom>
                <a:solidFill>
                  <a:srgbClr val="98C222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47675"/>
                  <a:r>
                    <a:rPr lang="en-GB" sz="1100" b="1" dirty="0">
                      <a:solidFill>
                        <a:schemeClr val="bg1"/>
                      </a:solidFill>
                    </a:rPr>
                    <a:t>Sustainable Tourism</a:t>
                  </a:r>
                </a:p>
              </p:txBody>
            </p:sp>
          </p:grpSp>
          <p:pic>
            <p:nvPicPr>
              <p:cNvPr id="58" name="Image 5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138" y="1581801"/>
                <a:ext cx="368331" cy="368331"/>
              </a:xfrm>
              <a:prstGeom prst="rect">
                <a:avLst/>
              </a:prstGeom>
            </p:spPr>
          </p:pic>
        </p:grpSp>
      </p:grpSp>
      <p:grpSp>
        <p:nvGrpSpPr>
          <p:cNvPr id="3" name="Groupe 2"/>
          <p:cNvGrpSpPr/>
          <p:nvPr/>
        </p:nvGrpSpPr>
        <p:grpSpPr>
          <a:xfrm>
            <a:off x="4860032" y="2157776"/>
            <a:ext cx="2659439" cy="2667237"/>
            <a:chOff x="1295605" y="2769731"/>
            <a:chExt cx="2659439" cy="2667237"/>
          </a:xfrm>
        </p:grpSpPr>
        <p:grpSp>
          <p:nvGrpSpPr>
            <p:cNvPr id="47" name="Groupe 46"/>
            <p:cNvGrpSpPr/>
            <p:nvPr/>
          </p:nvGrpSpPr>
          <p:grpSpPr>
            <a:xfrm>
              <a:off x="1359676" y="4667527"/>
              <a:ext cx="2595368" cy="769441"/>
              <a:chOff x="204144" y="2245504"/>
              <a:chExt cx="2595368" cy="769441"/>
            </a:xfrm>
          </p:grpSpPr>
          <p:sp>
            <p:nvSpPr>
              <p:cNvPr id="48" name="ZoneTexte 47"/>
              <p:cNvSpPr txBox="1"/>
              <p:nvPr/>
            </p:nvSpPr>
            <p:spPr>
              <a:xfrm>
                <a:off x="1861051" y="2245504"/>
                <a:ext cx="9384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3200" b="1" dirty="0">
                    <a:solidFill>
                      <a:srgbClr val="159961"/>
                    </a:solidFill>
                    <a:latin typeface="+mn-lt"/>
                  </a:rPr>
                  <a:t>10</a:t>
                </a:r>
                <a:br>
                  <a:rPr lang="pt-PT" b="1" dirty="0">
                    <a:solidFill>
                      <a:srgbClr val="159961"/>
                    </a:solidFill>
                    <a:latin typeface="+mn-lt"/>
                  </a:rPr>
                </a:br>
                <a:r>
                  <a:rPr lang="pt-PT" sz="1200" b="1" dirty="0">
                    <a:solidFill>
                      <a:srgbClr val="159961"/>
                    </a:solidFill>
                    <a:latin typeface="+mn-lt"/>
                  </a:rPr>
                  <a:t>projects</a:t>
                </a:r>
                <a:endParaRPr lang="fr-FR" sz="1200" b="1" dirty="0">
                  <a:solidFill>
                    <a:srgbClr val="159961"/>
                  </a:solidFill>
                  <a:latin typeface="+mn-l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04144" y="2295136"/>
                <a:ext cx="1656907" cy="688653"/>
              </a:xfrm>
              <a:prstGeom prst="rect">
                <a:avLst/>
              </a:prstGeom>
              <a:solidFill>
                <a:srgbClr val="159961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47675"/>
                <a:r>
                  <a:rPr lang="en-GB" sz="1100" b="1" dirty="0">
                    <a:solidFill>
                      <a:schemeClr val="bg1"/>
                    </a:solidFill>
                  </a:rPr>
                  <a:t>Efficient </a:t>
                </a:r>
                <a:br>
                  <a:rPr lang="en-GB" sz="1100" b="1" dirty="0">
                    <a:solidFill>
                      <a:schemeClr val="bg1"/>
                    </a:solidFill>
                  </a:rPr>
                </a:br>
                <a:r>
                  <a:rPr lang="en-GB" sz="1100" b="1" dirty="0">
                    <a:solidFill>
                      <a:schemeClr val="bg1"/>
                    </a:solidFill>
                  </a:rPr>
                  <a:t>Buildings</a:t>
                </a:r>
              </a:p>
            </p:txBody>
          </p:sp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285" y="2416551"/>
                <a:ext cx="380759" cy="380759"/>
              </a:xfrm>
              <a:prstGeom prst="rect">
                <a:avLst/>
              </a:prstGeom>
            </p:spPr>
          </p:pic>
        </p:grpSp>
        <p:grpSp>
          <p:nvGrpSpPr>
            <p:cNvPr id="61" name="Groupe 60"/>
            <p:cNvGrpSpPr/>
            <p:nvPr/>
          </p:nvGrpSpPr>
          <p:grpSpPr>
            <a:xfrm>
              <a:off x="1295605" y="2769731"/>
              <a:ext cx="2595368" cy="769441"/>
              <a:chOff x="563367" y="2273902"/>
              <a:chExt cx="2595368" cy="769441"/>
            </a:xfrm>
          </p:grpSpPr>
          <p:grpSp>
            <p:nvGrpSpPr>
              <p:cNvPr id="38" name="Groupe 37"/>
              <p:cNvGrpSpPr/>
              <p:nvPr/>
            </p:nvGrpSpPr>
            <p:grpSpPr>
              <a:xfrm>
                <a:off x="563367" y="2273902"/>
                <a:ext cx="2595368" cy="769441"/>
                <a:chOff x="204144" y="2245504"/>
                <a:chExt cx="2595368" cy="769441"/>
              </a:xfrm>
            </p:grpSpPr>
            <p:sp>
              <p:nvSpPr>
                <p:cNvPr id="5" name="ZoneTexte 4"/>
                <p:cNvSpPr txBox="1"/>
                <p:nvPr/>
              </p:nvSpPr>
              <p:spPr>
                <a:xfrm>
                  <a:off x="1861051" y="2245504"/>
                  <a:ext cx="938461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3200" b="1" dirty="0">
                      <a:solidFill>
                        <a:srgbClr val="159961"/>
                      </a:solidFill>
                      <a:latin typeface="+mn-lt"/>
                    </a:rPr>
                    <a:t>6</a:t>
                  </a:r>
                  <a:br>
                    <a:rPr lang="pt-PT" b="1" dirty="0">
                      <a:solidFill>
                        <a:srgbClr val="159961"/>
                      </a:solidFill>
                      <a:latin typeface="+mn-lt"/>
                    </a:rPr>
                  </a:br>
                  <a:r>
                    <a:rPr lang="pt-PT" sz="1200" b="1" dirty="0">
                      <a:solidFill>
                        <a:srgbClr val="159961"/>
                      </a:solidFill>
                      <a:latin typeface="+mn-lt"/>
                    </a:rPr>
                    <a:t>projects</a:t>
                  </a:r>
                  <a:endParaRPr lang="fr-FR" sz="1200" b="1" dirty="0">
                    <a:solidFill>
                      <a:srgbClr val="159961"/>
                    </a:solidFill>
                    <a:latin typeface="+mn-lt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04144" y="2295136"/>
                  <a:ext cx="1656907" cy="688653"/>
                </a:xfrm>
                <a:prstGeom prst="rect">
                  <a:avLst/>
                </a:prstGeom>
                <a:solidFill>
                  <a:srgbClr val="159961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47675"/>
                  <a:r>
                    <a:rPr lang="en-GB" sz="1100" b="1" dirty="0">
                      <a:solidFill>
                        <a:schemeClr val="bg1"/>
                      </a:solidFill>
                    </a:rPr>
                    <a:t>Urban Transport</a:t>
                  </a:r>
                </a:p>
              </p:txBody>
            </p:sp>
          </p:grpSp>
          <p:pic>
            <p:nvPicPr>
              <p:cNvPr id="60" name="Image 5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81" y="2467213"/>
                <a:ext cx="380759" cy="380759"/>
              </a:xfrm>
              <a:prstGeom prst="rect">
                <a:avLst/>
              </a:prstGeom>
            </p:spPr>
          </p:pic>
        </p:grpSp>
        <p:grpSp>
          <p:nvGrpSpPr>
            <p:cNvPr id="67" name="Groupe 66"/>
            <p:cNvGrpSpPr/>
            <p:nvPr/>
          </p:nvGrpSpPr>
          <p:grpSpPr>
            <a:xfrm>
              <a:off x="1330862" y="3725651"/>
              <a:ext cx="2595368" cy="769441"/>
              <a:chOff x="529667" y="3122809"/>
              <a:chExt cx="2595368" cy="769441"/>
            </a:xfrm>
          </p:grpSpPr>
          <p:grpSp>
            <p:nvGrpSpPr>
              <p:cNvPr id="62" name="Groupe 61"/>
              <p:cNvGrpSpPr/>
              <p:nvPr/>
            </p:nvGrpSpPr>
            <p:grpSpPr>
              <a:xfrm>
                <a:off x="529667" y="3122809"/>
                <a:ext cx="2595368" cy="769441"/>
                <a:chOff x="204144" y="2245504"/>
                <a:chExt cx="2595368" cy="769441"/>
              </a:xfrm>
            </p:grpSpPr>
            <p:sp>
              <p:nvSpPr>
                <p:cNvPr id="63" name="ZoneTexte 62"/>
                <p:cNvSpPr txBox="1"/>
                <p:nvPr/>
              </p:nvSpPr>
              <p:spPr>
                <a:xfrm>
                  <a:off x="1861051" y="2245504"/>
                  <a:ext cx="938461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3200" b="1" dirty="0">
                      <a:solidFill>
                        <a:srgbClr val="159961"/>
                      </a:solidFill>
                      <a:latin typeface="+mn-lt"/>
                    </a:rPr>
                    <a:t>6</a:t>
                  </a:r>
                  <a:br>
                    <a:rPr lang="pt-PT" b="1" dirty="0">
                      <a:solidFill>
                        <a:srgbClr val="159961"/>
                      </a:solidFill>
                      <a:latin typeface="+mn-lt"/>
                    </a:rPr>
                  </a:br>
                  <a:r>
                    <a:rPr lang="pt-PT" sz="1200" b="1" dirty="0">
                      <a:solidFill>
                        <a:srgbClr val="159961"/>
                      </a:solidFill>
                      <a:latin typeface="+mn-lt"/>
                    </a:rPr>
                    <a:t>projects</a:t>
                  </a:r>
                  <a:endParaRPr lang="fr-FR" sz="1200" b="1" dirty="0">
                    <a:solidFill>
                      <a:srgbClr val="159961"/>
                    </a:solidFill>
                    <a:latin typeface="+mn-lt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204144" y="2295136"/>
                  <a:ext cx="1656907" cy="688653"/>
                </a:xfrm>
                <a:prstGeom prst="rect">
                  <a:avLst/>
                </a:prstGeom>
                <a:solidFill>
                  <a:srgbClr val="159961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47675"/>
                  <a:r>
                    <a:rPr lang="en-GB" sz="1100" b="1" dirty="0">
                      <a:solidFill>
                        <a:schemeClr val="bg1"/>
                      </a:solidFill>
                    </a:rPr>
                    <a:t>Renewable Energy</a:t>
                  </a:r>
                </a:p>
              </p:txBody>
            </p:sp>
          </p:grpSp>
          <p:pic>
            <p:nvPicPr>
              <p:cNvPr id="66" name="Image 6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919" y="3316120"/>
                <a:ext cx="380759" cy="380759"/>
              </a:xfrm>
              <a:prstGeom prst="rect">
                <a:avLst/>
              </a:prstGeom>
            </p:spPr>
          </p:pic>
        </p:grpSp>
      </p:grpSp>
      <p:grpSp>
        <p:nvGrpSpPr>
          <p:cNvPr id="2" name="Groupe 1"/>
          <p:cNvGrpSpPr/>
          <p:nvPr/>
        </p:nvGrpSpPr>
        <p:grpSpPr>
          <a:xfrm>
            <a:off x="1125097" y="2157776"/>
            <a:ext cx="2795945" cy="1147014"/>
            <a:chOff x="5686676" y="877481"/>
            <a:chExt cx="2795945" cy="1147014"/>
          </a:xfrm>
        </p:grpSpPr>
        <p:grpSp>
          <p:nvGrpSpPr>
            <p:cNvPr id="68" name="Groupe 67"/>
            <p:cNvGrpSpPr/>
            <p:nvPr/>
          </p:nvGrpSpPr>
          <p:grpSpPr>
            <a:xfrm>
              <a:off x="5686676" y="877481"/>
              <a:ext cx="1822051" cy="1147014"/>
              <a:chOff x="-1695983" y="4581128"/>
              <a:chExt cx="1822051" cy="114701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1659618" y="4661742"/>
                <a:ext cx="1785686" cy="1041313"/>
              </a:xfrm>
              <a:prstGeom prst="rect">
                <a:avLst/>
              </a:prstGeom>
              <a:solidFill>
                <a:srgbClr val="FDC608"/>
              </a:solidFill>
              <a:ln w="1905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1950"/>
                <a:br>
                  <a:rPr lang="en-GB" sz="1100" b="1" dirty="0">
                    <a:solidFill>
                      <a:srgbClr val="465F92"/>
                    </a:solidFill>
                  </a:rPr>
                </a:br>
                <a:r>
                  <a:rPr lang="en-GB" sz="1100" b="1" dirty="0">
                    <a:solidFill>
                      <a:srgbClr val="465F92"/>
                    </a:solidFill>
                  </a:rPr>
                  <a:t>Green Growth</a:t>
                </a:r>
              </a:p>
              <a:p>
                <a:pPr marL="361950"/>
                <a:br>
                  <a:rPr lang="en-GB" sz="1100" b="1" dirty="0">
                    <a:solidFill>
                      <a:srgbClr val="465F92"/>
                    </a:solidFill>
                  </a:rPr>
                </a:br>
                <a:r>
                  <a:rPr lang="en-GB" sz="1100" b="1" dirty="0">
                    <a:solidFill>
                      <a:srgbClr val="465F92"/>
                    </a:solidFill>
                  </a:rPr>
                  <a:t>Blue Growth</a:t>
                </a:r>
                <a:br>
                  <a:rPr lang="en-GB" sz="1100" b="1" dirty="0">
                    <a:solidFill>
                      <a:srgbClr val="465F92"/>
                    </a:solidFill>
                  </a:rPr>
                </a:br>
                <a:endParaRPr lang="en-GB" sz="1100" b="1" dirty="0">
                  <a:solidFill>
                    <a:srgbClr val="465F92"/>
                  </a:solidFill>
                </a:endParaRPr>
              </a:p>
              <a:p>
                <a:pPr marL="361950"/>
                <a:r>
                  <a:rPr lang="en-GB" sz="1100" b="1" dirty="0">
                    <a:solidFill>
                      <a:srgbClr val="465F92"/>
                    </a:solidFill>
                  </a:rPr>
                  <a:t>Social &amp; Creative</a:t>
                </a:r>
              </a:p>
              <a:p>
                <a:pPr marL="361950"/>
                <a:endParaRPr lang="en-GB" sz="1100" b="1" dirty="0">
                  <a:solidFill>
                    <a:srgbClr val="465F92"/>
                  </a:solidFill>
                </a:endParaRPr>
              </a:p>
            </p:txBody>
          </p:sp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95981" y="4958909"/>
                <a:ext cx="381889" cy="381889"/>
              </a:xfrm>
              <a:prstGeom prst="rect">
                <a:avLst/>
              </a:prstGeom>
            </p:spPr>
          </p:pic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95982" y="4581128"/>
                <a:ext cx="381889" cy="381889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95983" y="5346253"/>
                <a:ext cx="381889" cy="381889"/>
              </a:xfrm>
              <a:prstGeom prst="rect">
                <a:avLst/>
              </a:prstGeom>
            </p:spPr>
          </p:pic>
        </p:grpSp>
        <p:sp>
          <p:nvSpPr>
            <p:cNvPr id="69" name="ZoneTexte 68"/>
            <p:cNvSpPr txBox="1"/>
            <p:nvPr/>
          </p:nvSpPr>
          <p:spPr>
            <a:xfrm>
              <a:off x="7544160" y="1131939"/>
              <a:ext cx="9384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200" b="1" dirty="0">
                  <a:solidFill>
                    <a:srgbClr val="FDC608"/>
                  </a:solidFill>
                  <a:latin typeface="+mn-lt"/>
                </a:rPr>
                <a:t>16</a:t>
              </a:r>
              <a:br>
                <a:rPr lang="pt-PT" b="1" dirty="0">
                  <a:solidFill>
                    <a:srgbClr val="FDC608"/>
                  </a:solidFill>
                  <a:latin typeface="+mn-lt"/>
                </a:rPr>
              </a:br>
              <a:r>
                <a:rPr lang="pt-PT" sz="1200" b="1" dirty="0">
                  <a:solidFill>
                    <a:srgbClr val="FDC608"/>
                  </a:solidFill>
                  <a:latin typeface="+mn-lt"/>
                </a:rPr>
                <a:t>projects</a:t>
              </a:r>
              <a:endParaRPr lang="fr-FR" sz="1200" b="1" dirty="0">
                <a:solidFill>
                  <a:srgbClr val="FDC608"/>
                </a:solidFill>
                <a:latin typeface="+mn-lt"/>
              </a:endParaRPr>
            </a:p>
          </p:txBody>
        </p:sp>
      </p:grpSp>
      <p:sp>
        <p:nvSpPr>
          <p:cNvPr id="70" name="Titre 1"/>
          <p:cNvSpPr txBox="1">
            <a:spLocks/>
          </p:cNvSpPr>
          <p:nvPr/>
        </p:nvSpPr>
        <p:spPr>
          <a:xfrm>
            <a:off x="0" y="110717"/>
            <a:ext cx="9130434" cy="6175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altLang="fr-FR" sz="2800" dirty="0"/>
              <a:t>1</a:t>
            </a:r>
            <a:r>
              <a:rPr lang="en-GB" altLang="fr-FR" sz="2800" baseline="30000" dirty="0"/>
              <a:t>st</a:t>
            </a:r>
            <a:r>
              <a:rPr lang="en-GB" altLang="fr-FR" sz="2800" dirty="0"/>
              <a:t> call total approved projects per S.O.</a:t>
            </a:r>
            <a:endParaRPr lang="en-GB" altLang="fr-FR" sz="2800" kern="1200" dirty="0">
              <a:solidFill>
                <a:srgbClr val="465F92"/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25097" y="908720"/>
            <a:ext cx="704730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Total participation:</a:t>
            </a:r>
          </a:p>
          <a:p>
            <a:pPr algn="ctr"/>
            <a:r>
              <a:rPr lang="fr-FR" dirty="0"/>
              <a:t>ERDF &gt; 549</a:t>
            </a:r>
          </a:p>
          <a:p>
            <a:pPr algn="ctr"/>
            <a:r>
              <a:rPr lang="fr-FR" dirty="0"/>
              <a:t>IPA &gt; 23</a:t>
            </a:r>
          </a:p>
        </p:txBody>
      </p:sp>
    </p:spTree>
    <p:extLst>
      <p:ext uri="{BB962C8B-B14F-4D97-AF65-F5344CB8AC3E}">
        <p14:creationId xmlns:p14="http://schemas.microsoft.com/office/powerpoint/2010/main" val="21091577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26"/>
          <p:cNvSpPr txBox="1"/>
          <p:nvPr/>
        </p:nvSpPr>
        <p:spPr>
          <a:xfrm>
            <a:off x="6420581" y="3090029"/>
            <a:ext cx="1622851" cy="354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4569"/>
              </a:buClr>
              <a:buSzPct val="25000"/>
            </a:pPr>
            <a:endParaRPr lang="en-US" sz="2000" dirty="0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30871" b="10329"/>
          <a:stretch/>
        </p:blipFill>
        <p:spPr>
          <a:xfrm>
            <a:off x="1043608" y="1124402"/>
            <a:ext cx="7120325" cy="46169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36" y="1359208"/>
            <a:ext cx="838698" cy="8386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59208"/>
            <a:ext cx="838698" cy="8386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04" y="1359208"/>
            <a:ext cx="838698" cy="838698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323528" y="-76948"/>
            <a:ext cx="99371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4569"/>
              </a:buClr>
              <a:buSzPct val="70000"/>
            </a:pPr>
            <a:r>
              <a:rPr lang="fr-FR" sz="3200" kern="0" dirty="0"/>
              <a:t>2. </a:t>
            </a:r>
            <a:r>
              <a:rPr lang="en-US" sz="3200" dirty="0"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Logos of the MED projects</a:t>
            </a:r>
            <a:endParaRPr lang="en-US" sz="3200" kern="0" dirty="0">
              <a:solidFill>
                <a:srgbClr val="9FAEE5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48621689"/>
      </p:ext>
    </p:extLst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3568" y="2205038"/>
            <a:ext cx="3888432" cy="2514971"/>
          </a:xfrm>
        </p:spPr>
        <p:txBody>
          <a:bodyPr/>
          <a:lstStyle/>
          <a:p>
            <a:r>
              <a:rPr lang="fr-FR" altLang="fr-FR" sz="1600" dirty="0"/>
              <a:t>To </a:t>
            </a:r>
            <a:r>
              <a:rPr lang="fr-FR" altLang="fr-FR" sz="1600" b="1" kern="1200" dirty="0" err="1">
                <a:solidFill>
                  <a:srgbClr val="003399"/>
                </a:solidFill>
                <a:cs typeface="+mn-cs"/>
              </a:rPr>
              <a:t>concentrate</a:t>
            </a:r>
            <a:r>
              <a:rPr lang="fr-FR" altLang="fr-FR" sz="1600" dirty="0">
                <a:solidFill>
                  <a:srgbClr val="002060"/>
                </a:solidFill>
              </a:rPr>
              <a:t> </a:t>
            </a:r>
            <a:r>
              <a:rPr lang="fr-FR" altLang="fr-FR" sz="1600" dirty="0"/>
              <a:t>the </a:t>
            </a:r>
            <a:r>
              <a:rPr lang="fr-FR" altLang="fr-FR" sz="1600" dirty="0" err="1"/>
              <a:t>development</a:t>
            </a:r>
            <a:r>
              <a:rPr lang="fr-FR" altLang="fr-FR" sz="1600" dirty="0"/>
              <a:t> and </a:t>
            </a:r>
            <a:r>
              <a:rPr lang="fr-FR" altLang="fr-FR" sz="1600" dirty="0" err="1"/>
              <a:t>hosting</a:t>
            </a:r>
            <a:r>
              <a:rPr lang="fr-FR" altLang="fr-FR" sz="1600" dirty="0"/>
              <a:t> of </a:t>
            </a:r>
            <a:r>
              <a:rPr lang="fr-FR" altLang="fr-FR" sz="1600" dirty="0" err="1"/>
              <a:t>project’s</a:t>
            </a:r>
            <a:r>
              <a:rPr lang="fr-FR" altLang="fr-FR" sz="1600" dirty="0"/>
              <a:t> web sites</a:t>
            </a:r>
          </a:p>
          <a:p>
            <a:endParaRPr lang="fr-FR" altLang="fr-FR" sz="1600" dirty="0"/>
          </a:p>
          <a:p>
            <a:r>
              <a:rPr lang="fr-FR" altLang="fr-FR" sz="1600" dirty="0"/>
              <a:t>To </a:t>
            </a:r>
            <a:r>
              <a:rPr lang="fr-FR" altLang="fr-FR" sz="1600" dirty="0" err="1"/>
              <a:t>offer</a:t>
            </a:r>
            <a:r>
              <a:rPr lang="fr-FR" altLang="fr-FR" sz="1600" dirty="0"/>
              <a:t> </a:t>
            </a:r>
            <a:r>
              <a:rPr lang="fr-FR" altLang="fr-FR" sz="1600" dirty="0" err="1"/>
              <a:t>each</a:t>
            </a:r>
            <a:r>
              <a:rPr lang="fr-FR" altLang="fr-FR" sz="1600" dirty="0"/>
              <a:t> </a:t>
            </a:r>
            <a:r>
              <a:rPr lang="fr-FR" altLang="fr-FR" sz="1600" dirty="0" err="1"/>
              <a:t>project</a:t>
            </a:r>
            <a:r>
              <a:rPr lang="fr-FR" altLang="fr-FR" sz="1600" dirty="0"/>
              <a:t> a </a:t>
            </a:r>
            <a:r>
              <a:rPr lang="fr-FR" altLang="fr-FR" sz="1600" b="1" dirty="0">
                <a:solidFill>
                  <a:srgbClr val="003399"/>
                </a:solidFill>
              </a:rPr>
              <a:t>modern </a:t>
            </a:r>
            <a:r>
              <a:rPr lang="fr-FR" altLang="fr-FR" sz="1600" b="1" dirty="0" err="1">
                <a:solidFill>
                  <a:srgbClr val="003399"/>
                </a:solidFill>
              </a:rPr>
              <a:t>website</a:t>
            </a:r>
            <a:br>
              <a:rPr lang="fr-FR" altLang="fr-FR" sz="1600" dirty="0"/>
            </a:br>
            <a:endParaRPr lang="fr-FR" altLang="fr-FR" sz="1600" dirty="0"/>
          </a:p>
          <a:p>
            <a:r>
              <a:rPr lang="fr-FR" altLang="fr-FR" sz="1600" dirty="0"/>
              <a:t>To </a:t>
            </a:r>
            <a:r>
              <a:rPr lang="fr-FR" altLang="fr-FR" sz="1600" b="1" dirty="0" err="1">
                <a:solidFill>
                  <a:srgbClr val="003399"/>
                </a:solidFill>
              </a:rPr>
              <a:t>integrate</a:t>
            </a:r>
            <a:r>
              <a:rPr lang="fr-FR" altLang="fr-FR" sz="1600" b="1" dirty="0">
                <a:solidFill>
                  <a:srgbClr val="003399"/>
                </a:solidFill>
              </a:rPr>
              <a:t> the </a:t>
            </a:r>
            <a:r>
              <a:rPr lang="fr-FR" altLang="fr-FR" sz="1600" b="1" dirty="0" err="1">
                <a:solidFill>
                  <a:srgbClr val="003399"/>
                </a:solidFill>
              </a:rPr>
              <a:t>specific</a:t>
            </a:r>
            <a:r>
              <a:rPr lang="fr-FR" altLang="fr-FR" sz="1600" b="1" dirty="0">
                <a:solidFill>
                  <a:srgbClr val="003399"/>
                </a:solidFill>
              </a:rPr>
              <a:t> </a:t>
            </a:r>
            <a:r>
              <a:rPr lang="fr-FR" altLang="fr-FR" sz="1600" b="1" dirty="0" err="1">
                <a:solidFill>
                  <a:srgbClr val="003399"/>
                </a:solidFill>
              </a:rPr>
              <a:t>tools</a:t>
            </a:r>
            <a:r>
              <a:rPr lang="fr-FR" altLang="fr-FR" sz="1600" b="1" dirty="0">
                <a:solidFill>
                  <a:srgbClr val="003399"/>
                </a:solidFill>
              </a:rPr>
              <a:t> </a:t>
            </a:r>
            <a:r>
              <a:rPr lang="fr-FR" altLang="fr-FR" sz="1600" dirty="0"/>
              <a:t>of the </a:t>
            </a:r>
            <a:r>
              <a:rPr lang="fr-FR" altLang="fr-FR" sz="1600" dirty="0" err="1"/>
              <a:t>Interreg</a:t>
            </a:r>
            <a:r>
              <a:rPr lang="fr-FR" altLang="fr-FR" sz="1600" dirty="0"/>
              <a:t> MED Programme</a:t>
            </a:r>
          </a:p>
          <a:p>
            <a:endParaRPr lang="fr-FR" altLang="fr-FR" sz="1600" dirty="0"/>
          </a:p>
          <a:p>
            <a:endParaRPr lang="fr-FR" altLang="fr-FR" sz="1600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323528" y="-76948"/>
            <a:ext cx="99371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4569"/>
              </a:buClr>
              <a:buSzPct val="70000"/>
            </a:pPr>
            <a:r>
              <a:rPr lang="fr-FR" sz="3200" kern="0" dirty="0"/>
              <a:t>3. </a:t>
            </a:r>
            <a:r>
              <a:rPr lang="fr-FR" sz="3200" kern="0" dirty="0" err="1"/>
              <a:t>Interreg</a:t>
            </a:r>
            <a:r>
              <a:rPr lang="fr-FR" sz="3200" kern="0" dirty="0"/>
              <a:t> MED</a:t>
            </a:r>
            <a:endParaRPr lang="en-US" sz="3200" kern="0" dirty="0">
              <a:solidFill>
                <a:srgbClr val="9FAEE5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  <a:sym typeface="Montserrat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905724" y="188640"/>
            <a:ext cx="2987375" cy="656362"/>
            <a:chOff x="1187624" y="-6003"/>
            <a:chExt cx="7080076" cy="1555577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2"/>
            <a:stretch/>
          </p:blipFill>
          <p:spPr>
            <a:xfrm>
              <a:off x="3059832" y="44624"/>
              <a:ext cx="5207868" cy="150495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89"/>
            <a:stretch/>
          </p:blipFill>
          <p:spPr>
            <a:xfrm flipH="1">
              <a:off x="1187624" y="-6003"/>
              <a:ext cx="2159095" cy="150495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4772137" y="2148314"/>
            <a:ext cx="3847096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Responsive design</a:t>
            </a:r>
            <a:r>
              <a:rPr lang="fr-FR" sz="1600" dirty="0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fr-FR" sz="1600" dirty="0" err="1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you’ll</a:t>
            </a:r>
            <a:r>
              <a:rPr lang="fr-FR" sz="1600" dirty="0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fr-FR" sz="1600" dirty="0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section by section. You have to scroll 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lang="fr-FR" sz="1600" dirty="0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1600" dirty="0" err="1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navigate</a:t>
            </a:r>
            <a:r>
              <a:rPr lang="fr-FR" sz="1600" dirty="0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0033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Branded</a:t>
            </a:r>
            <a:r>
              <a:rPr lang="fr-FR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fr-FR" sz="1600" dirty="0" err="1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thematic</a:t>
            </a:r>
            <a:r>
              <a:rPr lang="fr-FR" sz="1600" dirty="0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fr-FR" sz="1600" dirty="0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fr-FR" sz="1600" dirty="0" err="1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fr-FR" sz="1600" dirty="0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complementary</a:t>
            </a:r>
            <a:r>
              <a:rPr lang="fr-FR" sz="1600" dirty="0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colours</a:t>
            </a:r>
            <a:r>
              <a:rPr lang="fr-FR" sz="1600" dirty="0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600" dirty="0" err="1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dark</a:t>
            </a:r>
            <a:r>
              <a:rPr lang="fr-FR" sz="1600" dirty="0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r>
              <a:rPr lang="fr-FR" sz="1600" dirty="0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600" dirty="0" err="1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grey</a:t>
            </a:r>
            <a:r>
              <a:rPr lang="fr-FR" sz="1600" dirty="0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0033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en-GB" sz="1600" dirty="0">
                <a:solidFill>
                  <a:srgbClr val="8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TYPO3, version 7 LTS, launched in 2015</a:t>
            </a:r>
            <a:endParaRPr lang="fr-FR" sz="1600" dirty="0">
              <a:solidFill>
                <a:srgbClr val="8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23528" y="1944739"/>
            <a:ext cx="1827269" cy="4781897"/>
            <a:chOff x="765525" y="1067871"/>
            <a:chExt cx="2150291" cy="5627235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34" y="1808848"/>
              <a:ext cx="2089633" cy="4886258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469" y="1067871"/>
              <a:ext cx="649347" cy="649347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997" y="1067871"/>
              <a:ext cx="649347" cy="649347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525" y="1067871"/>
              <a:ext cx="649347" cy="649347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4241822" y="1937776"/>
            <a:ext cx="1775723" cy="4772102"/>
            <a:chOff x="5934896" y="1079398"/>
            <a:chExt cx="2089633" cy="5615709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896" y="1808848"/>
              <a:ext cx="2089633" cy="4886259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833" y="1079398"/>
              <a:ext cx="626293" cy="626293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361" y="1079398"/>
              <a:ext cx="626293" cy="626293"/>
            </a:xfrm>
            <a:prstGeom prst="rect">
              <a:avLst/>
            </a:prstGeom>
          </p:spPr>
        </p:pic>
      </p:grpSp>
      <p:grpSp>
        <p:nvGrpSpPr>
          <p:cNvPr id="3" name="Groupe 2"/>
          <p:cNvGrpSpPr/>
          <p:nvPr/>
        </p:nvGrpSpPr>
        <p:grpSpPr>
          <a:xfrm>
            <a:off x="2230586" y="1918419"/>
            <a:ext cx="1873615" cy="4781081"/>
            <a:chOff x="3303274" y="1068831"/>
            <a:chExt cx="2204830" cy="5626275"/>
          </a:xfrm>
        </p:grpSpPr>
        <p:grpSp>
          <p:nvGrpSpPr>
            <p:cNvPr id="15" name="Groupe 14"/>
            <p:cNvGrpSpPr/>
            <p:nvPr/>
          </p:nvGrpSpPr>
          <p:grpSpPr>
            <a:xfrm>
              <a:off x="3363928" y="1808847"/>
              <a:ext cx="2144176" cy="4886259"/>
              <a:chOff x="5814979" y="-17099"/>
              <a:chExt cx="2933485" cy="6858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14979" y="5877272"/>
                <a:ext cx="2933485" cy="9636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FFFF"/>
                  </a:solidFill>
                </a:endParaRPr>
              </a:p>
            </p:txBody>
          </p:sp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4979" y="-17099"/>
                <a:ext cx="2933485" cy="6858000"/>
              </a:xfrm>
              <a:prstGeom prst="rect">
                <a:avLst/>
              </a:prstGeom>
            </p:spPr>
          </p:pic>
        </p:grp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274" y="1068831"/>
              <a:ext cx="647426" cy="647426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678" y="1068831"/>
              <a:ext cx="647426" cy="64742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976" y="1068831"/>
              <a:ext cx="647426" cy="647426"/>
            </a:xfrm>
            <a:prstGeom prst="rect">
              <a:avLst/>
            </a:prstGeom>
          </p:spPr>
        </p:pic>
      </p:grpSp>
      <p:sp>
        <p:nvSpPr>
          <p:cNvPr id="26" name="Titre 1"/>
          <p:cNvSpPr txBox="1">
            <a:spLocks/>
          </p:cNvSpPr>
          <p:nvPr/>
        </p:nvSpPr>
        <p:spPr bwMode="auto">
          <a:xfrm>
            <a:off x="323528" y="-76948"/>
            <a:ext cx="99371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/>
              <a:t>3. </a:t>
            </a:r>
            <a:r>
              <a:rPr lang="fr-FR" sz="3200" dirty="0" err="1"/>
              <a:t>Projects</a:t>
            </a:r>
            <a:r>
              <a:rPr lang="fr-FR" sz="3200" dirty="0"/>
              <a:t> </a:t>
            </a:r>
            <a:r>
              <a:rPr lang="fr-FR" sz="3200" dirty="0" err="1"/>
              <a:t>websites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5905724" y="188640"/>
            <a:ext cx="2987375" cy="656362"/>
            <a:chOff x="1187624" y="-6003"/>
            <a:chExt cx="7080076" cy="1555577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2"/>
            <a:stretch/>
          </p:blipFill>
          <p:spPr>
            <a:xfrm>
              <a:off x="3059832" y="44624"/>
              <a:ext cx="5207868" cy="150495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89"/>
            <a:stretch/>
          </p:blipFill>
          <p:spPr>
            <a:xfrm flipH="1">
              <a:off x="1187624" y="-6003"/>
              <a:ext cx="2159095" cy="1504950"/>
            </a:xfrm>
            <a:prstGeom prst="rect">
              <a:avLst/>
            </a:prstGeom>
          </p:spPr>
        </p:pic>
      </p:grpSp>
      <p:sp>
        <p:nvSpPr>
          <p:cNvPr id="29" name="Titre 1"/>
          <p:cNvSpPr txBox="1">
            <a:spLocks/>
          </p:cNvSpPr>
          <p:nvPr/>
        </p:nvSpPr>
        <p:spPr bwMode="auto">
          <a:xfrm>
            <a:off x="821001" y="1090607"/>
            <a:ext cx="4692783" cy="86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Horizontal </a:t>
            </a:r>
            <a:r>
              <a:rPr lang="fr-FR" sz="1600" dirty="0" err="1"/>
              <a:t>projects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Image 29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85" y="1956493"/>
            <a:ext cx="2133737" cy="4626653"/>
          </a:xfrm>
          <a:prstGeom prst="rect">
            <a:avLst/>
          </a:prstGeom>
        </p:spPr>
      </p:pic>
      <p:sp>
        <p:nvSpPr>
          <p:cNvPr id="31" name="Titre 1"/>
          <p:cNvSpPr txBox="1">
            <a:spLocks/>
          </p:cNvSpPr>
          <p:nvPr/>
        </p:nvSpPr>
        <p:spPr bwMode="auto">
          <a:xfrm>
            <a:off x="6256419" y="1052533"/>
            <a:ext cx="2887581" cy="86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 err="1"/>
              <a:t>Modular</a:t>
            </a:r>
            <a:br>
              <a:rPr lang="fr-FR" sz="3200" dirty="0"/>
            </a:br>
            <a:r>
              <a:rPr lang="fr-FR" sz="3200" dirty="0" err="1"/>
              <a:t>projects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057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323528" y="-76948"/>
            <a:ext cx="99371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4569"/>
              </a:buClr>
              <a:buSzPct val="70000"/>
            </a:pPr>
            <a:r>
              <a:rPr lang="fr-FR" sz="3200" kern="0" dirty="0"/>
              <a:t>3. </a:t>
            </a:r>
            <a:r>
              <a:rPr lang="fr-FR" sz="3200" kern="0" dirty="0" err="1"/>
              <a:t>Features</a:t>
            </a:r>
            <a:endParaRPr lang="en-US" sz="3200" kern="0" dirty="0">
              <a:solidFill>
                <a:srgbClr val="9FAEE5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  <a:sym typeface="Montserrat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905724" y="188640"/>
            <a:ext cx="2987375" cy="656362"/>
            <a:chOff x="1187624" y="-6003"/>
            <a:chExt cx="7080076" cy="1555577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2"/>
            <a:stretch/>
          </p:blipFill>
          <p:spPr>
            <a:xfrm>
              <a:off x="3059832" y="44624"/>
              <a:ext cx="5207868" cy="150495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89"/>
            <a:stretch/>
          </p:blipFill>
          <p:spPr>
            <a:xfrm flipH="1">
              <a:off x="1187624" y="-6003"/>
              <a:ext cx="2159095" cy="150495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51520" y="1356210"/>
            <a:ext cx="4033019" cy="2806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err="1">
                <a:solidFill>
                  <a:srgbClr val="003399"/>
                </a:solidFill>
                <a:latin typeface="Verdana"/>
              </a:rPr>
              <a:t>What</a:t>
            </a:r>
            <a:r>
              <a:rPr lang="fr-FR" sz="1600" b="1" dirty="0">
                <a:solidFill>
                  <a:srgbClr val="003399"/>
                </a:solidFill>
                <a:latin typeface="Verdana"/>
              </a:rPr>
              <a:t> </a:t>
            </a:r>
            <a:r>
              <a:rPr lang="fr-FR" sz="1600" b="1" dirty="0" err="1">
                <a:solidFill>
                  <a:srgbClr val="003399"/>
                </a:solidFill>
                <a:latin typeface="Verdana"/>
              </a:rPr>
              <a:t>can</a:t>
            </a:r>
            <a:r>
              <a:rPr lang="fr-FR" sz="1600" b="1" dirty="0">
                <a:solidFill>
                  <a:srgbClr val="003399"/>
                </a:solidFill>
                <a:latin typeface="Verdana"/>
              </a:rPr>
              <a:t> </a:t>
            </a:r>
            <a:r>
              <a:rPr lang="fr-FR" sz="1600" b="1" dirty="0" err="1">
                <a:solidFill>
                  <a:srgbClr val="003399"/>
                </a:solidFill>
                <a:latin typeface="Verdana"/>
              </a:rPr>
              <a:t>you</a:t>
            </a:r>
            <a:r>
              <a:rPr lang="fr-FR" sz="1600" b="1" dirty="0">
                <a:solidFill>
                  <a:srgbClr val="003399"/>
                </a:solidFill>
                <a:latin typeface="Verdana"/>
              </a:rPr>
              <a:t> do </a:t>
            </a:r>
            <a:r>
              <a:rPr lang="fr-FR" sz="1600" b="1" dirty="0" err="1">
                <a:solidFill>
                  <a:srgbClr val="003399"/>
                </a:solidFill>
                <a:latin typeface="Verdana"/>
              </a:rPr>
              <a:t>with</a:t>
            </a:r>
            <a:r>
              <a:rPr lang="fr-FR" sz="1600" b="1" dirty="0">
                <a:solidFill>
                  <a:srgbClr val="003399"/>
                </a:solidFill>
                <a:latin typeface="Verdana"/>
              </a:rPr>
              <a:t> the </a:t>
            </a:r>
            <a:r>
              <a:rPr lang="fr-FR" sz="1600" b="1" dirty="0" err="1">
                <a:solidFill>
                  <a:srgbClr val="003399"/>
                </a:solidFill>
                <a:latin typeface="Verdana"/>
              </a:rPr>
              <a:t>project</a:t>
            </a:r>
            <a:r>
              <a:rPr lang="fr-FR" sz="1600" b="1" dirty="0">
                <a:solidFill>
                  <a:srgbClr val="003399"/>
                </a:solidFill>
                <a:latin typeface="Verdana"/>
              </a:rPr>
              <a:t> </a:t>
            </a:r>
            <a:r>
              <a:rPr lang="fr-FR" sz="1600" b="1" dirty="0" err="1">
                <a:solidFill>
                  <a:srgbClr val="003399"/>
                </a:solidFill>
                <a:latin typeface="Verdana"/>
              </a:rPr>
              <a:t>website</a:t>
            </a:r>
            <a:r>
              <a:rPr lang="fr-FR" sz="1600" b="1" dirty="0">
                <a:solidFill>
                  <a:srgbClr val="003399"/>
                </a:solidFill>
                <a:latin typeface="Verdana"/>
              </a:rPr>
              <a:t>?</a:t>
            </a:r>
            <a:endParaRPr lang="fr-FR" sz="1600" dirty="0">
              <a:solidFill>
                <a:srgbClr val="808080"/>
              </a:solidFill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news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Launch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endParaRPr lang="fr-FR" sz="1600" b="1" dirty="0">
              <a:solidFill>
                <a:srgbClr val="002060"/>
              </a:solidFill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complete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r>
              <a:rPr lang="fr-FR" sz="1600" b="1" dirty="0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3399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surveys</a:t>
            </a:r>
            <a:r>
              <a:rPr lang="fr-FR" sz="1600" dirty="0">
                <a:solidFill>
                  <a:srgbClr val="003399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fr-FR" sz="1600" b="1" dirty="0" err="1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forms</a:t>
            </a:r>
            <a:endParaRPr lang="fr-FR" sz="1600" b="1" dirty="0">
              <a:solidFill>
                <a:srgbClr val="002060"/>
              </a:solidFill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FAQ,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glossary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tutorials</a:t>
            </a:r>
            <a:endParaRPr lang="fr-FR" sz="1600" dirty="0">
              <a:solidFill>
                <a:srgbClr val="808080"/>
              </a:solidFill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Embed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pages the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platforms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Iframe</a:t>
            </a:r>
            <a:endParaRPr lang="fr-FR" sz="1600" b="1" dirty="0">
              <a:solidFill>
                <a:srgbClr val="002060"/>
              </a:solidFill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353002"/>
            <a:ext cx="4392488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rgbClr val="003399"/>
                </a:solidFill>
                <a:latin typeface="Verdana"/>
              </a:rPr>
              <a:t>How </a:t>
            </a:r>
            <a:r>
              <a:rPr lang="fr-FR" sz="1600" b="1" dirty="0" err="1">
                <a:solidFill>
                  <a:srgbClr val="003399"/>
                </a:solidFill>
                <a:latin typeface="Verdana"/>
              </a:rPr>
              <a:t>can</a:t>
            </a:r>
            <a:r>
              <a:rPr lang="fr-FR" sz="1600" b="1" dirty="0">
                <a:solidFill>
                  <a:srgbClr val="003399"/>
                </a:solidFill>
                <a:latin typeface="Verdana"/>
              </a:rPr>
              <a:t> </a:t>
            </a:r>
            <a:r>
              <a:rPr lang="fr-FR" sz="1600" b="1" dirty="0" err="1">
                <a:solidFill>
                  <a:srgbClr val="003399"/>
                </a:solidFill>
                <a:latin typeface="Verdana"/>
              </a:rPr>
              <a:t>you</a:t>
            </a:r>
            <a:r>
              <a:rPr lang="fr-FR" sz="1600" b="1" dirty="0">
                <a:solidFill>
                  <a:srgbClr val="003399"/>
                </a:solidFill>
                <a:latin typeface="Verdana"/>
              </a:rPr>
              <a:t> </a:t>
            </a:r>
            <a:r>
              <a:rPr lang="fr-FR" sz="1600" b="1" dirty="0" err="1">
                <a:solidFill>
                  <a:srgbClr val="003399"/>
                </a:solidFill>
                <a:latin typeface="Verdana"/>
              </a:rPr>
              <a:t>collaborate</a:t>
            </a:r>
            <a:r>
              <a:rPr lang="fr-FR" sz="1600" b="1" dirty="0">
                <a:solidFill>
                  <a:srgbClr val="003399"/>
                </a:solidFill>
                <a:latin typeface="Verdana"/>
              </a:rPr>
              <a:t> in the Platform?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You’ll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have a </a:t>
            </a:r>
            <a:r>
              <a:rPr lang="fr-FR" sz="1600" b="1" dirty="0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profile</a:t>
            </a:r>
            <a:r>
              <a:rPr lang="fr-FR" sz="1600" dirty="0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and a </a:t>
            </a:r>
            <a:r>
              <a:rPr lang="fr-FR" sz="1600" b="1" dirty="0" err="1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internal</a:t>
            </a:r>
            <a:r>
              <a:rPr lang="fr-FR" sz="1600" b="1" dirty="0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area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participate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discussion groups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share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documents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b="1" dirty="0" err="1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subscribe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RSS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feeds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, news and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sites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the performance of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monitoring </a:t>
            </a:r>
            <a:r>
              <a:rPr lang="fr-FR" sz="1600" b="1" dirty="0" err="1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dashboards</a:t>
            </a:r>
            <a:endParaRPr lang="fr-FR" sz="1600" b="1" dirty="0">
              <a:solidFill>
                <a:srgbClr val="002060"/>
              </a:solidFill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You’ll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able to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send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mailings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600" b="1" dirty="0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newsletter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upload</a:t>
            </a:r>
            <a:r>
              <a:rPr lang="fr-FR" sz="1600" b="1" dirty="0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fr-FR" sz="1600" b="1" dirty="0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deliverables</a:t>
            </a:r>
            <a:endParaRPr lang="fr-FR" sz="1600" b="1" dirty="0">
              <a:solidFill>
                <a:srgbClr val="002060"/>
              </a:solidFill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find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partners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600" dirty="0" err="1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individuals</a:t>
            </a:r>
            <a:r>
              <a:rPr lang="fr-FR" sz="1600" dirty="0">
                <a:solidFill>
                  <a:srgbClr val="80808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fr-FR" sz="1600" b="1" dirty="0">
                <a:solidFill>
                  <a:srgbClr val="00206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directories</a:t>
            </a:r>
          </a:p>
        </p:txBody>
      </p:sp>
      <p:sp>
        <p:nvSpPr>
          <p:cNvPr id="12" name="Organigramme : Données 11"/>
          <p:cNvSpPr/>
          <p:nvPr/>
        </p:nvSpPr>
        <p:spPr>
          <a:xfrm>
            <a:off x="-1044624" y="4162556"/>
            <a:ext cx="5112568" cy="1492697"/>
          </a:xfrm>
          <a:prstGeom prst="flowChartInputOutp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5880" y="4447239"/>
            <a:ext cx="3089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FF"/>
                </a:solidFill>
                <a:latin typeface="Verdana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FFFFFF"/>
                </a:solidFill>
                <a:latin typeface="Verdana"/>
              </a:rPr>
              <a:t>Many possibilities of collaboration and coordination</a:t>
            </a:r>
          </a:p>
        </p:txBody>
      </p:sp>
    </p:spTree>
    <p:extLst>
      <p:ext uri="{BB962C8B-B14F-4D97-AF65-F5344CB8AC3E}">
        <p14:creationId xmlns:p14="http://schemas.microsoft.com/office/powerpoint/2010/main" val="7695684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323528" y="-76948"/>
            <a:ext cx="99371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4569"/>
              </a:buClr>
              <a:buSzPct val="70000"/>
            </a:pPr>
            <a:r>
              <a:rPr lang="en-US" sz="3200" dirty="0"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Where to find information</a:t>
            </a:r>
            <a:endParaRPr lang="en-US" sz="3200" kern="0" dirty="0">
              <a:solidFill>
                <a:srgbClr val="9FAEE5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  <a:sym typeface="Montserra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792" y="2774509"/>
            <a:ext cx="3150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http://interreg-med.eu/en/first-call-for-project-proposals/</a:t>
            </a:r>
          </a:p>
        </p:txBody>
      </p:sp>
      <p:sp>
        <p:nvSpPr>
          <p:cNvPr id="4" name="Rectangle 3"/>
          <p:cNvSpPr/>
          <p:nvPr/>
        </p:nvSpPr>
        <p:spPr>
          <a:xfrm>
            <a:off x="834964" y="1447218"/>
            <a:ext cx="239534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3399"/>
                </a:solidFill>
              </a:rPr>
              <a:t>Have a look in the </a:t>
            </a:r>
            <a:r>
              <a:rPr lang="fr-FR" b="1" dirty="0" err="1">
                <a:solidFill>
                  <a:srgbClr val="003399"/>
                </a:solidFill>
              </a:rPr>
              <a:t>actual</a:t>
            </a:r>
            <a:r>
              <a:rPr lang="fr-FR" b="1" dirty="0">
                <a:solidFill>
                  <a:srgbClr val="003399"/>
                </a:solidFill>
              </a:rPr>
              <a:t> </a:t>
            </a:r>
            <a:r>
              <a:rPr lang="fr-FR" b="1" dirty="0" err="1">
                <a:solidFill>
                  <a:srgbClr val="003399"/>
                </a:solidFill>
              </a:rPr>
              <a:t>approved</a:t>
            </a:r>
            <a:r>
              <a:rPr lang="fr-FR" b="1" dirty="0">
                <a:solidFill>
                  <a:srgbClr val="003399"/>
                </a:solidFill>
              </a:rPr>
              <a:t> </a:t>
            </a:r>
            <a:br>
              <a:rPr lang="fr-FR" b="1" dirty="0">
                <a:solidFill>
                  <a:srgbClr val="003399"/>
                </a:solidFill>
              </a:rPr>
            </a:br>
            <a:br>
              <a:rPr lang="fr-FR" b="1" dirty="0">
                <a:solidFill>
                  <a:srgbClr val="003399"/>
                </a:solidFill>
              </a:rPr>
            </a:br>
            <a:r>
              <a:rPr lang="fr-FR" b="1" dirty="0">
                <a:solidFill>
                  <a:srgbClr val="003399"/>
                </a:solidFill>
              </a:rPr>
              <a:t>List of Operations</a:t>
            </a:r>
            <a:endParaRPr lang="fr-FR" dirty="0">
              <a:solidFill>
                <a:srgbClr val="8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7199" t="9058" r="19776" b="18500"/>
          <a:stretch/>
        </p:blipFill>
        <p:spPr>
          <a:xfrm>
            <a:off x="467544" y="3491619"/>
            <a:ext cx="3467112" cy="22416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60032" y="2959175"/>
            <a:ext cx="3643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http://interreg-med.eu/en/med-community/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92080" y="1413830"/>
            <a:ext cx="2395347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err="1">
                <a:solidFill>
                  <a:srgbClr val="003399"/>
                </a:solidFill>
              </a:rPr>
              <a:t>Search</a:t>
            </a:r>
            <a:r>
              <a:rPr lang="fr-FR" b="1" dirty="0">
                <a:solidFill>
                  <a:srgbClr val="003399"/>
                </a:solidFill>
              </a:rPr>
              <a:t> for </a:t>
            </a:r>
            <a:r>
              <a:rPr lang="fr-FR" b="1" dirty="0" err="1">
                <a:solidFill>
                  <a:srgbClr val="003399"/>
                </a:solidFill>
              </a:rPr>
              <a:t>partners</a:t>
            </a:r>
            <a:r>
              <a:rPr lang="fr-FR" b="1" dirty="0">
                <a:solidFill>
                  <a:srgbClr val="003399"/>
                </a:solidFill>
              </a:rPr>
              <a:t> and </a:t>
            </a:r>
            <a:r>
              <a:rPr lang="fr-FR" b="1" dirty="0" err="1">
                <a:solidFill>
                  <a:srgbClr val="003399"/>
                </a:solidFill>
              </a:rPr>
              <a:t>project</a:t>
            </a:r>
            <a:r>
              <a:rPr lang="fr-FR" b="1" dirty="0">
                <a:solidFill>
                  <a:srgbClr val="003399"/>
                </a:solidFill>
              </a:rPr>
              <a:t> </a:t>
            </a:r>
            <a:r>
              <a:rPr lang="fr-FR" b="1" dirty="0" err="1">
                <a:solidFill>
                  <a:srgbClr val="003399"/>
                </a:solidFill>
              </a:rPr>
              <a:t>ideas</a:t>
            </a:r>
            <a:br>
              <a:rPr lang="fr-FR" b="1" dirty="0">
                <a:solidFill>
                  <a:srgbClr val="003399"/>
                </a:solidFill>
              </a:rPr>
            </a:br>
            <a:endParaRPr lang="fr-FR" b="1" dirty="0">
              <a:solidFill>
                <a:srgbClr val="003399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3399"/>
                </a:solidFill>
              </a:rPr>
              <a:t>MED </a:t>
            </a:r>
            <a:r>
              <a:rPr lang="fr-FR" b="1" dirty="0" err="1">
                <a:solidFill>
                  <a:srgbClr val="003399"/>
                </a:solidFill>
              </a:rPr>
              <a:t>Community</a:t>
            </a:r>
            <a:endParaRPr lang="fr-FR" dirty="0">
              <a:solidFill>
                <a:srgbClr val="8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12966" t="7801" r="14098" b="8637"/>
          <a:stretch/>
        </p:blipFill>
        <p:spPr>
          <a:xfrm>
            <a:off x="4878040" y="3435834"/>
            <a:ext cx="3747663" cy="24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53667"/>
      </p:ext>
    </p:extLst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11"/>
          <p:cNvSpPr txBox="1"/>
          <p:nvPr/>
        </p:nvSpPr>
        <p:spPr>
          <a:xfrm>
            <a:off x="0" y="4538984"/>
            <a:ext cx="9143999" cy="1296670"/>
          </a:xfrm>
          <a:prstGeom prst="rect">
            <a:avLst/>
          </a:prstGeom>
          <a:gradFill flip="none" rotWithShape="1">
            <a:gsLst>
              <a:gs pos="52000">
                <a:srgbClr val="003399">
                  <a:shade val="30000"/>
                  <a:satMod val="115000"/>
                  <a:alpha val="0"/>
                </a:srgbClr>
              </a:gs>
              <a:gs pos="0">
                <a:srgbClr val="003399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3810" algn="ctr">
              <a:spcBef>
                <a:spcPts val="500"/>
              </a:spcBef>
              <a:spcAft>
                <a:spcPts val="0"/>
              </a:spcAft>
            </a:pPr>
            <a:endParaRPr lang="fr-FR" sz="3200" b="1" dirty="0">
              <a:solidFill>
                <a:srgbClr val="EDC62B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Shape 119"/>
          <p:cNvSpPr txBox="1">
            <a:spLocks noGrp="1"/>
          </p:cNvSpPr>
          <p:nvPr>
            <p:ph type="ctrTitle"/>
          </p:nvPr>
        </p:nvSpPr>
        <p:spPr>
          <a:xfrm>
            <a:off x="178594" y="3298125"/>
            <a:ext cx="9121774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  <a:t>Thank you for your attention</a:t>
            </a:r>
            <a:br>
              <a:rPr lang="en-US" sz="3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</a:br>
            <a:br>
              <a:rPr lang="en-US" sz="32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32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www.interreg-med.eu  </a:t>
            </a:r>
            <a:br>
              <a:rPr lang="en-US" sz="32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br>
              <a:rPr lang="en-US" sz="32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programme_med@regionpaca.fr</a:t>
            </a:r>
            <a:br>
              <a:rPr lang="en-US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br>
              <a:rPr lang="en-US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br>
              <a:rPr lang="en-US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br>
              <a:rPr lang="en-US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</a:br>
            <a:br>
              <a:rPr lang="en-US" sz="3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</a:br>
            <a:br>
              <a:rPr lang="fr-FR" sz="2000" dirty="0">
                <a:solidFill>
                  <a:schemeClr val="bg1"/>
                </a:solidFill>
                <a:hlinkClick r:id="rId4"/>
              </a:rPr>
            </a:br>
            <a:r>
              <a:rPr lang="fr-FR" sz="2000" dirty="0">
                <a:solidFill>
                  <a:schemeClr val="bg1"/>
                </a:solidFill>
              </a:rPr>
              <a:t>@</a:t>
            </a:r>
            <a:r>
              <a:rPr lang="fr-FR" sz="2000" dirty="0" err="1">
                <a:solidFill>
                  <a:schemeClr val="bg1"/>
                </a:solidFill>
              </a:rPr>
              <a:t>MEDProgramme</a:t>
            </a:r>
            <a:r>
              <a:rPr lang="fr-FR" sz="2000" dirty="0">
                <a:solidFill>
                  <a:schemeClr val="bg1"/>
                </a:solidFill>
              </a:rPr>
              <a:t>  //        EU MED Programme </a:t>
            </a:r>
            <a:br>
              <a:rPr lang="fr-FR" sz="2000" dirty="0">
                <a:solidFill>
                  <a:schemeClr val="bg1"/>
                </a:solidFill>
              </a:rPr>
            </a:b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MED PROGRAMME PAGE</a:t>
            </a:r>
            <a:br>
              <a:rPr lang="fr-FR" sz="2000" dirty="0">
                <a:solidFill>
                  <a:schemeClr val="bg1"/>
                </a:solidFill>
              </a:rPr>
            </a:br>
            <a:br>
              <a:rPr lang="en-US" sz="3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</a:br>
            <a:br>
              <a:rPr lang="en-US" sz="3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</a:br>
            <a:br>
              <a:rPr lang="en-US" sz="3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rPr>
            </a:br>
            <a:endParaRPr lang="en-US" sz="3000" b="1" i="0" u="none" strike="noStrike" baseline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Montserra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91" y="4725144"/>
            <a:ext cx="3540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60" y="4755008"/>
            <a:ext cx="357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93256"/>
            <a:ext cx="3413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07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0667" y="1743997"/>
            <a:ext cx="2268819" cy="720164"/>
          </a:xfrm>
          <a:prstGeom prst="rect">
            <a:avLst/>
          </a:prstGeom>
          <a:solidFill>
            <a:srgbClr val="FDC608"/>
          </a:solidFill>
          <a:ln w="190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1400" dirty="0">
                <a:solidFill>
                  <a:srgbClr val="465F92"/>
                </a:solidFill>
              </a:rPr>
              <a:t>HP SYNGGI</a:t>
            </a:r>
          </a:p>
          <a:p>
            <a:pPr algn="r">
              <a:defRPr/>
            </a:pPr>
            <a:r>
              <a:rPr lang="en-GB" sz="1400" b="1" dirty="0">
                <a:solidFill>
                  <a:srgbClr val="465F92"/>
                </a:solidFill>
              </a:rPr>
              <a:t>Green Growth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5525" y="3514796"/>
            <a:ext cx="2308243" cy="686572"/>
          </a:xfrm>
          <a:prstGeom prst="rect">
            <a:avLst/>
          </a:prstGeom>
          <a:solidFill>
            <a:srgbClr val="FDC608"/>
          </a:solidFill>
          <a:ln w="190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1400" dirty="0">
                <a:solidFill>
                  <a:srgbClr val="465F92"/>
                </a:solidFill>
              </a:rPr>
              <a:t>HP TALIA </a:t>
            </a:r>
          </a:p>
          <a:p>
            <a:pPr algn="r">
              <a:defRPr/>
            </a:pPr>
            <a:r>
              <a:rPr lang="en-GB" sz="1400" b="1" dirty="0">
                <a:solidFill>
                  <a:srgbClr val="465F92"/>
                </a:solidFill>
              </a:rPr>
              <a:t>Social &amp; Creative</a:t>
            </a:r>
          </a:p>
        </p:txBody>
      </p:sp>
      <p:sp>
        <p:nvSpPr>
          <p:cNvPr id="40" name="Ellipse 39"/>
          <p:cNvSpPr/>
          <p:nvPr/>
        </p:nvSpPr>
        <p:spPr bwMode="auto">
          <a:xfrm>
            <a:off x="2843808" y="1007351"/>
            <a:ext cx="664360" cy="5815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rgbClr val="465F92"/>
                </a:solidFill>
              </a:rPr>
              <a:t>M1</a:t>
            </a:r>
          </a:p>
        </p:txBody>
      </p:sp>
      <p:sp>
        <p:nvSpPr>
          <p:cNvPr id="41" name="Ellipse 40"/>
          <p:cNvSpPr/>
          <p:nvPr/>
        </p:nvSpPr>
        <p:spPr bwMode="auto">
          <a:xfrm>
            <a:off x="5702525" y="1007350"/>
            <a:ext cx="613557" cy="5565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100" b="1" dirty="0">
                <a:solidFill>
                  <a:srgbClr val="465F92"/>
                </a:solidFill>
              </a:rPr>
              <a:t>M2</a:t>
            </a:r>
          </a:p>
        </p:txBody>
      </p:sp>
      <p:sp>
        <p:nvSpPr>
          <p:cNvPr id="42" name="Ellipse 41"/>
          <p:cNvSpPr/>
          <p:nvPr/>
        </p:nvSpPr>
        <p:spPr bwMode="auto">
          <a:xfrm>
            <a:off x="3992607" y="1007350"/>
            <a:ext cx="912332" cy="5815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100" b="1" dirty="0">
                <a:solidFill>
                  <a:srgbClr val="465F92"/>
                </a:solidFill>
              </a:rPr>
              <a:t>M1+2</a:t>
            </a:r>
          </a:p>
        </p:txBody>
      </p:sp>
      <p:sp>
        <p:nvSpPr>
          <p:cNvPr id="43" name="Ellipse 42"/>
          <p:cNvSpPr/>
          <p:nvPr/>
        </p:nvSpPr>
        <p:spPr bwMode="auto">
          <a:xfrm>
            <a:off x="8318013" y="993273"/>
            <a:ext cx="745724" cy="5956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100" b="1" dirty="0">
                <a:solidFill>
                  <a:srgbClr val="465F92"/>
                </a:solidFill>
              </a:rPr>
              <a:t>M3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54927" y="3073895"/>
            <a:ext cx="877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FDC608"/>
                </a:solidFill>
                <a:latin typeface="+mn-lt"/>
              </a:rPr>
              <a:t>iBLUE</a:t>
            </a:r>
            <a:endParaRPr lang="fr-FR" sz="1400" dirty="0">
              <a:solidFill>
                <a:srgbClr val="FDC608"/>
              </a:solidFill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39708" y="1743996"/>
            <a:ext cx="136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DC608"/>
                </a:solidFill>
                <a:latin typeface="+mn-lt"/>
              </a:rPr>
              <a:t>GREENOMED</a:t>
            </a:r>
          </a:p>
          <a:p>
            <a:r>
              <a:rPr lang="fr-FR" sz="1400" dirty="0">
                <a:solidFill>
                  <a:srgbClr val="FDC608"/>
                </a:solidFill>
                <a:latin typeface="+mn-lt"/>
              </a:rPr>
              <a:t>CAMARG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00546" y="1777605"/>
            <a:ext cx="833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FDC608"/>
                </a:solidFill>
                <a:latin typeface="+mn-lt"/>
              </a:rPr>
              <a:t>MADRE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81307" y="2578066"/>
            <a:ext cx="2302462" cy="792046"/>
            <a:chOff x="131848" y="2493636"/>
            <a:chExt cx="2873357" cy="792046"/>
          </a:xfrm>
        </p:grpSpPr>
        <p:sp>
          <p:nvSpPr>
            <p:cNvPr id="26" name="Rectangle 25"/>
            <p:cNvSpPr/>
            <p:nvPr/>
          </p:nvSpPr>
          <p:spPr>
            <a:xfrm>
              <a:off x="132416" y="2493636"/>
              <a:ext cx="2872789" cy="792046"/>
            </a:xfrm>
            <a:prstGeom prst="rect">
              <a:avLst/>
            </a:prstGeom>
            <a:solidFill>
              <a:srgbClr val="FDC608"/>
            </a:solidFill>
            <a:ln w="19050"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sz="1400" dirty="0">
                  <a:solidFill>
                    <a:srgbClr val="465F92"/>
                  </a:solidFill>
                </a:rPr>
                <a:t>HP </a:t>
              </a:r>
              <a:r>
                <a:rPr lang="en-GB" sz="1400" dirty="0" err="1">
                  <a:solidFill>
                    <a:srgbClr val="465F92"/>
                  </a:solidFill>
                </a:rPr>
                <a:t>InnoBlueGrowth</a:t>
              </a:r>
              <a:endParaRPr lang="en-GB" sz="1400" dirty="0">
                <a:solidFill>
                  <a:srgbClr val="465F92"/>
                </a:solidFill>
              </a:endParaRPr>
            </a:p>
            <a:p>
              <a:pPr algn="r">
                <a:defRPr/>
              </a:pPr>
              <a:r>
                <a:rPr lang="en-GB" sz="1400" b="1" dirty="0">
                  <a:solidFill>
                    <a:srgbClr val="465F92"/>
                  </a:solidFill>
                </a:rPr>
                <a:t>Blue Growth</a:t>
              </a: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48" y="2752322"/>
              <a:ext cx="381889" cy="381889"/>
            </a:xfrm>
            <a:prstGeom prst="rect">
              <a:avLst/>
            </a:prstGeom>
          </p:spPr>
        </p:pic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1" y="1946882"/>
            <a:ext cx="381889" cy="38188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5" y="3592749"/>
            <a:ext cx="381889" cy="381889"/>
          </a:xfrm>
          <a:prstGeom prst="rect">
            <a:avLst/>
          </a:prstGeom>
        </p:spPr>
      </p:pic>
      <p:sp>
        <p:nvSpPr>
          <p:cNvPr id="28" name="Titre 1"/>
          <p:cNvSpPr txBox="1">
            <a:spLocks/>
          </p:cNvSpPr>
          <p:nvPr/>
        </p:nvSpPr>
        <p:spPr>
          <a:xfrm>
            <a:off x="0" y="110717"/>
            <a:ext cx="9130434" cy="6175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altLang="fr-FR" sz="2800" dirty="0"/>
              <a:t>Approved projects – Axis 1</a:t>
            </a:r>
            <a:endParaRPr lang="en-GB" altLang="fr-FR" sz="2800" kern="1200" dirty="0">
              <a:solidFill>
                <a:srgbClr val="465F92"/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7125747" y="980728"/>
            <a:ext cx="904952" cy="5956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rgbClr val="465F92"/>
                </a:solidFill>
              </a:rPr>
              <a:t>M2+3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459486" y="1768994"/>
            <a:ext cx="5734197" cy="2375895"/>
            <a:chOff x="2459486" y="2774095"/>
            <a:chExt cx="5734197" cy="2375895"/>
          </a:xfrm>
        </p:grpSpPr>
        <p:sp>
          <p:nvSpPr>
            <p:cNvPr id="18" name="Rectangle 17"/>
            <p:cNvSpPr/>
            <p:nvPr/>
          </p:nvSpPr>
          <p:spPr>
            <a:xfrm>
              <a:off x="7045709" y="4842213"/>
              <a:ext cx="10951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FDC608"/>
                  </a:solidFill>
                  <a:latin typeface="+mn-lt"/>
                </a:rPr>
                <a:t>Co-</a:t>
              </a:r>
              <a:r>
                <a:rPr lang="fr-FR" sz="1400" dirty="0" err="1">
                  <a:solidFill>
                    <a:srgbClr val="FDC608"/>
                  </a:solidFill>
                  <a:latin typeface="+mn-lt"/>
                </a:rPr>
                <a:t>Create</a:t>
              </a:r>
              <a:endParaRPr lang="fr-FR" sz="1400" dirty="0">
                <a:solidFill>
                  <a:srgbClr val="FDC608"/>
                </a:solidFill>
                <a:latin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03843" y="3017325"/>
              <a:ext cx="128984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FDC608"/>
                  </a:solidFill>
                  <a:latin typeface="+mn-lt"/>
                </a:rPr>
                <a:t>GRASPINNO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539708" y="4597850"/>
              <a:ext cx="1586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>
                  <a:solidFill>
                    <a:srgbClr val="FDC608"/>
                  </a:solidFill>
                  <a:latin typeface="+mn-lt"/>
                </a:rPr>
                <a:t>CreativeWear</a:t>
              </a:r>
              <a:endParaRPr lang="fr-FR" sz="1400" dirty="0">
                <a:solidFill>
                  <a:srgbClr val="FDC608"/>
                </a:solidFill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39708" y="3794720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FDC608"/>
                  </a:solidFill>
                  <a:latin typeface="+mn-lt"/>
                </a:rPr>
                <a:t>PELAGOS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39708" y="3234039"/>
              <a:ext cx="93326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FDC608"/>
                  </a:solidFill>
                  <a:latin typeface="+mn-lt"/>
                </a:rPr>
                <a:t>PEFMED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3954927" y="4597850"/>
              <a:ext cx="1663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>
                  <a:solidFill>
                    <a:srgbClr val="FDC608"/>
                  </a:solidFill>
                  <a:latin typeface="+mn-lt"/>
                </a:rPr>
                <a:t>ChIMERA</a:t>
              </a:r>
              <a:endParaRPr lang="fr-FR" sz="1400" dirty="0">
                <a:solidFill>
                  <a:srgbClr val="FDC608"/>
                </a:solidFill>
                <a:latin typeface="+mn-lt"/>
              </a:endParaRPr>
            </a:p>
            <a:p>
              <a:r>
                <a:rPr lang="fr-FR" sz="1400" dirty="0" err="1">
                  <a:solidFill>
                    <a:srgbClr val="FDC608"/>
                  </a:solidFill>
                  <a:latin typeface="+mn-lt"/>
                </a:rPr>
                <a:t>Prominent</a:t>
              </a:r>
              <a:r>
                <a:rPr lang="fr-FR" sz="1400" dirty="0">
                  <a:solidFill>
                    <a:srgbClr val="FDC608"/>
                  </a:solidFill>
                  <a:latin typeface="+mn-lt"/>
                </a:rPr>
                <a:t> MED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47133" y="3596887"/>
              <a:ext cx="12731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FDC608"/>
                  </a:solidFill>
                  <a:latin typeface="+mn-lt"/>
                </a:rPr>
                <a:t>MAESTRALE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54927" y="3825302"/>
              <a:ext cx="9749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>
                  <a:solidFill>
                    <a:srgbClr val="FDC608"/>
                  </a:solidFill>
                  <a:latin typeface="+mn-lt"/>
                </a:rPr>
                <a:t>PROteuS</a:t>
              </a:r>
              <a:endParaRPr lang="fr-FR" sz="1400" dirty="0">
                <a:solidFill>
                  <a:srgbClr val="FDC608"/>
                </a:solidFill>
                <a:latin typeface="+mn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54927" y="2774095"/>
              <a:ext cx="105394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FDC608"/>
                  </a:solidFill>
                  <a:latin typeface="+mn-lt"/>
                </a:rPr>
                <a:t>ARISTOIL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2459486" y="4597850"/>
              <a:ext cx="17491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>
                  <a:solidFill>
                    <a:srgbClr val="FDC608"/>
                  </a:solidFill>
                  <a:latin typeface="+mn-lt"/>
                </a:rPr>
                <a:t>COWORKMed</a:t>
              </a:r>
              <a:endParaRPr lang="fr-FR" sz="1400" dirty="0">
                <a:solidFill>
                  <a:srgbClr val="FDC608"/>
                </a:solidFill>
                <a:latin typeface="+mn-lt"/>
              </a:endParaRPr>
            </a:p>
            <a:p>
              <a:r>
                <a:rPr lang="fr-FR" sz="1400" dirty="0">
                  <a:solidFill>
                    <a:srgbClr val="FDC608"/>
                  </a:solidFill>
                  <a:latin typeface="+mn-lt"/>
                </a:rPr>
                <a:t>open DOORS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350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/>
          <p:cNvSpPr txBox="1">
            <a:spLocks/>
          </p:cNvSpPr>
          <p:nvPr/>
        </p:nvSpPr>
        <p:spPr>
          <a:xfrm>
            <a:off x="0" y="110717"/>
            <a:ext cx="9130434" cy="6175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altLang="fr-FR" sz="2800" dirty="0"/>
              <a:t>Approved projects – Axis 2</a:t>
            </a:r>
            <a:endParaRPr lang="en-GB" altLang="fr-FR" sz="2800" kern="1200" dirty="0">
              <a:solidFill>
                <a:srgbClr val="465F92"/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3" y="1742009"/>
            <a:ext cx="2248398" cy="1127080"/>
          </a:xfrm>
          <a:prstGeom prst="rect">
            <a:avLst/>
          </a:prstGeom>
          <a:solidFill>
            <a:srgbClr val="159961"/>
          </a:solidFill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61950" algn="r">
              <a:defRPr/>
            </a:pPr>
            <a:r>
              <a:rPr lang="en-GB" sz="1400" dirty="0">
                <a:solidFill>
                  <a:srgbClr val="FFFFFF"/>
                </a:solidFill>
              </a:rPr>
              <a:t>HP MEDNICE</a:t>
            </a:r>
          </a:p>
          <a:p>
            <a:pPr marL="361950" algn="r">
              <a:defRPr/>
            </a:pPr>
            <a:r>
              <a:rPr lang="en-GB" sz="1400" b="1" dirty="0">
                <a:solidFill>
                  <a:srgbClr val="FFFFFF"/>
                </a:solidFill>
              </a:rPr>
              <a:t>Efficient Buildings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1611" y="3080788"/>
            <a:ext cx="2246299" cy="959135"/>
          </a:xfrm>
          <a:prstGeom prst="rect">
            <a:avLst/>
          </a:prstGeom>
          <a:solidFill>
            <a:srgbClr val="159961"/>
          </a:solidFill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61950" algn="r">
              <a:defRPr/>
            </a:pPr>
            <a:r>
              <a:rPr lang="en-GB" sz="1400" dirty="0">
                <a:solidFill>
                  <a:srgbClr val="FFFFFF"/>
                </a:solidFill>
              </a:rPr>
              <a:t>HP GREENCAP</a:t>
            </a:r>
          </a:p>
          <a:p>
            <a:pPr marL="361950" algn="r">
              <a:defRPr/>
            </a:pPr>
            <a:r>
              <a:rPr lang="en-GB" sz="1400" b="1" dirty="0">
                <a:solidFill>
                  <a:srgbClr val="FFFFFF"/>
                </a:solidFill>
              </a:rPr>
              <a:t>Renewable Energy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9512" y="4251622"/>
            <a:ext cx="2248398" cy="977578"/>
          </a:xfrm>
          <a:prstGeom prst="rect">
            <a:avLst/>
          </a:prstGeom>
          <a:solidFill>
            <a:srgbClr val="159961"/>
          </a:solidFill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61950" algn="r">
              <a:defRPr/>
            </a:pPr>
            <a:r>
              <a:rPr lang="en-GB" sz="1400" dirty="0">
                <a:solidFill>
                  <a:srgbClr val="FFFFFF"/>
                </a:solidFill>
              </a:rPr>
              <a:t>HP GO SUMP</a:t>
            </a:r>
          </a:p>
          <a:p>
            <a:pPr marL="361950" algn="r">
              <a:tabLst>
                <a:tab pos="361950" algn="l"/>
              </a:tabLst>
              <a:defRPr/>
            </a:pPr>
            <a:r>
              <a:rPr lang="en-GB" sz="1400" b="1" dirty="0">
                <a:solidFill>
                  <a:srgbClr val="FFFFFF"/>
                </a:solidFill>
              </a:rPr>
              <a:t>Urban Transport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3869782" y="1707588"/>
            <a:ext cx="1493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59961"/>
                </a:solidFill>
                <a:latin typeface="+mn-lt"/>
              </a:rPr>
              <a:t>PRIORITEE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78883" y="1703119"/>
            <a:ext cx="1802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59961"/>
                </a:solidFill>
                <a:latin typeface="+mn-lt"/>
              </a:rPr>
              <a:t>TEESCHOOLS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69782" y="3080788"/>
            <a:ext cx="1911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59961"/>
                </a:solidFill>
                <a:latin typeface="+mn-lt"/>
              </a:rPr>
              <a:t>PEGASUS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69782" y="4241133"/>
            <a:ext cx="1491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59961"/>
                </a:solidFill>
                <a:latin typeface="+mn-lt"/>
              </a:rPr>
              <a:t>SUMPORT</a:t>
            </a:r>
          </a:p>
        </p:txBody>
      </p:sp>
      <p:sp>
        <p:nvSpPr>
          <p:cNvPr id="25" name="Ellipse 24"/>
          <p:cNvSpPr/>
          <p:nvPr/>
        </p:nvSpPr>
        <p:spPr bwMode="auto">
          <a:xfrm>
            <a:off x="2808210" y="1000527"/>
            <a:ext cx="631178" cy="520451"/>
          </a:xfrm>
          <a:prstGeom prst="ellipse">
            <a:avLst/>
          </a:prstGeom>
          <a:solidFill>
            <a:srgbClr val="15996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rgbClr val="FFFFFF"/>
                </a:solidFill>
              </a:rPr>
              <a:t>M1</a:t>
            </a:r>
          </a:p>
        </p:txBody>
      </p:sp>
      <p:sp>
        <p:nvSpPr>
          <p:cNvPr id="26" name="Ellipse 25"/>
          <p:cNvSpPr/>
          <p:nvPr/>
        </p:nvSpPr>
        <p:spPr bwMode="auto">
          <a:xfrm>
            <a:off x="4259390" y="1003090"/>
            <a:ext cx="638739" cy="520310"/>
          </a:xfrm>
          <a:prstGeom prst="ellipse">
            <a:avLst/>
          </a:prstGeom>
          <a:solidFill>
            <a:srgbClr val="15996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rgbClr val="FFFFFF"/>
                </a:solidFill>
              </a:rPr>
              <a:t>M2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7893701" y="1000527"/>
            <a:ext cx="612474" cy="520451"/>
          </a:xfrm>
          <a:prstGeom prst="ellipse">
            <a:avLst/>
          </a:prstGeom>
          <a:solidFill>
            <a:srgbClr val="15996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rgbClr val="FFFFFF"/>
                </a:solidFill>
              </a:rPr>
              <a:t>M3</a:t>
            </a:r>
          </a:p>
        </p:txBody>
      </p:sp>
      <p:sp>
        <p:nvSpPr>
          <p:cNvPr id="29" name="Ellipse 28"/>
          <p:cNvSpPr/>
          <p:nvPr/>
        </p:nvSpPr>
        <p:spPr bwMode="auto">
          <a:xfrm>
            <a:off x="5868144" y="1000527"/>
            <a:ext cx="936104" cy="520451"/>
          </a:xfrm>
          <a:prstGeom prst="ellipse">
            <a:avLst/>
          </a:prstGeom>
          <a:solidFill>
            <a:srgbClr val="15996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rgbClr val="FFFFFF"/>
                </a:solidFill>
              </a:rPr>
              <a:t>M2+3</a:t>
            </a: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8" y="4538449"/>
            <a:ext cx="380759" cy="380759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3" y="3357775"/>
            <a:ext cx="380759" cy="380759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3" y="2110788"/>
            <a:ext cx="380759" cy="380759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477039" y="1703119"/>
            <a:ext cx="6518742" cy="3573994"/>
            <a:chOff x="2477039" y="1703119"/>
            <a:chExt cx="6518742" cy="3573994"/>
          </a:xfrm>
        </p:grpSpPr>
        <p:sp>
          <p:nvSpPr>
            <p:cNvPr id="18" name="Rectangle 17"/>
            <p:cNvSpPr/>
            <p:nvPr/>
          </p:nvSpPr>
          <p:spPr>
            <a:xfrm>
              <a:off x="2477039" y="1958381"/>
              <a:ext cx="7809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159961"/>
                  </a:solidFill>
                  <a:latin typeface="+mn-lt"/>
                </a:rPr>
                <a:t>SISMA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69782" y="1951248"/>
              <a:ext cx="14939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>
                  <a:solidFill>
                    <a:srgbClr val="159961"/>
                  </a:solidFill>
                  <a:latin typeface="+mn-lt"/>
                </a:rPr>
                <a:t>IMPULSE</a:t>
              </a:r>
            </a:p>
            <a:p>
              <a:r>
                <a:rPr lang="fr-FR" sz="1400" dirty="0">
                  <a:solidFill>
                    <a:srgbClr val="159961"/>
                  </a:solidFill>
                  <a:latin typeface="+mn-lt"/>
                </a:rPr>
                <a:t>STEPPING</a:t>
              </a:r>
            </a:p>
            <a:p>
              <a:r>
                <a:rPr lang="fr-FR" sz="1400" dirty="0">
                  <a:solidFill>
                    <a:srgbClr val="159961"/>
                  </a:solidFill>
                  <a:latin typeface="+mn-lt"/>
                </a:rPr>
                <a:t>ENERJ</a:t>
              </a:r>
            </a:p>
            <a:p>
              <a:r>
                <a:rPr lang="fr-FR" sz="1400" dirty="0" err="1">
                  <a:solidFill>
                    <a:srgbClr val="159961"/>
                  </a:solidFill>
                  <a:latin typeface="+mn-lt"/>
                </a:rPr>
                <a:t>EduFootprint</a:t>
              </a:r>
              <a:endParaRPr lang="fr-FR" sz="1400" dirty="0">
                <a:solidFill>
                  <a:srgbClr val="159961"/>
                </a:solidFill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78883" y="1951248"/>
              <a:ext cx="16379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>
                  <a:solidFill>
                    <a:srgbClr val="159961"/>
                  </a:solidFill>
                  <a:latin typeface="+mn-lt"/>
                </a:rPr>
                <a:t>SHERPA</a:t>
              </a:r>
            </a:p>
            <a:p>
              <a:r>
                <a:rPr lang="fr-FR" sz="1400" dirty="0">
                  <a:solidFill>
                    <a:srgbClr val="159961"/>
                  </a:solidFill>
                  <a:latin typeface="+mn-lt"/>
                </a:rPr>
                <a:t>CESBA MED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12683" y="1703119"/>
              <a:ext cx="14830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159961"/>
                  </a:solidFill>
                  <a:latin typeface="+mn-lt"/>
                </a:rPr>
                <a:t>NEW FINANCE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93983" y="3357775"/>
              <a:ext cx="8435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159961"/>
                  </a:solidFill>
                  <a:latin typeface="+mn-lt"/>
                </a:rPr>
                <a:t>PRISMI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69782" y="3314047"/>
              <a:ext cx="191189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err="1">
                  <a:solidFill>
                    <a:srgbClr val="159961"/>
                  </a:solidFill>
                  <a:latin typeface="+mn-lt"/>
                </a:rPr>
                <a:t>ForBioEnergy</a:t>
              </a:r>
              <a:endParaRPr lang="fr-FR" sz="1400" dirty="0">
                <a:solidFill>
                  <a:srgbClr val="159961"/>
                </a:solidFill>
                <a:latin typeface="+mn-lt"/>
              </a:endParaRPr>
            </a:p>
            <a:p>
              <a:r>
                <a:rPr lang="fr-FR" sz="1400" dirty="0" err="1">
                  <a:solidFill>
                    <a:srgbClr val="159961"/>
                  </a:solidFill>
                  <a:latin typeface="+mn-lt"/>
                </a:rPr>
                <a:t>StoRES</a:t>
              </a:r>
              <a:endParaRPr lang="fr-FR" sz="1400" dirty="0">
                <a:solidFill>
                  <a:srgbClr val="159961"/>
                </a:solidFill>
                <a:latin typeface="+mn-lt"/>
              </a:endParaRPr>
            </a:p>
            <a:p>
              <a:r>
                <a:rPr lang="fr-FR" sz="1400" dirty="0">
                  <a:solidFill>
                    <a:srgbClr val="159961"/>
                  </a:solidFill>
                  <a:latin typeface="+mn-lt"/>
                </a:rPr>
                <a:t>LOCAL4GREEN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578883" y="3344276"/>
              <a:ext cx="10887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159961"/>
                  </a:solidFill>
                  <a:latin typeface="+mn-lt"/>
                </a:rPr>
                <a:t>COMPOSE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93983" y="4337365"/>
              <a:ext cx="1285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159961"/>
                  </a:solidFill>
                  <a:latin typeface="+mn-lt"/>
                </a:rPr>
                <a:t>CAMP-</a:t>
              </a:r>
              <a:r>
                <a:rPr lang="fr-FR" sz="1400" dirty="0" err="1">
                  <a:solidFill>
                    <a:srgbClr val="159961"/>
                  </a:solidFill>
                  <a:latin typeface="+mn-lt"/>
                </a:rPr>
                <a:t>sUmp</a:t>
              </a:r>
              <a:endParaRPr lang="fr-FR" sz="1400" dirty="0">
                <a:solidFill>
                  <a:srgbClr val="159961"/>
                </a:solidFill>
                <a:latin typeface="+mn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69782" y="4538449"/>
              <a:ext cx="149197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>
                  <a:solidFill>
                    <a:srgbClr val="159961"/>
                  </a:solidFill>
                  <a:latin typeface="+mn-lt"/>
                </a:rPr>
                <a:t>MOBILITAS</a:t>
              </a:r>
            </a:p>
            <a:p>
              <a:r>
                <a:rPr lang="fr-FR" sz="1400" dirty="0">
                  <a:solidFill>
                    <a:srgbClr val="159961"/>
                  </a:solidFill>
                  <a:latin typeface="+mn-lt"/>
                </a:rPr>
                <a:t>REMEDIO</a:t>
              </a:r>
            </a:p>
            <a:p>
              <a:r>
                <a:rPr lang="fr-FR" sz="1400" dirty="0">
                  <a:solidFill>
                    <a:srgbClr val="159961"/>
                  </a:solidFill>
                  <a:latin typeface="+mn-lt"/>
                </a:rPr>
                <a:t>MOTIVATE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78883" y="4273364"/>
              <a:ext cx="12464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159961"/>
                  </a:solidFill>
                  <a:latin typeface="+mn-lt"/>
                </a:rPr>
                <a:t>LOCATIONS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9737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7A5D0FA55ADF4D9FBC8ABA84B73846" ma:contentTypeVersion="0" ma:contentTypeDescription="Creare un nuovo documento." ma:contentTypeScope="" ma:versionID="de2d4633b1f14103303be7bbead28f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942726-1C18-4547-B893-3C69354D0C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76CD1A-E17D-4821-8972-488E417B96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410170-7150-4FF1-83AB-95312CEEF952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blank_med</Template>
  <TotalTime>4384</TotalTime>
  <Words>4298</Words>
  <Application>Microsoft Office PowerPoint</Application>
  <PresentationFormat>Presentazione su schermo (4:3)</PresentationFormat>
  <Paragraphs>1076</Paragraphs>
  <Slides>75</Slides>
  <Notes>48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75</vt:i4>
      </vt:variant>
    </vt:vector>
  </HeadingPairs>
  <TitlesOfParts>
    <vt:vector size="92" baseType="lpstr">
      <vt:lpstr>MS PGothic</vt:lpstr>
      <vt:lpstr>MS PGothic</vt:lpstr>
      <vt:lpstr>Arial</vt:lpstr>
      <vt:lpstr>Calibri</vt:lpstr>
      <vt:lpstr>Calibri Light</vt:lpstr>
      <vt:lpstr>Montserrat</vt:lpstr>
      <vt:lpstr>Montserrat Hairline</vt:lpstr>
      <vt:lpstr>Segoe UI</vt:lpstr>
      <vt:lpstr>Times New Roman</vt:lpstr>
      <vt:lpstr>Verdana</vt:lpstr>
      <vt:lpstr>Webdings</vt:lpstr>
      <vt:lpstr>Wingdings</vt:lpstr>
      <vt:lpstr>Wingdings 3</vt:lpstr>
      <vt:lpstr>blank_med</vt:lpstr>
      <vt:lpstr>Conception personnalisée</vt:lpstr>
      <vt:lpstr>3_blank_med</vt:lpstr>
      <vt:lpstr>1_blank_med</vt:lpstr>
      <vt:lpstr>Presentazione standard di PowerPoint</vt:lpstr>
      <vt:lpstr>Programme Architecture</vt:lpstr>
      <vt:lpstr>Presentazione standard di PowerPoint</vt:lpstr>
      <vt:lpstr>Presentazione standard di PowerPoint</vt:lpstr>
      <vt:lpstr>Interreg MED Modular 1st call (Submission Nov.2015) </vt:lpstr>
      <vt:lpstr>Interreg MED Modular 1st call (Nov.2015)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Interreg MED Horizontal 1st call Submission Jan.2016</vt:lpstr>
      <vt:lpstr>Interreg MED Horizontal 1st call (Nov.2015) </vt:lpstr>
      <vt:lpstr>Presentazione standard di PowerPoint</vt:lpstr>
      <vt:lpstr>Presentazione standard di PowerPoint</vt:lpstr>
      <vt:lpstr>Presentazione standard di PowerPoint</vt:lpstr>
      <vt:lpstr>Key principles of INTERREG MED Programme</vt:lpstr>
      <vt:lpstr>Quality and excellence of projects</vt:lpstr>
      <vt:lpstr>Capitalisation 2.0</vt:lpstr>
      <vt:lpstr>Intervention Logic  (Matching Programme-Project expectations)</vt:lpstr>
      <vt:lpstr>2nd call for modular projects</vt:lpstr>
      <vt:lpstr>Presentazione standard di PowerPoint</vt:lpstr>
      <vt:lpstr>Presentazione standard di PowerPoint</vt:lpstr>
      <vt:lpstr>Presentazione standard di PowerPoint</vt:lpstr>
      <vt:lpstr>What to stress for a good pre-application ? (1)</vt:lpstr>
      <vt:lpstr>What to stress for a good pre-application ? (2)</vt:lpstr>
      <vt:lpstr>What to stress for a good pre-application? (3)</vt:lpstr>
      <vt:lpstr>What to stress for a good pre-application ? (4)</vt:lpstr>
      <vt:lpstr>What to stress for a good pre-application ? (5)</vt:lpstr>
      <vt:lpstr>What to stress for a good pre-application ? (6)</vt:lpstr>
      <vt:lpstr>Integrated Projects  (Key issues)</vt:lpstr>
      <vt:lpstr>Presentazione standard di PowerPoint</vt:lpstr>
      <vt:lpstr>Presentazione standard di PowerPoint</vt:lpstr>
      <vt:lpstr>2nd Call for modular projects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ELIGIBILITY OF PARTNERS </vt:lpstr>
      <vt:lpstr>EU (ERDF) partners outside the MED area </vt:lpstr>
      <vt:lpstr>PRIVATE PARTNERS </vt:lpstr>
      <vt:lpstr>PARTNERSHIP – MINIMUM REQUIREMENTS </vt:lpstr>
      <vt:lpstr> PARTNERSHIP REQUIREMENTS </vt:lpstr>
      <vt:lpstr>Associated partners </vt:lpstr>
      <vt:lpstr>LOCATION OF THE ACTIVITIES</vt:lpstr>
      <vt:lpstr>STATE AID</vt:lpstr>
      <vt:lpstr>HOW TO APPLY (I)</vt:lpstr>
      <vt:lpstr>HOW TO APPLY (II)</vt:lpstr>
      <vt:lpstr>HOW TO APPLY (III)</vt:lpstr>
      <vt:lpstr>HOW TO APPLY (IV)</vt:lpstr>
      <vt:lpstr>HOW TO APPLY (I)</vt:lpstr>
      <vt:lpstr>HOW TO APPLY (II)</vt:lpstr>
      <vt:lpstr>Presentazione standard di PowerPoint</vt:lpstr>
      <vt:lpstr>Presentazione standard di PowerPoint</vt:lpstr>
      <vt:lpstr>ADMINISTRATIVE AND ELIGIBILITY CHECK </vt:lpstr>
      <vt:lpstr>Contact details per Specific Objective</vt:lpstr>
      <vt:lpstr>Presentazione standard di PowerPoint</vt:lpstr>
      <vt:lpstr>AVAILABLE BUDGET &amp; CO-FINANCING RATE </vt:lpstr>
      <vt:lpstr>AVAILABLE BUDGET &amp; CO-FINANCING RATE</vt:lpstr>
      <vt:lpstr>Principles for a good budget proposal</vt:lpstr>
      <vt:lpstr>MAIN NOVELTIES ON ELIGIBILITY OF EXPENDITURE</vt:lpstr>
      <vt:lpstr>TRAVEL COSTS OF PERSONS OUTSIDE OF THE PARTNER  STAFF</vt:lpstr>
      <vt:lpstr>Presentazione standard di PowerPoint</vt:lpstr>
      <vt:lpstr>GOOD THINGS TO 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for your attention  www.interreg-med.eu    programme_med@regionpaca.fr      @MEDProgramme  //        EU MED Programme   MED PROGRAMME PAGE    </vt:lpstr>
    </vt:vector>
  </TitlesOfParts>
  <Company>CR PACA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Power Point Sous-titre</dc:title>
  <dc:creator>EMERENCIANO, paulo</dc:creator>
  <cp:lastModifiedBy>Bastoni Luana</cp:lastModifiedBy>
  <cp:revision>220</cp:revision>
  <cp:lastPrinted>2015-09-28T07:41:18Z</cp:lastPrinted>
  <dcterms:created xsi:type="dcterms:W3CDTF">2012-02-17T13:58:30Z</dcterms:created>
  <dcterms:modified xsi:type="dcterms:W3CDTF">2017-02-02T15:39:51Z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0x010100FA7A5D0FA55ADF4D9FBC8ABA84B73846</vt:lpwstr>
  </property>
</Properties>
</file>