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84" r:id="rId6"/>
    <p:sldId id="283" r:id="rId7"/>
    <p:sldId id="297" r:id="rId8"/>
    <p:sldId id="285" r:id="rId9"/>
    <p:sldId id="299" r:id="rId10"/>
    <p:sldId id="300" r:id="rId11"/>
    <p:sldId id="303" r:id="rId12"/>
    <p:sldId id="302" r:id="rId13"/>
    <p:sldId id="280" r:id="rId14"/>
    <p:sldId id="281" r:id="rId15"/>
    <p:sldId id="286" r:id="rId16"/>
    <p:sldId id="287" r:id="rId17"/>
    <p:sldId id="288" r:id="rId18"/>
    <p:sldId id="291" r:id="rId19"/>
    <p:sldId id="308" r:id="rId20"/>
    <p:sldId id="310" r:id="rId21"/>
    <p:sldId id="305" r:id="rId22"/>
    <p:sldId id="294" r:id="rId23"/>
    <p:sldId id="289" r:id="rId24"/>
    <p:sldId id="295" r:id="rId25"/>
    <p:sldId id="293" r:id="rId26"/>
    <p:sldId id="279" r:id="rId27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AEE5"/>
    <a:srgbClr val="8A1F5A"/>
    <a:srgbClr val="CA4F24"/>
    <a:srgbClr val="4470B4"/>
    <a:srgbClr val="CB4F88"/>
    <a:srgbClr val="3C7486"/>
    <a:srgbClr val="EDC62B"/>
    <a:srgbClr val="98C222"/>
    <a:srgbClr val="159961"/>
    <a:srgbClr val="79B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61" autoAdjust="0"/>
    <p:restoredTop sz="94660"/>
  </p:normalViewPr>
  <p:slideViewPr>
    <p:cSldViewPr>
      <p:cViewPr>
        <p:scale>
          <a:sx n="98" d="100"/>
          <a:sy n="98" d="100"/>
        </p:scale>
        <p:origin x="-90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CD9996E-2829-48FB-9ECB-80F90C936308}" type="datetimeFigureOut">
              <a:rPr lang="fr-FR" altLang="fr-FR"/>
              <a:pPr>
                <a:defRPr/>
              </a:pPr>
              <a:t>09/02/2017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CAB391-EC00-4C8B-9D7F-92A29684C8A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8998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2C9EA3-4F78-43C0-90CD-2B999B5B87C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6232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08B41E-5316-45B2-8AF5-6044F5F7838D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fr-FR"/>
          </a:p>
        </p:txBody>
      </p:sp>
    </p:spTree>
    <p:extLst>
      <p:ext uri="{BB962C8B-B14F-4D97-AF65-F5344CB8AC3E}">
        <p14:creationId xmlns:p14="http://schemas.microsoft.com/office/powerpoint/2010/main" val="118451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C9EA3-4F78-43C0-90CD-2B999B5B87C1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954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C9EA3-4F78-43C0-90CD-2B999B5B87C1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9330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5D6E-6F22-49AC-8F01-BFA86704BA5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4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5D6E-6F22-49AC-8F01-BFA86704BA5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42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65FC16-913A-4BFE-97DF-ACFC68DF711A}" type="slidenum">
              <a:rPr lang="fr-FR" altLang="fr-FR" smtClean="0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fr-FR"/>
          </a:p>
        </p:txBody>
      </p:sp>
    </p:spTree>
    <p:extLst>
      <p:ext uri="{BB962C8B-B14F-4D97-AF65-F5344CB8AC3E}">
        <p14:creationId xmlns:p14="http://schemas.microsoft.com/office/powerpoint/2010/main" val="176241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943C90A-97D5-47D4-97D5-1C7FA2FA4480}" type="slidenum">
              <a:rPr lang="fr-FR" altLang="fr-FR" smtClean="0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fr-FR"/>
          </a:p>
        </p:txBody>
      </p:sp>
    </p:spTree>
    <p:extLst>
      <p:ext uri="{BB962C8B-B14F-4D97-AF65-F5344CB8AC3E}">
        <p14:creationId xmlns:p14="http://schemas.microsoft.com/office/powerpoint/2010/main" val="39902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E32F0A-EEEA-439E-A2B1-D8DECB0C4D61}" type="slidenum">
              <a:rPr lang="fr-FR" altLang="fr-FR" smtClean="0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fr-FR"/>
          </a:p>
        </p:txBody>
      </p:sp>
    </p:spTree>
    <p:extLst>
      <p:ext uri="{BB962C8B-B14F-4D97-AF65-F5344CB8AC3E}">
        <p14:creationId xmlns:p14="http://schemas.microsoft.com/office/powerpoint/2010/main" val="195934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  <a:latin typeface="Montserrat Hairline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003399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7334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302E-BFCB-488D-9731-09A7B27D5ACA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627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D568B-BE23-484B-83C5-6DF82D75B40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841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2910-0DA3-4F78-8A0A-3F708262B137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033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0D874-1D12-4266-AC61-25165E28243F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740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BC2E5-3152-45B5-AE4E-CB4ACF05EC40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285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7C9DF-D696-4B6E-A0AD-4DD47AE6FD8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366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 baseline="0">
                <a:solidFill>
                  <a:srgbClr val="00339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01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110332"/>
          </a:xfrm>
        </p:spPr>
        <p:txBody>
          <a:bodyPr anchor="t"/>
          <a:lstStyle>
            <a:lvl1pPr algn="l">
              <a:defRPr sz="3000" b="1" cap="all" baseline="0">
                <a:solidFill>
                  <a:srgbClr val="003399"/>
                </a:solidFill>
                <a:latin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3613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rgbClr val="00339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465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29645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4599" y="228829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489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712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7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316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0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170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9929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unglobalcompact.org/what-is-gc/our-work/sustainable-development/sdgs/17-global-goals#sdg6" TargetMode="Externa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hyperlink" Target="https://www.unglobalcompact.org/what-is-gc/our-work/sustainable-development/sdgs/17-global-goals#sdg1" TargetMode="External"/><Relationship Id="rId21" Type="http://schemas.openxmlformats.org/officeDocument/2006/relationships/hyperlink" Target="https://www.unglobalcompact.org/what-is-gc/our-work/sustainable-development/sdgs/17-global-goals#sdg10" TargetMode="External"/><Relationship Id="rId34" Type="http://schemas.openxmlformats.org/officeDocument/2006/relationships/image" Target="../media/image25.jpeg"/><Relationship Id="rId7" Type="http://schemas.openxmlformats.org/officeDocument/2006/relationships/hyperlink" Target="https://www.unglobalcompact.org/what-is-gc/our-work/sustainable-development/sdgs/17-global-goals#sdg3" TargetMode="External"/><Relationship Id="rId12" Type="http://schemas.openxmlformats.org/officeDocument/2006/relationships/image" Target="../media/image14.png"/><Relationship Id="rId17" Type="http://schemas.openxmlformats.org/officeDocument/2006/relationships/hyperlink" Target="https://www.unglobalcompact.org/what-is-gc/our-work/sustainable-development/sdgs/17-global-goals#sdg8" TargetMode="External"/><Relationship Id="rId25" Type="http://schemas.openxmlformats.org/officeDocument/2006/relationships/hyperlink" Target="https://www.unglobalcompact.org/what-is-gc/our-work/sustainable-development/sdgs/17-global-goals#sdg12" TargetMode="External"/><Relationship Id="rId33" Type="http://schemas.openxmlformats.org/officeDocument/2006/relationships/hyperlink" Target="https://www.unglobalcompact.org/what-is-gc/our-work/sustainable-development/sdgs/17-global-goals#sdg16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hyperlink" Target="https://www.unglobalcompact.org/what-is-gc/our-work/sustainable-development/sdgs/17-global-goals#sdg1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hyperlink" Target="https://www.unglobalcompact.org/what-is-gc/our-work/sustainable-development/sdgs/17-global-goals#sdg5" TargetMode="External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5" Type="http://schemas.openxmlformats.org/officeDocument/2006/relationships/hyperlink" Target="https://www.unglobalcompact.org/what-is-gc/our-work/sustainable-development/sdgs/17-global-goals#sdg2" TargetMode="External"/><Relationship Id="rId15" Type="http://schemas.openxmlformats.org/officeDocument/2006/relationships/hyperlink" Target="https://www.unglobalcompact.org/what-is-gc/our-work/sustainable-development/sdgs/17-global-goals#sdg7" TargetMode="External"/><Relationship Id="rId23" Type="http://schemas.openxmlformats.org/officeDocument/2006/relationships/hyperlink" Target="https://www.unglobalcompact.org/what-is-gc/our-work/sustainable-development/sdgs/17-global-goals#sdg11" TargetMode="External"/><Relationship Id="rId28" Type="http://schemas.openxmlformats.org/officeDocument/2006/relationships/image" Target="../media/image22.png"/><Relationship Id="rId36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hyperlink" Target="https://www.unglobalcompact.org/what-is-gc/our-work/sustainable-development/sdgs/17-global-goals#sdg9" TargetMode="External"/><Relationship Id="rId31" Type="http://schemas.openxmlformats.org/officeDocument/2006/relationships/hyperlink" Target="https://www.unglobalcompact.org/what-is-gc/our-work/sustainable-development/sdgs/17-global-goals#sdg15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unglobalcompact.org/what-is-gc/our-work/sustainable-development/sdgs/17-global-goals#sdg4" TargetMode="External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hyperlink" Target="https://www.unglobalcompact.org/what-is-gc/our-work/sustainable-development/sdgs/17-global-goals#sdg13" TargetMode="External"/><Relationship Id="rId30" Type="http://schemas.openxmlformats.org/officeDocument/2006/relationships/image" Target="../media/image23.png"/><Relationship Id="rId35" Type="http://schemas.openxmlformats.org/officeDocument/2006/relationships/hyperlink" Target="https://www.unglobalcompact.org/what-is-gc/our-work/sustainable-development/sdgs/17-global-goals#sdg17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unglobalcompact.org/what-is-gc/our-work/sustainable-development/sdgs/17-global-goals#sdg6" TargetMode="Externa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hyperlink" Target="https://www.unglobalcompact.org/what-is-gc/our-work/sustainable-development/sdgs/17-global-goals#sdg1" TargetMode="External"/><Relationship Id="rId21" Type="http://schemas.openxmlformats.org/officeDocument/2006/relationships/hyperlink" Target="https://www.unglobalcompact.org/what-is-gc/our-work/sustainable-development/sdgs/17-global-goals#sdg10" TargetMode="External"/><Relationship Id="rId34" Type="http://schemas.openxmlformats.org/officeDocument/2006/relationships/image" Target="../media/image25.jpeg"/><Relationship Id="rId7" Type="http://schemas.openxmlformats.org/officeDocument/2006/relationships/hyperlink" Target="https://www.unglobalcompact.org/what-is-gc/our-work/sustainable-development/sdgs/17-global-goals#sdg3" TargetMode="External"/><Relationship Id="rId12" Type="http://schemas.openxmlformats.org/officeDocument/2006/relationships/image" Target="../media/image14.png"/><Relationship Id="rId17" Type="http://schemas.openxmlformats.org/officeDocument/2006/relationships/hyperlink" Target="https://www.unglobalcompact.org/what-is-gc/our-work/sustainable-development/sdgs/17-global-goals#sdg8" TargetMode="External"/><Relationship Id="rId25" Type="http://schemas.openxmlformats.org/officeDocument/2006/relationships/hyperlink" Target="https://www.unglobalcompact.org/what-is-gc/our-work/sustainable-development/sdgs/17-global-goals#sdg12" TargetMode="External"/><Relationship Id="rId33" Type="http://schemas.openxmlformats.org/officeDocument/2006/relationships/hyperlink" Target="https://www.unglobalcompact.org/what-is-gc/our-work/sustainable-development/sdgs/17-global-goals#sdg16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hyperlink" Target="https://www.unglobalcompact.org/what-is-gc/our-work/sustainable-development/sdgs/17-global-goals#sdg1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hyperlink" Target="https://www.unglobalcompact.org/what-is-gc/our-work/sustainable-development/sdgs/17-global-goals#sdg5" TargetMode="External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5" Type="http://schemas.openxmlformats.org/officeDocument/2006/relationships/hyperlink" Target="https://www.unglobalcompact.org/what-is-gc/our-work/sustainable-development/sdgs/17-global-goals#sdg2" TargetMode="External"/><Relationship Id="rId15" Type="http://schemas.openxmlformats.org/officeDocument/2006/relationships/hyperlink" Target="https://www.unglobalcompact.org/what-is-gc/our-work/sustainable-development/sdgs/17-global-goals#sdg7" TargetMode="External"/><Relationship Id="rId23" Type="http://schemas.openxmlformats.org/officeDocument/2006/relationships/hyperlink" Target="https://www.unglobalcompact.org/what-is-gc/our-work/sustainable-development/sdgs/17-global-goals#sdg11" TargetMode="External"/><Relationship Id="rId28" Type="http://schemas.openxmlformats.org/officeDocument/2006/relationships/image" Target="../media/image22.png"/><Relationship Id="rId36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hyperlink" Target="https://www.unglobalcompact.org/what-is-gc/our-work/sustainable-development/sdgs/17-global-goals#sdg9" TargetMode="External"/><Relationship Id="rId31" Type="http://schemas.openxmlformats.org/officeDocument/2006/relationships/hyperlink" Target="https://www.unglobalcompact.org/what-is-gc/our-work/sustainable-development/sdgs/17-global-goals#sdg15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unglobalcompact.org/what-is-gc/our-work/sustainable-development/sdgs/17-global-goals#sdg4" TargetMode="External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hyperlink" Target="https://www.unglobalcompact.org/what-is-gc/our-work/sustainable-development/sdgs/17-global-goals#sdg13" TargetMode="External"/><Relationship Id="rId30" Type="http://schemas.openxmlformats.org/officeDocument/2006/relationships/image" Target="../media/image23.png"/><Relationship Id="rId35" Type="http://schemas.openxmlformats.org/officeDocument/2006/relationships/hyperlink" Target="https://www.unglobalcompact.org/what-is-gc/our-work/sustainable-development/sdgs/17-global-goals#sdg1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4267795"/>
            <a:ext cx="83529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Bologna., 8 Febbraio 2017</a:t>
            </a:r>
          </a:p>
          <a:p>
            <a:pPr algn="ctr"/>
            <a:endParaRPr lang="it-IT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Prof. Patrizio Bianchi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Regional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Minister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of  EU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policies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development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, educational and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vocational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training,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university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research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employment</a:t>
            </a:r>
            <a:endParaRPr lang="it-IT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it-IT" sz="1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Immagine 2" descr="cid:image001.jpg@01CFDD7C.4C73BB90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663026" y="6082516"/>
            <a:ext cx="2412268" cy="432048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Rettangolo 3"/>
          <p:cNvSpPr/>
          <p:nvPr/>
        </p:nvSpPr>
        <p:spPr>
          <a:xfrm>
            <a:off x="2213992" y="1052736"/>
            <a:ext cx="5310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«Big data» for the </a:t>
            </a:r>
            <a:r>
              <a:rPr lang="it-IT" sz="2800" dirty="0" err="1">
                <a:solidFill>
                  <a:schemeClr val="bg1"/>
                </a:solidFill>
                <a:cs typeface="Arial" panose="020B0604020202020204" pitchFamily="34" charset="0"/>
              </a:rPr>
              <a:t>Sustainable</a:t>
            </a:r>
            <a:r>
              <a:rPr 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cs typeface="Arial" panose="020B0604020202020204" pitchFamily="34" charset="0"/>
              </a:rPr>
              <a:t>growth</a:t>
            </a:r>
            <a:r>
              <a:rPr 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 of the </a:t>
            </a:r>
            <a:r>
              <a:rPr lang="it-IT" sz="2800" dirty="0" err="1">
                <a:solidFill>
                  <a:schemeClr val="bg1"/>
                </a:solidFill>
                <a:cs typeface="Arial" panose="020B0604020202020204" pitchFamily="34" charset="0"/>
              </a:rPr>
              <a:t>Mediterranean</a:t>
            </a:r>
            <a:endParaRPr lang="it-IT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61960" cy="308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340" y="1772816"/>
            <a:ext cx="3670738" cy="38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hape 566"/>
          <p:cNvGrpSpPr>
            <a:grpSpLocks/>
          </p:cNvGrpSpPr>
          <p:nvPr/>
        </p:nvGrpSpPr>
        <p:grpSpPr bwMode="auto">
          <a:xfrm>
            <a:off x="173521" y="4059859"/>
            <a:ext cx="2521140" cy="792163"/>
            <a:chOff x="30163" y="3869284"/>
            <a:chExt cx="2520032" cy="792087"/>
          </a:xfrm>
        </p:grpSpPr>
        <p:sp>
          <p:nvSpPr>
            <p:cNvPr id="14" name="Shape 567"/>
            <p:cNvSpPr>
              <a:spLocks noChangeArrowheads="1"/>
            </p:cNvSpPr>
            <p:nvPr/>
          </p:nvSpPr>
          <p:spPr bwMode="auto">
            <a:xfrm>
              <a:off x="30163" y="3894422"/>
              <a:ext cx="1727999" cy="72008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lIns="91425" tIns="45700" rIns="91425" bIns="45700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ct val="250000"/>
                </a:lnSpc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en-US" altLang="it-IT" sz="1200" b="1" dirty="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AGRIFOOD</a:t>
              </a:r>
            </a:p>
          </p:txBody>
        </p:sp>
        <p:pic>
          <p:nvPicPr>
            <p:cNvPr id="15" name="Shape 568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19" t="26100" r="36513" b="30431"/>
            <a:stretch>
              <a:fillRect/>
            </a:stretch>
          </p:blipFill>
          <p:spPr bwMode="auto">
            <a:xfrm>
              <a:off x="1758108" y="3869284"/>
              <a:ext cx="792087" cy="7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Shape 569"/>
          <p:cNvGrpSpPr>
            <a:grpSpLocks/>
          </p:cNvGrpSpPr>
          <p:nvPr/>
        </p:nvGrpSpPr>
        <p:grpSpPr bwMode="auto">
          <a:xfrm>
            <a:off x="2746885" y="4095827"/>
            <a:ext cx="2400656" cy="792163"/>
            <a:chOff x="3107843" y="3825110"/>
            <a:chExt cx="2400172" cy="791999"/>
          </a:xfrm>
        </p:grpSpPr>
        <p:sp>
          <p:nvSpPr>
            <p:cNvPr id="17" name="Shape 570"/>
            <p:cNvSpPr>
              <a:spLocks noChangeArrowheads="1"/>
            </p:cNvSpPr>
            <p:nvPr/>
          </p:nvSpPr>
          <p:spPr bwMode="auto">
            <a:xfrm>
              <a:off x="3107843" y="3875622"/>
              <a:ext cx="1728191" cy="7200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lIns="91425" tIns="45700" rIns="91425" bIns="45700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ct val="250000"/>
                </a:lnSpc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en-US" altLang="it-IT" sz="1200" b="1" dirty="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CONSTRUCTION</a:t>
              </a:r>
            </a:p>
          </p:txBody>
        </p:sp>
        <p:pic>
          <p:nvPicPr>
            <p:cNvPr id="18" name="Shape 571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1" t="38660" r="11018" b="32990"/>
            <a:stretch>
              <a:fillRect/>
            </a:stretch>
          </p:blipFill>
          <p:spPr bwMode="auto">
            <a:xfrm>
              <a:off x="4716016" y="3825110"/>
              <a:ext cx="791999" cy="79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Shape 572"/>
          <p:cNvGrpSpPr>
            <a:grpSpLocks/>
          </p:cNvGrpSpPr>
          <p:nvPr/>
        </p:nvGrpSpPr>
        <p:grpSpPr bwMode="auto">
          <a:xfrm>
            <a:off x="128008" y="3230197"/>
            <a:ext cx="2525735" cy="792163"/>
            <a:chOff x="1248027" y="2783400"/>
            <a:chExt cx="2524519" cy="791999"/>
          </a:xfrm>
        </p:grpSpPr>
        <p:sp>
          <p:nvSpPr>
            <p:cNvPr id="20" name="Shape 573"/>
            <p:cNvSpPr>
              <a:spLocks noChangeArrowheads="1"/>
            </p:cNvSpPr>
            <p:nvPr/>
          </p:nvSpPr>
          <p:spPr bwMode="auto">
            <a:xfrm>
              <a:off x="1248027" y="2812258"/>
              <a:ext cx="1728191" cy="720080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lIns="91425" tIns="45700" rIns="91425" bIns="45700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sz="12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en-US" altLang="it-IT" sz="1200" b="1" dirty="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ENERGY &amp; ENVIRONMENT</a:t>
              </a:r>
            </a:p>
          </p:txBody>
        </p:sp>
        <p:pic>
          <p:nvPicPr>
            <p:cNvPr id="21" name="Shape 57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1" t="37715" r="11018" b="32990"/>
            <a:stretch>
              <a:fillRect/>
            </a:stretch>
          </p:blipFill>
          <p:spPr bwMode="auto">
            <a:xfrm>
              <a:off x="2980547" y="2783400"/>
              <a:ext cx="791999" cy="79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Shape 575"/>
          <p:cNvGrpSpPr>
            <a:grpSpLocks/>
          </p:cNvGrpSpPr>
          <p:nvPr/>
        </p:nvGrpSpPr>
        <p:grpSpPr bwMode="auto">
          <a:xfrm>
            <a:off x="605511" y="4958096"/>
            <a:ext cx="2089150" cy="765175"/>
            <a:chOff x="539552" y="4953942"/>
            <a:chExt cx="2088144" cy="766452"/>
          </a:xfrm>
        </p:grpSpPr>
        <p:sp>
          <p:nvSpPr>
            <p:cNvPr id="23" name="Shape 576"/>
            <p:cNvSpPr>
              <a:spLocks noChangeArrowheads="1"/>
            </p:cNvSpPr>
            <p:nvPr/>
          </p:nvSpPr>
          <p:spPr bwMode="auto">
            <a:xfrm>
              <a:off x="539552" y="4977128"/>
              <a:ext cx="1727999" cy="72008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lIns="91425" tIns="45700" rIns="91425" bIns="45700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sz="1200" b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en-US" altLang="it-IT" sz="1200" b="1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ICT &amp; </a:t>
              </a:r>
            </a:p>
            <a:p>
              <a:pPr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en-US" altLang="it-IT" sz="1200" b="1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DESIGN	</a:t>
              </a:r>
            </a:p>
          </p:txBody>
        </p:sp>
        <p:pic>
          <p:nvPicPr>
            <p:cNvPr id="24" name="Shape 577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3" t="38660" r="11018" b="32990"/>
            <a:stretch>
              <a:fillRect/>
            </a:stretch>
          </p:blipFill>
          <p:spPr bwMode="auto">
            <a:xfrm>
              <a:off x="1835696" y="4953942"/>
              <a:ext cx="791999" cy="76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Shape 578"/>
          <p:cNvGrpSpPr>
            <a:grpSpLocks/>
          </p:cNvGrpSpPr>
          <p:nvPr/>
        </p:nvGrpSpPr>
        <p:grpSpPr bwMode="auto">
          <a:xfrm>
            <a:off x="2782467" y="3259061"/>
            <a:ext cx="2089150" cy="790575"/>
            <a:chOff x="6228183" y="4941167"/>
            <a:chExt cx="2088144" cy="791999"/>
          </a:xfrm>
        </p:grpSpPr>
        <p:sp>
          <p:nvSpPr>
            <p:cNvPr id="26" name="Shape 579"/>
            <p:cNvSpPr>
              <a:spLocks noChangeArrowheads="1"/>
            </p:cNvSpPr>
            <p:nvPr/>
          </p:nvSpPr>
          <p:spPr bwMode="auto">
            <a:xfrm>
              <a:off x="6228183" y="4977128"/>
              <a:ext cx="1728191" cy="72008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lIns="91425" tIns="45700" rIns="91425" bIns="45700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sz="12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en-US" altLang="it-IT" sz="1200" b="1" dirty="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MECHANICS &amp; MATERIALS</a:t>
              </a:r>
            </a:p>
          </p:txBody>
        </p:sp>
        <p:pic>
          <p:nvPicPr>
            <p:cNvPr id="27" name="Shape 580"/>
            <p:cNvPicPr preferRelativeResize="0"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3" t="37715" r="11018" b="32990"/>
            <a:stretch>
              <a:fillRect/>
            </a:stretch>
          </p:blipFill>
          <p:spPr bwMode="auto">
            <a:xfrm>
              <a:off x="7524328" y="4941167"/>
              <a:ext cx="791999" cy="79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Shape 581"/>
          <p:cNvGrpSpPr>
            <a:grpSpLocks/>
          </p:cNvGrpSpPr>
          <p:nvPr/>
        </p:nvGrpSpPr>
        <p:grpSpPr bwMode="auto">
          <a:xfrm>
            <a:off x="2762434" y="4958096"/>
            <a:ext cx="2160587" cy="790575"/>
            <a:chOff x="3347864" y="4941167"/>
            <a:chExt cx="2160151" cy="791999"/>
          </a:xfrm>
        </p:grpSpPr>
        <p:sp>
          <p:nvSpPr>
            <p:cNvPr id="29" name="Shape 582"/>
            <p:cNvSpPr>
              <a:spLocks noChangeArrowheads="1"/>
            </p:cNvSpPr>
            <p:nvPr/>
          </p:nvSpPr>
          <p:spPr bwMode="auto">
            <a:xfrm>
              <a:off x="3347864" y="4977128"/>
              <a:ext cx="1728191" cy="720080"/>
            </a:xfrm>
            <a:prstGeom prst="rect">
              <a:avLst/>
            </a:prstGeom>
            <a:solidFill>
              <a:srgbClr val="E60073"/>
            </a:solidFill>
            <a:ln w="9525">
              <a:solidFill>
                <a:srgbClr val="E60073"/>
              </a:solidFill>
              <a:round/>
              <a:headEnd/>
              <a:tailEnd/>
            </a:ln>
          </p:spPr>
          <p:txBody>
            <a:bodyPr lIns="91425" tIns="45700" rIns="91425" bIns="45700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sz="12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en-US" altLang="it-IT" sz="1200" b="1" dirty="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LIFE </a:t>
              </a:r>
            </a:p>
            <a:p>
              <a:pPr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en-US" altLang="it-IT" sz="1200" b="1" dirty="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SCIENCE</a:t>
              </a:r>
            </a:p>
          </p:txBody>
        </p:sp>
        <p:pic>
          <p:nvPicPr>
            <p:cNvPr id="30" name="Shape 583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3" t="38660" r="11018" b="32990"/>
            <a:stretch>
              <a:fillRect/>
            </a:stretch>
          </p:blipFill>
          <p:spPr bwMode="auto">
            <a:xfrm>
              <a:off x="4716016" y="4941167"/>
              <a:ext cx="791999" cy="79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9461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10" y="0"/>
            <a:ext cx="4883470" cy="5875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737849"/>
            <a:ext cx="3096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>
                <a:solidFill>
                  <a:srgbClr val="002060"/>
                </a:solidFill>
              </a:rPr>
              <a:t>European</a:t>
            </a:r>
            <a:r>
              <a:rPr lang="it-IT" sz="2400" dirty="0">
                <a:solidFill>
                  <a:srgbClr val="002060"/>
                </a:solidFill>
              </a:rPr>
              <a:t> Action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High Performance</a:t>
            </a:r>
          </a:p>
          <a:p>
            <a:pPr algn="just"/>
            <a:r>
              <a:rPr lang="it-IT" sz="2400" dirty="0" err="1">
                <a:solidFill>
                  <a:srgbClr val="002060"/>
                </a:solidFill>
              </a:rPr>
              <a:t>Computering</a:t>
            </a:r>
            <a:endParaRPr lang="it-IT" sz="2400" dirty="0">
              <a:solidFill>
                <a:srgbClr val="002060"/>
              </a:solidFill>
            </a:endParaRPr>
          </a:p>
          <a:p>
            <a:pPr algn="just"/>
            <a:r>
              <a:rPr lang="it-IT" sz="2400" dirty="0" err="1">
                <a:solidFill>
                  <a:srgbClr val="002060"/>
                </a:solidFill>
              </a:rPr>
              <a:t>Infrastructure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it-IT" sz="2400" dirty="0" err="1">
                <a:solidFill>
                  <a:srgbClr val="002060"/>
                </a:solidFill>
              </a:rPr>
              <a:t>Luxemburg</a:t>
            </a:r>
            <a:r>
              <a:rPr lang="it-IT" sz="2400" dirty="0">
                <a:solidFill>
                  <a:srgbClr val="002060"/>
                </a:solidFill>
              </a:rPr>
              <a:t>,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France,</a:t>
            </a:r>
          </a:p>
          <a:p>
            <a:pPr algn="just"/>
            <a:r>
              <a:rPr lang="it-IT" sz="2400" dirty="0" err="1">
                <a:solidFill>
                  <a:srgbClr val="002060"/>
                </a:solidFill>
              </a:rPr>
              <a:t>Spain</a:t>
            </a:r>
            <a:r>
              <a:rPr lang="it-IT" sz="2400" dirty="0">
                <a:solidFill>
                  <a:srgbClr val="002060"/>
                </a:solidFill>
              </a:rPr>
              <a:t>,</a:t>
            </a:r>
          </a:p>
          <a:p>
            <a:pPr algn="just"/>
            <a:r>
              <a:rPr lang="it-IT" sz="2400" dirty="0" err="1">
                <a:solidFill>
                  <a:srgbClr val="002060"/>
                </a:solidFill>
              </a:rPr>
              <a:t>Italy</a:t>
            </a:r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6633"/>
            <a:ext cx="590465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6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erritorio.regione.emilia-romagna.it/sviluppo-coesione-e-cooperazione-territoriale/cooperazione-territoriale-europea/macroregione-adriatico-ionica-1/eusair/image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6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635" y="332656"/>
            <a:ext cx="7969826" cy="960668"/>
          </a:xfrm>
        </p:spPr>
        <p:txBody>
          <a:bodyPr>
            <a:normAutofit fontScale="90000"/>
          </a:bodyPr>
          <a:lstStyle/>
          <a:p>
            <a:r>
              <a:rPr lang="it-IT" sz="2700" dirty="0"/>
              <a:t>ADRION Program – 376 </a:t>
            </a:r>
            <a:r>
              <a:rPr lang="it-IT" sz="2700" dirty="0" err="1"/>
              <a:t>Projects</a:t>
            </a:r>
            <a:r>
              <a:rPr lang="it-IT" sz="2700" dirty="0"/>
              <a:t> </a:t>
            </a:r>
            <a:r>
              <a:rPr lang="it-IT" sz="2700" dirty="0" err="1"/>
              <a:t>at</a:t>
            </a:r>
            <a:r>
              <a:rPr lang="it-IT" sz="2700" dirty="0"/>
              <a:t> the first call 2016 </a:t>
            </a:r>
            <a:r>
              <a:rPr lang="it-IT" sz="2025" dirty="0"/>
              <a:t>(Emilia-Romagna </a:t>
            </a:r>
            <a:r>
              <a:rPr lang="it-IT" sz="2025" dirty="0" err="1"/>
              <a:t>managing</a:t>
            </a:r>
            <a:r>
              <a:rPr lang="it-IT" sz="2025" dirty="0"/>
              <a:t> authority data)</a:t>
            </a: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827273"/>
              </p:ext>
            </p:extLst>
          </p:nvPr>
        </p:nvGraphicFramePr>
        <p:xfrm>
          <a:off x="573504" y="1628800"/>
          <a:ext cx="8140088" cy="3476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4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2373">
                <a:tc>
                  <a:txBody>
                    <a:bodyPr/>
                    <a:lstStyle/>
                    <a:p>
                      <a:r>
                        <a:rPr lang="it-IT" sz="1400" dirty="0" err="1"/>
                        <a:t>Adrion</a:t>
                      </a:r>
                      <a:r>
                        <a:rPr lang="it-IT" sz="1400" baseline="0" dirty="0"/>
                        <a:t> Program</a:t>
                      </a:r>
                      <a:endParaRPr lang="it-IT" sz="1400" dirty="0"/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First Call 2016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Applications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 marL="58144" marR="58144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Axis</a:t>
                      </a:r>
                      <a:endParaRPr lang="it-IT" sz="1400" b="1" dirty="0"/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Object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n.project</a:t>
                      </a:r>
                      <a:endParaRPr lang="it-IT" sz="1400" b="1" dirty="0"/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%</a:t>
                      </a:r>
                    </a:p>
                  </a:txBody>
                  <a:tcPr marL="58144" marR="58144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r>
                        <a:rPr lang="it-IT" sz="1400" b="1" dirty="0"/>
                        <a:t>1.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Regional</a:t>
                      </a:r>
                      <a:r>
                        <a:rPr lang="it-IT" sz="1400" b="1" baseline="0" dirty="0"/>
                        <a:t> </a:t>
                      </a:r>
                      <a:r>
                        <a:rPr lang="it-IT" sz="1400" b="1" baseline="0" dirty="0" err="1"/>
                        <a:t>Innovation</a:t>
                      </a:r>
                      <a:r>
                        <a:rPr lang="it-IT" sz="1400" b="1" baseline="0" dirty="0"/>
                        <a:t> System</a:t>
                      </a:r>
                      <a:endParaRPr lang="it-IT" sz="1400" b="1" dirty="0"/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109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29</a:t>
                      </a:r>
                    </a:p>
                  </a:txBody>
                  <a:tcPr marL="58144" marR="58144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it-IT" sz="1400" b="1" dirty="0"/>
                        <a:t>2. 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Natural and cultural </a:t>
                      </a:r>
                      <a:r>
                        <a:rPr lang="it-IT" sz="1400" b="1" dirty="0" err="1"/>
                        <a:t>heritage</a:t>
                      </a:r>
                      <a:endParaRPr lang="it-IT" sz="1400" b="1" dirty="0"/>
                    </a:p>
                    <a:p>
                      <a:endParaRPr lang="it-IT" sz="1400" b="1" dirty="0"/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154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41</a:t>
                      </a:r>
                    </a:p>
                  </a:txBody>
                  <a:tcPr marL="58144" marR="58144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3522">
                <a:tc>
                  <a:txBody>
                    <a:bodyPr/>
                    <a:lstStyle/>
                    <a:p>
                      <a:r>
                        <a:rPr lang="it-IT" sz="1400" b="1" dirty="0"/>
                        <a:t>3.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Environmental</a:t>
                      </a:r>
                      <a:r>
                        <a:rPr lang="it-IT" sz="1400" b="1" dirty="0"/>
                        <a:t> </a:t>
                      </a:r>
                      <a:r>
                        <a:rPr lang="it-IT" sz="1400" b="1" dirty="0" err="1"/>
                        <a:t>vulnerability</a:t>
                      </a:r>
                      <a:r>
                        <a:rPr lang="it-IT" sz="1400" b="1" baseline="0" dirty="0"/>
                        <a:t> and </a:t>
                      </a:r>
                      <a:r>
                        <a:rPr lang="it-IT" sz="1400" b="1" baseline="0" dirty="0" err="1"/>
                        <a:t>ecosystem</a:t>
                      </a:r>
                      <a:r>
                        <a:rPr lang="it-IT" sz="1400" b="1" baseline="0" dirty="0"/>
                        <a:t> </a:t>
                      </a:r>
                      <a:r>
                        <a:rPr lang="it-IT" sz="1400" b="1" baseline="0" dirty="0" err="1"/>
                        <a:t>services</a:t>
                      </a:r>
                      <a:endParaRPr lang="it-IT" sz="1400" b="1" dirty="0"/>
                    </a:p>
                    <a:p>
                      <a:endParaRPr lang="it-IT" sz="1400" b="1" dirty="0"/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73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19,4</a:t>
                      </a:r>
                    </a:p>
                  </a:txBody>
                  <a:tcPr marL="58144" marR="58144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5466">
                <a:tc>
                  <a:txBody>
                    <a:bodyPr/>
                    <a:lstStyle/>
                    <a:p>
                      <a:r>
                        <a:rPr lang="it-IT" sz="1400" b="1" dirty="0"/>
                        <a:t>4.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 </a:t>
                      </a:r>
                      <a:r>
                        <a:rPr lang="it-IT" sz="1400" b="1" dirty="0" err="1"/>
                        <a:t>Integrated</a:t>
                      </a:r>
                      <a:r>
                        <a:rPr lang="it-IT" sz="1400" b="1" dirty="0"/>
                        <a:t> </a:t>
                      </a:r>
                      <a:r>
                        <a:rPr lang="it-IT" sz="1400" b="1" dirty="0" err="1"/>
                        <a:t>transport</a:t>
                      </a:r>
                      <a:r>
                        <a:rPr lang="it-IT" sz="1400" b="1" dirty="0"/>
                        <a:t> and </a:t>
                      </a:r>
                      <a:r>
                        <a:rPr lang="it-IT" sz="1400" b="1" dirty="0" err="1"/>
                        <a:t>multimodality</a:t>
                      </a:r>
                      <a:r>
                        <a:rPr lang="it-IT" sz="1400" b="1" dirty="0"/>
                        <a:t> 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40</a:t>
                      </a:r>
                    </a:p>
                  </a:txBody>
                  <a:tcPr marL="58144" marR="58144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10,6</a:t>
                      </a:r>
                    </a:p>
                  </a:txBody>
                  <a:tcPr marL="58144" marR="58144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5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/>
          </p:nvPr>
        </p:nvGraphicFramePr>
        <p:xfrm>
          <a:off x="251520" y="188640"/>
          <a:ext cx="8712968" cy="5328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44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3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83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83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33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Country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AXIS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TOTAL number of partners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Universities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Research Institutes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65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ALBANIA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65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BOSNIA AND HERZEGOVINA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65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CROATIA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65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ITALY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65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SERBIA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565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SLOVENIJA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565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GREECE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565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MONTENEGRO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2.2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0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44" marR="17044" marT="0" marB="0" anchor="b"/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16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241130"/>
              </p:ext>
            </p:extLst>
          </p:nvPr>
        </p:nvGraphicFramePr>
        <p:xfrm>
          <a:off x="251520" y="260648"/>
          <a:ext cx="8668062" cy="5174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6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16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6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25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</a:rPr>
                        <a:t>Country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More active scientific partners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number of participations in projects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30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ALBANIA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Agricultural University of Tirana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16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Polytechnic University of Tirana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8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230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BOSNIA AND HERZEGOVINA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University of Sarajevo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14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62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School of Economics and Business Sarajevo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230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CROATIA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09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Institute of Oceanography and Fisheries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University of Zagreb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6248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ITALY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Alma Mater Studiorum - Università di Bologna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18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309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CNR - Consiglio Nazionale delle Ricerche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27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309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Università degli Studi della Basilicata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</a:rPr>
                        <a:t>13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2230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SERBIA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University of Belgrade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16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University of Novi Sad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11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2230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</a:rPr>
                        <a:t>SLOVENIJA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University of Ljubljana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20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University of Primorska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246248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GREECE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Aristotle University of Thessaloniki, Special Account for Research Funds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24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2462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Centre for Research and Technology Hellas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21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2230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MONTENEGRO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University of Montenegro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</a:rPr>
                        <a:t>11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2462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Public institution University of Montenegro - Institute of Marine Biology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223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91" marR="14391" marT="0" marB="0" anchor="b"/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597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53390" y="1740477"/>
            <a:ext cx="437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COMPETENCES AND SKILLS FOR DEVELOPMENT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70763" y="4234296"/>
            <a:ext cx="4280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STRATEGIC ROLE OF EDUCATION AND PROFESSIONAL TRAINING</a:t>
            </a:r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2" cstate="print"/>
          <a:srcRect l="80370" r="771" b="2985"/>
          <a:stretch>
            <a:fillRect/>
          </a:stretch>
        </p:blipFill>
        <p:spPr bwMode="auto">
          <a:xfrm>
            <a:off x="955964" y="3579668"/>
            <a:ext cx="2951018" cy="2337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5070763" y="2644827"/>
            <a:ext cx="407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 err="1"/>
              <a:t>Higher</a:t>
            </a:r>
            <a:r>
              <a:rPr lang="it-IT" sz="2700" dirty="0"/>
              <a:t> </a:t>
            </a:r>
            <a:r>
              <a:rPr lang="it-IT" sz="2700" dirty="0" err="1"/>
              <a:t>education</a:t>
            </a:r>
            <a:r>
              <a:rPr lang="it-IT" sz="2700" dirty="0"/>
              <a:t> and super </a:t>
            </a:r>
            <a:r>
              <a:rPr lang="it-IT" sz="2700" dirty="0" err="1"/>
              <a:t>academies</a:t>
            </a:r>
            <a:endParaRPr lang="it-IT" sz="2700" dirty="0"/>
          </a:p>
        </p:txBody>
      </p:sp>
    </p:spTree>
    <p:extLst>
      <p:ext uri="{BB962C8B-B14F-4D97-AF65-F5344CB8AC3E}">
        <p14:creationId xmlns:p14="http://schemas.microsoft.com/office/powerpoint/2010/main" val="192686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isultati immagini per science and technology revolu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13" y="1"/>
            <a:ext cx="5156889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2166" y="225269"/>
            <a:ext cx="39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</a:rPr>
              <a:t>The </a:t>
            </a:r>
            <a:r>
              <a:rPr lang="it-IT" sz="2400" dirty="0" err="1">
                <a:solidFill>
                  <a:srgbClr val="002060"/>
                </a:solidFill>
              </a:rPr>
              <a:t>need</a:t>
            </a:r>
            <a:r>
              <a:rPr lang="it-IT" sz="2400" dirty="0">
                <a:solidFill>
                  <a:srgbClr val="002060"/>
                </a:solidFill>
              </a:rPr>
              <a:t> of </a:t>
            </a:r>
            <a:r>
              <a:rPr lang="it-IT" sz="2400" dirty="0" err="1">
                <a:solidFill>
                  <a:srgbClr val="002060"/>
                </a:solidFill>
              </a:rPr>
              <a:t>infrastructuring</a:t>
            </a:r>
            <a:r>
              <a:rPr lang="it-IT" sz="2400" dirty="0">
                <a:solidFill>
                  <a:srgbClr val="002060"/>
                </a:solidFill>
              </a:rPr>
              <a:t> South Europe with the new high </a:t>
            </a:r>
            <a:r>
              <a:rPr lang="it-IT" sz="2400" dirty="0" err="1">
                <a:solidFill>
                  <a:srgbClr val="002060"/>
                </a:solidFill>
              </a:rPr>
              <a:t>tech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connectivity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2673" y="1650866"/>
            <a:ext cx="3891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</a:rPr>
              <a:t>A new </a:t>
            </a:r>
            <a:r>
              <a:rPr lang="it-IT" sz="2400" dirty="0" err="1">
                <a:solidFill>
                  <a:srgbClr val="002060"/>
                </a:solidFill>
              </a:rPr>
              <a:t>vision</a:t>
            </a:r>
            <a:r>
              <a:rPr lang="it-IT" sz="2400" dirty="0">
                <a:solidFill>
                  <a:srgbClr val="002060"/>
                </a:solidFill>
              </a:rPr>
              <a:t> of an </a:t>
            </a:r>
            <a:r>
              <a:rPr lang="it-IT" sz="2400" dirty="0" err="1">
                <a:solidFill>
                  <a:srgbClr val="002060"/>
                </a:solidFill>
              </a:rPr>
              <a:t>interconnected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Mediterranean</a:t>
            </a:r>
            <a:r>
              <a:rPr lang="it-IT" sz="2400" dirty="0">
                <a:solidFill>
                  <a:srgbClr val="002060"/>
                </a:solidFill>
              </a:rPr>
              <a:t> Sea to </a:t>
            </a:r>
            <a:r>
              <a:rPr lang="it-IT" sz="2400" dirty="0" err="1">
                <a:solidFill>
                  <a:srgbClr val="002060"/>
                </a:solidFill>
              </a:rPr>
              <a:t>repositioning</a:t>
            </a:r>
            <a:r>
              <a:rPr lang="it-IT" sz="2400" dirty="0">
                <a:solidFill>
                  <a:srgbClr val="002060"/>
                </a:solidFill>
              </a:rPr>
              <a:t> South Europe </a:t>
            </a:r>
            <a:r>
              <a:rPr lang="it-IT" sz="2400" dirty="0" err="1">
                <a:solidFill>
                  <a:srgbClr val="002060"/>
                </a:solidFill>
              </a:rPr>
              <a:t>at</a:t>
            </a:r>
            <a:r>
              <a:rPr lang="it-IT" sz="2400" dirty="0">
                <a:solidFill>
                  <a:srgbClr val="002060"/>
                </a:solidFill>
              </a:rPr>
              <a:t> the Center of EU </a:t>
            </a:r>
            <a:r>
              <a:rPr lang="it-IT" sz="2400" dirty="0" err="1">
                <a:solidFill>
                  <a:srgbClr val="002060"/>
                </a:solidFill>
              </a:rPr>
              <a:t>vision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6590" y="3947846"/>
            <a:ext cx="3743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</a:rPr>
              <a:t>A </a:t>
            </a:r>
            <a:r>
              <a:rPr lang="it-IT" sz="2400" dirty="0" err="1">
                <a:solidFill>
                  <a:srgbClr val="002060"/>
                </a:solidFill>
              </a:rPr>
              <a:t>crucial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role</a:t>
            </a:r>
            <a:r>
              <a:rPr lang="it-IT" sz="2400" dirty="0">
                <a:solidFill>
                  <a:srgbClr val="002060"/>
                </a:solidFill>
              </a:rPr>
              <a:t> of the </a:t>
            </a:r>
            <a:r>
              <a:rPr lang="it-IT" sz="2400" dirty="0" err="1">
                <a:solidFill>
                  <a:srgbClr val="002060"/>
                </a:solidFill>
              </a:rPr>
              <a:t>Regions</a:t>
            </a:r>
            <a:r>
              <a:rPr lang="it-IT" sz="2400" dirty="0">
                <a:solidFill>
                  <a:srgbClr val="002060"/>
                </a:solidFill>
              </a:rPr>
              <a:t> to design and </a:t>
            </a:r>
            <a:r>
              <a:rPr lang="it-IT" sz="2400" dirty="0" err="1">
                <a:solidFill>
                  <a:srgbClr val="002060"/>
                </a:solidFill>
              </a:rPr>
              <a:t>implement</a:t>
            </a:r>
            <a:r>
              <a:rPr lang="it-IT" sz="2400" dirty="0">
                <a:solidFill>
                  <a:srgbClr val="002060"/>
                </a:solidFill>
              </a:rPr>
              <a:t> a new </a:t>
            </a:r>
            <a:r>
              <a:rPr lang="it-IT" sz="2400" dirty="0" err="1">
                <a:solidFill>
                  <a:srgbClr val="002060"/>
                </a:solidFill>
              </a:rPr>
              <a:t>perspective</a:t>
            </a:r>
            <a:r>
              <a:rPr lang="it-IT" sz="2400" dirty="0">
                <a:solidFill>
                  <a:srgbClr val="002060"/>
                </a:solidFill>
              </a:rPr>
              <a:t> for Europe</a:t>
            </a:r>
          </a:p>
        </p:txBody>
      </p:sp>
    </p:spTree>
    <p:extLst>
      <p:ext uri="{BB962C8B-B14F-4D97-AF65-F5344CB8AC3E}">
        <p14:creationId xmlns:p14="http://schemas.microsoft.com/office/powerpoint/2010/main" val="117608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science and technology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-14068"/>
            <a:ext cx="9101332" cy="58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314700" y="1494987"/>
            <a:ext cx="48234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300" dirty="0"/>
              <a:t>A new science &amp; </a:t>
            </a:r>
            <a:r>
              <a:rPr lang="it-IT" sz="3300" dirty="0" err="1"/>
              <a:t>tech</a:t>
            </a:r>
            <a:r>
              <a:rPr lang="it-IT" sz="3300" dirty="0"/>
              <a:t> </a:t>
            </a:r>
            <a:r>
              <a:rPr lang="it-IT" sz="3300" dirty="0" err="1"/>
              <a:t>revolution</a:t>
            </a:r>
            <a:r>
              <a:rPr lang="it-IT" sz="3300" dirty="0"/>
              <a:t> </a:t>
            </a:r>
            <a:r>
              <a:rPr lang="it-IT" sz="3300" dirty="0" err="1"/>
              <a:t>is</a:t>
            </a:r>
            <a:r>
              <a:rPr lang="it-IT" sz="3300" dirty="0"/>
              <a:t> </a:t>
            </a:r>
            <a:r>
              <a:rPr lang="it-IT" sz="3300" dirty="0" err="1"/>
              <a:t>changing</a:t>
            </a:r>
            <a:r>
              <a:rPr lang="it-IT" sz="3300" dirty="0"/>
              <a:t> the world economy and society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979712" y="4850701"/>
            <a:ext cx="5913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solidFill>
                  <a:schemeClr val="bg1"/>
                </a:solidFill>
              </a:rPr>
              <a:t>BIG DATA for life and community</a:t>
            </a:r>
          </a:p>
        </p:txBody>
      </p:sp>
    </p:spTree>
    <p:extLst>
      <p:ext uri="{BB962C8B-B14F-4D97-AF65-F5344CB8AC3E}">
        <p14:creationId xmlns:p14="http://schemas.microsoft.com/office/powerpoint/2010/main" val="24611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big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3"/>
            <a:ext cx="6000601" cy="56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isultati immagini per develo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10" y="461393"/>
            <a:ext cx="3128565" cy="23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isultati immagini per eu cohesion policy and european integ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10" y="3007490"/>
            <a:ext cx="309847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4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ssets.euractiv.com/lazy-load/img/crop/16x9/667/https:/www.euractiv.com/wp-content/uploads/sites/2/2014/10/juncker_commission_vote_crediteuropean_parliament_flick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" y="0"/>
            <a:ext cx="6404551" cy="36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95736" y="3933056"/>
            <a:ext cx="637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</a:rPr>
              <a:t>In the 10 </a:t>
            </a:r>
            <a:r>
              <a:rPr lang="it-IT" sz="2400" dirty="0" err="1">
                <a:solidFill>
                  <a:srgbClr val="002060"/>
                </a:solidFill>
              </a:rPr>
              <a:t>priorities</a:t>
            </a:r>
            <a:r>
              <a:rPr lang="it-IT" sz="2400" dirty="0">
                <a:solidFill>
                  <a:srgbClr val="002060"/>
                </a:solidFill>
              </a:rPr>
              <a:t> of the 2017 EU </a:t>
            </a:r>
            <a:r>
              <a:rPr lang="it-IT" sz="2400" dirty="0" err="1">
                <a:solidFill>
                  <a:srgbClr val="002060"/>
                </a:solidFill>
              </a:rPr>
              <a:t>program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there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is</a:t>
            </a:r>
            <a:r>
              <a:rPr lang="it-IT" sz="2400" dirty="0">
                <a:solidFill>
                  <a:srgbClr val="002060"/>
                </a:solidFill>
              </a:rPr>
              <a:t> no </a:t>
            </a:r>
            <a:r>
              <a:rPr lang="it-IT" sz="2400" dirty="0" err="1">
                <a:solidFill>
                  <a:srgbClr val="002060"/>
                </a:solidFill>
              </a:rPr>
              <a:t>reference</a:t>
            </a:r>
            <a:r>
              <a:rPr lang="it-IT" sz="2400" dirty="0">
                <a:solidFill>
                  <a:srgbClr val="002060"/>
                </a:solidFill>
              </a:rPr>
              <a:t> to science and tech </a:t>
            </a:r>
            <a:r>
              <a:rPr lang="it-IT" sz="2400" dirty="0" err="1">
                <a:solidFill>
                  <a:srgbClr val="002060"/>
                </a:solidFill>
              </a:rPr>
              <a:t>development</a:t>
            </a:r>
            <a:endParaRPr lang="it-IT" sz="2400" dirty="0">
              <a:solidFill>
                <a:srgbClr val="002060"/>
              </a:solidFill>
            </a:endParaRPr>
          </a:p>
          <a:p>
            <a:pPr algn="just"/>
            <a:r>
              <a:rPr lang="it-IT" sz="2400" dirty="0" err="1">
                <a:solidFill>
                  <a:srgbClr val="002060"/>
                </a:solidFill>
              </a:rPr>
              <a:t>There</a:t>
            </a:r>
            <a:r>
              <a:rPr lang="it-IT" sz="2400" dirty="0">
                <a:solidFill>
                  <a:srgbClr val="002060"/>
                </a:solidFill>
              </a:rPr>
              <a:t> are no </a:t>
            </a:r>
            <a:r>
              <a:rPr lang="it-IT" sz="2400" dirty="0" err="1">
                <a:solidFill>
                  <a:srgbClr val="002060"/>
                </a:solidFill>
              </a:rPr>
              <a:t>reference</a:t>
            </a:r>
            <a:r>
              <a:rPr lang="it-IT" sz="2400" dirty="0">
                <a:solidFill>
                  <a:srgbClr val="002060"/>
                </a:solidFill>
              </a:rPr>
              <a:t> to </a:t>
            </a:r>
            <a:r>
              <a:rPr lang="it-IT" sz="2400" dirty="0" err="1">
                <a:solidFill>
                  <a:srgbClr val="002060"/>
                </a:solidFill>
              </a:rPr>
              <a:t>cohesion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policies</a:t>
            </a:r>
            <a:endParaRPr lang="it-IT" sz="2400" dirty="0">
              <a:solidFill>
                <a:srgbClr val="002060"/>
              </a:solidFill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No </a:t>
            </a:r>
            <a:r>
              <a:rPr lang="it-IT" sz="2400" dirty="0" err="1">
                <a:solidFill>
                  <a:srgbClr val="002060"/>
                </a:solidFill>
              </a:rPr>
              <a:t>reference</a:t>
            </a:r>
            <a:r>
              <a:rPr lang="it-IT" sz="2400" dirty="0">
                <a:solidFill>
                  <a:srgbClr val="002060"/>
                </a:solidFill>
              </a:rPr>
              <a:t> to the </a:t>
            </a:r>
            <a:r>
              <a:rPr lang="it-IT" sz="2400" dirty="0" err="1">
                <a:solidFill>
                  <a:srgbClr val="002060"/>
                </a:solidFill>
              </a:rPr>
              <a:t>role</a:t>
            </a:r>
            <a:r>
              <a:rPr lang="it-IT" sz="2400" dirty="0">
                <a:solidFill>
                  <a:srgbClr val="002060"/>
                </a:solidFill>
              </a:rPr>
              <a:t> of the </a:t>
            </a:r>
            <a:r>
              <a:rPr lang="it-IT" sz="2400" dirty="0" err="1">
                <a:solidFill>
                  <a:srgbClr val="002060"/>
                </a:solidFill>
              </a:rPr>
              <a:t>Regions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76256" y="1268760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>
                <a:solidFill>
                  <a:srgbClr val="002060"/>
                </a:solidFill>
              </a:rPr>
              <a:t>but</a:t>
            </a:r>
            <a:endParaRPr lang="it-IT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driaticseanetwork.it/api/thumb?i=public%2Fcopertine%2Fnotizia%2Fcopertina-4982.png&amp;w=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18308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18310" y="332656"/>
            <a:ext cx="35301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solidFill>
                  <a:srgbClr val="002060"/>
                </a:solidFill>
              </a:rPr>
              <a:t>Relaunching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cohesion</a:t>
            </a:r>
            <a:r>
              <a:rPr lang="it-IT" sz="2800" dirty="0">
                <a:solidFill>
                  <a:srgbClr val="002060"/>
                </a:solidFill>
              </a:rPr>
              <a:t> policy </a:t>
            </a:r>
            <a:r>
              <a:rPr lang="it-IT" sz="2800" dirty="0" err="1">
                <a:solidFill>
                  <a:srgbClr val="002060"/>
                </a:solidFill>
              </a:rPr>
              <a:t>toward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research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infrastructure</a:t>
            </a:r>
            <a:r>
              <a:rPr lang="it-IT" sz="2800" dirty="0">
                <a:solidFill>
                  <a:srgbClr val="002060"/>
                </a:solidFill>
              </a:rPr>
              <a:t> in the </a:t>
            </a:r>
            <a:r>
              <a:rPr lang="it-IT" sz="2800" dirty="0" err="1">
                <a:solidFill>
                  <a:srgbClr val="002060"/>
                </a:solidFill>
              </a:rPr>
              <a:t>European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err="1">
                <a:solidFill>
                  <a:srgbClr val="002060"/>
                </a:solidFill>
              </a:rPr>
              <a:t>Regions</a:t>
            </a:r>
            <a:endParaRPr lang="it-IT" sz="2800" dirty="0">
              <a:solidFill>
                <a:srgbClr val="00206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18309" y="2950784"/>
            <a:ext cx="3852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</a:rPr>
              <a:t>A CRPM position on the 10 </a:t>
            </a:r>
            <a:r>
              <a:rPr lang="it-IT" sz="2800" dirty="0" err="1">
                <a:solidFill>
                  <a:srgbClr val="002060"/>
                </a:solidFill>
              </a:rPr>
              <a:t>Priorities</a:t>
            </a:r>
            <a:r>
              <a:rPr lang="it-IT" sz="2800" dirty="0">
                <a:solidFill>
                  <a:srgbClr val="002060"/>
                </a:solidFill>
              </a:rPr>
              <a:t> of the 2017 EU Program (cambiare)</a:t>
            </a:r>
          </a:p>
        </p:txBody>
      </p:sp>
    </p:spTree>
    <p:extLst>
      <p:ext uri="{BB962C8B-B14F-4D97-AF65-F5344CB8AC3E}">
        <p14:creationId xmlns:p14="http://schemas.microsoft.com/office/powerpoint/2010/main" val="8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763688" y="2204864"/>
            <a:ext cx="6192688" cy="396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  <a:cs typeface="Arial" panose="020B0604020202020204" pitchFamily="34" charset="0"/>
              </a:rPr>
              <a:t>Mr</a:t>
            </a: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 Patrizio Bianchi, </a:t>
            </a:r>
          </a:p>
          <a:p>
            <a:pPr algn="ctr"/>
            <a:r>
              <a:rPr lang="it-IT" sz="2400" dirty="0" err="1">
                <a:solidFill>
                  <a:schemeClr val="bg1"/>
                </a:solidFill>
                <a:cs typeface="Arial" panose="020B0604020202020204" pitchFamily="34" charset="0"/>
              </a:rPr>
              <a:t>Regional</a:t>
            </a: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cs typeface="Arial" panose="020B0604020202020204" pitchFamily="34" charset="0"/>
              </a:rPr>
              <a:t>Minister</a:t>
            </a: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 of Emilia-Romagna (IT)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 EU </a:t>
            </a:r>
            <a:r>
              <a:rPr lang="it-IT" sz="2000" dirty="0" err="1">
                <a:solidFill>
                  <a:schemeClr val="bg1"/>
                </a:solidFill>
                <a:cs typeface="Arial" panose="020B0604020202020204" pitchFamily="34" charset="0"/>
              </a:rPr>
              <a:t>policies</a:t>
            </a: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 for </a:t>
            </a:r>
            <a:r>
              <a:rPr lang="it-IT" sz="2000" dirty="0" err="1">
                <a:solidFill>
                  <a:schemeClr val="bg1"/>
                </a:solidFill>
                <a:cs typeface="Arial" panose="020B0604020202020204" pitchFamily="34" charset="0"/>
              </a:rPr>
              <a:t>development</a:t>
            </a: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, educational and </a:t>
            </a:r>
            <a:r>
              <a:rPr lang="it-IT" sz="2000" dirty="0" err="1">
                <a:solidFill>
                  <a:schemeClr val="bg1"/>
                </a:solidFill>
                <a:cs typeface="Arial" panose="020B0604020202020204" pitchFamily="34" charset="0"/>
              </a:rPr>
              <a:t>vocational</a:t>
            </a: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 training, </a:t>
            </a:r>
            <a:r>
              <a:rPr lang="it-IT" sz="2000" dirty="0" err="1">
                <a:solidFill>
                  <a:schemeClr val="bg1"/>
                </a:solidFill>
                <a:cs typeface="Arial" panose="020B0604020202020204" pitchFamily="34" charset="0"/>
              </a:rPr>
              <a:t>university</a:t>
            </a: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cs typeface="Arial" panose="020B0604020202020204" pitchFamily="34" charset="0"/>
              </a:rPr>
              <a:t>research</a:t>
            </a: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 and </a:t>
            </a:r>
            <a:r>
              <a:rPr lang="it-IT" sz="2000" dirty="0" err="1">
                <a:solidFill>
                  <a:schemeClr val="bg1"/>
                </a:solidFill>
                <a:cs typeface="Arial" panose="020B0604020202020204" pitchFamily="34" charset="0"/>
              </a:rPr>
              <a:t>employment</a:t>
            </a:r>
            <a:endParaRPr lang="it-IT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it-IT" sz="2000" dirty="0">
              <a:solidFill>
                <a:schemeClr val="bg1"/>
              </a:solidFill>
              <a:latin typeface="Tw Cen MT Condensed Extra Bold" pitchFamily="34" charset="0"/>
            </a:endParaRPr>
          </a:p>
          <a:p>
            <a:pPr algn="ctr"/>
            <a:endParaRPr lang="it-IT" sz="2800" dirty="0">
              <a:solidFill>
                <a:schemeClr val="bg1"/>
              </a:solidFill>
              <a:latin typeface="Tw Cen MT Condensed Extra Bold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www.regione.Emilia-Romagna.it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Patrizio.Bianchi@regione.Emilia-Romagna.it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Immagine 5" descr="cid:image001.jpg@01CFDD7C.4C73BB90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491880" y="4653136"/>
            <a:ext cx="2520280" cy="473199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ultati immagini per science and technology revoluti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1"/>
            <a:ext cx="4392488" cy="517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076056" y="1916832"/>
            <a:ext cx="3168352" cy="3456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44008" y="836712"/>
            <a:ext cx="4176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002060"/>
                </a:solidFill>
              </a:rPr>
              <a:t>Data science – big data </a:t>
            </a:r>
            <a:r>
              <a:rPr lang="it-IT" sz="2000" dirty="0" err="1">
                <a:solidFill>
                  <a:srgbClr val="002060"/>
                </a:solidFill>
              </a:rPr>
              <a:t>is</a:t>
            </a:r>
            <a:r>
              <a:rPr lang="it-IT" sz="2000" dirty="0">
                <a:solidFill>
                  <a:srgbClr val="002060"/>
                </a:solidFill>
              </a:rPr>
              <a:t> the new science </a:t>
            </a:r>
            <a:r>
              <a:rPr lang="it-IT" sz="2000" dirty="0" err="1">
                <a:solidFill>
                  <a:srgbClr val="002060"/>
                </a:solidFill>
              </a:rPr>
              <a:t>approach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framing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all</a:t>
            </a:r>
            <a:r>
              <a:rPr lang="it-IT" sz="2000" dirty="0">
                <a:solidFill>
                  <a:srgbClr val="002060"/>
                </a:solidFill>
              </a:rPr>
              <a:t> the </a:t>
            </a:r>
            <a:r>
              <a:rPr lang="it-IT" sz="2000" dirty="0" err="1">
                <a:solidFill>
                  <a:srgbClr val="002060"/>
                </a:solidFill>
              </a:rPr>
              <a:t>technological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development</a:t>
            </a:r>
            <a:r>
              <a:rPr lang="it-IT" sz="2000" dirty="0">
                <a:solidFill>
                  <a:srgbClr val="002060"/>
                </a:solidFill>
              </a:rPr>
              <a:t> in the future</a:t>
            </a:r>
          </a:p>
          <a:p>
            <a:pPr algn="just"/>
            <a:endParaRPr lang="it-IT" sz="2000" dirty="0">
              <a:solidFill>
                <a:srgbClr val="002060"/>
              </a:solidFill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</a:rPr>
              <a:t>To be out of big data </a:t>
            </a:r>
            <a:r>
              <a:rPr lang="it-IT" sz="2000" dirty="0" err="1">
                <a:solidFill>
                  <a:srgbClr val="002060"/>
                </a:solidFill>
              </a:rPr>
              <a:t>development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means</a:t>
            </a:r>
            <a:r>
              <a:rPr lang="it-IT" sz="2000" dirty="0">
                <a:solidFill>
                  <a:srgbClr val="002060"/>
                </a:solidFill>
              </a:rPr>
              <a:t> to be at the </a:t>
            </a:r>
            <a:r>
              <a:rPr lang="it-IT" sz="2000" dirty="0" err="1">
                <a:solidFill>
                  <a:srgbClr val="002060"/>
                </a:solidFill>
              </a:rPr>
              <a:t>margin</a:t>
            </a:r>
            <a:r>
              <a:rPr lang="it-IT" sz="2000" dirty="0">
                <a:solidFill>
                  <a:srgbClr val="002060"/>
                </a:solidFill>
              </a:rPr>
              <a:t> of the future </a:t>
            </a:r>
            <a:r>
              <a:rPr lang="it-IT" sz="2000" dirty="0" err="1">
                <a:solidFill>
                  <a:srgbClr val="002060"/>
                </a:solidFill>
              </a:rPr>
              <a:t>development</a:t>
            </a:r>
            <a:endParaRPr lang="it-IT" sz="2000" dirty="0">
              <a:solidFill>
                <a:srgbClr val="002060"/>
              </a:solidFill>
            </a:endParaRPr>
          </a:p>
          <a:p>
            <a:pPr algn="just"/>
            <a:endParaRPr lang="it-IT" sz="2000" dirty="0">
              <a:solidFill>
                <a:srgbClr val="002060"/>
              </a:solidFill>
            </a:endParaRPr>
          </a:p>
          <a:p>
            <a:pPr algn="just"/>
            <a:r>
              <a:rPr lang="it-IT" sz="2000" dirty="0" err="1">
                <a:solidFill>
                  <a:srgbClr val="002060"/>
                </a:solidFill>
              </a:rPr>
              <a:t>Mediterranean</a:t>
            </a:r>
            <a:r>
              <a:rPr lang="it-IT" sz="2000" dirty="0">
                <a:solidFill>
                  <a:srgbClr val="002060"/>
                </a:solidFill>
              </a:rPr>
              <a:t> and MP </a:t>
            </a:r>
            <a:r>
              <a:rPr lang="it-IT" sz="2000" dirty="0" err="1">
                <a:solidFill>
                  <a:srgbClr val="002060"/>
                </a:solidFill>
              </a:rPr>
              <a:t>Regions</a:t>
            </a:r>
            <a:r>
              <a:rPr lang="it-IT" sz="2000" dirty="0">
                <a:solidFill>
                  <a:srgbClr val="002060"/>
                </a:solidFill>
              </a:rPr>
              <a:t> must be </a:t>
            </a:r>
            <a:r>
              <a:rPr lang="it-IT" sz="2000" dirty="0" err="1">
                <a:solidFill>
                  <a:srgbClr val="002060"/>
                </a:solidFill>
              </a:rPr>
              <a:t>active</a:t>
            </a:r>
            <a:r>
              <a:rPr lang="it-IT" sz="2000" dirty="0">
                <a:solidFill>
                  <a:srgbClr val="002060"/>
                </a:solidFill>
              </a:rPr>
              <a:t> player in the </a:t>
            </a:r>
            <a:r>
              <a:rPr lang="it-IT" sz="2000" dirty="0" err="1">
                <a:solidFill>
                  <a:srgbClr val="002060"/>
                </a:solidFill>
              </a:rPr>
              <a:t>development</a:t>
            </a:r>
            <a:r>
              <a:rPr lang="it-IT" sz="2000" dirty="0">
                <a:solidFill>
                  <a:srgbClr val="002060"/>
                </a:solidFill>
              </a:rPr>
              <a:t> of big data to be </a:t>
            </a:r>
            <a:r>
              <a:rPr lang="it-IT" sz="2000" dirty="0" err="1">
                <a:solidFill>
                  <a:srgbClr val="002060"/>
                </a:solidFill>
              </a:rPr>
              <a:t>relevant</a:t>
            </a:r>
            <a:r>
              <a:rPr lang="it-IT" sz="2000" dirty="0">
                <a:solidFill>
                  <a:srgbClr val="002060"/>
                </a:solidFill>
              </a:rPr>
              <a:t> partners in the </a:t>
            </a:r>
            <a:r>
              <a:rPr lang="it-IT" sz="2000" dirty="0" err="1">
                <a:solidFill>
                  <a:srgbClr val="002060"/>
                </a:solidFill>
              </a:rPr>
              <a:t>next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European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evolution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1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new </a:t>
            </a:r>
            <a:r>
              <a:rPr lang="it-IT" dirty="0" err="1"/>
              <a:t>approach</a:t>
            </a:r>
            <a:r>
              <a:rPr lang="it-IT" dirty="0"/>
              <a:t> to </a:t>
            </a:r>
            <a:r>
              <a:rPr lang="it-IT" dirty="0" err="1"/>
              <a:t>Cohesion</a:t>
            </a:r>
            <a:r>
              <a:rPr lang="it-IT" dirty="0"/>
              <a:t> Policy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4" name="Picture 2" descr="http://static2.businessinsider.com/image/55f2f958bd86ef1c008b9ab9-1200-1681/bi_graphics_europe's%20refugee%20crisis%20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86" y="857251"/>
            <a:ext cx="5089967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sultati immagini per develo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" y="845209"/>
            <a:ext cx="3984585" cy="29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isultati immagini per develop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7440"/>
            <a:ext cx="3984585" cy="22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1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ia.globalcitizen.org/thumbnails/0a/8d/0a8da7a0-09c8-4298-8839-09673064b51c/global-goals-full-icons.png__2318x1180_q85_crop_subsampling-2_up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" y="0"/>
            <a:ext cx="914087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9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29402"/>
            <a:ext cx="65" cy="1985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59513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it-IT" altLang="it-IT" sz="900" dirty="0">
              <a:solidFill>
                <a:srgbClr val="0487BA"/>
              </a:solidFill>
              <a:latin typeface="Roboto"/>
            </a:endParaRPr>
          </a:p>
        </p:txBody>
      </p:sp>
      <p:pic>
        <p:nvPicPr>
          <p:cNvPr id="1026" name="Picture 2" descr="http://www.unglobalcompact.org/pics/un_images/site/TGG_Icon_Color_01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www.unglobalcompact.org/pics/un_images/site/TGG_Icon_Color_02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nglobalcompact.org/pics/un_images/site/TGG_Icon_Color_03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unglobalcompact.org/pics/un_images/site/TGG_Icon_Color_04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nglobalcompact.org/pics/un_images/site/TGG_Icon_Color_05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unglobalcompact.org/pics/un_images/site/TGG_Icon_Color_06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unglobalcompact.org/pics/un_images/site/TGG_Icon_Color_07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unglobalcompact.org/pics/un_images/site/TGG_Icon_Color_08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unglobalcompact.org/pics/un_images/site/TGG_Icon_Color_09.pn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ww.unglobalcompact.org/pics/un_images/site/TGG_Icon_Color_10.pn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unglobalcompact.org/pics/un_images/site/TGG_Icon_Color_11.pn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unglobalcompact.org/pics/un_images/site/TGG_Icon_Color_12.pn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unglobalcompact.org/pics/un_images/site/TGG_Icon_Color_13.pn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www.unglobalcompact.org/pics/un_images/site/TGG_Icon_Color_14.png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unglobalcompact.org/pics/un_images/site/TGG_Icon_Color_15.png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www.unglobalcompact.org/pics/un_images/site/sdg_16_icon_with_text.jpg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unglobalcompact.org/pics/un_images/site/TGG_Icon_Color_17.png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unglobalcompact.org/pics/un_images/site/TGG_Icon_Color_01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://www.unglobalcompact.org/pics/un_images/site/TGG_Icon_Color_02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unglobalcompact.org/pics/un_images/site/TGG_Icon_Color_03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unglobalcompact.org/pics/un_images/site/TGG_Icon_Color_04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unglobalcompact.org/pics/un_images/site/TGG_Icon_Color_05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://www.unglobalcompact.org/pics/un_images/site/TGG_Icon_Color_06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unglobalcompact.org/pics/un_images/site/TGG_Icon_Color_07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://www.unglobalcompact.org/pics/un_images/site/TGG_Icon_Color_08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unglobalcompact.org/pics/un_images/site/TGG_Icon_Color_09.pn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://www.unglobalcompact.org/pics/un_images/site/TGG_Icon_Color_10.pn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unglobalcompact.org/pics/un_images/site/TGG_Icon_Color_11.pn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://www.unglobalcompact.org/pics/un_images/site/TGG_Icon_Color_12.pn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ww.unglobalcompact.org/pics/un_images/site/TGG_Icon_Color_13.pn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://www.unglobalcompact.org/pics/un_images/site/TGG_Icon_Color_14.png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unglobalcompact.org/pics/un_images/site/TGG_Icon_Color_15.png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http://www.unglobalcompact.org/pics/un_images/site/sdg_16_icon_with_text.jpg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unglobalcompact.org/pics/un_images/site/TGG_Icon_Color_17.png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unglobalcompact.org/pics/un_images/site/TGG_Icon_Color_01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25" y="3570906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http://www.unglobalcompact.org/pics/un_images/site/TGG_Icon_Color_02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239" y="3560020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unglobalcompact.org/pics/un_images/site/TGG_Icon_Color_03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28" y="3559722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http://www.unglobalcompact.org/pics/un_images/site/TGG_Icon_Color_04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07" y="3559722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w.unglobalcompact.org/pics/un_images/site/TGG_Icon_Color_05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8" y="3568447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http://www.unglobalcompact.org/pics/un_images/site/TGG_Icon_Color_06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50" y="3589534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www.unglobalcompact.org/pics/un_images/site/TGG_Icon_Color_07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05" y="3630834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http://www.unglobalcompact.org/pics/un_images/site/TGG_Icon_Color_08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96" y="1148760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www.unglobalcompact.org/pics/un_images/site/TGG_Icon_Color_09.pn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148760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http://www.unglobalcompact.org/pics/un_images/site/TGG_Icon_Color_10.pn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64" y="1070475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www.unglobalcompact.org/pics/un_images/site/TGG_Icon_Color_11.pn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7" y="1094660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http://www.unglobalcompact.org/pics/un_images/site/TGG_Icon_Color_12.pn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15" y="1148760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www.unglobalcompact.org/pics/un_images/site/TGG_Icon_Color_13.pn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92" y="3586559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http://www.unglobalcompact.org/pics/un_images/site/TGG_Icon_Color_14.png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70" y="3577510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://www.unglobalcompact.org/pics/un_images/site/TGG_Icon_Color_15.png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41" y="3596686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http://www.unglobalcompact.org/pics/un_images/site/sdg_16_icon_with_text.jpg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83774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://www.unglobalcompact.org/pics/un_images/site/TGG_Icon_Color_17.png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33" y="1094660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246607" y="3568448"/>
            <a:ext cx="2353710" cy="2319663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676159" y="3524797"/>
            <a:ext cx="2362682" cy="238749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262653" y="1094660"/>
            <a:ext cx="1933145" cy="241871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862782" y="1094660"/>
            <a:ext cx="2137718" cy="23283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814366" y="4423377"/>
            <a:ext cx="29046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/>
              <a:t>Environmental</a:t>
            </a:r>
            <a:r>
              <a:rPr lang="it-IT" sz="2100" dirty="0"/>
              <a:t> 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25699" y="4981291"/>
            <a:ext cx="2125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social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349442" y="1545752"/>
            <a:ext cx="1648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/>
              <a:t>economic</a:t>
            </a:r>
            <a:endParaRPr lang="it-IT" sz="21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96175" y="2223631"/>
            <a:ext cx="15210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/>
              <a:t>political</a:t>
            </a:r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40655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29402"/>
            <a:ext cx="65" cy="1985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59513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it-IT" altLang="it-IT" sz="900" dirty="0">
              <a:solidFill>
                <a:srgbClr val="0487BA"/>
              </a:solidFill>
              <a:latin typeface="Roboto"/>
            </a:endParaRPr>
          </a:p>
        </p:txBody>
      </p:sp>
      <p:pic>
        <p:nvPicPr>
          <p:cNvPr id="1026" name="Picture 2" descr="http://www.unglobalcompact.org/pics/un_images/site/TGG_Icon_Color_01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www.unglobalcompact.org/pics/un_images/site/TGG_Icon_Color_02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nglobalcompact.org/pics/un_images/site/TGG_Icon_Color_03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unglobalcompact.org/pics/un_images/site/TGG_Icon_Color_04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nglobalcompact.org/pics/un_images/site/TGG_Icon_Color_05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unglobalcompact.org/pics/un_images/site/TGG_Icon_Color_06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unglobalcompact.org/pics/un_images/site/TGG_Icon_Color_07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unglobalcompact.org/pics/un_images/site/TGG_Icon_Color_08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unglobalcompact.org/pics/un_images/site/TGG_Icon_Color_09.pn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ww.unglobalcompact.org/pics/un_images/site/TGG_Icon_Color_10.pn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unglobalcompact.org/pics/un_images/site/TGG_Icon_Color_11.pn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unglobalcompact.org/pics/un_images/site/TGG_Icon_Color_12.pn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unglobalcompact.org/pics/un_images/site/TGG_Icon_Color_13.pn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www.unglobalcompact.org/pics/un_images/site/TGG_Icon_Color_14.png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unglobalcompact.org/pics/un_images/site/TGG_Icon_Color_15.png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www.unglobalcompact.org/pics/un_images/site/sdg_16_icon_with_text.jpg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unglobalcompact.org/pics/un_images/site/TGG_Icon_Color_17.png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2149959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unglobalcompact.org/pics/un_images/site/TGG_Icon_Color_01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://www.unglobalcompact.org/pics/un_images/site/TGG_Icon_Color_02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unglobalcompact.org/pics/un_images/site/TGG_Icon_Color_03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unglobalcompact.org/pics/un_images/site/TGG_Icon_Color_04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unglobalcompact.org/pics/un_images/site/TGG_Icon_Color_05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://www.unglobalcompact.org/pics/un_images/site/TGG_Icon_Color_06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unglobalcompact.org/pics/un_images/site/TGG_Icon_Color_07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://www.unglobalcompact.org/pics/un_images/site/TGG_Icon_Color_08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unglobalcompact.org/pics/un_images/site/TGG_Icon_Color_09.pn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://www.unglobalcompact.org/pics/un_images/site/TGG_Icon_Color_10.pn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unglobalcompact.org/pics/un_images/site/TGG_Icon_Color_11.pn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://www.unglobalcompact.org/pics/un_images/site/TGG_Icon_Color_12.pn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ww.unglobalcompact.org/pics/un_images/site/TGG_Icon_Color_13.pn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://www.unglobalcompact.org/pics/un_images/site/TGG_Icon_Color_14.png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unglobalcompact.org/pics/un_images/site/TGG_Icon_Color_15.png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http://www.unglobalcompact.org/pics/un_images/site/sdg_16_icon_with_text.jpg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unglobalcompact.org/pics/un_images/site/TGG_Icon_Color_17.png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-2148816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unglobalcompact.org/pics/un_images/site/TGG_Icon_Color_01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3477148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http://www.unglobalcompact.org/pics/un_images/site/TGG_Icon_Color_02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85" y="3381325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unglobalcompact.org/pics/un_images/site/TGG_Icon_Color_03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84" y="3428419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http://www.unglobalcompact.org/pics/un_images/site/TGG_Icon_Color_04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89" y="3487529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w.unglobalcompact.org/pics/un_images/site/TGG_Icon_Color_05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58" y="3443197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http://www.unglobalcompact.org/pics/un_images/site/TGG_Icon_Color_06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65" y="2914666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www.unglobalcompact.org/pics/un_images/site/TGG_Icon_Color_07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35" y="3090955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http://www.unglobalcompact.org/pics/un_images/site/TGG_Icon_Color_08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34" y="1699449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www.unglobalcompact.org/pics/un_images/site/TGG_Icon_Color_09.pn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01" y="1691176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http://www.unglobalcompact.org/pics/un_images/site/TGG_Icon_Color_10.pn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1727455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www.unglobalcompact.org/pics/un_images/site/TGG_Icon_Color_11.pn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24" y="1796052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http://www.unglobalcompact.org/pics/un_images/site/TGG_Icon_Color_12.pn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44" y="1659097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www.unglobalcompact.org/pics/un_images/site/TGG_Icon_Color_13.pn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96" y="3298200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http://www.unglobalcompact.org/pics/un_images/site/TGG_Icon_Color_14.png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22" y="3170842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://www.unglobalcompact.org/pics/un_images/site/TGG_Icon_Color_15.png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57" y="3170842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http://www.unglobalcompact.org/pics/un_images/site/sdg_16_icon_with_text.jpg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42" y="1801495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://www.unglobalcompact.org/pics/un_images/site/TGG_Icon_Color_17.png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73" y="1750472"/>
            <a:ext cx="714375" cy="23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878103" y="3030535"/>
            <a:ext cx="2377217" cy="2365676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71890" y="3398864"/>
            <a:ext cx="2362682" cy="238749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435572" y="1651267"/>
            <a:ext cx="1933145" cy="241871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99934" y="1796052"/>
            <a:ext cx="2137718" cy="23283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810430" y="5432083"/>
            <a:ext cx="29046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/>
              <a:t>Environmental</a:t>
            </a:r>
            <a:r>
              <a:rPr lang="it-IT" sz="2100" dirty="0"/>
              <a:t> 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-39609" y="4991948"/>
            <a:ext cx="2125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social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710676" y="1108411"/>
            <a:ext cx="1648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/>
              <a:t>economic</a:t>
            </a:r>
            <a:endParaRPr lang="it-IT" sz="21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94922" y="1150162"/>
            <a:ext cx="15210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/>
              <a:t>political</a:t>
            </a:r>
            <a:endParaRPr lang="it-IT" sz="21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314950" y="2122690"/>
            <a:ext cx="32991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And </a:t>
            </a:r>
            <a:r>
              <a:rPr lang="it-IT" sz="2100" dirty="0" err="1"/>
              <a:t>all</a:t>
            </a:r>
            <a:r>
              <a:rPr lang="it-IT" sz="2100" dirty="0"/>
              <a:t> </a:t>
            </a:r>
            <a:r>
              <a:rPr lang="it-IT" sz="2100" dirty="0" err="1"/>
              <a:t>these</a:t>
            </a:r>
            <a:r>
              <a:rPr lang="it-IT" sz="2100" dirty="0"/>
              <a:t> </a:t>
            </a:r>
            <a:r>
              <a:rPr lang="it-IT" sz="2100" dirty="0" err="1"/>
              <a:t>challenges</a:t>
            </a:r>
            <a:r>
              <a:rPr lang="it-IT" sz="2100" dirty="0"/>
              <a:t> are </a:t>
            </a:r>
            <a:r>
              <a:rPr lang="it-IT" sz="2100" dirty="0" err="1"/>
              <a:t>crucial</a:t>
            </a:r>
            <a:r>
              <a:rPr lang="it-IT" sz="2100" dirty="0"/>
              <a:t> for the </a:t>
            </a:r>
            <a:r>
              <a:rPr lang="it-IT" sz="2100" dirty="0" err="1"/>
              <a:t>development</a:t>
            </a:r>
            <a:r>
              <a:rPr lang="it-IT" sz="2100" dirty="0"/>
              <a:t> of </a:t>
            </a:r>
            <a:r>
              <a:rPr lang="it-IT" sz="2100" dirty="0" err="1"/>
              <a:t>Mediterranean</a:t>
            </a:r>
            <a:r>
              <a:rPr lang="it-IT" sz="2100" dirty="0"/>
              <a:t> </a:t>
            </a:r>
            <a:r>
              <a:rPr lang="it-IT" sz="2100" dirty="0" err="1"/>
              <a:t>macroregion</a:t>
            </a:r>
            <a:endParaRPr lang="it-IT" sz="21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272087" y="4078860"/>
            <a:ext cx="344913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Mediterranea </a:t>
            </a:r>
            <a:r>
              <a:rPr lang="it-IT" sz="2100" dirty="0" err="1"/>
              <a:t>region</a:t>
            </a:r>
            <a:r>
              <a:rPr lang="it-IT" sz="2100" dirty="0"/>
              <a:t>: a </a:t>
            </a:r>
            <a:r>
              <a:rPr lang="it-IT" sz="2100" dirty="0" err="1"/>
              <a:t>real</a:t>
            </a:r>
            <a:r>
              <a:rPr lang="it-IT" sz="2100" dirty="0"/>
              <a:t> </a:t>
            </a:r>
            <a:r>
              <a:rPr lang="it-IT" sz="2100" dirty="0" err="1"/>
              <a:t>challenge</a:t>
            </a:r>
            <a:r>
              <a:rPr lang="it-IT" sz="2100" dirty="0"/>
              <a:t> for the future of </a:t>
            </a:r>
            <a:r>
              <a:rPr lang="it-IT" sz="2100" dirty="0" err="1"/>
              <a:t>European</a:t>
            </a:r>
            <a:r>
              <a:rPr lang="it-IT" sz="2100" dirty="0"/>
              <a:t> Union</a:t>
            </a:r>
          </a:p>
        </p:txBody>
      </p:sp>
    </p:spTree>
    <p:extLst>
      <p:ext uri="{BB962C8B-B14F-4D97-AF65-F5344CB8AC3E}">
        <p14:creationId xmlns:p14="http://schemas.microsoft.com/office/powerpoint/2010/main" val="15902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ultati immagini per climate change agricultur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5692379" cy="463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digital agri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31" y="404664"/>
            <a:ext cx="6104221" cy="52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3127111" cy="52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0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"/>
          <p:cNvGrpSpPr>
            <a:grpSpLocks/>
          </p:cNvGrpSpPr>
          <p:nvPr/>
        </p:nvGrpSpPr>
        <p:grpSpPr bwMode="auto">
          <a:xfrm>
            <a:off x="228833" y="620688"/>
            <a:ext cx="4581200" cy="3522626"/>
            <a:chOff x="395536" y="1916832"/>
            <a:chExt cx="7895902" cy="4608512"/>
          </a:xfrm>
        </p:grpSpPr>
        <p:pic>
          <p:nvPicPr>
            <p:cNvPr id="3" name="Picture 2" descr="http://www.investinemiliaromagna.it/wcm/investiner/pagine/La_regione_dell_Innovazione/infrastrutture_digitali/mappa_lepida/mappa_lepida.bmp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916832"/>
              <a:ext cx="7607870" cy="460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sellaDiTesto 4"/>
            <p:cNvSpPr txBox="1">
              <a:spLocks noChangeArrowheads="1"/>
            </p:cNvSpPr>
            <p:nvPr/>
          </p:nvSpPr>
          <p:spPr bwMode="auto">
            <a:xfrm>
              <a:off x="1043608" y="4581128"/>
              <a:ext cx="2592288" cy="138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404040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4D4D4D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404040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08080"/>
                </a:buClr>
                <a:buFont typeface="Wingdings" panose="05000000000000000000" pitchFamily="2" charset="2"/>
                <a:buChar char="§"/>
                <a:defRPr>
                  <a:solidFill>
                    <a:srgbClr val="404040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050" b="1">
                  <a:solidFill>
                    <a:srgbClr val="595959"/>
                  </a:solidFill>
                  <a:latin typeface="Arial" panose="020B0604020202020204" pitchFamily="34" charset="0"/>
                </a:rPr>
                <a:t>Optical Fibre Connection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050" b="1">
                  <a:solidFill>
                    <a:srgbClr val="595959"/>
                  </a:solidFill>
                  <a:latin typeface="Arial" panose="020B0604020202020204" pitchFamily="34" charset="0"/>
                </a:rPr>
                <a:t>HDSL connection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050" b="1">
                  <a:solidFill>
                    <a:srgbClr val="595959"/>
                  </a:solidFill>
                  <a:latin typeface="Arial" panose="020B0604020202020204" pitchFamily="34" charset="0"/>
                </a:rPr>
                <a:t>Satellite connection</a:t>
              </a:r>
            </a:p>
          </p:txBody>
        </p:sp>
        <p:sp>
          <p:nvSpPr>
            <p:cNvPr id="5" name="Rettangolo 4"/>
            <p:cNvSpPr/>
            <p:nvPr/>
          </p:nvSpPr>
          <p:spPr>
            <a:xfrm>
              <a:off x="395536" y="5588719"/>
              <a:ext cx="3024063" cy="936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pic>
        <p:nvPicPr>
          <p:cNvPr id="6" name="Immagine 5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98" y="1254159"/>
            <a:ext cx="5029200" cy="41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ITS_REGI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6748" y="1916832"/>
            <a:ext cx="5315224" cy="3996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44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_med">
  <a:themeElements>
    <a:clrScheme name="Thème Office 13">
      <a:dk1>
        <a:srgbClr val="808080"/>
      </a:dk1>
      <a:lt1>
        <a:srgbClr val="FFFFFF"/>
      </a:lt1>
      <a:dk2>
        <a:srgbClr val="008BD2"/>
      </a:dk2>
      <a:lt2>
        <a:srgbClr val="808080"/>
      </a:lt2>
      <a:accent1>
        <a:srgbClr val="008BD2"/>
      </a:accent1>
      <a:accent2>
        <a:srgbClr val="FFDD00"/>
      </a:accent2>
      <a:accent3>
        <a:srgbClr val="FFFFFF"/>
      </a:accent3>
      <a:accent4>
        <a:srgbClr val="6C6C6C"/>
      </a:accent4>
      <a:accent5>
        <a:srgbClr val="AAC4E5"/>
      </a:accent5>
      <a:accent6>
        <a:srgbClr val="E7C800"/>
      </a:accent6>
      <a:hlink>
        <a:srgbClr val="C0A686"/>
      </a:hlink>
      <a:folHlink>
        <a:srgbClr val="164194"/>
      </a:folHlink>
    </a:clrScheme>
    <a:fontScheme name="Personnalisé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3">
        <a:dk1>
          <a:srgbClr val="808080"/>
        </a:dk1>
        <a:lt1>
          <a:srgbClr val="FFFFFF"/>
        </a:lt1>
        <a:dk2>
          <a:srgbClr val="008BD2"/>
        </a:dk2>
        <a:lt2>
          <a:srgbClr val="808080"/>
        </a:lt2>
        <a:accent1>
          <a:srgbClr val="008BD2"/>
        </a:accent1>
        <a:accent2>
          <a:srgbClr val="FFDD00"/>
        </a:accent2>
        <a:accent3>
          <a:srgbClr val="FFFFFF"/>
        </a:accent3>
        <a:accent4>
          <a:srgbClr val="6C6C6C"/>
        </a:accent4>
        <a:accent5>
          <a:srgbClr val="AAC4E5"/>
        </a:accent5>
        <a:accent6>
          <a:srgbClr val="E7C800"/>
        </a:accent6>
        <a:hlink>
          <a:srgbClr val="C0A686"/>
        </a:hlink>
        <a:folHlink>
          <a:srgbClr val="1641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7A5D0FA55ADF4D9FBC8ABA84B73846" ma:contentTypeVersion="0" ma:contentTypeDescription="Creare un nuovo documento." ma:contentTypeScope="" ma:versionID="de2d4633b1f14103303be7bbead28f4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e2c2bff39701977361371fca1d1563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8CC376-6F95-4C5E-9A4A-27408382B4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F78D51-45C2-49C6-B148-BD75FEC9BA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563AEF4-155B-4C30-BADC-5F10CF3ED791}">
  <ds:schemaRefs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blank_med</Template>
  <TotalTime>1537</TotalTime>
  <Words>673</Words>
  <Application>Microsoft Office PowerPoint</Application>
  <PresentationFormat>Presentazione su schermo (4:3)</PresentationFormat>
  <Paragraphs>317</Paragraphs>
  <Slides>23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blank_med</vt:lpstr>
      <vt:lpstr>Presentazione standard di PowerPoint</vt:lpstr>
      <vt:lpstr>Presentazione standard di PowerPoint</vt:lpstr>
      <vt:lpstr>Presentazione standard di PowerPoint</vt:lpstr>
      <vt:lpstr>A new approach to Cohesion Policy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ADRION Program – 376 Projects at the first call 2016 (Emilia-Romagna managing authority data)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CR PACA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Power Point Sous-titre</dc:title>
  <dc:creator>Mélanie PHAN</dc:creator>
  <cp:lastModifiedBy>eleonora liuzzo</cp:lastModifiedBy>
  <cp:revision>105</cp:revision>
  <dcterms:created xsi:type="dcterms:W3CDTF">2012-02-17T13:58:30Z</dcterms:created>
  <dcterms:modified xsi:type="dcterms:W3CDTF">2017-02-09T12:13:41Z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0x010100FA7A5D0FA55ADF4D9FBC8ABA84B73846</vt:lpwstr>
  </property>
</Properties>
</file>