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8" r:id="rId2"/>
    <p:sldId id="297" r:id="rId3"/>
    <p:sldId id="311" r:id="rId4"/>
    <p:sldId id="312" r:id="rId5"/>
    <p:sldId id="313" r:id="rId6"/>
    <p:sldId id="314" r:id="rId7"/>
    <p:sldId id="315" r:id="rId8"/>
    <p:sldId id="316" r:id="rId9"/>
    <p:sldId id="310" r:id="rId10"/>
    <p:sldId id="306" r:id="rId11"/>
    <p:sldId id="300" r:id="rId12"/>
    <p:sldId id="307" r:id="rId13"/>
    <p:sldId id="317" r:id="rId14"/>
    <p:sldId id="318" r:id="rId15"/>
    <p:sldId id="319" r:id="rId16"/>
    <p:sldId id="329" r:id="rId17"/>
    <p:sldId id="320" r:id="rId18"/>
    <p:sldId id="326" r:id="rId19"/>
    <p:sldId id="331" r:id="rId20"/>
    <p:sldId id="321" r:id="rId21"/>
    <p:sldId id="322" r:id="rId22"/>
    <p:sldId id="323" r:id="rId23"/>
    <p:sldId id="325" r:id="rId24"/>
    <p:sldId id="327" r:id="rId25"/>
    <p:sldId id="328" r:id="rId26"/>
    <p:sldId id="308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18" d="100"/>
          <a:sy n="118" d="100"/>
        </p:scale>
        <p:origin x="-13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aseline="0"/>
          </a:pPr>
          <a:endParaRPr lang="it-IT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FLC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5989601784288"/>
                  <c:y val="-0.0593344845967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68925150874222"/>
                  <c:y val="-0.122907461332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52993378094258"/>
                  <c:y val="0.06133616303299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 i="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INTERNAL</c:v>
                </c:pt>
                <c:pt idx="1">
                  <c:v>COMPANIES</c:v>
                </c:pt>
                <c:pt idx="2">
                  <c:v>EXTERNAL</c:v>
                </c:pt>
              </c:strCache>
            </c:strRef>
          </c:cat>
          <c:val>
            <c:numRef>
              <c:f>Foglio1!$B$2:$B$4</c:f>
              <c:numCache>
                <c:formatCode>0%</c:formatCode>
                <c:ptCount val="3"/>
                <c:pt idx="0">
                  <c:v>0.103448275862069</c:v>
                </c:pt>
                <c:pt idx="1">
                  <c:v>0.137931034482759</c:v>
                </c:pt>
                <c:pt idx="2">
                  <c:v>0.737931034482759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 baseline="0"/>
          </a:pPr>
          <a:endParaRPr lang="it-IT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40605-DFAE-4F35-A396-E8668B46F01E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C47BABE-FD53-4D2B-BFB4-91B9CEB0B792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it-IT" sz="1300" b="1" dirty="0" err="1" smtClean="0">
              <a:latin typeface="Calibri" pitchFamily="34" charset="0"/>
            </a:rPr>
            <a:t>Decree</a:t>
          </a:r>
          <a:r>
            <a:rPr lang="it-IT" sz="1300" b="1" dirty="0" smtClean="0">
              <a:latin typeface="Calibri" pitchFamily="34" charset="0"/>
            </a:rPr>
            <a:t> by the General </a:t>
          </a:r>
          <a:r>
            <a:rPr lang="it-IT" sz="1300" b="1" dirty="0" err="1" smtClean="0">
              <a:latin typeface="Calibri" pitchFamily="34" charset="0"/>
            </a:rPr>
            <a:t>Director</a:t>
          </a:r>
          <a:r>
            <a:rPr lang="it-IT" sz="1300" b="1" dirty="0" smtClean="0">
              <a:latin typeface="Calibri" pitchFamily="34" charset="0"/>
            </a:rPr>
            <a:t> of Agenzia per la Coesione Territoriale n. 139 of 6th </a:t>
          </a:r>
          <a:r>
            <a:rPr lang="it-IT" sz="1300" b="1" dirty="0" err="1" smtClean="0">
              <a:latin typeface="Calibri" pitchFamily="34" charset="0"/>
            </a:rPr>
            <a:t>June</a:t>
          </a:r>
          <a:r>
            <a:rPr lang="it-IT" sz="1300" b="1" dirty="0" smtClean="0">
              <a:latin typeface="Calibri" pitchFamily="34" charset="0"/>
            </a:rPr>
            <a:t> 2016</a:t>
          </a:r>
          <a:r>
            <a:rPr lang="it-IT" sz="1300" dirty="0" smtClean="0">
              <a:latin typeface="Calibri" pitchFamily="34" charset="0"/>
            </a:rPr>
            <a:t>: set </a:t>
          </a:r>
          <a:r>
            <a:rPr lang="it-IT" sz="1300" dirty="0" err="1" smtClean="0">
              <a:latin typeface="Calibri" pitchFamily="34" charset="0"/>
            </a:rPr>
            <a:t>within</a:t>
          </a:r>
          <a:r>
            <a:rPr lang="it-IT" sz="1300" dirty="0" smtClean="0">
              <a:latin typeface="Calibri" pitchFamily="34" charset="0"/>
            </a:rPr>
            <a:t> the Agency the Commissione Mista Stato, Regioni e Provincie Autonome with </a:t>
          </a:r>
          <a:r>
            <a:rPr lang="it-IT" sz="1300" dirty="0" err="1" smtClean="0">
              <a:latin typeface="Calibri" pitchFamily="34" charset="0"/>
            </a:rPr>
            <a:t>coordination</a:t>
          </a:r>
          <a:r>
            <a:rPr lang="it-IT" sz="1300" dirty="0" smtClean="0">
              <a:latin typeface="Calibri" pitchFamily="34" charset="0"/>
            </a:rPr>
            <a:t> </a:t>
          </a:r>
          <a:r>
            <a:rPr lang="it-IT" sz="1300" dirty="0" err="1" smtClean="0">
              <a:latin typeface="Calibri" pitchFamily="34" charset="0"/>
            </a:rPr>
            <a:t>functions</a:t>
          </a:r>
          <a:r>
            <a:rPr lang="it-IT" sz="1300" dirty="0" smtClean="0">
              <a:latin typeface="Calibri" pitchFamily="34" charset="0"/>
            </a:rPr>
            <a:t> on the general </a:t>
          </a:r>
          <a:r>
            <a:rPr lang="it-IT" sz="1300" dirty="0" err="1" smtClean="0">
              <a:latin typeface="Calibri" pitchFamily="34" charset="0"/>
            </a:rPr>
            <a:t>functioning</a:t>
          </a:r>
          <a:r>
            <a:rPr lang="it-IT" sz="1300" dirty="0" smtClean="0">
              <a:latin typeface="Calibri" pitchFamily="34" charset="0"/>
            </a:rPr>
            <a:t> of the control </a:t>
          </a:r>
          <a:r>
            <a:rPr lang="it-IT" sz="1300" dirty="0" err="1" smtClean="0">
              <a:latin typeface="Calibri" pitchFamily="34" charset="0"/>
            </a:rPr>
            <a:t>system</a:t>
          </a:r>
          <a:r>
            <a:rPr lang="it-IT" sz="1300" dirty="0" smtClean="0">
              <a:latin typeface="Calibri" pitchFamily="34" charset="0"/>
            </a:rPr>
            <a:t> of the 2014/2020 ETC </a:t>
          </a:r>
          <a:r>
            <a:rPr lang="it-IT" sz="1300" dirty="0" err="1" smtClean="0">
              <a:latin typeface="Calibri" pitchFamily="34" charset="0"/>
            </a:rPr>
            <a:t>Programmes</a:t>
          </a:r>
          <a:endParaRPr lang="it-IT" sz="1300" dirty="0">
            <a:latin typeface="Calibri" pitchFamily="34" charset="0"/>
          </a:endParaRPr>
        </a:p>
      </dgm:t>
    </dgm:pt>
    <dgm:pt modelId="{CEA15AEE-6832-4DDE-9274-2C789B369D64}" type="parTrans" cxnId="{4282F73E-709A-4DEB-8458-48EEEA976287}">
      <dgm:prSet/>
      <dgm:spPr/>
      <dgm:t>
        <a:bodyPr/>
        <a:lstStyle/>
        <a:p>
          <a:endParaRPr lang="it-IT"/>
        </a:p>
      </dgm:t>
    </dgm:pt>
    <dgm:pt modelId="{738376BD-ACD4-4AA8-A38D-65038A152BEF}" type="sibTrans" cxnId="{4282F73E-709A-4DEB-8458-48EEEA976287}">
      <dgm:prSet/>
      <dgm:spPr/>
      <dgm:t>
        <a:bodyPr/>
        <a:lstStyle/>
        <a:p>
          <a:endParaRPr lang="it-IT"/>
        </a:p>
      </dgm:t>
    </dgm:pt>
    <dgm:pt modelId="{5B4BA277-AAF1-4403-B447-3A1BA6ADA646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it-IT" sz="1300" b="1" i="0" dirty="0" smtClean="0">
              <a:solidFill>
                <a:schemeClr val="tx1"/>
              </a:solidFill>
              <a:latin typeface="Calibri" pitchFamily="34" charset="0"/>
            </a:rPr>
            <a:t>Accordo Stato Regioni del 29/10/2009 rep. 187/CSR</a:t>
          </a:r>
          <a:endParaRPr lang="it-IT" sz="1300" b="1" i="0" dirty="0">
            <a:solidFill>
              <a:schemeClr val="tx1"/>
            </a:solidFill>
            <a:latin typeface="Calibri" pitchFamily="34" charset="0"/>
          </a:endParaRPr>
        </a:p>
      </dgm:t>
    </dgm:pt>
    <dgm:pt modelId="{0379518E-E671-4696-922B-CEDCEEC708F4}" type="parTrans" cxnId="{A2C7436D-1BAE-4A31-BD59-B306CA5CE9A5}">
      <dgm:prSet/>
      <dgm:spPr/>
      <dgm:t>
        <a:bodyPr/>
        <a:lstStyle/>
        <a:p>
          <a:endParaRPr lang="it-IT"/>
        </a:p>
      </dgm:t>
    </dgm:pt>
    <dgm:pt modelId="{7264BDE4-0EF6-485E-AA1A-2A7A4CC29890}" type="sibTrans" cxnId="{A2C7436D-1BAE-4A31-BD59-B306CA5CE9A5}">
      <dgm:prSet/>
      <dgm:spPr/>
      <dgm:t>
        <a:bodyPr/>
        <a:lstStyle/>
        <a:p>
          <a:endParaRPr lang="it-IT"/>
        </a:p>
      </dgm:t>
    </dgm:pt>
    <dgm:pt modelId="{9F136C75-93A8-4BDD-BD58-C3BC065D32AE}">
      <dgm:prSet custT="1"/>
      <dgm:spPr/>
      <dgm:t>
        <a:bodyPr/>
        <a:lstStyle/>
        <a:p>
          <a:pPr algn="l">
            <a:lnSpc>
              <a:spcPct val="90000"/>
            </a:lnSpc>
          </a:pPr>
          <a:endParaRPr lang="it-IT" sz="1400" dirty="0" smtClean="0">
            <a:latin typeface="Calibri" pitchFamily="34" charset="0"/>
          </a:endParaRPr>
        </a:p>
      </dgm:t>
    </dgm:pt>
    <dgm:pt modelId="{7C6D5920-DDDE-4A17-A9FF-135760C2437A}" type="parTrans" cxnId="{F892D73E-B016-4CE8-92EB-C18DBAB32AF4}">
      <dgm:prSet/>
      <dgm:spPr/>
      <dgm:t>
        <a:bodyPr/>
        <a:lstStyle/>
        <a:p>
          <a:endParaRPr lang="it-IT"/>
        </a:p>
      </dgm:t>
    </dgm:pt>
    <dgm:pt modelId="{7ED7863E-2AFE-4511-BCBD-171DC3BD41CF}" type="sibTrans" cxnId="{F892D73E-B016-4CE8-92EB-C18DBAB32AF4}">
      <dgm:prSet/>
      <dgm:spPr/>
      <dgm:t>
        <a:bodyPr/>
        <a:lstStyle/>
        <a:p>
          <a:endParaRPr lang="it-IT"/>
        </a:p>
      </dgm:t>
    </dgm:pt>
    <dgm:pt modelId="{0CAF6E86-A9EE-475F-9483-ED882570562C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it-IT" sz="1300" b="1" dirty="0" smtClean="0">
              <a:latin typeface="Calibri" pitchFamily="34" charset="0"/>
            </a:rPr>
            <a:t>Documento tecnico sulla </a:t>
          </a:r>
          <a:r>
            <a:rPr lang="it-IT" sz="1300" b="1" i="1" dirty="0" err="1" smtClean="0">
              <a:latin typeface="Calibri" pitchFamily="34" charset="0"/>
            </a:rPr>
            <a:t>Governance</a:t>
          </a:r>
          <a:r>
            <a:rPr lang="it-IT" sz="1300" b="1" dirty="0" smtClean="0">
              <a:latin typeface="Calibri" pitchFamily="34" charset="0"/>
            </a:rPr>
            <a:t> nazionale dell’attuazione e gestione dei programmi di Cooperazione Territoriale Europea 2014/2020  (Nota tecnica per l’intesa in Conferenza Stato regioni n. 66/CSR del 14 Aprile 2016</a:t>
          </a:r>
          <a:r>
            <a:rPr lang="it-IT" sz="1300" dirty="0" smtClean="0">
              <a:latin typeface="Calibri" pitchFamily="34" charset="0"/>
            </a:rPr>
            <a:t>: </a:t>
          </a:r>
          <a:r>
            <a:rPr lang="it-IT" sz="1300" dirty="0" err="1" smtClean="0">
              <a:latin typeface="Calibri" pitchFamily="34" charset="0"/>
            </a:rPr>
            <a:t>defines</a:t>
          </a:r>
          <a:r>
            <a:rPr lang="it-IT" sz="1300" dirty="0" smtClean="0">
              <a:latin typeface="Calibri" pitchFamily="34" charset="0"/>
            </a:rPr>
            <a:t> the </a:t>
          </a:r>
          <a:r>
            <a:rPr lang="it-IT" sz="1300" dirty="0" err="1" smtClean="0">
              <a:latin typeface="Calibri" pitchFamily="34" charset="0"/>
            </a:rPr>
            <a:t>national</a:t>
          </a:r>
          <a:r>
            <a:rPr lang="it-IT" sz="1300" dirty="0" smtClean="0">
              <a:latin typeface="Calibri" pitchFamily="34" charset="0"/>
            </a:rPr>
            <a:t> </a:t>
          </a:r>
          <a:r>
            <a:rPr lang="it-IT" sz="1300" dirty="0" err="1" smtClean="0">
              <a:latin typeface="Calibri" pitchFamily="34" charset="0"/>
            </a:rPr>
            <a:t>governance</a:t>
          </a:r>
          <a:r>
            <a:rPr lang="it-IT" sz="1300" dirty="0" smtClean="0">
              <a:latin typeface="Calibri" pitchFamily="34" charset="0"/>
            </a:rPr>
            <a:t> </a:t>
          </a:r>
          <a:r>
            <a:rPr lang="it-IT" sz="1300" dirty="0" err="1" smtClean="0">
              <a:latin typeface="Calibri" pitchFamily="34" charset="0"/>
            </a:rPr>
            <a:t>system</a:t>
          </a:r>
          <a:r>
            <a:rPr lang="it-IT" sz="1300" dirty="0" smtClean="0">
              <a:latin typeface="Calibri" pitchFamily="34" charset="0"/>
            </a:rPr>
            <a:t> of the 2014/2020 ETC </a:t>
          </a:r>
          <a:r>
            <a:rPr lang="it-IT" sz="1300" dirty="0" err="1" smtClean="0">
              <a:latin typeface="Calibri" pitchFamily="34" charset="0"/>
            </a:rPr>
            <a:t>Programmes</a:t>
          </a:r>
          <a:r>
            <a:rPr lang="it-IT" sz="1300" dirty="0" smtClean="0">
              <a:latin typeface="Calibri" pitchFamily="34" charset="0"/>
            </a:rPr>
            <a:t> in </a:t>
          </a:r>
          <a:r>
            <a:rPr lang="it-IT" sz="1300" dirty="0" err="1" smtClean="0">
              <a:latin typeface="Calibri" pitchFamily="34" charset="0"/>
            </a:rPr>
            <a:t>order</a:t>
          </a:r>
          <a:r>
            <a:rPr lang="it-IT" sz="1300" dirty="0" smtClean="0">
              <a:latin typeface="Calibri" pitchFamily="34" charset="0"/>
            </a:rPr>
            <a:t> to </a:t>
          </a:r>
          <a:r>
            <a:rPr lang="it-IT" sz="1300" dirty="0" err="1" smtClean="0">
              <a:latin typeface="Calibri" pitchFamily="34" charset="0"/>
            </a:rPr>
            <a:t>assure</a:t>
          </a:r>
          <a:r>
            <a:rPr lang="it-IT" sz="1300" dirty="0" smtClean="0">
              <a:latin typeface="Calibri" pitchFamily="34" charset="0"/>
            </a:rPr>
            <a:t> an </a:t>
          </a:r>
          <a:r>
            <a:rPr lang="it-IT" sz="1300" dirty="0" err="1" smtClean="0">
              <a:latin typeface="Calibri" pitchFamily="34" charset="0"/>
            </a:rPr>
            <a:t>Italian</a:t>
          </a:r>
          <a:r>
            <a:rPr lang="it-IT" sz="1300" dirty="0" smtClean="0">
              <a:latin typeface="Calibri" pitchFamily="34" charset="0"/>
            </a:rPr>
            <a:t> </a:t>
          </a:r>
          <a:r>
            <a:rPr lang="it-IT" sz="1300" dirty="0" err="1" smtClean="0">
              <a:latin typeface="Calibri" pitchFamily="34" charset="0"/>
            </a:rPr>
            <a:t>efficacious</a:t>
          </a:r>
          <a:r>
            <a:rPr lang="it-IT" sz="1300" dirty="0" smtClean="0">
              <a:latin typeface="Calibri" pitchFamily="34" charset="0"/>
            </a:rPr>
            <a:t> </a:t>
          </a:r>
          <a:r>
            <a:rPr lang="it-IT" sz="1300" dirty="0" err="1" smtClean="0">
              <a:latin typeface="Calibri" pitchFamily="34" charset="0"/>
            </a:rPr>
            <a:t>participation</a:t>
          </a:r>
          <a:r>
            <a:rPr lang="it-IT" sz="1300" dirty="0" smtClean="0">
              <a:latin typeface="Calibri" pitchFamily="34" charset="0"/>
            </a:rPr>
            <a:t> of the ETC </a:t>
          </a:r>
          <a:r>
            <a:rPr lang="it-IT" sz="1300" dirty="0" err="1" smtClean="0">
              <a:latin typeface="Calibri" pitchFamily="34" charset="0"/>
            </a:rPr>
            <a:t>objective</a:t>
          </a:r>
          <a:endParaRPr lang="it-IT" sz="1300" dirty="0">
            <a:solidFill>
              <a:schemeClr val="tx1"/>
            </a:solidFill>
            <a:latin typeface="Calibri" pitchFamily="34" charset="0"/>
          </a:endParaRPr>
        </a:p>
      </dgm:t>
    </dgm:pt>
    <dgm:pt modelId="{FF9232DE-50C7-4BB9-9417-DEE88DFD391E}" type="sibTrans" cxnId="{2A5EA482-F8B2-4DA4-A57C-415E86BD1F0F}">
      <dgm:prSet/>
      <dgm:spPr/>
      <dgm:t>
        <a:bodyPr/>
        <a:lstStyle/>
        <a:p>
          <a:endParaRPr lang="it-IT"/>
        </a:p>
      </dgm:t>
    </dgm:pt>
    <dgm:pt modelId="{FB9AECA0-CC31-493B-8E0A-7FFA27FB3658}" type="parTrans" cxnId="{2A5EA482-F8B2-4DA4-A57C-415E86BD1F0F}">
      <dgm:prSet/>
      <dgm:spPr/>
      <dgm:t>
        <a:bodyPr/>
        <a:lstStyle/>
        <a:p>
          <a:endParaRPr lang="it-IT"/>
        </a:p>
      </dgm:t>
    </dgm:pt>
    <dgm:pt modelId="{5D9C1EC9-4B4B-4F34-AE35-69E2F36B92A5}">
      <dgm:prSet custT="1"/>
      <dgm:spPr/>
      <dgm:t>
        <a:bodyPr/>
        <a:lstStyle/>
        <a:p>
          <a:pPr rtl="0"/>
          <a:r>
            <a:rPr lang="it-IT" sz="1600" b="1" dirty="0" err="1" smtClean="0">
              <a:latin typeface="Calibri" pitchFamily="34" charset="0"/>
            </a:rPr>
            <a:t>Institutional</a:t>
          </a:r>
          <a:r>
            <a:rPr lang="it-IT" sz="1600" b="1" dirty="0" smtClean="0">
              <a:latin typeface="Calibri" pitchFamily="34" charset="0"/>
            </a:rPr>
            <a:t> </a:t>
          </a:r>
          <a:r>
            <a:rPr lang="it-IT" sz="1600" b="1" dirty="0" err="1" smtClean="0">
              <a:latin typeface="Calibri" pitchFamily="34" charset="0"/>
            </a:rPr>
            <a:t>Acts</a:t>
          </a:r>
          <a:r>
            <a:rPr lang="it-IT" sz="1600" b="1" dirty="0" smtClean="0">
              <a:latin typeface="Calibri" pitchFamily="34" charset="0"/>
            </a:rPr>
            <a:t>:</a:t>
          </a:r>
          <a:endParaRPr lang="it-IT" sz="1600" b="1" dirty="0">
            <a:latin typeface="Calibri" pitchFamily="34" charset="0"/>
          </a:endParaRPr>
        </a:p>
      </dgm:t>
    </dgm:pt>
    <dgm:pt modelId="{0A6DDA2A-33EA-4A22-9527-15A23A591C3D}" type="sibTrans" cxnId="{0E9B172A-74E3-4AA8-911F-844FFF686A6C}">
      <dgm:prSet/>
      <dgm:spPr/>
      <dgm:t>
        <a:bodyPr/>
        <a:lstStyle/>
        <a:p>
          <a:endParaRPr lang="it-IT"/>
        </a:p>
      </dgm:t>
    </dgm:pt>
    <dgm:pt modelId="{98321F48-F2A1-4BD9-A89F-C71AC1EB8760}" type="parTrans" cxnId="{0E9B172A-74E3-4AA8-911F-844FFF686A6C}">
      <dgm:prSet/>
      <dgm:spPr/>
      <dgm:t>
        <a:bodyPr/>
        <a:lstStyle/>
        <a:p>
          <a:endParaRPr lang="it-IT"/>
        </a:p>
      </dgm:t>
    </dgm:pt>
    <dgm:pt modelId="{48F2423D-0DAA-B141-AAE3-B56B82273C72}">
      <dgm:prSet custT="1"/>
      <dgm:spPr/>
      <dgm:t>
        <a:bodyPr/>
        <a:lstStyle/>
        <a:p>
          <a:pPr algn="just">
            <a:lnSpc>
              <a:spcPct val="100000"/>
            </a:lnSpc>
            <a:spcBef>
              <a:spcPts val="600"/>
            </a:spcBef>
            <a:spcAft>
              <a:spcPts val="600"/>
            </a:spcAft>
          </a:pPr>
          <a:r>
            <a:rPr lang="it-IT" sz="1300" b="1" dirty="0" err="1" smtClean="0">
              <a:latin typeface="Calibri" pitchFamily="34" charset="0"/>
            </a:rPr>
            <a:t>Decree</a:t>
          </a:r>
          <a:r>
            <a:rPr lang="it-IT" sz="1300" b="1" dirty="0" smtClean="0">
              <a:latin typeface="Calibri" pitchFamily="34" charset="0"/>
            </a:rPr>
            <a:t> by the General </a:t>
          </a:r>
          <a:r>
            <a:rPr lang="it-IT" sz="1300" b="1" dirty="0" err="1" smtClean="0">
              <a:latin typeface="Calibri" pitchFamily="34" charset="0"/>
            </a:rPr>
            <a:t>Director</a:t>
          </a:r>
          <a:r>
            <a:rPr lang="it-IT" sz="1300" b="1" dirty="0" smtClean="0">
              <a:latin typeface="Calibri" pitchFamily="34" charset="0"/>
            </a:rPr>
            <a:t> of Agenzia per la Coesione Territoriale n. 209 of 5th </a:t>
          </a:r>
          <a:r>
            <a:rPr lang="it-IT" sz="1300" b="1" dirty="0" err="1" smtClean="0">
              <a:latin typeface="Calibri" pitchFamily="34" charset="0"/>
            </a:rPr>
            <a:t>September</a:t>
          </a:r>
          <a:r>
            <a:rPr lang="it-IT" sz="1300" b="1" dirty="0" smtClean="0">
              <a:latin typeface="Calibri" pitchFamily="34" charset="0"/>
            </a:rPr>
            <a:t> 2016</a:t>
          </a:r>
          <a:r>
            <a:rPr lang="it-IT" sz="1300" dirty="0" smtClean="0">
              <a:latin typeface="Calibri" pitchFamily="34" charset="0"/>
            </a:rPr>
            <a:t>: </a:t>
          </a:r>
          <a:r>
            <a:rPr lang="it-IT" sz="1300" dirty="0" err="1" smtClean="0">
              <a:latin typeface="Calibri" pitchFamily="34" charset="0"/>
            </a:rPr>
            <a:t>defines</a:t>
          </a:r>
          <a:r>
            <a:rPr lang="it-IT" sz="1300" dirty="0" smtClean="0">
              <a:latin typeface="Calibri" pitchFamily="34" charset="0"/>
            </a:rPr>
            <a:t> the </a:t>
          </a:r>
          <a:r>
            <a:rPr lang="it-IT" sz="1300" dirty="0" err="1" smtClean="0">
              <a:latin typeface="Calibri" pitchFamily="34" charset="0"/>
            </a:rPr>
            <a:t>members</a:t>
          </a:r>
          <a:r>
            <a:rPr lang="it-IT" sz="1300" dirty="0" smtClean="0">
              <a:latin typeface="Calibri" pitchFamily="34" charset="0"/>
            </a:rPr>
            <a:t> of the Commissione Mista Stato, Regioni e Provincie Autonome</a:t>
          </a:r>
          <a:endParaRPr lang="it-IT" sz="1300" dirty="0">
            <a:latin typeface="Calibri" pitchFamily="34" charset="0"/>
          </a:endParaRPr>
        </a:p>
      </dgm:t>
    </dgm:pt>
    <dgm:pt modelId="{C3FE78B7-6923-E747-94D9-046B696769CB}" type="parTrans" cxnId="{F2D8E9F6-21D8-E441-B006-DB68F23A4063}">
      <dgm:prSet/>
      <dgm:spPr/>
      <dgm:t>
        <a:bodyPr/>
        <a:lstStyle/>
        <a:p>
          <a:endParaRPr lang="it-IT"/>
        </a:p>
      </dgm:t>
    </dgm:pt>
    <dgm:pt modelId="{951D5903-C454-7D45-AA1C-ED4B9E0AD6DE}" type="sibTrans" cxnId="{F2D8E9F6-21D8-E441-B006-DB68F23A4063}">
      <dgm:prSet/>
      <dgm:spPr/>
      <dgm:t>
        <a:bodyPr/>
        <a:lstStyle/>
        <a:p>
          <a:endParaRPr lang="it-IT"/>
        </a:p>
      </dgm:t>
    </dgm:pt>
    <dgm:pt modelId="{25FBBA89-6627-4501-A26B-1351EE033351}" type="pres">
      <dgm:prSet presAssocID="{43040605-DFAE-4F35-A396-E8668B46F0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E48F63B-21A0-4699-A79E-5C77975621DB}" type="pres">
      <dgm:prSet presAssocID="{5D9C1EC9-4B4B-4F34-AE35-69E2F36B92A5}" presName="parentLin" presStyleCnt="0"/>
      <dgm:spPr/>
      <dgm:t>
        <a:bodyPr/>
        <a:lstStyle/>
        <a:p>
          <a:endParaRPr lang="it-IT"/>
        </a:p>
      </dgm:t>
    </dgm:pt>
    <dgm:pt modelId="{D31587C7-9B00-4EFE-9B0E-22EDE1502EEC}" type="pres">
      <dgm:prSet presAssocID="{5D9C1EC9-4B4B-4F34-AE35-69E2F36B92A5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F2D1B3E2-6764-4FAD-8D2C-A9414872EAF0}" type="pres">
      <dgm:prSet presAssocID="{5D9C1EC9-4B4B-4F34-AE35-69E2F36B92A5}" presName="parentText" presStyleLbl="node1" presStyleIdx="0" presStyleCnt="1" custScaleX="86009" custScaleY="2170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EE3913-C731-4B78-B12F-4A15C229D7A7}" type="pres">
      <dgm:prSet presAssocID="{5D9C1EC9-4B4B-4F34-AE35-69E2F36B92A5}" presName="negativeSpace" presStyleCnt="0"/>
      <dgm:spPr/>
      <dgm:t>
        <a:bodyPr/>
        <a:lstStyle/>
        <a:p>
          <a:endParaRPr lang="it-IT"/>
        </a:p>
      </dgm:t>
    </dgm:pt>
    <dgm:pt modelId="{0388BBEC-74E5-44D9-9E52-2B23646D303F}" type="pres">
      <dgm:prSet presAssocID="{5D9C1EC9-4B4B-4F34-AE35-69E2F36B92A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3C02A45-519C-4456-9A8B-2791E1B029F9}" type="presOf" srcId="{43040605-DFAE-4F35-A396-E8668B46F01E}" destId="{25FBBA89-6627-4501-A26B-1351EE033351}" srcOrd="0" destOrd="0" presId="urn:microsoft.com/office/officeart/2005/8/layout/list1"/>
    <dgm:cxn modelId="{81D38C87-EFC9-4364-92D1-E348D6C9A461}" type="presOf" srcId="{48F2423D-0DAA-B141-AAE3-B56B82273C72}" destId="{0388BBEC-74E5-44D9-9E52-2B23646D303F}" srcOrd="0" destOrd="3" presId="urn:microsoft.com/office/officeart/2005/8/layout/list1"/>
    <dgm:cxn modelId="{2A5EA482-F8B2-4DA4-A57C-415E86BD1F0F}" srcId="{5D9C1EC9-4B4B-4F34-AE35-69E2F36B92A5}" destId="{0CAF6E86-A9EE-475F-9483-ED882570562C}" srcOrd="1" destOrd="0" parTransId="{FB9AECA0-CC31-493B-8E0A-7FFA27FB3658}" sibTransId="{FF9232DE-50C7-4BB9-9417-DEE88DFD391E}"/>
    <dgm:cxn modelId="{45C1CBD3-D3FD-4BE6-BB0C-072E97717BCD}" type="presOf" srcId="{5C47BABE-FD53-4D2B-BFB4-91B9CEB0B792}" destId="{0388BBEC-74E5-44D9-9E52-2B23646D303F}" srcOrd="0" destOrd="2" presId="urn:microsoft.com/office/officeart/2005/8/layout/list1"/>
    <dgm:cxn modelId="{0E9B172A-74E3-4AA8-911F-844FFF686A6C}" srcId="{43040605-DFAE-4F35-A396-E8668B46F01E}" destId="{5D9C1EC9-4B4B-4F34-AE35-69E2F36B92A5}" srcOrd="0" destOrd="0" parTransId="{98321F48-F2A1-4BD9-A89F-C71AC1EB8760}" sibTransId="{0A6DDA2A-33EA-4A22-9527-15A23A591C3D}"/>
    <dgm:cxn modelId="{4282F73E-709A-4DEB-8458-48EEEA976287}" srcId="{5D9C1EC9-4B4B-4F34-AE35-69E2F36B92A5}" destId="{5C47BABE-FD53-4D2B-BFB4-91B9CEB0B792}" srcOrd="2" destOrd="0" parTransId="{CEA15AEE-6832-4DDE-9274-2C789B369D64}" sibTransId="{738376BD-ACD4-4AA8-A38D-65038A152BEF}"/>
    <dgm:cxn modelId="{A2C7436D-1BAE-4A31-BD59-B306CA5CE9A5}" srcId="{5D9C1EC9-4B4B-4F34-AE35-69E2F36B92A5}" destId="{5B4BA277-AAF1-4403-B447-3A1BA6ADA646}" srcOrd="0" destOrd="0" parTransId="{0379518E-E671-4696-922B-CEDCEEC708F4}" sibTransId="{7264BDE4-0EF6-485E-AA1A-2A7A4CC29890}"/>
    <dgm:cxn modelId="{C989A965-EB54-40F5-8D19-B767E7E45728}" type="presOf" srcId="{5B4BA277-AAF1-4403-B447-3A1BA6ADA646}" destId="{0388BBEC-74E5-44D9-9E52-2B23646D303F}" srcOrd="0" destOrd="0" presId="urn:microsoft.com/office/officeart/2005/8/layout/list1"/>
    <dgm:cxn modelId="{540EEB5A-CC7B-4B0E-BBF8-F4A9641ABED4}" type="presOf" srcId="{5D9C1EC9-4B4B-4F34-AE35-69E2F36B92A5}" destId="{D31587C7-9B00-4EFE-9B0E-22EDE1502EEC}" srcOrd="0" destOrd="0" presId="urn:microsoft.com/office/officeart/2005/8/layout/list1"/>
    <dgm:cxn modelId="{239894DD-1C25-4824-9418-37A48175FB0D}" type="presOf" srcId="{0CAF6E86-A9EE-475F-9483-ED882570562C}" destId="{0388BBEC-74E5-44D9-9E52-2B23646D303F}" srcOrd="0" destOrd="1" presId="urn:microsoft.com/office/officeart/2005/8/layout/list1"/>
    <dgm:cxn modelId="{F892D73E-B016-4CE8-92EB-C18DBAB32AF4}" srcId="{5D9C1EC9-4B4B-4F34-AE35-69E2F36B92A5}" destId="{9F136C75-93A8-4BDD-BD58-C3BC065D32AE}" srcOrd="4" destOrd="0" parTransId="{7C6D5920-DDDE-4A17-A9FF-135760C2437A}" sibTransId="{7ED7863E-2AFE-4511-BCBD-171DC3BD41CF}"/>
    <dgm:cxn modelId="{D858865C-A14F-4B74-A121-066814444AFF}" type="presOf" srcId="{9F136C75-93A8-4BDD-BD58-C3BC065D32AE}" destId="{0388BBEC-74E5-44D9-9E52-2B23646D303F}" srcOrd="0" destOrd="4" presId="urn:microsoft.com/office/officeart/2005/8/layout/list1"/>
    <dgm:cxn modelId="{F2D8E9F6-21D8-E441-B006-DB68F23A4063}" srcId="{5D9C1EC9-4B4B-4F34-AE35-69E2F36B92A5}" destId="{48F2423D-0DAA-B141-AAE3-B56B82273C72}" srcOrd="3" destOrd="0" parTransId="{C3FE78B7-6923-E747-94D9-046B696769CB}" sibTransId="{951D5903-C454-7D45-AA1C-ED4B9E0AD6DE}"/>
    <dgm:cxn modelId="{546CB04B-165C-4B07-9DA0-855120921FB6}" type="presOf" srcId="{5D9C1EC9-4B4B-4F34-AE35-69E2F36B92A5}" destId="{F2D1B3E2-6764-4FAD-8D2C-A9414872EAF0}" srcOrd="1" destOrd="0" presId="urn:microsoft.com/office/officeart/2005/8/layout/list1"/>
    <dgm:cxn modelId="{B684A24F-4D4D-4314-9536-F26830CA36AE}" type="presParOf" srcId="{25FBBA89-6627-4501-A26B-1351EE033351}" destId="{8E48F63B-21A0-4699-A79E-5C77975621DB}" srcOrd="0" destOrd="0" presId="urn:microsoft.com/office/officeart/2005/8/layout/list1"/>
    <dgm:cxn modelId="{ABBD3084-CCEA-4431-B324-DF0AF466F267}" type="presParOf" srcId="{8E48F63B-21A0-4699-A79E-5C77975621DB}" destId="{D31587C7-9B00-4EFE-9B0E-22EDE1502EEC}" srcOrd="0" destOrd="0" presId="urn:microsoft.com/office/officeart/2005/8/layout/list1"/>
    <dgm:cxn modelId="{633B25F3-7A7C-44C4-9F37-5B0509B8E45C}" type="presParOf" srcId="{8E48F63B-21A0-4699-A79E-5C77975621DB}" destId="{F2D1B3E2-6764-4FAD-8D2C-A9414872EAF0}" srcOrd="1" destOrd="0" presId="urn:microsoft.com/office/officeart/2005/8/layout/list1"/>
    <dgm:cxn modelId="{4E8B3130-C2CD-403D-99F3-88EF7AA0CFC2}" type="presParOf" srcId="{25FBBA89-6627-4501-A26B-1351EE033351}" destId="{1FEE3913-C731-4B78-B12F-4A15C229D7A7}" srcOrd="1" destOrd="0" presId="urn:microsoft.com/office/officeart/2005/8/layout/list1"/>
    <dgm:cxn modelId="{EE6D9AC9-DA99-4F6C-87AD-4924A195C924}" type="presParOf" srcId="{25FBBA89-6627-4501-A26B-1351EE033351}" destId="{0388BBEC-74E5-44D9-9E52-2B23646D303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3F1B4-21E8-4F73-9C04-650C3BEB3B50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8ED17CD9-FC59-42FD-9263-EB5178AE8AC9}">
      <dgm:prSet custT="1"/>
      <dgm:spPr/>
      <dgm:t>
        <a:bodyPr/>
        <a:lstStyle/>
        <a:p>
          <a:pPr rtl="0"/>
          <a:r>
            <a:rPr lang="it-IT" sz="1800" b="1" dirty="0" smtClean="0"/>
            <a:t>ROLE </a:t>
          </a:r>
          <a:endParaRPr lang="it-IT" sz="1800" dirty="0"/>
        </a:p>
      </dgm:t>
    </dgm:pt>
    <dgm:pt modelId="{E3857D36-5EFE-4DE1-95E1-0383FB4DDC4F}" type="parTrans" cxnId="{7C24F2F3-D919-404D-B1A8-DEE548B322E3}">
      <dgm:prSet/>
      <dgm:spPr/>
      <dgm:t>
        <a:bodyPr/>
        <a:lstStyle/>
        <a:p>
          <a:endParaRPr lang="it-IT"/>
        </a:p>
      </dgm:t>
    </dgm:pt>
    <dgm:pt modelId="{4341CC0C-975C-44BD-AE75-2F27E530CDEB}" type="sibTrans" cxnId="{7C24F2F3-D919-404D-B1A8-DEE548B322E3}">
      <dgm:prSet/>
      <dgm:spPr/>
      <dgm:t>
        <a:bodyPr/>
        <a:lstStyle/>
        <a:p>
          <a:endParaRPr lang="it-IT"/>
        </a:p>
      </dgm:t>
    </dgm:pt>
    <dgm:pt modelId="{1B4B32A0-6D61-43D9-A7A9-80D390EA06C1}" type="pres">
      <dgm:prSet presAssocID="{BAC3F1B4-21E8-4F73-9C04-650C3BEB3B5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BECCAE4-85A8-4A0E-9E83-268E07EFD79D}" type="pres">
      <dgm:prSet presAssocID="{BAC3F1B4-21E8-4F73-9C04-650C3BEB3B50}" presName="arrow" presStyleLbl="bgShp" presStyleIdx="0" presStyleCnt="1" custScaleX="117647" custLinFactNeighborX="-6536"/>
      <dgm:spPr/>
      <dgm:t>
        <a:bodyPr/>
        <a:lstStyle/>
        <a:p>
          <a:endParaRPr lang="it-IT"/>
        </a:p>
      </dgm:t>
    </dgm:pt>
    <dgm:pt modelId="{DDA6528F-E4BB-45DF-83D5-61FD854FA234}" type="pres">
      <dgm:prSet presAssocID="{BAC3F1B4-21E8-4F73-9C04-650C3BEB3B50}" presName="linearProcess" presStyleCnt="0"/>
      <dgm:spPr/>
      <dgm:t>
        <a:bodyPr/>
        <a:lstStyle/>
        <a:p>
          <a:endParaRPr lang="it-IT"/>
        </a:p>
      </dgm:t>
    </dgm:pt>
    <dgm:pt modelId="{FB22BF40-252A-45EC-863E-6EFB34F6BDDB}" type="pres">
      <dgm:prSet presAssocID="{8ED17CD9-FC59-42FD-9263-EB5178AE8AC9}" presName="textNode" presStyleLbl="node1" presStyleIdx="0" presStyleCnt="1" custScaleX="110729" custScaleY="58988" custLinFactNeighborX="-24945" custLinFactNeighborY="-23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C24F2F3-D919-404D-B1A8-DEE548B322E3}" srcId="{BAC3F1B4-21E8-4F73-9C04-650C3BEB3B50}" destId="{8ED17CD9-FC59-42FD-9263-EB5178AE8AC9}" srcOrd="0" destOrd="0" parTransId="{E3857D36-5EFE-4DE1-95E1-0383FB4DDC4F}" sibTransId="{4341CC0C-975C-44BD-AE75-2F27E530CDEB}"/>
    <dgm:cxn modelId="{94A38503-DA1C-4BD9-99AD-CBC9C21FEAB4}" type="presOf" srcId="{8ED17CD9-FC59-42FD-9263-EB5178AE8AC9}" destId="{FB22BF40-252A-45EC-863E-6EFB34F6BDDB}" srcOrd="0" destOrd="0" presId="urn:microsoft.com/office/officeart/2005/8/layout/hProcess9"/>
    <dgm:cxn modelId="{62506A9D-29A0-413F-A0B1-459A0FA0761A}" type="presOf" srcId="{BAC3F1B4-21E8-4F73-9C04-650C3BEB3B50}" destId="{1B4B32A0-6D61-43D9-A7A9-80D390EA06C1}" srcOrd="0" destOrd="0" presId="urn:microsoft.com/office/officeart/2005/8/layout/hProcess9"/>
    <dgm:cxn modelId="{EC8647CE-187E-4EB0-A74F-D11B8D19E49D}" type="presParOf" srcId="{1B4B32A0-6D61-43D9-A7A9-80D390EA06C1}" destId="{9BECCAE4-85A8-4A0E-9E83-268E07EFD79D}" srcOrd="0" destOrd="0" presId="urn:microsoft.com/office/officeart/2005/8/layout/hProcess9"/>
    <dgm:cxn modelId="{6B370E83-D2B3-4A71-AF9E-D7BD17A0462A}" type="presParOf" srcId="{1B4B32A0-6D61-43D9-A7A9-80D390EA06C1}" destId="{DDA6528F-E4BB-45DF-83D5-61FD854FA234}" srcOrd="1" destOrd="0" presId="urn:microsoft.com/office/officeart/2005/8/layout/hProcess9"/>
    <dgm:cxn modelId="{AC6899E5-A01E-4ABC-B7FE-D0C784E1BA0C}" type="presParOf" srcId="{DDA6528F-E4BB-45DF-83D5-61FD854FA234}" destId="{FB22BF40-252A-45EC-863E-6EFB34F6BDD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71CF96-B307-4472-A794-AF7A57EE88D7}" type="doc">
      <dgm:prSet loTypeId="urn:microsoft.com/office/officeart/2005/8/layout/lProcess2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EF76F9B6-9C02-4BAE-B36B-E8728B1EA7A2}">
      <dgm:prSet custT="1"/>
      <dgm:spPr/>
      <dgm:t>
        <a:bodyPr/>
        <a:lstStyle/>
        <a:p>
          <a:pPr rtl="0"/>
          <a:r>
            <a:rPr lang="it-IT" sz="1400" dirty="0" err="1" smtClean="0">
              <a:latin typeface="Calibri" pitchFamily="34" charset="0"/>
            </a:rPr>
            <a:t>Coordination</a:t>
          </a:r>
          <a:r>
            <a:rPr lang="it-IT" sz="1400" dirty="0" smtClean="0">
              <a:latin typeface="Calibri" pitchFamily="34" charset="0"/>
            </a:rPr>
            <a:t> on the general </a:t>
          </a:r>
          <a:r>
            <a:rPr lang="it-IT" sz="1400" dirty="0" err="1" smtClean="0">
              <a:latin typeface="Calibri" pitchFamily="34" charset="0"/>
            </a:rPr>
            <a:t>functioning</a:t>
          </a:r>
          <a:r>
            <a:rPr lang="it-IT" sz="1400" dirty="0" smtClean="0">
              <a:latin typeface="Calibri" pitchFamily="34" charset="0"/>
            </a:rPr>
            <a:t> of the </a:t>
          </a:r>
          <a:r>
            <a:rPr lang="it-IT" sz="1400" dirty="0" err="1" smtClean="0">
              <a:latin typeface="Calibri" pitchFamily="34" charset="0"/>
            </a:rPr>
            <a:t>national</a:t>
          </a:r>
          <a:r>
            <a:rPr lang="it-IT" sz="1400" dirty="0" smtClean="0">
              <a:latin typeface="Calibri" pitchFamily="34" charset="0"/>
            </a:rPr>
            <a:t> control </a:t>
          </a:r>
          <a:r>
            <a:rPr lang="it-IT" sz="1400" dirty="0" err="1" smtClean="0">
              <a:latin typeface="Calibri" pitchFamily="34" charset="0"/>
            </a:rPr>
            <a:t>system</a:t>
          </a:r>
          <a:r>
            <a:rPr lang="it-IT" sz="1400" dirty="0" smtClean="0">
              <a:latin typeface="Calibri" pitchFamily="34" charset="0"/>
            </a:rPr>
            <a:t> of the </a:t>
          </a:r>
          <a:r>
            <a:rPr lang="it-IT" sz="1400" dirty="0" err="1" smtClean="0">
              <a:latin typeface="Calibri" pitchFamily="34" charset="0"/>
            </a:rPr>
            <a:t>following</a:t>
          </a:r>
          <a:r>
            <a:rPr lang="it-IT" sz="1400" dirty="0" smtClean="0">
              <a:latin typeface="Calibri" pitchFamily="34" charset="0"/>
            </a:rPr>
            <a:t> 2014/2020 ETC </a:t>
          </a:r>
          <a:r>
            <a:rPr lang="it-IT" sz="1400" dirty="0" err="1" smtClean="0">
              <a:latin typeface="Calibri" pitchFamily="34" charset="0"/>
            </a:rPr>
            <a:t>Programes</a:t>
          </a:r>
          <a:r>
            <a:rPr lang="it-IT" sz="1400" dirty="0" smtClean="0">
              <a:latin typeface="Calibri" pitchFamily="34" charset="0"/>
            </a:rPr>
            <a:t>: </a:t>
          </a:r>
          <a:endParaRPr lang="it-IT" sz="1400" dirty="0">
            <a:latin typeface="Calibri" pitchFamily="34" charset="0"/>
          </a:endParaRPr>
        </a:p>
      </dgm:t>
    </dgm:pt>
    <dgm:pt modelId="{DE2B805D-AEF5-4FA7-AA44-704FBC08966A}" type="parTrans" cxnId="{2C73507C-2D8D-45D3-ADA6-13ABEB301EF1}">
      <dgm:prSet/>
      <dgm:spPr/>
      <dgm:t>
        <a:bodyPr/>
        <a:lstStyle/>
        <a:p>
          <a:endParaRPr lang="it-IT"/>
        </a:p>
      </dgm:t>
    </dgm:pt>
    <dgm:pt modelId="{B13312EF-8DC3-42B3-8199-2EC72654D944}" type="sibTrans" cxnId="{2C73507C-2D8D-45D3-ADA6-13ABEB301EF1}">
      <dgm:prSet/>
      <dgm:spPr/>
      <dgm:t>
        <a:bodyPr/>
        <a:lstStyle/>
        <a:p>
          <a:endParaRPr lang="it-IT"/>
        </a:p>
      </dgm:t>
    </dgm:pt>
    <dgm:pt modelId="{24AE74EE-3A5C-4A70-9F00-92D554FBD3E8}">
      <dgm:prSet/>
      <dgm:spPr/>
      <dgm:t>
        <a:bodyPr/>
        <a:lstStyle/>
        <a:p>
          <a:pPr rtl="0"/>
          <a:r>
            <a:rPr lang="it-IT" dirty="0" smtClean="0">
              <a:latin typeface="Calibri" pitchFamily="34" charset="0"/>
            </a:rPr>
            <a:t>Alpine </a:t>
          </a:r>
          <a:r>
            <a:rPr lang="it-IT" dirty="0" err="1" smtClean="0">
              <a:latin typeface="Calibri" pitchFamily="34" charset="0"/>
            </a:rPr>
            <a:t>Space</a:t>
          </a:r>
          <a:r>
            <a:rPr lang="it-IT" dirty="0" smtClean="0">
              <a:latin typeface="Calibri" pitchFamily="34" charset="0"/>
            </a:rPr>
            <a:t>  </a:t>
          </a:r>
          <a:endParaRPr lang="it-IT" dirty="0">
            <a:latin typeface="Calibri" pitchFamily="34" charset="0"/>
          </a:endParaRPr>
        </a:p>
      </dgm:t>
    </dgm:pt>
    <dgm:pt modelId="{36ED9A5A-2BC6-4CC8-964B-8FC02D8E6E57}" type="parTrans" cxnId="{5C12C75C-157A-4AA6-A559-5AB0ABE7F4B9}">
      <dgm:prSet/>
      <dgm:spPr/>
      <dgm:t>
        <a:bodyPr/>
        <a:lstStyle/>
        <a:p>
          <a:endParaRPr lang="it-IT"/>
        </a:p>
      </dgm:t>
    </dgm:pt>
    <dgm:pt modelId="{D4749DC6-D0BC-4313-A45D-9B4614F696E9}" type="sibTrans" cxnId="{5C12C75C-157A-4AA6-A559-5AB0ABE7F4B9}">
      <dgm:prSet/>
      <dgm:spPr/>
      <dgm:t>
        <a:bodyPr/>
        <a:lstStyle/>
        <a:p>
          <a:endParaRPr lang="it-IT"/>
        </a:p>
      </dgm:t>
    </dgm:pt>
    <dgm:pt modelId="{59D47EA4-91B1-483B-AD14-C7882BFD4EC3}">
      <dgm:prSet/>
      <dgm:spPr/>
      <dgm:t>
        <a:bodyPr/>
        <a:lstStyle/>
        <a:p>
          <a:pPr rtl="0"/>
          <a:r>
            <a:rPr lang="it-IT" dirty="0" err="1" smtClean="0">
              <a:latin typeface="Calibri" pitchFamily="34" charset="0"/>
            </a:rPr>
            <a:t>Central</a:t>
          </a:r>
          <a:r>
            <a:rPr lang="it-IT" dirty="0" smtClean="0">
              <a:latin typeface="Calibri" pitchFamily="34" charset="0"/>
            </a:rPr>
            <a:t> </a:t>
          </a:r>
          <a:r>
            <a:rPr lang="it-IT" dirty="0" err="1" smtClean="0">
              <a:latin typeface="Calibri" pitchFamily="34" charset="0"/>
            </a:rPr>
            <a:t>Europe</a:t>
          </a:r>
          <a:r>
            <a:rPr lang="it-IT" dirty="0" smtClean="0">
              <a:latin typeface="Calibri" pitchFamily="34" charset="0"/>
            </a:rPr>
            <a:t> </a:t>
          </a:r>
          <a:endParaRPr lang="it-IT" dirty="0">
            <a:latin typeface="Calibri" pitchFamily="34" charset="0"/>
          </a:endParaRPr>
        </a:p>
      </dgm:t>
    </dgm:pt>
    <dgm:pt modelId="{7052FA39-3ED3-4414-9FC9-B38C773BF716}" type="parTrans" cxnId="{87C31421-80DC-428E-AC6C-BB86F551B428}">
      <dgm:prSet/>
      <dgm:spPr/>
      <dgm:t>
        <a:bodyPr/>
        <a:lstStyle/>
        <a:p>
          <a:endParaRPr lang="it-IT"/>
        </a:p>
      </dgm:t>
    </dgm:pt>
    <dgm:pt modelId="{B645F6B2-E280-4393-977D-57F1A4FE420C}" type="sibTrans" cxnId="{87C31421-80DC-428E-AC6C-BB86F551B428}">
      <dgm:prSet/>
      <dgm:spPr/>
      <dgm:t>
        <a:bodyPr/>
        <a:lstStyle/>
        <a:p>
          <a:endParaRPr lang="it-IT"/>
        </a:p>
      </dgm:t>
    </dgm:pt>
    <dgm:pt modelId="{6215BF41-271D-47F5-8CDB-10283D19BDBD}">
      <dgm:prSet/>
      <dgm:spPr/>
      <dgm:t>
        <a:bodyPr/>
        <a:lstStyle/>
        <a:p>
          <a:pPr rtl="0"/>
          <a:r>
            <a:rPr lang="it-IT" dirty="0" smtClean="0">
              <a:latin typeface="Calibri" pitchFamily="34" charset="0"/>
            </a:rPr>
            <a:t>MED</a:t>
          </a:r>
          <a:endParaRPr lang="it-IT" dirty="0">
            <a:latin typeface="Calibri" pitchFamily="34" charset="0"/>
          </a:endParaRPr>
        </a:p>
      </dgm:t>
    </dgm:pt>
    <dgm:pt modelId="{52517770-8521-4F19-A824-A7AE2DEB16FD}" type="parTrans" cxnId="{5568859B-61E1-4047-BB24-633BD71D27FF}">
      <dgm:prSet/>
      <dgm:spPr/>
      <dgm:t>
        <a:bodyPr/>
        <a:lstStyle/>
        <a:p>
          <a:endParaRPr lang="it-IT"/>
        </a:p>
      </dgm:t>
    </dgm:pt>
    <dgm:pt modelId="{2F459EA9-3198-45A5-A9D0-1583341005AD}" type="sibTrans" cxnId="{5568859B-61E1-4047-BB24-633BD71D27FF}">
      <dgm:prSet/>
      <dgm:spPr/>
      <dgm:t>
        <a:bodyPr/>
        <a:lstStyle/>
        <a:p>
          <a:endParaRPr lang="it-IT"/>
        </a:p>
      </dgm:t>
    </dgm:pt>
    <dgm:pt modelId="{9551DABB-7DBA-48CE-99F3-2DFFA2304636}">
      <dgm:prSet/>
      <dgm:spPr/>
      <dgm:t>
        <a:bodyPr/>
        <a:lstStyle/>
        <a:p>
          <a:pPr rtl="0"/>
          <a:r>
            <a:rPr lang="it-IT" dirty="0" smtClean="0">
              <a:latin typeface="Calibri" pitchFamily="34" charset="0"/>
            </a:rPr>
            <a:t>ADRION</a:t>
          </a:r>
          <a:endParaRPr lang="it-IT" dirty="0">
            <a:latin typeface="Calibri" pitchFamily="34" charset="0"/>
          </a:endParaRPr>
        </a:p>
      </dgm:t>
    </dgm:pt>
    <dgm:pt modelId="{4FBE5EC6-C21B-48B1-B787-EB6866AA253D}" type="parTrans" cxnId="{5E6F4BA4-F0B1-44FE-AA9D-74844866C6E9}">
      <dgm:prSet/>
      <dgm:spPr/>
      <dgm:t>
        <a:bodyPr/>
        <a:lstStyle/>
        <a:p>
          <a:endParaRPr lang="it-IT"/>
        </a:p>
      </dgm:t>
    </dgm:pt>
    <dgm:pt modelId="{88BF2A51-DBFB-481F-8647-28B2A0257CE1}" type="sibTrans" cxnId="{5E6F4BA4-F0B1-44FE-AA9D-74844866C6E9}">
      <dgm:prSet/>
      <dgm:spPr/>
      <dgm:t>
        <a:bodyPr/>
        <a:lstStyle/>
        <a:p>
          <a:endParaRPr lang="it-IT"/>
        </a:p>
      </dgm:t>
    </dgm:pt>
    <dgm:pt modelId="{F4A6AD76-6A3A-408A-89E0-793297600661}">
      <dgm:prSet/>
      <dgm:spPr/>
      <dgm:t>
        <a:bodyPr/>
        <a:lstStyle/>
        <a:p>
          <a:pPr rtl="0"/>
          <a:r>
            <a:rPr lang="it-IT" dirty="0" smtClean="0">
              <a:latin typeface="Calibri" pitchFamily="34" charset="0"/>
            </a:rPr>
            <a:t>INTERREG EUROPE</a:t>
          </a:r>
          <a:endParaRPr lang="it-IT" dirty="0">
            <a:latin typeface="Calibri" pitchFamily="34" charset="0"/>
          </a:endParaRPr>
        </a:p>
      </dgm:t>
    </dgm:pt>
    <dgm:pt modelId="{02588924-322D-43B5-A3C8-63BC743788AB}" type="parTrans" cxnId="{9EF36E78-8100-43A7-B376-EC9C7792E03A}">
      <dgm:prSet/>
      <dgm:spPr/>
      <dgm:t>
        <a:bodyPr/>
        <a:lstStyle/>
        <a:p>
          <a:endParaRPr lang="it-IT"/>
        </a:p>
      </dgm:t>
    </dgm:pt>
    <dgm:pt modelId="{C5E06C36-5EC3-41C7-9533-94DA09ECA2CE}" type="sibTrans" cxnId="{9EF36E78-8100-43A7-B376-EC9C7792E03A}">
      <dgm:prSet/>
      <dgm:spPr/>
      <dgm:t>
        <a:bodyPr/>
        <a:lstStyle/>
        <a:p>
          <a:endParaRPr lang="it-IT"/>
        </a:p>
      </dgm:t>
    </dgm:pt>
    <dgm:pt modelId="{57612015-2090-4FE6-9693-E646A7E0A937}">
      <dgm:prSet/>
      <dgm:spPr/>
      <dgm:t>
        <a:bodyPr/>
        <a:lstStyle/>
        <a:p>
          <a:pPr rtl="0"/>
          <a:r>
            <a:rPr lang="it-IT" dirty="0" smtClean="0">
              <a:latin typeface="Calibri" pitchFamily="34" charset="0"/>
            </a:rPr>
            <a:t>URBACT III </a:t>
          </a:r>
          <a:endParaRPr lang="it-IT" dirty="0">
            <a:latin typeface="Calibri" pitchFamily="34" charset="0"/>
          </a:endParaRPr>
        </a:p>
      </dgm:t>
    </dgm:pt>
    <dgm:pt modelId="{C71E6902-1889-4C18-8687-4BF58C14B923}" type="parTrans" cxnId="{449426E0-1BCF-4977-8B81-937C824A11D3}">
      <dgm:prSet/>
      <dgm:spPr/>
      <dgm:t>
        <a:bodyPr/>
        <a:lstStyle/>
        <a:p>
          <a:endParaRPr lang="it-IT"/>
        </a:p>
      </dgm:t>
    </dgm:pt>
    <dgm:pt modelId="{BFA4EF2E-8FC8-41F7-A91F-2FADE9A290D7}" type="sibTrans" cxnId="{449426E0-1BCF-4977-8B81-937C824A11D3}">
      <dgm:prSet/>
      <dgm:spPr/>
      <dgm:t>
        <a:bodyPr/>
        <a:lstStyle/>
        <a:p>
          <a:endParaRPr lang="it-IT"/>
        </a:p>
      </dgm:t>
    </dgm:pt>
    <dgm:pt modelId="{4DF4B3E6-5406-4443-8A4F-30FC576DF6F9}">
      <dgm:prSet/>
      <dgm:spPr/>
      <dgm:t>
        <a:bodyPr/>
        <a:lstStyle/>
        <a:p>
          <a:pPr rtl="0"/>
          <a:r>
            <a:rPr lang="it-IT" dirty="0" smtClean="0">
              <a:latin typeface="Calibri" pitchFamily="34" charset="0"/>
            </a:rPr>
            <a:t>ENI CBC MED </a:t>
          </a:r>
          <a:endParaRPr lang="it-IT" dirty="0">
            <a:latin typeface="Calibri" pitchFamily="34" charset="0"/>
          </a:endParaRPr>
        </a:p>
      </dgm:t>
    </dgm:pt>
    <dgm:pt modelId="{B8E9A503-4D96-450C-B61D-0F905B0D1A16}" type="parTrans" cxnId="{8CEAE094-D1C4-4CCF-9BCC-CAC73103490F}">
      <dgm:prSet/>
      <dgm:spPr/>
      <dgm:t>
        <a:bodyPr/>
        <a:lstStyle/>
        <a:p>
          <a:endParaRPr lang="it-IT"/>
        </a:p>
      </dgm:t>
    </dgm:pt>
    <dgm:pt modelId="{74803E0C-6E41-4223-8224-87BA31E837A1}" type="sibTrans" cxnId="{8CEAE094-D1C4-4CCF-9BCC-CAC73103490F}">
      <dgm:prSet/>
      <dgm:spPr/>
      <dgm:t>
        <a:bodyPr/>
        <a:lstStyle/>
        <a:p>
          <a:endParaRPr lang="it-IT"/>
        </a:p>
      </dgm:t>
    </dgm:pt>
    <dgm:pt modelId="{163BDC6E-8BB7-4BFA-BCC9-41381036C36E}" type="pres">
      <dgm:prSet presAssocID="{9A71CF96-B307-4472-A794-AF7A57EE88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53BFDCF-C97C-4C3D-9C9F-E496264BAABA}" type="pres">
      <dgm:prSet presAssocID="{EF76F9B6-9C02-4BAE-B36B-E8728B1EA7A2}" presName="compNode" presStyleCnt="0"/>
      <dgm:spPr/>
      <dgm:t>
        <a:bodyPr/>
        <a:lstStyle/>
        <a:p>
          <a:endParaRPr lang="it-IT"/>
        </a:p>
      </dgm:t>
    </dgm:pt>
    <dgm:pt modelId="{53216011-5D27-4BA6-9507-8ADE16813F0D}" type="pres">
      <dgm:prSet presAssocID="{EF76F9B6-9C02-4BAE-B36B-E8728B1EA7A2}" presName="aNode" presStyleLbl="bgShp" presStyleIdx="0" presStyleCnt="1" custLinFactNeighborX="-1910" custLinFactNeighborY="-46512"/>
      <dgm:spPr/>
      <dgm:t>
        <a:bodyPr/>
        <a:lstStyle/>
        <a:p>
          <a:endParaRPr lang="it-IT"/>
        </a:p>
      </dgm:t>
    </dgm:pt>
    <dgm:pt modelId="{6DB6DD70-917A-4FF5-8D6E-69BA8EBD02FF}" type="pres">
      <dgm:prSet presAssocID="{EF76F9B6-9C02-4BAE-B36B-E8728B1EA7A2}" presName="textNode" presStyleLbl="bgShp" presStyleIdx="0" presStyleCnt="1"/>
      <dgm:spPr/>
      <dgm:t>
        <a:bodyPr/>
        <a:lstStyle/>
        <a:p>
          <a:endParaRPr lang="it-IT"/>
        </a:p>
      </dgm:t>
    </dgm:pt>
    <dgm:pt modelId="{8F37B054-C9CF-4010-AFA8-1AE85D7E4622}" type="pres">
      <dgm:prSet presAssocID="{EF76F9B6-9C02-4BAE-B36B-E8728B1EA7A2}" presName="compChildNode" presStyleCnt="0"/>
      <dgm:spPr/>
      <dgm:t>
        <a:bodyPr/>
        <a:lstStyle/>
        <a:p>
          <a:endParaRPr lang="it-IT"/>
        </a:p>
      </dgm:t>
    </dgm:pt>
    <dgm:pt modelId="{E8CCDF6D-BE29-467D-9E5C-0F71A77F2BA2}" type="pres">
      <dgm:prSet presAssocID="{EF76F9B6-9C02-4BAE-B36B-E8728B1EA7A2}" presName="theInnerList" presStyleCnt="0"/>
      <dgm:spPr/>
      <dgm:t>
        <a:bodyPr/>
        <a:lstStyle/>
        <a:p>
          <a:endParaRPr lang="it-IT"/>
        </a:p>
      </dgm:t>
    </dgm:pt>
    <dgm:pt modelId="{00F1C079-D146-47BD-A49D-F6CBCBE2C74C}" type="pres">
      <dgm:prSet presAssocID="{24AE74EE-3A5C-4A70-9F00-92D554FBD3E8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423E25-C715-4920-A8E0-18790D673573}" type="pres">
      <dgm:prSet presAssocID="{24AE74EE-3A5C-4A70-9F00-92D554FBD3E8}" presName="aSpace2" presStyleCnt="0"/>
      <dgm:spPr/>
      <dgm:t>
        <a:bodyPr/>
        <a:lstStyle/>
        <a:p>
          <a:endParaRPr lang="it-IT"/>
        </a:p>
      </dgm:t>
    </dgm:pt>
    <dgm:pt modelId="{F6FD9379-A145-44C2-AFF6-00627D0EDFC4}" type="pres">
      <dgm:prSet presAssocID="{59D47EA4-91B1-483B-AD14-C7882BFD4EC3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C68153-116E-4E49-9D1A-73B0846C515B}" type="pres">
      <dgm:prSet presAssocID="{59D47EA4-91B1-483B-AD14-C7882BFD4EC3}" presName="aSpace2" presStyleCnt="0"/>
      <dgm:spPr/>
      <dgm:t>
        <a:bodyPr/>
        <a:lstStyle/>
        <a:p>
          <a:endParaRPr lang="it-IT"/>
        </a:p>
      </dgm:t>
    </dgm:pt>
    <dgm:pt modelId="{0169CDF6-E029-4D8B-A664-1E45BF37F6A9}" type="pres">
      <dgm:prSet presAssocID="{6215BF41-271D-47F5-8CDB-10283D19BDBD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FD67BB-40F5-479D-A62A-04FCBF6CFBC5}" type="pres">
      <dgm:prSet presAssocID="{6215BF41-271D-47F5-8CDB-10283D19BDBD}" presName="aSpace2" presStyleCnt="0"/>
      <dgm:spPr/>
      <dgm:t>
        <a:bodyPr/>
        <a:lstStyle/>
        <a:p>
          <a:endParaRPr lang="it-IT"/>
        </a:p>
      </dgm:t>
    </dgm:pt>
    <dgm:pt modelId="{0A1FC26F-E1DC-4B2D-9347-02FD0E96B206}" type="pres">
      <dgm:prSet presAssocID="{9551DABB-7DBA-48CE-99F3-2DFFA2304636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6EBC2E-2E8D-4216-80E7-7C3DAE7104BC}" type="pres">
      <dgm:prSet presAssocID="{9551DABB-7DBA-48CE-99F3-2DFFA2304636}" presName="aSpace2" presStyleCnt="0"/>
      <dgm:spPr/>
      <dgm:t>
        <a:bodyPr/>
        <a:lstStyle/>
        <a:p>
          <a:endParaRPr lang="it-IT"/>
        </a:p>
      </dgm:t>
    </dgm:pt>
    <dgm:pt modelId="{6211D09D-4B37-4631-80C4-62B437A78E06}" type="pres">
      <dgm:prSet presAssocID="{F4A6AD76-6A3A-408A-89E0-793297600661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A51910-972B-43F2-AEA5-D8D57FE76FC8}" type="pres">
      <dgm:prSet presAssocID="{F4A6AD76-6A3A-408A-89E0-793297600661}" presName="aSpace2" presStyleCnt="0"/>
      <dgm:spPr/>
      <dgm:t>
        <a:bodyPr/>
        <a:lstStyle/>
        <a:p>
          <a:endParaRPr lang="it-IT"/>
        </a:p>
      </dgm:t>
    </dgm:pt>
    <dgm:pt modelId="{51EC04F4-88E0-48F7-9E67-37D0ACABB3AB}" type="pres">
      <dgm:prSet presAssocID="{57612015-2090-4FE6-9693-E646A7E0A937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6E0F8A-9629-481F-97CD-2C3AEE3D66EA}" type="pres">
      <dgm:prSet presAssocID="{57612015-2090-4FE6-9693-E646A7E0A937}" presName="aSpace2" presStyleCnt="0"/>
      <dgm:spPr/>
      <dgm:t>
        <a:bodyPr/>
        <a:lstStyle/>
        <a:p>
          <a:endParaRPr lang="it-IT"/>
        </a:p>
      </dgm:t>
    </dgm:pt>
    <dgm:pt modelId="{C3306B13-2896-494F-928B-A68A79280D6F}" type="pres">
      <dgm:prSet presAssocID="{4DF4B3E6-5406-4443-8A4F-30FC576DF6F9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909373D-9F44-46D4-B8EB-62D4A8878B70}" type="presOf" srcId="{F4A6AD76-6A3A-408A-89E0-793297600661}" destId="{6211D09D-4B37-4631-80C4-62B437A78E06}" srcOrd="0" destOrd="0" presId="urn:microsoft.com/office/officeart/2005/8/layout/lProcess2"/>
    <dgm:cxn modelId="{5E6F4BA4-F0B1-44FE-AA9D-74844866C6E9}" srcId="{EF76F9B6-9C02-4BAE-B36B-E8728B1EA7A2}" destId="{9551DABB-7DBA-48CE-99F3-2DFFA2304636}" srcOrd="3" destOrd="0" parTransId="{4FBE5EC6-C21B-48B1-B787-EB6866AA253D}" sibTransId="{88BF2A51-DBFB-481F-8647-28B2A0257CE1}"/>
    <dgm:cxn modelId="{5568859B-61E1-4047-BB24-633BD71D27FF}" srcId="{EF76F9B6-9C02-4BAE-B36B-E8728B1EA7A2}" destId="{6215BF41-271D-47F5-8CDB-10283D19BDBD}" srcOrd="2" destOrd="0" parTransId="{52517770-8521-4F19-A824-A7AE2DEB16FD}" sibTransId="{2F459EA9-3198-45A5-A9D0-1583341005AD}"/>
    <dgm:cxn modelId="{5C12C75C-157A-4AA6-A559-5AB0ABE7F4B9}" srcId="{EF76F9B6-9C02-4BAE-B36B-E8728B1EA7A2}" destId="{24AE74EE-3A5C-4A70-9F00-92D554FBD3E8}" srcOrd="0" destOrd="0" parTransId="{36ED9A5A-2BC6-4CC8-964B-8FC02D8E6E57}" sibTransId="{D4749DC6-D0BC-4313-A45D-9B4614F696E9}"/>
    <dgm:cxn modelId="{410A0D35-8DAA-4001-B193-8E0DAE8644E3}" type="presOf" srcId="{57612015-2090-4FE6-9693-E646A7E0A937}" destId="{51EC04F4-88E0-48F7-9E67-37D0ACABB3AB}" srcOrd="0" destOrd="0" presId="urn:microsoft.com/office/officeart/2005/8/layout/lProcess2"/>
    <dgm:cxn modelId="{449426E0-1BCF-4977-8B81-937C824A11D3}" srcId="{EF76F9B6-9C02-4BAE-B36B-E8728B1EA7A2}" destId="{57612015-2090-4FE6-9693-E646A7E0A937}" srcOrd="5" destOrd="0" parTransId="{C71E6902-1889-4C18-8687-4BF58C14B923}" sibTransId="{BFA4EF2E-8FC8-41F7-A91F-2FADE9A290D7}"/>
    <dgm:cxn modelId="{69366B05-BB15-4F02-8EBE-6E5A0651E775}" type="presOf" srcId="{9A71CF96-B307-4472-A794-AF7A57EE88D7}" destId="{163BDC6E-8BB7-4BFA-BCC9-41381036C36E}" srcOrd="0" destOrd="0" presId="urn:microsoft.com/office/officeart/2005/8/layout/lProcess2"/>
    <dgm:cxn modelId="{940ACA9E-E994-4D72-9191-2519398EE24C}" type="presOf" srcId="{4DF4B3E6-5406-4443-8A4F-30FC576DF6F9}" destId="{C3306B13-2896-494F-928B-A68A79280D6F}" srcOrd="0" destOrd="0" presId="urn:microsoft.com/office/officeart/2005/8/layout/lProcess2"/>
    <dgm:cxn modelId="{2C73507C-2D8D-45D3-ADA6-13ABEB301EF1}" srcId="{9A71CF96-B307-4472-A794-AF7A57EE88D7}" destId="{EF76F9B6-9C02-4BAE-B36B-E8728B1EA7A2}" srcOrd="0" destOrd="0" parTransId="{DE2B805D-AEF5-4FA7-AA44-704FBC08966A}" sibTransId="{B13312EF-8DC3-42B3-8199-2EC72654D944}"/>
    <dgm:cxn modelId="{75CC031C-DEFB-4E51-BCFC-F256BF7715E1}" type="presOf" srcId="{9551DABB-7DBA-48CE-99F3-2DFFA2304636}" destId="{0A1FC26F-E1DC-4B2D-9347-02FD0E96B206}" srcOrd="0" destOrd="0" presId="urn:microsoft.com/office/officeart/2005/8/layout/lProcess2"/>
    <dgm:cxn modelId="{8CEAE094-D1C4-4CCF-9BCC-CAC73103490F}" srcId="{EF76F9B6-9C02-4BAE-B36B-E8728B1EA7A2}" destId="{4DF4B3E6-5406-4443-8A4F-30FC576DF6F9}" srcOrd="6" destOrd="0" parTransId="{B8E9A503-4D96-450C-B61D-0F905B0D1A16}" sibTransId="{74803E0C-6E41-4223-8224-87BA31E837A1}"/>
    <dgm:cxn modelId="{CDCB0C1A-3537-466E-886A-60E9540F1DED}" type="presOf" srcId="{EF76F9B6-9C02-4BAE-B36B-E8728B1EA7A2}" destId="{6DB6DD70-917A-4FF5-8D6E-69BA8EBD02FF}" srcOrd="1" destOrd="0" presId="urn:microsoft.com/office/officeart/2005/8/layout/lProcess2"/>
    <dgm:cxn modelId="{807178CB-8B6F-417A-B188-65E116290CF4}" type="presOf" srcId="{6215BF41-271D-47F5-8CDB-10283D19BDBD}" destId="{0169CDF6-E029-4D8B-A664-1E45BF37F6A9}" srcOrd="0" destOrd="0" presId="urn:microsoft.com/office/officeart/2005/8/layout/lProcess2"/>
    <dgm:cxn modelId="{87C31421-80DC-428E-AC6C-BB86F551B428}" srcId="{EF76F9B6-9C02-4BAE-B36B-E8728B1EA7A2}" destId="{59D47EA4-91B1-483B-AD14-C7882BFD4EC3}" srcOrd="1" destOrd="0" parTransId="{7052FA39-3ED3-4414-9FC9-B38C773BF716}" sibTransId="{B645F6B2-E280-4393-977D-57F1A4FE420C}"/>
    <dgm:cxn modelId="{9EF36E78-8100-43A7-B376-EC9C7792E03A}" srcId="{EF76F9B6-9C02-4BAE-B36B-E8728B1EA7A2}" destId="{F4A6AD76-6A3A-408A-89E0-793297600661}" srcOrd="4" destOrd="0" parTransId="{02588924-322D-43B5-A3C8-63BC743788AB}" sibTransId="{C5E06C36-5EC3-41C7-9533-94DA09ECA2CE}"/>
    <dgm:cxn modelId="{20D4C15C-7676-48F5-9064-DFF5394062E5}" type="presOf" srcId="{59D47EA4-91B1-483B-AD14-C7882BFD4EC3}" destId="{F6FD9379-A145-44C2-AFF6-00627D0EDFC4}" srcOrd="0" destOrd="0" presId="urn:microsoft.com/office/officeart/2005/8/layout/lProcess2"/>
    <dgm:cxn modelId="{BE0D9480-E586-4E48-844C-8B96A8C4D931}" type="presOf" srcId="{24AE74EE-3A5C-4A70-9F00-92D554FBD3E8}" destId="{00F1C079-D146-47BD-A49D-F6CBCBE2C74C}" srcOrd="0" destOrd="0" presId="urn:microsoft.com/office/officeart/2005/8/layout/lProcess2"/>
    <dgm:cxn modelId="{B710A9E8-56F5-4FF0-9FC6-596826757812}" type="presOf" srcId="{EF76F9B6-9C02-4BAE-B36B-E8728B1EA7A2}" destId="{53216011-5D27-4BA6-9507-8ADE16813F0D}" srcOrd="0" destOrd="0" presId="urn:microsoft.com/office/officeart/2005/8/layout/lProcess2"/>
    <dgm:cxn modelId="{1121144B-3D4F-45E9-B10F-93F8EAB96500}" type="presParOf" srcId="{163BDC6E-8BB7-4BFA-BCC9-41381036C36E}" destId="{453BFDCF-C97C-4C3D-9C9F-E496264BAABA}" srcOrd="0" destOrd="0" presId="urn:microsoft.com/office/officeart/2005/8/layout/lProcess2"/>
    <dgm:cxn modelId="{06E85157-32DD-4073-82AC-4568481CC6DE}" type="presParOf" srcId="{453BFDCF-C97C-4C3D-9C9F-E496264BAABA}" destId="{53216011-5D27-4BA6-9507-8ADE16813F0D}" srcOrd="0" destOrd="0" presId="urn:microsoft.com/office/officeart/2005/8/layout/lProcess2"/>
    <dgm:cxn modelId="{77E2946A-627C-4248-A19A-E2C775CD3DA3}" type="presParOf" srcId="{453BFDCF-C97C-4C3D-9C9F-E496264BAABA}" destId="{6DB6DD70-917A-4FF5-8D6E-69BA8EBD02FF}" srcOrd="1" destOrd="0" presId="urn:microsoft.com/office/officeart/2005/8/layout/lProcess2"/>
    <dgm:cxn modelId="{CCDC91BB-8B42-4234-98D4-2C456C2D3FFE}" type="presParOf" srcId="{453BFDCF-C97C-4C3D-9C9F-E496264BAABA}" destId="{8F37B054-C9CF-4010-AFA8-1AE85D7E4622}" srcOrd="2" destOrd="0" presId="urn:microsoft.com/office/officeart/2005/8/layout/lProcess2"/>
    <dgm:cxn modelId="{FDECF71B-E9CD-4DCB-B322-720BF34029E5}" type="presParOf" srcId="{8F37B054-C9CF-4010-AFA8-1AE85D7E4622}" destId="{E8CCDF6D-BE29-467D-9E5C-0F71A77F2BA2}" srcOrd="0" destOrd="0" presId="urn:microsoft.com/office/officeart/2005/8/layout/lProcess2"/>
    <dgm:cxn modelId="{EB845E3E-9E54-492B-AA41-D561F346F01A}" type="presParOf" srcId="{E8CCDF6D-BE29-467D-9E5C-0F71A77F2BA2}" destId="{00F1C079-D146-47BD-A49D-F6CBCBE2C74C}" srcOrd="0" destOrd="0" presId="urn:microsoft.com/office/officeart/2005/8/layout/lProcess2"/>
    <dgm:cxn modelId="{8BE6CE71-4C6C-4E07-A6A4-4BCAE608EF6C}" type="presParOf" srcId="{E8CCDF6D-BE29-467D-9E5C-0F71A77F2BA2}" destId="{DD423E25-C715-4920-A8E0-18790D673573}" srcOrd="1" destOrd="0" presId="urn:microsoft.com/office/officeart/2005/8/layout/lProcess2"/>
    <dgm:cxn modelId="{A46CF46F-98D3-4858-80F9-890F93EE6F17}" type="presParOf" srcId="{E8CCDF6D-BE29-467D-9E5C-0F71A77F2BA2}" destId="{F6FD9379-A145-44C2-AFF6-00627D0EDFC4}" srcOrd="2" destOrd="0" presId="urn:microsoft.com/office/officeart/2005/8/layout/lProcess2"/>
    <dgm:cxn modelId="{2E674863-9900-46CC-A069-81BD0DAA2CEC}" type="presParOf" srcId="{E8CCDF6D-BE29-467D-9E5C-0F71A77F2BA2}" destId="{54C68153-116E-4E49-9D1A-73B0846C515B}" srcOrd="3" destOrd="0" presId="urn:microsoft.com/office/officeart/2005/8/layout/lProcess2"/>
    <dgm:cxn modelId="{CB30D31B-AE0A-4725-B0BA-1C01745C8B02}" type="presParOf" srcId="{E8CCDF6D-BE29-467D-9E5C-0F71A77F2BA2}" destId="{0169CDF6-E029-4D8B-A664-1E45BF37F6A9}" srcOrd="4" destOrd="0" presId="urn:microsoft.com/office/officeart/2005/8/layout/lProcess2"/>
    <dgm:cxn modelId="{660DA656-F3EA-4AB5-8B2F-811DF0654ECE}" type="presParOf" srcId="{E8CCDF6D-BE29-467D-9E5C-0F71A77F2BA2}" destId="{92FD67BB-40F5-479D-A62A-04FCBF6CFBC5}" srcOrd="5" destOrd="0" presId="urn:microsoft.com/office/officeart/2005/8/layout/lProcess2"/>
    <dgm:cxn modelId="{76A34249-9FAC-4FF9-A568-667C787DAB73}" type="presParOf" srcId="{E8CCDF6D-BE29-467D-9E5C-0F71A77F2BA2}" destId="{0A1FC26F-E1DC-4B2D-9347-02FD0E96B206}" srcOrd="6" destOrd="0" presId="urn:microsoft.com/office/officeart/2005/8/layout/lProcess2"/>
    <dgm:cxn modelId="{7D74F698-F8C8-42E8-AB05-71CE06F9ECD8}" type="presParOf" srcId="{E8CCDF6D-BE29-467D-9E5C-0F71A77F2BA2}" destId="{F26EBC2E-2E8D-4216-80E7-7C3DAE7104BC}" srcOrd="7" destOrd="0" presId="urn:microsoft.com/office/officeart/2005/8/layout/lProcess2"/>
    <dgm:cxn modelId="{7542463A-F174-4102-9A29-188621BF6E31}" type="presParOf" srcId="{E8CCDF6D-BE29-467D-9E5C-0F71A77F2BA2}" destId="{6211D09D-4B37-4631-80C4-62B437A78E06}" srcOrd="8" destOrd="0" presId="urn:microsoft.com/office/officeart/2005/8/layout/lProcess2"/>
    <dgm:cxn modelId="{B502A654-8FAF-4250-B704-DC444FA10E74}" type="presParOf" srcId="{E8CCDF6D-BE29-467D-9E5C-0F71A77F2BA2}" destId="{C4A51910-972B-43F2-AEA5-D8D57FE76FC8}" srcOrd="9" destOrd="0" presId="urn:microsoft.com/office/officeart/2005/8/layout/lProcess2"/>
    <dgm:cxn modelId="{9591FB5B-0B28-42EF-B13F-6D1423C937ED}" type="presParOf" srcId="{E8CCDF6D-BE29-467D-9E5C-0F71A77F2BA2}" destId="{51EC04F4-88E0-48F7-9E67-37D0ACABB3AB}" srcOrd="10" destOrd="0" presId="urn:microsoft.com/office/officeart/2005/8/layout/lProcess2"/>
    <dgm:cxn modelId="{0A9F26A8-9B57-44B0-9104-503D603003B2}" type="presParOf" srcId="{E8CCDF6D-BE29-467D-9E5C-0F71A77F2BA2}" destId="{EA6E0F8A-9629-481F-97CD-2C3AEE3D66EA}" srcOrd="11" destOrd="0" presId="urn:microsoft.com/office/officeart/2005/8/layout/lProcess2"/>
    <dgm:cxn modelId="{627A921A-3C5A-42BA-9792-DABB907A9588}" type="presParOf" srcId="{E8CCDF6D-BE29-467D-9E5C-0F71A77F2BA2}" destId="{C3306B13-2896-494F-928B-A68A79280D6F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951D4-9EFB-45A7-A8B7-1FB7F4F5EE68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19230287-B3E7-4BA7-924B-6A743C2A3454}">
      <dgm:prSet custT="1"/>
      <dgm:spPr/>
      <dgm:t>
        <a:bodyPr/>
        <a:lstStyle/>
        <a:p>
          <a:pPr rtl="0"/>
          <a:r>
            <a:rPr lang="it-IT" sz="1600" b="0" i="0" baseline="0" dirty="0" err="1" smtClean="0">
              <a:latin typeface="Calibri" pitchFamily="34" charset="0"/>
            </a:rPr>
            <a:t>Approval</a:t>
          </a:r>
          <a:r>
            <a:rPr lang="it-IT" sz="1600" b="0" i="0" baseline="0" dirty="0" smtClean="0">
              <a:latin typeface="Calibri" pitchFamily="34" charset="0"/>
            </a:rPr>
            <a:t> of the </a:t>
          </a:r>
          <a:r>
            <a:rPr lang="it-IT" sz="1600" b="0" i="0" baseline="0" dirty="0" err="1" smtClean="0">
              <a:latin typeface="Calibri" pitchFamily="34" charset="0"/>
            </a:rPr>
            <a:t>selections</a:t>
          </a:r>
          <a:r>
            <a:rPr lang="it-IT" sz="1600" b="0" i="0" baseline="0" dirty="0" smtClean="0">
              <a:latin typeface="Calibri" pitchFamily="34" charset="0"/>
            </a:rPr>
            <a:t> made by the </a:t>
          </a:r>
          <a:r>
            <a:rPr lang="it-IT" sz="1600" b="0" i="0" baseline="0" dirty="0" err="1" smtClean="0">
              <a:latin typeface="Calibri" pitchFamily="34" charset="0"/>
            </a:rPr>
            <a:t>beneficiaries</a:t>
          </a:r>
          <a:r>
            <a:rPr lang="it-IT" sz="1600" b="0" i="0" baseline="0" dirty="0" smtClean="0">
              <a:latin typeface="Calibri" pitchFamily="34" charset="0"/>
            </a:rPr>
            <a:t> of ETC </a:t>
          </a:r>
          <a:r>
            <a:rPr lang="it-IT" sz="1600" b="0" i="0" baseline="0" dirty="0" err="1" smtClean="0">
              <a:latin typeface="Calibri" pitchFamily="34" charset="0"/>
            </a:rPr>
            <a:t>Programmes</a:t>
          </a:r>
          <a:r>
            <a:rPr lang="it-IT" sz="1600" b="0" i="0" baseline="0" dirty="0" smtClean="0">
              <a:latin typeface="Calibri" pitchFamily="34" charset="0"/>
            </a:rPr>
            <a:t> with </a:t>
          </a:r>
          <a:r>
            <a:rPr lang="it-IT" sz="1600" b="0" i="0" baseline="0" dirty="0" err="1" smtClean="0">
              <a:latin typeface="Calibri" pitchFamily="34" charset="0"/>
            </a:rPr>
            <a:t>reference</a:t>
          </a:r>
          <a:r>
            <a:rPr lang="it-IT" sz="1600" b="0" i="0" baseline="0" dirty="0" smtClean="0">
              <a:latin typeface="Calibri" pitchFamily="34" charset="0"/>
            </a:rPr>
            <a:t> to the FLC</a:t>
          </a:r>
          <a:endParaRPr lang="it-IT" sz="1600" dirty="0">
            <a:latin typeface="Calibri" pitchFamily="34" charset="0"/>
          </a:endParaRPr>
        </a:p>
      </dgm:t>
    </dgm:pt>
    <dgm:pt modelId="{A2FC55DF-776B-426D-9FEF-F3BADB6912A0}" type="parTrans" cxnId="{50077046-6144-4EF3-9124-83917F0158AF}">
      <dgm:prSet/>
      <dgm:spPr/>
      <dgm:t>
        <a:bodyPr/>
        <a:lstStyle/>
        <a:p>
          <a:endParaRPr lang="it-IT"/>
        </a:p>
      </dgm:t>
    </dgm:pt>
    <dgm:pt modelId="{7AA17A79-54B7-41D4-AEDF-E5A037FFD7FF}" type="sibTrans" cxnId="{50077046-6144-4EF3-9124-83917F0158AF}">
      <dgm:prSet/>
      <dgm:spPr/>
      <dgm:t>
        <a:bodyPr/>
        <a:lstStyle/>
        <a:p>
          <a:endParaRPr lang="it-IT" dirty="0"/>
        </a:p>
      </dgm:t>
    </dgm:pt>
    <dgm:pt modelId="{58B6EAE7-E2FF-458A-A5DF-FB23B8D2EF4B}">
      <dgm:prSet custT="1"/>
      <dgm:spPr/>
      <dgm:t>
        <a:bodyPr/>
        <a:lstStyle/>
        <a:p>
          <a:r>
            <a:rPr lang="it-IT" sz="1600" dirty="0" smtClean="0"/>
            <a:t>To </a:t>
          </a:r>
          <a:r>
            <a:rPr lang="it-IT" sz="1600" dirty="0" err="1" smtClean="0"/>
            <a:t>manage</a:t>
          </a:r>
          <a:r>
            <a:rPr lang="it-IT" sz="1600" dirty="0" smtClean="0"/>
            <a:t> </a:t>
          </a:r>
          <a:r>
            <a:rPr lang="it-IT" sz="1600" dirty="0" err="1" smtClean="0"/>
            <a:t>horizontal</a:t>
          </a:r>
          <a:r>
            <a:rPr lang="it-IT" sz="1600" dirty="0" smtClean="0"/>
            <a:t> </a:t>
          </a:r>
          <a:r>
            <a:rPr lang="it-IT" sz="1600" dirty="0" err="1" smtClean="0"/>
            <a:t>issues</a:t>
          </a:r>
          <a:r>
            <a:rPr lang="it-IT" sz="1600" dirty="0" smtClean="0"/>
            <a:t> </a:t>
          </a:r>
          <a:r>
            <a:rPr lang="it-IT" sz="1600" dirty="0" err="1" smtClean="0"/>
            <a:t>about</a:t>
          </a:r>
          <a:r>
            <a:rPr lang="it-IT" sz="1600" dirty="0" smtClean="0"/>
            <a:t> the </a:t>
          </a:r>
          <a:r>
            <a:rPr lang="it-IT" sz="1600" dirty="0" err="1" smtClean="0"/>
            <a:t>functioning</a:t>
          </a:r>
          <a:r>
            <a:rPr lang="it-IT" sz="1600" dirty="0" smtClean="0"/>
            <a:t> and the </a:t>
          </a:r>
          <a:r>
            <a:rPr lang="it-IT" sz="1600" dirty="0" err="1" smtClean="0"/>
            <a:t>quality</a:t>
          </a:r>
          <a:r>
            <a:rPr lang="it-IT" sz="1600" dirty="0" smtClean="0"/>
            <a:t> of the </a:t>
          </a:r>
          <a:r>
            <a:rPr lang="it-IT" sz="1600" dirty="0" err="1" smtClean="0"/>
            <a:t>system</a:t>
          </a:r>
          <a:r>
            <a:rPr lang="it-IT" sz="1600" dirty="0" smtClean="0"/>
            <a:t>: </a:t>
          </a:r>
          <a:endParaRPr lang="it-IT" sz="1600" dirty="0"/>
        </a:p>
      </dgm:t>
    </dgm:pt>
    <dgm:pt modelId="{C01589F7-AFC1-4A80-A9C8-1F88F6241E57}" type="parTrans" cxnId="{6D806E27-900E-4FFE-85A1-C57FD9ED6D9A}">
      <dgm:prSet/>
      <dgm:spPr/>
      <dgm:t>
        <a:bodyPr/>
        <a:lstStyle/>
        <a:p>
          <a:endParaRPr lang="it-IT"/>
        </a:p>
      </dgm:t>
    </dgm:pt>
    <dgm:pt modelId="{D2EBB475-BB62-4E27-B357-FB26E10534E0}" type="sibTrans" cxnId="{6D806E27-900E-4FFE-85A1-C57FD9ED6D9A}">
      <dgm:prSet/>
      <dgm:spPr/>
      <dgm:t>
        <a:bodyPr/>
        <a:lstStyle/>
        <a:p>
          <a:endParaRPr lang="it-IT"/>
        </a:p>
      </dgm:t>
    </dgm:pt>
    <dgm:pt modelId="{D5DEBF15-6333-43DA-AE57-CEEFE9F06F88}">
      <dgm:prSet custT="1"/>
      <dgm:spPr/>
      <dgm:t>
        <a:bodyPr/>
        <a:lstStyle/>
        <a:p>
          <a:r>
            <a:rPr lang="it-IT" sz="1400" dirty="0" smtClean="0">
              <a:solidFill>
                <a:srgbClr val="1F497D"/>
              </a:solidFill>
            </a:rPr>
            <a:t>FLC </a:t>
          </a:r>
          <a:r>
            <a:rPr lang="it-IT" sz="1400" dirty="0" err="1" smtClean="0">
              <a:solidFill>
                <a:srgbClr val="1F497D"/>
              </a:solidFill>
            </a:rPr>
            <a:t>validation</a:t>
          </a:r>
          <a:r>
            <a:rPr lang="it-IT" sz="1400" dirty="0" smtClean="0">
              <a:solidFill>
                <a:srgbClr val="1F497D"/>
              </a:solidFill>
            </a:rPr>
            <a:t>: </a:t>
          </a:r>
          <a:r>
            <a:rPr lang="it-IT" sz="1400" dirty="0" err="1" smtClean="0">
              <a:solidFill>
                <a:srgbClr val="1F497D"/>
              </a:solidFill>
            </a:rPr>
            <a:t>professionals</a:t>
          </a:r>
          <a:endParaRPr lang="it-IT" sz="1400" dirty="0">
            <a:solidFill>
              <a:srgbClr val="1F497D"/>
            </a:solidFill>
          </a:endParaRPr>
        </a:p>
      </dgm:t>
    </dgm:pt>
    <dgm:pt modelId="{850ED816-22DB-4860-BD5E-467108D79915}" type="parTrans" cxnId="{9D52647A-C5D2-46A3-B0CB-C4C50458D1C3}">
      <dgm:prSet/>
      <dgm:spPr/>
      <dgm:t>
        <a:bodyPr/>
        <a:lstStyle/>
        <a:p>
          <a:endParaRPr lang="it-IT"/>
        </a:p>
      </dgm:t>
    </dgm:pt>
    <dgm:pt modelId="{F7DEB4F2-7E79-44EA-90A5-4038FA8541FD}" type="sibTrans" cxnId="{9D52647A-C5D2-46A3-B0CB-C4C50458D1C3}">
      <dgm:prSet/>
      <dgm:spPr/>
      <dgm:t>
        <a:bodyPr/>
        <a:lstStyle/>
        <a:p>
          <a:endParaRPr lang="it-IT"/>
        </a:p>
      </dgm:t>
    </dgm:pt>
    <dgm:pt modelId="{9637EA56-A0A8-48CC-8C8C-BFE177FFCE65}">
      <dgm:prSet/>
      <dgm:spPr/>
      <dgm:t>
        <a:bodyPr/>
        <a:lstStyle/>
        <a:p>
          <a:endParaRPr lang="it-IT" sz="1700" dirty="0">
            <a:solidFill>
              <a:srgbClr val="1F497D"/>
            </a:solidFill>
          </a:endParaRPr>
        </a:p>
      </dgm:t>
    </dgm:pt>
    <dgm:pt modelId="{DEF1A168-14D1-4B01-8FD2-7A5E881018B1}" type="parTrans" cxnId="{B093F282-655A-4979-B5D3-3ACE0AF6EE00}">
      <dgm:prSet/>
      <dgm:spPr/>
      <dgm:t>
        <a:bodyPr/>
        <a:lstStyle/>
        <a:p>
          <a:endParaRPr lang="it-IT"/>
        </a:p>
      </dgm:t>
    </dgm:pt>
    <dgm:pt modelId="{2913982E-739B-41EF-96E7-82927318028D}" type="sibTrans" cxnId="{B093F282-655A-4979-B5D3-3ACE0AF6EE00}">
      <dgm:prSet/>
      <dgm:spPr/>
      <dgm:t>
        <a:bodyPr/>
        <a:lstStyle/>
        <a:p>
          <a:endParaRPr lang="it-IT"/>
        </a:p>
      </dgm:t>
    </dgm:pt>
    <dgm:pt modelId="{0AD1753C-C8D4-409C-83AE-93A36501B209}">
      <dgm:prSet custT="1"/>
      <dgm:spPr/>
      <dgm:t>
        <a:bodyPr/>
        <a:lstStyle/>
        <a:p>
          <a:r>
            <a:rPr lang="it-IT" sz="1400" dirty="0" smtClean="0">
              <a:solidFill>
                <a:srgbClr val="1F497D"/>
              </a:solidFill>
            </a:rPr>
            <a:t>FLC </a:t>
          </a:r>
          <a:r>
            <a:rPr lang="it-IT" sz="1400" dirty="0" err="1" smtClean="0">
              <a:solidFill>
                <a:srgbClr val="1F497D"/>
              </a:solidFill>
            </a:rPr>
            <a:t>validation</a:t>
          </a:r>
          <a:r>
            <a:rPr lang="it-IT" sz="1400" dirty="0" smtClean="0">
              <a:solidFill>
                <a:srgbClr val="1F497D"/>
              </a:solidFill>
            </a:rPr>
            <a:t>: companies</a:t>
          </a:r>
          <a:endParaRPr lang="it-IT" sz="1400" dirty="0">
            <a:solidFill>
              <a:srgbClr val="1F497D"/>
            </a:solidFill>
          </a:endParaRPr>
        </a:p>
      </dgm:t>
    </dgm:pt>
    <dgm:pt modelId="{2B81B224-2276-493E-99FF-F74A19A41253}" type="parTrans" cxnId="{E4F79606-86AF-4EA4-B8F7-9E8875D7DE50}">
      <dgm:prSet/>
      <dgm:spPr/>
      <dgm:t>
        <a:bodyPr/>
        <a:lstStyle/>
        <a:p>
          <a:endParaRPr lang="it-IT"/>
        </a:p>
      </dgm:t>
    </dgm:pt>
    <dgm:pt modelId="{8E77E1BD-77A0-4C36-9BB2-971246D22FAD}" type="sibTrans" cxnId="{E4F79606-86AF-4EA4-B8F7-9E8875D7DE50}">
      <dgm:prSet/>
      <dgm:spPr/>
      <dgm:t>
        <a:bodyPr/>
        <a:lstStyle/>
        <a:p>
          <a:endParaRPr lang="it-IT"/>
        </a:p>
      </dgm:t>
    </dgm:pt>
    <dgm:pt modelId="{90FD54FC-2390-4F05-91F2-BAECFD4875AF}">
      <dgm:prSet custT="1"/>
      <dgm:spPr/>
      <dgm:t>
        <a:bodyPr/>
        <a:lstStyle/>
        <a:p>
          <a:r>
            <a:rPr lang="it-IT" sz="1400" dirty="0" smtClean="0">
              <a:solidFill>
                <a:srgbClr val="1F497D"/>
              </a:solidFill>
            </a:rPr>
            <a:t>FLC </a:t>
          </a:r>
          <a:r>
            <a:rPr lang="it-IT" sz="1400" dirty="0" err="1" smtClean="0">
              <a:solidFill>
                <a:srgbClr val="1F497D"/>
              </a:solidFill>
            </a:rPr>
            <a:t>revocation</a:t>
          </a:r>
          <a:endParaRPr lang="it-IT" sz="1400" dirty="0">
            <a:solidFill>
              <a:srgbClr val="1F497D"/>
            </a:solidFill>
          </a:endParaRPr>
        </a:p>
      </dgm:t>
    </dgm:pt>
    <dgm:pt modelId="{E41373BB-F031-4B60-9287-B1EAD053BF7C}" type="parTrans" cxnId="{353028D3-E1BA-4BAE-ACC2-3A5DAC071B6D}">
      <dgm:prSet/>
      <dgm:spPr/>
      <dgm:t>
        <a:bodyPr/>
        <a:lstStyle/>
        <a:p>
          <a:endParaRPr lang="it-IT"/>
        </a:p>
      </dgm:t>
    </dgm:pt>
    <dgm:pt modelId="{8F52C098-A919-4124-A426-F2392C8A6A17}" type="sibTrans" cxnId="{353028D3-E1BA-4BAE-ACC2-3A5DAC071B6D}">
      <dgm:prSet/>
      <dgm:spPr/>
      <dgm:t>
        <a:bodyPr/>
        <a:lstStyle/>
        <a:p>
          <a:endParaRPr lang="it-IT"/>
        </a:p>
      </dgm:t>
    </dgm:pt>
    <dgm:pt modelId="{C1C55037-9734-4A4E-B900-58A28C0B5F19}">
      <dgm:prSet custT="1"/>
      <dgm:spPr/>
      <dgm:t>
        <a:bodyPr/>
        <a:lstStyle/>
        <a:p>
          <a:r>
            <a:rPr lang="it-IT" sz="1400" dirty="0" smtClean="0">
              <a:solidFill>
                <a:srgbClr val="1F497D"/>
              </a:solidFill>
            </a:rPr>
            <a:t>FLC </a:t>
          </a:r>
          <a:r>
            <a:rPr lang="it-IT" sz="1400" dirty="0" err="1" smtClean="0">
              <a:solidFill>
                <a:srgbClr val="1F497D"/>
              </a:solidFill>
            </a:rPr>
            <a:t>validation</a:t>
          </a:r>
          <a:r>
            <a:rPr lang="it-IT" sz="1400" dirty="0" smtClean="0">
              <a:solidFill>
                <a:srgbClr val="1F497D"/>
              </a:solidFill>
            </a:rPr>
            <a:t>: </a:t>
          </a:r>
          <a:r>
            <a:rPr lang="it-IT" sz="1400" dirty="0" err="1" smtClean="0">
              <a:solidFill>
                <a:srgbClr val="1F497D"/>
              </a:solidFill>
            </a:rPr>
            <a:t>internal</a:t>
          </a:r>
          <a:r>
            <a:rPr lang="it-IT" sz="1400" dirty="0" smtClean="0">
              <a:solidFill>
                <a:srgbClr val="1F497D"/>
              </a:solidFill>
            </a:rPr>
            <a:t> staff</a:t>
          </a:r>
          <a:endParaRPr lang="it-IT" sz="1400" dirty="0">
            <a:solidFill>
              <a:srgbClr val="1F497D"/>
            </a:solidFill>
          </a:endParaRPr>
        </a:p>
      </dgm:t>
    </dgm:pt>
    <dgm:pt modelId="{B2C0716F-68C1-4981-B48D-2C0483978362}" type="parTrans" cxnId="{6C983F8A-9BBC-4248-92F3-509FD6570EC8}">
      <dgm:prSet/>
      <dgm:spPr/>
      <dgm:t>
        <a:bodyPr/>
        <a:lstStyle/>
        <a:p>
          <a:endParaRPr lang="it-IT"/>
        </a:p>
      </dgm:t>
    </dgm:pt>
    <dgm:pt modelId="{8E65F424-BB42-4CDC-9CAA-8CD9DEB7918D}" type="sibTrans" cxnId="{6C983F8A-9BBC-4248-92F3-509FD6570EC8}">
      <dgm:prSet/>
      <dgm:spPr/>
      <dgm:t>
        <a:bodyPr/>
        <a:lstStyle/>
        <a:p>
          <a:endParaRPr lang="it-IT"/>
        </a:p>
      </dgm:t>
    </dgm:pt>
    <dgm:pt modelId="{ED7A2B79-CF1C-4077-BADB-4F57270C5373}" type="pres">
      <dgm:prSet presAssocID="{A84951D4-9EFB-45A7-A8B7-1FB7F4F5EE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1052CCF-CBFC-4630-976A-905B57F387C3}" type="pres">
      <dgm:prSet presAssocID="{58B6EAE7-E2FF-458A-A5DF-FB23B8D2EF4B}" presName="composite" presStyleCnt="0"/>
      <dgm:spPr/>
    </dgm:pt>
    <dgm:pt modelId="{28B0AF06-A99F-4E4E-AD4F-EABBBC652627}" type="pres">
      <dgm:prSet presAssocID="{58B6EAE7-E2FF-458A-A5DF-FB23B8D2EF4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44F121-87C8-4218-A7FA-0C54809749F9}" type="pres">
      <dgm:prSet presAssocID="{58B6EAE7-E2FF-458A-A5DF-FB23B8D2EF4B}" presName="desTx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47984C-9477-4686-9BE3-E4C45C771B3B}" type="pres">
      <dgm:prSet presAssocID="{D2EBB475-BB62-4E27-B357-FB26E10534E0}" presName="space" presStyleCnt="0"/>
      <dgm:spPr/>
    </dgm:pt>
    <dgm:pt modelId="{84CC25EE-351C-4E5E-962C-1F30018B3D1D}" type="pres">
      <dgm:prSet presAssocID="{19230287-B3E7-4BA7-924B-6A743C2A3454}" presName="composite" presStyleCnt="0"/>
      <dgm:spPr/>
    </dgm:pt>
    <dgm:pt modelId="{AB91149B-6E35-43EE-98A7-7BE78A44655A}" type="pres">
      <dgm:prSet presAssocID="{19230287-B3E7-4BA7-924B-6A743C2A3454}" presName="par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3C9562-3CD0-4F13-9AE1-A92342AED8B6}" type="pres">
      <dgm:prSet presAssocID="{19230287-B3E7-4BA7-924B-6A743C2A3454}" presName="desTx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60746C0-7276-45E6-A985-9631031ED924}" type="presOf" srcId="{19230287-B3E7-4BA7-924B-6A743C2A3454}" destId="{AB91149B-6E35-43EE-98A7-7BE78A44655A}" srcOrd="0" destOrd="0" presId="urn:microsoft.com/office/officeart/2005/8/layout/chevron1"/>
    <dgm:cxn modelId="{3F6B2213-0716-496A-92A3-CCBACDF67DBF}" type="presOf" srcId="{0AD1753C-C8D4-409C-83AE-93A36501B209}" destId="{343C9562-3CD0-4F13-9AE1-A92342AED8B6}" srcOrd="0" destOrd="1" presId="urn:microsoft.com/office/officeart/2005/8/layout/chevron1"/>
    <dgm:cxn modelId="{50077046-6144-4EF3-9124-83917F0158AF}" srcId="{A84951D4-9EFB-45A7-A8B7-1FB7F4F5EE68}" destId="{19230287-B3E7-4BA7-924B-6A743C2A3454}" srcOrd="1" destOrd="0" parTransId="{A2FC55DF-776B-426D-9FEF-F3BADB6912A0}" sibTransId="{7AA17A79-54B7-41D4-AEDF-E5A037FFD7FF}"/>
    <dgm:cxn modelId="{C99B93DC-AB1F-42AB-ACCA-9FD7E300553C}" type="presOf" srcId="{C1C55037-9734-4A4E-B900-58A28C0B5F19}" destId="{343C9562-3CD0-4F13-9AE1-A92342AED8B6}" srcOrd="0" destOrd="2" presId="urn:microsoft.com/office/officeart/2005/8/layout/chevron1"/>
    <dgm:cxn modelId="{6C983F8A-9BBC-4248-92F3-509FD6570EC8}" srcId="{19230287-B3E7-4BA7-924B-6A743C2A3454}" destId="{C1C55037-9734-4A4E-B900-58A28C0B5F19}" srcOrd="2" destOrd="0" parTransId="{B2C0716F-68C1-4981-B48D-2C0483978362}" sibTransId="{8E65F424-BB42-4CDC-9CAA-8CD9DEB7918D}"/>
    <dgm:cxn modelId="{33E18C68-B620-47E4-98B3-6F2CCE425BF3}" type="presOf" srcId="{9637EA56-A0A8-48CC-8C8C-BFE177FFCE65}" destId="{343C9562-3CD0-4F13-9AE1-A92342AED8B6}" srcOrd="0" destOrd="4" presId="urn:microsoft.com/office/officeart/2005/8/layout/chevron1"/>
    <dgm:cxn modelId="{970146F2-058A-4BAB-9A4D-3C4EE155C690}" type="presOf" srcId="{A84951D4-9EFB-45A7-A8B7-1FB7F4F5EE68}" destId="{ED7A2B79-CF1C-4077-BADB-4F57270C5373}" srcOrd="0" destOrd="0" presId="urn:microsoft.com/office/officeart/2005/8/layout/chevron1"/>
    <dgm:cxn modelId="{6D806E27-900E-4FFE-85A1-C57FD9ED6D9A}" srcId="{A84951D4-9EFB-45A7-A8B7-1FB7F4F5EE68}" destId="{58B6EAE7-E2FF-458A-A5DF-FB23B8D2EF4B}" srcOrd="0" destOrd="0" parTransId="{C01589F7-AFC1-4A80-A9C8-1F88F6241E57}" sibTransId="{D2EBB475-BB62-4E27-B357-FB26E10534E0}"/>
    <dgm:cxn modelId="{F5AC7D55-9CA0-4A5D-8EFE-2DF685C89541}" type="presOf" srcId="{58B6EAE7-E2FF-458A-A5DF-FB23B8D2EF4B}" destId="{28B0AF06-A99F-4E4E-AD4F-EABBBC652627}" srcOrd="0" destOrd="0" presId="urn:microsoft.com/office/officeart/2005/8/layout/chevron1"/>
    <dgm:cxn modelId="{9D52647A-C5D2-46A3-B0CB-C4C50458D1C3}" srcId="{19230287-B3E7-4BA7-924B-6A743C2A3454}" destId="{D5DEBF15-6333-43DA-AE57-CEEFE9F06F88}" srcOrd="0" destOrd="0" parTransId="{850ED816-22DB-4860-BD5E-467108D79915}" sibTransId="{F7DEB4F2-7E79-44EA-90A5-4038FA8541FD}"/>
    <dgm:cxn modelId="{353028D3-E1BA-4BAE-ACC2-3A5DAC071B6D}" srcId="{19230287-B3E7-4BA7-924B-6A743C2A3454}" destId="{90FD54FC-2390-4F05-91F2-BAECFD4875AF}" srcOrd="3" destOrd="0" parTransId="{E41373BB-F031-4B60-9287-B1EAD053BF7C}" sibTransId="{8F52C098-A919-4124-A426-F2392C8A6A17}"/>
    <dgm:cxn modelId="{B093F282-655A-4979-B5D3-3ACE0AF6EE00}" srcId="{19230287-B3E7-4BA7-924B-6A743C2A3454}" destId="{9637EA56-A0A8-48CC-8C8C-BFE177FFCE65}" srcOrd="4" destOrd="0" parTransId="{DEF1A168-14D1-4B01-8FD2-7A5E881018B1}" sibTransId="{2913982E-739B-41EF-96E7-82927318028D}"/>
    <dgm:cxn modelId="{E4F79606-86AF-4EA4-B8F7-9E8875D7DE50}" srcId="{19230287-B3E7-4BA7-924B-6A743C2A3454}" destId="{0AD1753C-C8D4-409C-83AE-93A36501B209}" srcOrd="1" destOrd="0" parTransId="{2B81B224-2276-493E-99FF-F74A19A41253}" sibTransId="{8E77E1BD-77A0-4C36-9BB2-971246D22FAD}"/>
    <dgm:cxn modelId="{91F7A9F8-1EE7-4377-8399-CB85D4E342A3}" type="presOf" srcId="{D5DEBF15-6333-43DA-AE57-CEEFE9F06F88}" destId="{343C9562-3CD0-4F13-9AE1-A92342AED8B6}" srcOrd="0" destOrd="0" presId="urn:microsoft.com/office/officeart/2005/8/layout/chevron1"/>
    <dgm:cxn modelId="{FE5FD48B-B013-477D-939E-1D77BFE4FCB0}" type="presOf" srcId="{90FD54FC-2390-4F05-91F2-BAECFD4875AF}" destId="{343C9562-3CD0-4F13-9AE1-A92342AED8B6}" srcOrd="0" destOrd="3" presId="urn:microsoft.com/office/officeart/2005/8/layout/chevron1"/>
    <dgm:cxn modelId="{7BA2007A-0143-400D-9117-2BA343F53635}" type="presParOf" srcId="{ED7A2B79-CF1C-4077-BADB-4F57270C5373}" destId="{01052CCF-CBFC-4630-976A-905B57F387C3}" srcOrd="0" destOrd="0" presId="urn:microsoft.com/office/officeart/2005/8/layout/chevron1"/>
    <dgm:cxn modelId="{EE5AB27D-FA9C-45D7-8E9D-0B95C4BA57A2}" type="presParOf" srcId="{01052CCF-CBFC-4630-976A-905B57F387C3}" destId="{28B0AF06-A99F-4E4E-AD4F-EABBBC652627}" srcOrd="0" destOrd="0" presId="urn:microsoft.com/office/officeart/2005/8/layout/chevron1"/>
    <dgm:cxn modelId="{A0246DB8-A756-42E9-9B9F-01EF7BFA919C}" type="presParOf" srcId="{01052CCF-CBFC-4630-976A-905B57F387C3}" destId="{E244F121-87C8-4218-A7FA-0C54809749F9}" srcOrd="1" destOrd="0" presId="urn:microsoft.com/office/officeart/2005/8/layout/chevron1"/>
    <dgm:cxn modelId="{904F4519-87E3-439C-8EDC-270D3175BA93}" type="presParOf" srcId="{ED7A2B79-CF1C-4077-BADB-4F57270C5373}" destId="{B947984C-9477-4686-9BE3-E4C45C771B3B}" srcOrd="1" destOrd="0" presId="urn:microsoft.com/office/officeart/2005/8/layout/chevron1"/>
    <dgm:cxn modelId="{AF709DF3-65A7-4800-86AB-0DF6B0F82F9A}" type="presParOf" srcId="{ED7A2B79-CF1C-4077-BADB-4F57270C5373}" destId="{84CC25EE-351C-4E5E-962C-1F30018B3D1D}" srcOrd="2" destOrd="0" presId="urn:microsoft.com/office/officeart/2005/8/layout/chevron1"/>
    <dgm:cxn modelId="{FFFB9A8B-D94F-48F6-8577-D3BA622E2E92}" type="presParOf" srcId="{84CC25EE-351C-4E5E-962C-1F30018B3D1D}" destId="{AB91149B-6E35-43EE-98A7-7BE78A44655A}" srcOrd="0" destOrd="0" presId="urn:microsoft.com/office/officeart/2005/8/layout/chevron1"/>
    <dgm:cxn modelId="{D164B5A2-6C8A-4634-9341-302A29B1C303}" type="presParOf" srcId="{84CC25EE-351C-4E5E-962C-1F30018B3D1D}" destId="{343C9562-3CD0-4F13-9AE1-A92342AED8B6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6F2883-7AC7-41CE-B8BA-22727101344B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1C1C2E04-FE48-482D-8579-6A9FB6E6188D}">
      <dgm:prSet custT="1"/>
      <dgm:spPr/>
      <dgm:t>
        <a:bodyPr/>
        <a:lstStyle/>
        <a:p>
          <a:pPr algn="just" rtl="0"/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The </a:t>
          </a:r>
          <a:r>
            <a:rPr lang="it-IT" sz="1600" b="1" dirty="0" smtClean="0">
              <a:solidFill>
                <a:srgbClr val="002060"/>
              </a:solidFill>
              <a:latin typeface="Calibri" pitchFamily="34" charset="0"/>
            </a:rPr>
            <a:t>TECHNICAL SECRETARY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depends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by the CM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Precidency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has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been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established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within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Territorial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Cohesion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Agency,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Programmes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AREA, Office 7 «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Competence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centre on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coordination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execution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 of First Level </a:t>
          </a:r>
          <a:r>
            <a:rPr lang="it-IT" sz="1600" b="0" dirty="0" err="1" smtClean="0">
              <a:solidFill>
                <a:srgbClr val="002060"/>
              </a:solidFill>
              <a:latin typeface="Calibri" pitchFamily="34" charset="0"/>
            </a:rPr>
            <a:t>Controls</a:t>
          </a:r>
          <a:r>
            <a:rPr lang="it-IT" sz="1600" b="0" dirty="0" smtClean="0">
              <a:solidFill>
                <a:srgbClr val="002060"/>
              </a:solidFill>
              <a:latin typeface="Calibri" pitchFamily="34" charset="0"/>
            </a:rPr>
            <a:t>»</a:t>
          </a:r>
          <a:endParaRPr lang="it-IT" sz="1600" dirty="0">
            <a:solidFill>
              <a:srgbClr val="002060"/>
            </a:solidFill>
            <a:latin typeface="Calibri" pitchFamily="34" charset="0"/>
          </a:endParaRPr>
        </a:p>
      </dgm:t>
    </dgm:pt>
    <dgm:pt modelId="{C03BF0BB-73FE-461B-A2CF-47784DFCB689}" type="parTrans" cxnId="{D5BB67A9-7EA0-4EFE-BA70-E2428C1CD6E2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2FC5C4F6-C74E-4C45-9981-27DBC31556F2}" type="sibTrans" cxnId="{D5BB67A9-7EA0-4EFE-BA70-E2428C1CD6E2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66949934-40AB-4E02-B379-68DB0BCE50E2}" type="pres">
      <dgm:prSet presAssocID="{5C6F2883-7AC7-41CE-B8BA-2272710134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9E93736-D966-4032-952A-675903C351E2}" type="pres">
      <dgm:prSet presAssocID="{1C1C2E04-FE48-482D-8579-6A9FB6E6188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2B6C104-C417-45D3-B6DD-9BF007364CD5}" type="presOf" srcId="{5C6F2883-7AC7-41CE-B8BA-22727101344B}" destId="{66949934-40AB-4E02-B379-68DB0BCE50E2}" srcOrd="0" destOrd="0" presId="urn:microsoft.com/office/officeart/2005/8/layout/vList2"/>
    <dgm:cxn modelId="{549A0EDD-5B46-4FD4-A153-A144F6E61903}" type="presOf" srcId="{1C1C2E04-FE48-482D-8579-6A9FB6E6188D}" destId="{D9E93736-D966-4032-952A-675903C351E2}" srcOrd="0" destOrd="0" presId="urn:microsoft.com/office/officeart/2005/8/layout/vList2"/>
    <dgm:cxn modelId="{D5BB67A9-7EA0-4EFE-BA70-E2428C1CD6E2}" srcId="{5C6F2883-7AC7-41CE-B8BA-22727101344B}" destId="{1C1C2E04-FE48-482D-8579-6A9FB6E6188D}" srcOrd="0" destOrd="0" parTransId="{C03BF0BB-73FE-461B-A2CF-47784DFCB689}" sibTransId="{2FC5C4F6-C74E-4C45-9981-27DBC31556F2}"/>
    <dgm:cxn modelId="{D7C616F0-BE21-48C9-8127-EE1F40265A6E}" type="presParOf" srcId="{66949934-40AB-4E02-B379-68DB0BCE50E2}" destId="{D9E93736-D966-4032-952A-675903C351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D647A9-EF27-48C9-ABB8-216FA2939563}" type="doc">
      <dgm:prSet loTypeId="urn:microsoft.com/office/officeart/2005/8/layout/list1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66FDA22-4DF7-4C8A-AAD4-BED388C3865A}">
      <dgm:prSet phldrT="[Testo]" custT="1"/>
      <dgm:spPr/>
      <dgm:t>
        <a:bodyPr/>
        <a:lstStyle/>
        <a:p>
          <a:r>
            <a:rPr lang="it-IT" sz="1800" dirty="0" smtClean="0">
              <a:solidFill>
                <a:srgbClr val="002060"/>
              </a:solidFill>
              <a:latin typeface="Calibri" pitchFamily="34" charset="0"/>
            </a:rPr>
            <a:t>FUNCTIONS</a:t>
          </a:r>
          <a:endParaRPr lang="it-IT" sz="1800" dirty="0">
            <a:solidFill>
              <a:srgbClr val="002060"/>
            </a:solidFill>
            <a:latin typeface="Calibri" pitchFamily="34" charset="0"/>
          </a:endParaRPr>
        </a:p>
      </dgm:t>
    </dgm:pt>
    <dgm:pt modelId="{E51FE571-2BC4-4B1C-9E25-41AE4BF70BDA}" type="parTrans" cxnId="{56BD177E-364E-488F-AC34-45B3E03230E1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C6FD85C7-979B-4879-9734-2716379F0F74}" type="sibTrans" cxnId="{56BD177E-364E-488F-AC34-45B3E03230E1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C67C90BC-83A6-4312-A55C-845B95647FC4}">
      <dgm:prSet phldrT="[Testo]"/>
      <dgm:spPr/>
      <dgm:t>
        <a:bodyPr/>
        <a:lstStyle/>
        <a:p>
          <a:pPr marL="365125" indent="-365125" algn="just"/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Manages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organizational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aspects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of the Commissione Mista</a:t>
          </a:r>
          <a:endParaRPr lang="it-IT" dirty="0">
            <a:solidFill>
              <a:srgbClr val="002060"/>
            </a:solidFill>
            <a:latin typeface="Calibri" pitchFamily="34" charset="0"/>
          </a:endParaRPr>
        </a:p>
      </dgm:t>
    </dgm:pt>
    <dgm:pt modelId="{1DB6A2D9-F289-4A68-9934-CAD67D7BC184}" type="sibTrans" cxnId="{40A743E8-75C6-4649-9A75-74CBC1CDBF1F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CB48EBA-F197-4D47-AC0E-FF9B8593DE47}" type="parTrans" cxnId="{40A743E8-75C6-4649-9A75-74CBC1CDBF1F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9AA5FAF1-4551-4C35-A046-4A9DF2E8C8AB}">
      <dgm:prSet phldrT="[Testo]"/>
      <dgm:spPr/>
      <dgm:t>
        <a:bodyPr/>
        <a:lstStyle/>
        <a:p>
          <a:pPr marL="365125" indent="-365125" algn="just"/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Implements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functions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deriving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from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activities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linked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of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FLCs</a:t>
          </a:r>
          <a:endParaRPr lang="it-IT" dirty="0">
            <a:solidFill>
              <a:srgbClr val="002060"/>
            </a:solidFill>
            <a:latin typeface="Calibri" pitchFamily="34" charset="0"/>
          </a:endParaRPr>
        </a:p>
      </dgm:t>
    </dgm:pt>
    <dgm:pt modelId="{2EC8EAE7-FE9B-4D42-9B1A-D3CFC61C8009}" type="parTrans" cxnId="{91EEAE5B-A117-4F95-ACC3-18C49C2D3CD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1CB4A565-CF7F-4466-A3A6-BF2AD6EB4BD9}" type="sibTrans" cxnId="{91EEAE5B-A117-4F95-ACC3-18C49C2D3CD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9EFEF718-D8AF-4B2F-8B64-D3A179193541}">
      <dgm:prSet phldrT="[Testo]"/>
      <dgm:spPr/>
      <dgm:t>
        <a:bodyPr/>
        <a:lstStyle/>
        <a:p>
          <a:pPr marL="365125" indent="-365125" algn="just"/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Drafts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documentation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submitted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Commission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decision</a:t>
          </a:r>
          <a:endParaRPr lang="it-IT" dirty="0">
            <a:solidFill>
              <a:srgbClr val="002060"/>
            </a:solidFill>
            <a:latin typeface="Calibri" pitchFamily="34" charset="0"/>
          </a:endParaRPr>
        </a:p>
      </dgm:t>
    </dgm:pt>
    <dgm:pt modelId="{ED91129A-9744-4E09-B8DE-00E679330E3B}" type="parTrans" cxnId="{7336948B-448F-4C0B-B354-D06BD5A3BE7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256371DE-3A58-4099-9DF4-A17558F09A68}" type="sibTrans" cxnId="{7336948B-448F-4C0B-B354-D06BD5A3BE7C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0A9EBE70-AACE-4C50-A922-D0F410D635B1}">
      <dgm:prSet phldrT="[Testo]"/>
      <dgm:spPr/>
      <dgm:t>
        <a:bodyPr/>
        <a:lstStyle/>
        <a:p>
          <a:pPr marL="365125" indent="-365125" algn="just"/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Supports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Precidency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in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its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functions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connected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approval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of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manuals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,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and in the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fulfilment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of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its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duties</a:t>
          </a:r>
          <a:endParaRPr lang="it-IT" dirty="0">
            <a:solidFill>
              <a:srgbClr val="002060"/>
            </a:solidFill>
            <a:latin typeface="Calibri" pitchFamily="34" charset="0"/>
          </a:endParaRPr>
        </a:p>
      </dgm:t>
    </dgm:pt>
    <dgm:pt modelId="{D347C0B6-AADE-45BB-9D1D-3A0EB24B179B}" type="parTrans" cxnId="{D6DB9FC3-7678-472F-B518-D892271BA8F9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93D3AF39-234B-4BF3-B6EE-7F1C6180B3F7}" type="sibTrans" cxnId="{D6DB9FC3-7678-472F-B518-D892271BA8F9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D032D7B9-D6C1-4420-8DF3-39B0AEC4932E}">
      <dgm:prSet phldrT="[Testo]"/>
      <dgm:spPr/>
      <dgm:t>
        <a:bodyPr/>
        <a:lstStyle/>
        <a:p>
          <a:pPr marL="365125" indent="-365125" algn="just"/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Examines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specific</a:t>
          </a:r>
          <a:r>
            <a:rPr lang="it-IT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dirty="0" err="1" smtClean="0">
              <a:solidFill>
                <a:srgbClr val="002060"/>
              </a:solidFill>
              <a:latin typeface="Calibri" pitchFamily="34" charset="0"/>
            </a:rPr>
            <a:t>thematics</a:t>
          </a:r>
          <a:endParaRPr lang="it-IT" dirty="0">
            <a:solidFill>
              <a:srgbClr val="002060"/>
            </a:solidFill>
            <a:latin typeface="Calibri" pitchFamily="34" charset="0"/>
          </a:endParaRPr>
        </a:p>
      </dgm:t>
    </dgm:pt>
    <dgm:pt modelId="{071762A6-429B-4C82-A23E-C53362EB4DEA}" type="parTrans" cxnId="{33DD7330-6AB0-4E68-898A-6F61415D617B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88554B69-FEC6-48E4-8AC5-F1380656D75B}" type="sibTrans" cxnId="{33DD7330-6AB0-4E68-898A-6F61415D617B}">
      <dgm:prSet/>
      <dgm:spPr/>
      <dgm:t>
        <a:bodyPr/>
        <a:lstStyle/>
        <a:p>
          <a:endParaRPr lang="it-IT">
            <a:solidFill>
              <a:srgbClr val="002060"/>
            </a:solidFill>
          </a:endParaRPr>
        </a:p>
      </dgm:t>
    </dgm:pt>
    <dgm:pt modelId="{C384BB98-FF6E-4F93-A9C8-83485E3CFA79}" type="pres">
      <dgm:prSet presAssocID="{B1D647A9-EF27-48C9-ABB8-216FA29395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6421E9-56CD-41A8-9114-BBB5193F5F40}" type="pres">
      <dgm:prSet presAssocID="{D66FDA22-4DF7-4C8A-AAD4-BED388C3865A}" presName="parentLin" presStyleCnt="0"/>
      <dgm:spPr/>
    </dgm:pt>
    <dgm:pt modelId="{6F26B807-C705-4267-9106-CB29E4832C3C}" type="pres">
      <dgm:prSet presAssocID="{D66FDA22-4DF7-4C8A-AAD4-BED388C3865A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7F829B01-6AE1-4648-99D3-915AC632F527}" type="pres">
      <dgm:prSet presAssocID="{D66FDA22-4DF7-4C8A-AAD4-BED388C386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E908F5-8A96-4938-93A1-1B90F503E0E3}" type="pres">
      <dgm:prSet presAssocID="{D66FDA22-4DF7-4C8A-AAD4-BED388C3865A}" presName="negativeSpace" presStyleCnt="0"/>
      <dgm:spPr/>
    </dgm:pt>
    <dgm:pt modelId="{22DA3A34-5600-403B-BA03-5B0D1CDC9B2E}" type="pres">
      <dgm:prSet presAssocID="{D66FDA22-4DF7-4C8A-AAD4-BED388C3865A}" presName="childText" presStyleLbl="conFgAcc1" presStyleIdx="0" presStyleCnt="1" custLinFactNeighborY="648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05768F2-0222-4C05-8824-5C35C4A77B0A}" type="presOf" srcId="{D66FDA22-4DF7-4C8A-AAD4-BED388C3865A}" destId="{7F829B01-6AE1-4648-99D3-915AC632F527}" srcOrd="1" destOrd="0" presId="urn:microsoft.com/office/officeart/2005/8/layout/list1"/>
    <dgm:cxn modelId="{91EEAE5B-A117-4F95-ACC3-18C49C2D3CDC}" srcId="{D66FDA22-4DF7-4C8A-AAD4-BED388C3865A}" destId="{9AA5FAF1-4551-4C35-A046-4A9DF2E8C8AB}" srcOrd="1" destOrd="0" parTransId="{2EC8EAE7-FE9B-4D42-9B1A-D3CFC61C8009}" sibTransId="{1CB4A565-CF7F-4466-A3A6-BF2AD6EB4BD9}"/>
    <dgm:cxn modelId="{43E4EE42-C412-44B6-8648-EA0483CDF38A}" type="presOf" srcId="{0A9EBE70-AACE-4C50-A922-D0F410D635B1}" destId="{22DA3A34-5600-403B-BA03-5B0D1CDC9B2E}" srcOrd="0" destOrd="3" presId="urn:microsoft.com/office/officeart/2005/8/layout/list1"/>
    <dgm:cxn modelId="{B2E52A86-3133-4610-98DC-5D628351D5DC}" type="presOf" srcId="{9AA5FAF1-4551-4C35-A046-4A9DF2E8C8AB}" destId="{22DA3A34-5600-403B-BA03-5B0D1CDC9B2E}" srcOrd="0" destOrd="1" presId="urn:microsoft.com/office/officeart/2005/8/layout/list1"/>
    <dgm:cxn modelId="{EBA2F410-2AAA-46DA-B253-6256AE1637C9}" type="presOf" srcId="{D66FDA22-4DF7-4C8A-AAD4-BED388C3865A}" destId="{6F26B807-C705-4267-9106-CB29E4832C3C}" srcOrd="0" destOrd="0" presId="urn:microsoft.com/office/officeart/2005/8/layout/list1"/>
    <dgm:cxn modelId="{56BD177E-364E-488F-AC34-45B3E03230E1}" srcId="{B1D647A9-EF27-48C9-ABB8-216FA2939563}" destId="{D66FDA22-4DF7-4C8A-AAD4-BED388C3865A}" srcOrd="0" destOrd="0" parTransId="{E51FE571-2BC4-4B1C-9E25-41AE4BF70BDA}" sibTransId="{C6FD85C7-979B-4879-9734-2716379F0F74}"/>
    <dgm:cxn modelId="{282BE16E-D035-4AC6-8FB3-12B27EE132DB}" type="presOf" srcId="{C67C90BC-83A6-4312-A55C-845B95647FC4}" destId="{22DA3A34-5600-403B-BA03-5B0D1CDC9B2E}" srcOrd="0" destOrd="0" presId="urn:microsoft.com/office/officeart/2005/8/layout/list1"/>
    <dgm:cxn modelId="{963FBD42-F57A-4FED-B1A9-CDFAE8DDFC1F}" type="presOf" srcId="{B1D647A9-EF27-48C9-ABB8-216FA2939563}" destId="{C384BB98-FF6E-4F93-A9C8-83485E3CFA79}" srcOrd="0" destOrd="0" presId="urn:microsoft.com/office/officeart/2005/8/layout/list1"/>
    <dgm:cxn modelId="{D6DB9FC3-7678-472F-B518-D892271BA8F9}" srcId="{D66FDA22-4DF7-4C8A-AAD4-BED388C3865A}" destId="{0A9EBE70-AACE-4C50-A922-D0F410D635B1}" srcOrd="3" destOrd="0" parTransId="{D347C0B6-AADE-45BB-9D1D-3A0EB24B179B}" sibTransId="{93D3AF39-234B-4BF3-B6EE-7F1C6180B3F7}"/>
    <dgm:cxn modelId="{72FA98A3-AA25-40ED-A5A3-C875E7707087}" type="presOf" srcId="{9EFEF718-D8AF-4B2F-8B64-D3A179193541}" destId="{22DA3A34-5600-403B-BA03-5B0D1CDC9B2E}" srcOrd="0" destOrd="2" presId="urn:microsoft.com/office/officeart/2005/8/layout/list1"/>
    <dgm:cxn modelId="{33DD7330-6AB0-4E68-898A-6F61415D617B}" srcId="{D66FDA22-4DF7-4C8A-AAD4-BED388C3865A}" destId="{D032D7B9-D6C1-4420-8DF3-39B0AEC4932E}" srcOrd="4" destOrd="0" parTransId="{071762A6-429B-4C82-A23E-C53362EB4DEA}" sibTransId="{88554B69-FEC6-48E4-8AC5-F1380656D75B}"/>
    <dgm:cxn modelId="{598112E4-844B-4818-98DE-E42C90FAF528}" type="presOf" srcId="{D032D7B9-D6C1-4420-8DF3-39B0AEC4932E}" destId="{22DA3A34-5600-403B-BA03-5B0D1CDC9B2E}" srcOrd="0" destOrd="4" presId="urn:microsoft.com/office/officeart/2005/8/layout/list1"/>
    <dgm:cxn modelId="{40A743E8-75C6-4649-9A75-74CBC1CDBF1F}" srcId="{D66FDA22-4DF7-4C8A-AAD4-BED388C3865A}" destId="{C67C90BC-83A6-4312-A55C-845B95647FC4}" srcOrd="0" destOrd="0" parTransId="{DCB48EBA-F197-4D47-AC0E-FF9B8593DE47}" sibTransId="{1DB6A2D9-F289-4A68-9934-CAD67D7BC184}"/>
    <dgm:cxn modelId="{7336948B-448F-4C0B-B354-D06BD5A3BE7C}" srcId="{D66FDA22-4DF7-4C8A-AAD4-BED388C3865A}" destId="{9EFEF718-D8AF-4B2F-8B64-D3A179193541}" srcOrd="2" destOrd="0" parTransId="{ED91129A-9744-4E09-B8DE-00E679330E3B}" sibTransId="{256371DE-3A58-4099-9DF4-A17558F09A68}"/>
    <dgm:cxn modelId="{B16CF435-AA85-4122-AED8-4852319C5207}" type="presParOf" srcId="{C384BB98-FF6E-4F93-A9C8-83485E3CFA79}" destId="{406421E9-56CD-41A8-9114-BBB5193F5F40}" srcOrd="0" destOrd="0" presId="urn:microsoft.com/office/officeart/2005/8/layout/list1"/>
    <dgm:cxn modelId="{D0353D9C-D20C-4F91-B3CC-1CC3915D38E2}" type="presParOf" srcId="{406421E9-56CD-41A8-9114-BBB5193F5F40}" destId="{6F26B807-C705-4267-9106-CB29E4832C3C}" srcOrd="0" destOrd="0" presId="urn:microsoft.com/office/officeart/2005/8/layout/list1"/>
    <dgm:cxn modelId="{FB4CEF96-6FE8-422F-ACC8-BCB2053FB9EB}" type="presParOf" srcId="{406421E9-56CD-41A8-9114-BBB5193F5F40}" destId="{7F829B01-6AE1-4648-99D3-915AC632F527}" srcOrd="1" destOrd="0" presId="urn:microsoft.com/office/officeart/2005/8/layout/list1"/>
    <dgm:cxn modelId="{FBF62730-F0B1-48D5-92CB-82571E37045F}" type="presParOf" srcId="{C384BB98-FF6E-4F93-A9C8-83485E3CFA79}" destId="{5EE908F5-8A96-4938-93A1-1B90F503E0E3}" srcOrd="1" destOrd="0" presId="urn:microsoft.com/office/officeart/2005/8/layout/list1"/>
    <dgm:cxn modelId="{F1779121-4F95-4C2F-91A8-EC8B58D1BACE}" type="presParOf" srcId="{C384BB98-FF6E-4F93-A9C8-83485E3CFA79}" destId="{22DA3A34-5600-403B-BA03-5B0D1CDC9B2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64B482-C522-47FE-BE02-16BFDE4E48FA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86B3C0A9-983E-44E2-8878-235525A1B822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 dirty="0" smtClean="0">
              <a:solidFill>
                <a:srgbClr val="002060"/>
              </a:solidFill>
              <a:latin typeface="Calibri" pitchFamily="34" charset="0"/>
            </a:rPr>
            <a:t>Project Partner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927FC8CB-74E2-490D-813E-5B1B0E142CFD}" type="parTrans" cxnId="{34BC34AB-76C5-42BF-B327-69A186960817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2F4F0B2D-4FA5-4002-A17C-2795B9124A6A}" type="sibTrans" cxnId="{34BC34AB-76C5-42BF-B327-69A186960817}">
      <dgm:prSet/>
      <dgm:spPr>
        <a:solidFill>
          <a:srgbClr val="0000FF"/>
        </a:solidFill>
      </dgm:spPr>
      <dgm:t>
        <a:bodyPr/>
        <a:lstStyle/>
        <a:p>
          <a:endParaRPr lang="it-IT">
            <a:latin typeface="Futura Lt BT"/>
          </a:endParaRPr>
        </a:p>
      </dgm:t>
    </dgm:pt>
    <dgm:pt modelId="{AC069245-3699-461D-9E90-36DFC3CA79E7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Selects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the Controller and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send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request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Operational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Programme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endParaRPr lang="it-IT" sz="1150" dirty="0">
            <a:solidFill>
              <a:srgbClr val="002060"/>
            </a:solidFill>
            <a:latin typeface="Calibri" pitchFamily="34" charset="0"/>
          </a:endParaRPr>
        </a:p>
      </dgm:t>
    </dgm:pt>
    <dgm:pt modelId="{07EEB404-8E4C-4C59-B474-98A842880353}" type="parTrans" cxnId="{AE8FD1B2-59BA-457C-B630-87A68DA4B820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2EB1C32C-DEF5-4B1A-B550-C13A7D2B5E57}" type="sibTrans" cxnId="{AE8FD1B2-59BA-457C-B630-87A68DA4B820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95BA31AD-95BC-4727-B015-5A59269B08EE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 dirty="0" smtClean="0">
              <a:solidFill>
                <a:srgbClr val="002060"/>
              </a:solidFill>
              <a:latin typeface="Calibri" pitchFamily="34" charset="0"/>
            </a:rPr>
            <a:t>OP </a:t>
          </a:r>
          <a:r>
            <a:rPr lang="it-IT" sz="1200" b="1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0F5D5EBE-C7B2-40C5-9B1B-6F6793D9AE3A}" type="parTrans" cxnId="{55C8FA50-75E0-43C5-AA22-E1B5DF318038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009F1752-A60D-445E-A808-483FC7CB9DCB}" type="sibTrans" cxnId="{55C8FA50-75E0-43C5-AA22-E1B5DF318038}">
      <dgm:prSet/>
      <dgm:spPr>
        <a:solidFill>
          <a:srgbClr val="0000FF"/>
        </a:solidFill>
      </dgm:spPr>
      <dgm:t>
        <a:bodyPr/>
        <a:lstStyle/>
        <a:p>
          <a:endParaRPr lang="it-IT">
            <a:latin typeface="Futura Lt BT"/>
          </a:endParaRPr>
        </a:p>
      </dgm:t>
    </dgm:pt>
    <dgm:pt modelId="{3DCB69E2-7B9C-4651-B733-BDD0EF556716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Collects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examines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documentation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forwards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it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together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with an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internal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check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list to the Commissione Mista</a:t>
          </a:r>
          <a:endParaRPr lang="it-IT" sz="1150" dirty="0">
            <a:solidFill>
              <a:srgbClr val="002060"/>
            </a:solidFill>
            <a:latin typeface="Calibri" pitchFamily="34" charset="0"/>
          </a:endParaRPr>
        </a:p>
      </dgm:t>
    </dgm:pt>
    <dgm:pt modelId="{9F9EE2DF-299B-468E-A642-789A332B8458}" type="parTrans" cxnId="{3F9635C5-75A7-41AD-A5B7-AFDF19A3FC33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7F570515-61EA-4AB4-B759-0BE61D9B03EC}" type="sibTrans" cxnId="{3F9635C5-75A7-41AD-A5B7-AFDF19A3FC33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2E4C7673-7C6A-42FD-A055-513A9951F42B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>
              <a:solidFill>
                <a:srgbClr val="002060"/>
              </a:solidFill>
              <a:latin typeface="Calibri" pitchFamily="34" charset="0"/>
            </a:rPr>
            <a:t>Commissione Mista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4777D77A-28B2-435A-BBEC-DC67C60AE453}" type="parTrans" cxnId="{06486A42-5711-4638-8458-1560E4A7B155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25E63C60-3AAD-453D-9175-09AACE73EFBC}" type="sibTrans" cxnId="{06486A42-5711-4638-8458-1560E4A7B155}">
      <dgm:prSet/>
      <dgm:spPr>
        <a:solidFill>
          <a:srgbClr val="0000FF"/>
        </a:solidFill>
      </dgm:spPr>
      <dgm:t>
        <a:bodyPr/>
        <a:lstStyle/>
        <a:p>
          <a:endParaRPr lang="it-IT">
            <a:latin typeface="Futura Lt BT"/>
          </a:endParaRPr>
        </a:p>
      </dgm:t>
    </dgm:pt>
    <dgm:pt modelId="{905DB091-3C43-4808-9861-3975E3DA40BD}">
      <dgm:prSet phldrT="[Testo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Members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give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their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approval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/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refusal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to the Controller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authorization</a:t>
          </a:r>
          <a:endParaRPr lang="it-IT" sz="1200" dirty="0">
            <a:solidFill>
              <a:srgbClr val="002060"/>
            </a:solidFill>
            <a:latin typeface="Calibri" pitchFamily="34" charset="0"/>
          </a:endParaRPr>
        </a:p>
      </dgm:t>
    </dgm:pt>
    <dgm:pt modelId="{2453A1F0-5E2D-4F27-90CC-6C6EBE8EA817}" type="parTrans" cxnId="{B2E9CCE0-27BA-482D-A131-CFEEB6489D73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F80D4ADF-13EB-49BA-AB2F-AB74DE18EABE}" type="sibTrans" cxnId="{B2E9CCE0-27BA-482D-A131-CFEEB6489D73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CFC81E1E-9207-46CB-A23B-7494F8CFA6CC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 dirty="0" smtClean="0">
              <a:solidFill>
                <a:srgbClr val="002060"/>
              </a:solidFill>
              <a:latin typeface="Calibri" pitchFamily="34" charset="0"/>
            </a:rPr>
            <a:t>Technical </a:t>
          </a:r>
          <a:r>
            <a:rPr lang="it-IT" sz="1200" b="1" dirty="0" err="1" smtClean="0">
              <a:solidFill>
                <a:srgbClr val="002060"/>
              </a:solidFill>
              <a:latin typeface="Calibri" pitchFamily="34" charset="0"/>
            </a:rPr>
            <a:t>Secretary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A2DF4A81-452B-4F12-A515-B819DAEF26F5}" type="parTrans" cxnId="{BDE09E5E-F3E0-484F-90F3-28259F2711F9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A13DD308-8A6F-4106-8E4C-DB788F8517F8}" type="sibTrans" cxnId="{BDE09E5E-F3E0-484F-90F3-28259F2711F9}">
      <dgm:prSet/>
      <dgm:spPr>
        <a:solidFill>
          <a:srgbClr val="0000FF"/>
        </a:solidFill>
      </dgm:spPr>
      <dgm:t>
        <a:bodyPr/>
        <a:lstStyle/>
        <a:p>
          <a:endParaRPr lang="it-IT">
            <a:latin typeface="Futura Lt BT"/>
          </a:endParaRPr>
        </a:p>
      </dgm:t>
    </dgm:pt>
    <dgm:pt modelId="{49504C56-3D67-4DE1-99F7-C9DC9D0B998C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 dirty="0" err="1" smtClean="0">
              <a:solidFill>
                <a:srgbClr val="002060"/>
              </a:solidFill>
              <a:latin typeface="Calibri" pitchFamily="34" charset="0"/>
            </a:rPr>
            <a:t>Precidency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33CFDF8B-3321-4993-ACA5-1B8EA6225E1F}" type="parTrans" cxnId="{33F6E3BE-2419-41B1-BAFD-2D59D9B68DCB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FDA144A3-0D1E-466C-B375-E88E33172731}" type="sibTrans" cxnId="{33F6E3BE-2419-41B1-BAFD-2D59D9B68DCB}">
      <dgm:prSet/>
      <dgm:spPr>
        <a:solidFill>
          <a:srgbClr val="0000FF"/>
        </a:solidFill>
      </dgm:spPr>
      <dgm:t>
        <a:bodyPr/>
        <a:lstStyle/>
        <a:p>
          <a:endParaRPr lang="it-IT">
            <a:latin typeface="Futura Lt BT"/>
          </a:endParaRPr>
        </a:p>
      </dgm:t>
    </dgm:pt>
    <dgm:pt modelId="{CA7860BB-855A-43AF-A7AB-0698A45C3A27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 dirty="0" smtClean="0">
              <a:solidFill>
                <a:srgbClr val="002060"/>
              </a:solidFill>
              <a:latin typeface="Calibri" pitchFamily="34" charset="0"/>
            </a:rPr>
            <a:t>OP </a:t>
          </a:r>
          <a:r>
            <a:rPr lang="it-IT" sz="1200" b="1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D9E19A6F-7294-4E57-A7CF-7F844FC88F04}" type="parTrans" cxnId="{7581F0EE-D1FA-4F95-A812-9A165879F9E3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5E57CD34-53E9-4A1A-91F4-68F3725AD51D}" type="sibTrans" cxnId="{7581F0EE-D1FA-4F95-A812-9A165879F9E3}">
      <dgm:prSet/>
      <dgm:spPr>
        <a:solidFill>
          <a:srgbClr val="0000FF"/>
        </a:solidFill>
      </dgm:spPr>
      <dgm:t>
        <a:bodyPr/>
        <a:lstStyle/>
        <a:p>
          <a:endParaRPr lang="it-IT">
            <a:latin typeface="Futura Lt BT"/>
          </a:endParaRPr>
        </a:p>
      </dgm:t>
    </dgm:pt>
    <dgm:pt modelId="{99FFB414-482D-4DE6-AE57-C32586A8D58C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Informs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project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partner and the MA the FLC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endParaRPr lang="it-IT" sz="1150" dirty="0">
            <a:solidFill>
              <a:srgbClr val="002060"/>
            </a:solidFill>
            <a:latin typeface="Calibri" pitchFamily="34" charset="0"/>
          </a:endParaRPr>
        </a:p>
      </dgm:t>
    </dgm:pt>
    <dgm:pt modelId="{74F8B07A-3B03-4634-B6E7-2BD86C1336B9}" type="parTrans" cxnId="{FA922057-2EBB-4C11-968A-9B8C9D197A79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53D2118B-483E-48DE-B9FA-A51DD8E7A1A0}" type="sibTrans" cxnId="{FA922057-2EBB-4C11-968A-9B8C9D197A79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2810A5DE-5FA3-4238-92C7-5D423F94CEC1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Authorizes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Programme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to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sign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confirtmation</a:t>
          </a:r>
          <a:r>
            <a:rPr lang="it-IT" sz="115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dirty="0" err="1" smtClean="0">
              <a:solidFill>
                <a:srgbClr val="002060"/>
              </a:solidFill>
              <a:latin typeface="Calibri" pitchFamily="34" charset="0"/>
            </a:rPr>
            <a:t>declaration</a:t>
          </a:r>
          <a:endParaRPr lang="it-IT" sz="1150" dirty="0">
            <a:solidFill>
              <a:srgbClr val="002060"/>
            </a:solidFill>
            <a:latin typeface="Calibri" pitchFamily="34" charset="0"/>
          </a:endParaRPr>
        </a:p>
      </dgm:t>
    </dgm:pt>
    <dgm:pt modelId="{4F1758ED-BE81-42E4-9B34-D6B24FE4CC96}" type="parTrans" cxnId="{CD830D1B-A5DF-4598-B3E6-5C6176B54866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5A6EB385-CBB9-4F47-80AF-AEB97E979D02}" type="sibTrans" cxnId="{CD830D1B-A5DF-4598-B3E6-5C6176B54866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9DE36C5A-5D30-4DA3-9A54-8005275473E8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b="1" dirty="0" smtClean="0">
              <a:solidFill>
                <a:srgbClr val="002060"/>
              </a:solidFill>
              <a:latin typeface="Calibri" pitchFamily="34" charset="0"/>
            </a:rPr>
            <a:t>Project Partner</a:t>
          </a:r>
          <a:endParaRPr lang="it-IT" sz="1200" b="1" dirty="0">
            <a:solidFill>
              <a:srgbClr val="002060"/>
            </a:solidFill>
            <a:latin typeface="Calibri" pitchFamily="34" charset="0"/>
          </a:endParaRPr>
        </a:p>
      </dgm:t>
    </dgm:pt>
    <dgm:pt modelId="{7DB37BF9-25B6-4697-BC6A-F6A243198F05}" type="parTrans" cxnId="{705949D0-2A0F-4C1C-8A36-AD361B0E8F66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2144E84B-0273-4F33-B0B6-4306FA27E542}" type="sibTrans" cxnId="{705949D0-2A0F-4C1C-8A36-AD361B0E8F66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1F31CAF6-EA52-4127-8005-75A480617060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Signs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contact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with the FLC</a:t>
          </a:r>
          <a:endParaRPr lang="it-IT" sz="1200" dirty="0">
            <a:solidFill>
              <a:srgbClr val="002060"/>
            </a:solidFill>
            <a:latin typeface="Calibri" pitchFamily="34" charset="0"/>
          </a:endParaRPr>
        </a:p>
      </dgm:t>
    </dgm:pt>
    <dgm:pt modelId="{A227D7EF-7256-425C-BB4A-4DE882ADF6DA}" type="parTrans" cxnId="{B87E1C5A-245F-44E8-AB60-AE44CE0FCD6B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9D2FB483-8C6C-423C-A3EA-5605F6145EC8}" type="sibTrans" cxnId="{B87E1C5A-245F-44E8-AB60-AE44CE0FCD6B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AB0DB33D-D573-410C-89CC-8546F281F712}">
      <dgm:prSet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Collects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results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of the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r>
            <a:rPr lang="it-IT" sz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endParaRPr lang="it-IT" sz="1200" dirty="0">
            <a:solidFill>
              <a:srgbClr val="002060"/>
            </a:solidFill>
            <a:latin typeface="Calibri" pitchFamily="34" charset="0"/>
          </a:endParaRPr>
        </a:p>
      </dgm:t>
    </dgm:pt>
    <dgm:pt modelId="{F1CCC6D4-F823-4F69-82F3-B6CFD88E5658}" type="sibTrans" cxnId="{B4FA3E83-3921-48DF-A7E7-B03F63E1F610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14AF2973-87B9-4C6D-851E-C6AC3E81DA2E}" type="parTrans" cxnId="{B4FA3E83-3921-48DF-A7E7-B03F63E1F610}">
      <dgm:prSet/>
      <dgm:spPr/>
      <dgm:t>
        <a:bodyPr/>
        <a:lstStyle/>
        <a:p>
          <a:endParaRPr lang="it-IT">
            <a:latin typeface="Futura Lt BT"/>
          </a:endParaRPr>
        </a:p>
      </dgm:t>
    </dgm:pt>
    <dgm:pt modelId="{7AE10AB5-8EC5-451E-86DB-D666CC71B396}" type="pres">
      <dgm:prSet presAssocID="{A264B482-C522-47FE-BE02-16BFDE4E48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692B777-0C07-47E6-8F11-13B358C096D7}" type="pres">
      <dgm:prSet presAssocID="{86B3C0A9-983E-44E2-8878-235525A1B822}" presName="node" presStyleLbl="node1" presStyleIdx="0" presStyleCnt="7" custLinFactNeighborX="-335" custLinFactNeighborY="22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8333731-5F2B-4F66-B76B-08DD0A9439A1}" type="pres">
      <dgm:prSet presAssocID="{2F4F0B2D-4FA5-4002-A17C-2795B9124A6A}" presName="sibTrans" presStyleLbl="sibTrans2D1" presStyleIdx="0" presStyleCnt="6"/>
      <dgm:spPr/>
      <dgm:t>
        <a:bodyPr/>
        <a:lstStyle/>
        <a:p>
          <a:endParaRPr lang="it-IT"/>
        </a:p>
      </dgm:t>
    </dgm:pt>
    <dgm:pt modelId="{40B9634F-1688-46B6-BD54-C465A5A997A0}" type="pres">
      <dgm:prSet presAssocID="{2F4F0B2D-4FA5-4002-A17C-2795B9124A6A}" presName="connectorText" presStyleLbl="sibTrans2D1" presStyleIdx="0" presStyleCnt="6"/>
      <dgm:spPr/>
      <dgm:t>
        <a:bodyPr/>
        <a:lstStyle/>
        <a:p>
          <a:endParaRPr lang="it-IT"/>
        </a:p>
      </dgm:t>
    </dgm:pt>
    <dgm:pt modelId="{A004A073-BBF7-4135-9B3B-F344C9C64647}" type="pres">
      <dgm:prSet presAssocID="{95BA31AD-95BC-4727-B015-5A59269B08E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EAAFF2-6D6D-48B8-903C-46042D52026C}" type="pres">
      <dgm:prSet presAssocID="{009F1752-A60D-445E-A808-483FC7CB9DCB}" presName="sibTrans" presStyleLbl="sibTrans2D1" presStyleIdx="1" presStyleCnt="6"/>
      <dgm:spPr/>
      <dgm:t>
        <a:bodyPr/>
        <a:lstStyle/>
        <a:p>
          <a:endParaRPr lang="it-IT"/>
        </a:p>
      </dgm:t>
    </dgm:pt>
    <dgm:pt modelId="{38C7E65D-8FD8-4982-A9D1-58B1AC1B6981}" type="pres">
      <dgm:prSet presAssocID="{009F1752-A60D-445E-A808-483FC7CB9DCB}" presName="connectorText" presStyleLbl="sibTrans2D1" presStyleIdx="1" presStyleCnt="6"/>
      <dgm:spPr/>
      <dgm:t>
        <a:bodyPr/>
        <a:lstStyle/>
        <a:p>
          <a:endParaRPr lang="it-IT"/>
        </a:p>
      </dgm:t>
    </dgm:pt>
    <dgm:pt modelId="{357B06ED-6F63-49FA-9478-A88467AF8343}" type="pres">
      <dgm:prSet presAssocID="{2E4C7673-7C6A-42FD-A055-513A9951F42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9559D4-B08F-4433-B7A0-9BEE14DE29B6}" type="pres">
      <dgm:prSet presAssocID="{25E63C60-3AAD-453D-9175-09AACE73EFBC}" presName="sibTrans" presStyleLbl="sibTrans2D1" presStyleIdx="2" presStyleCnt="6"/>
      <dgm:spPr/>
      <dgm:t>
        <a:bodyPr/>
        <a:lstStyle/>
        <a:p>
          <a:endParaRPr lang="it-IT"/>
        </a:p>
      </dgm:t>
    </dgm:pt>
    <dgm:pt modelId="{5ABF020C-6413-4755-98EB-1A40AF3EAA0A}" type="pres">
      <dgm:prSet presAssocID="{25E63C60-3AAD-453D-9175-09AACE73EFBC}" presName="connectorText" presStyleLbl="sibTrans2D1" presStyleIdx="2" presStyleCnt="6"/>
      <dgm:spPr/>
      <dgm:t>
        <a:bodyPr/>
        <a:lstStyle/>
        <a:p>
          <a:endParaRPr lang="it-IT"/>
        </a:p>
      </dgm:t>
    </dgm:pt>
    <dgm:pt modelId="{61F7F644-EE90-42F1-AA5A-F318015D4F0A}" type="pres">
      <dgm:prSet presAssocID="{CFC81E1E-9207-46CB-A23B-7494F8CFA6C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0D2A1C-456A-4CDA-8BE8-13FF3CCC501B}" type="pres">
      <dgm:prSet presAssocID="{A13DD308-8A6F-4106-8E4C-DB788F8517F8}" presName="sibTrans" presStyleLbl="sibTrans2D1" presStyleIdx="3" presStyleCnt="6"/>
      <dgm:spPr/>
      <dgm:t>
        <a:bodyPr/>
        <a:lstStyle/>
        <a:p>
          <a:endParaRPr lang="it-IT"/>
        </a:p>
      </dgm:t>
    </dgm:pt>
    <dgm:pt modelId="{FFA3FBB8-FA4C-4807-BF3B-AD6962D8CAAD}" type="pres">
      <dgm:prSet presAssocID="{A13DD308-8A6F-4106-8E4C-DB788F8517F8}" presName="connectorText" presStyleLbl="sibTrans2D1" presStyleIdx="3" presStyleCnt="6"/>
      <dgm:spPr/>
      <dgm:t>
        <a:bodyPr/>
        <a:lstStyle/>
        <a:p>
          <a:endParaRPr lang="it-IT"/>
        </a:p>
      </dgm:t>
    </dgm:pt>
    <dgm:pt modelId="{432BC120-78E6-44B1-8574-C92E137CC796}" type="pres">
      <dgm:prSet presAssocID="{49504C56-3D67-4DE1-99F7-C9DC9D0B998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ACE2C4-FF9C-4F97-ABA4-8B945D1FFFCA}" type="pres">
      <dgm:prSet presAssocID="{FDA144A3-0D1E-466C-B375-E88E33172731}" presName="sibTrans" presStyleLbl="sibTrans2D1" presStyleIdx="4" presStyleCnt="6"/>
      <dgm:spPr/>
      <dgm:t>
        <a:bodyPr/>
        <a:lstStyle/>
        <a:p>
          <a:endParaRPr lang="it-IT"/>
        </a:p>
      </dgm:t>
    </dgm:pt>
    <dgm:pt modelId="{6FBB3821-1F0B-4631-BA84-E805F8741DE6}" type="pres">
      <dgm:prSet presAssocID="{FDA144A3-0D1E-466C-B375-E88E33172731}" presName="connectorText" presStyleLbl="sibTrans2D1" presStyleIdx="4" presStyleCnt="6"/>
      <dgm:spPr/>
      <dgm:t>
        <a:bodyPr/>
        <a:lstStyle/>
        <a:p>
          <a:endParaRPr lang="it-IT"/>
        </a:p>
      </dgm:t>
    </dgm:pt>
    <dgm:pt modelId="{FAD0EFCA-CFEE-41EB-A69C-1FE5A82C14B4}" type="pres">
      <dgm:prSet presAssocID="{CA7860BB-855A-43AF-A7AB-0698A45C3A2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379022-B8B6-495B-9433-FE04107B6208}" type="pres">
      <dgm:prSet presAssocID="{5E57CD34-53E9-4A1A-91F4-68F3725AD51D}" presName="sibTrans" presStyleLbl="sibTrans2D1" presStyleIdx="5" presStyleCnt="6"/>
      <dgm:spPr/>
      <dgm:t>
        <a:bodyPr/>
        <a:lstStyle/>
        <a:p>
          <a:endParaRPr lang="it-IT"/>
        </a:p>
      </dgm:t>
    </dgm:pt>
    <dgm:pt modelId="{650E70A8-BCF8-48BB-9A98-E69EDD3DDD28}" type="pres">
      <dgm:prSet presAssocID="{5E57CD34-53E9-4A1A-91F4-68F3725AD51D}" presName="connectorText" presStyleLbl="sibTrans2D1" presStyleIdx="5" presStyleCnt="6"/>
      <dgm:spPr/>
      <dgm:t>
        <a:bodyPr/>
        <a:lstStyle/>
        <a:p>
          <a:endParaRPr lang="it-IT"/>
        </a:p>
      </dgm:t>
    </dgm:pt>
    <dgm:pt modelId="{378921A2-76C4-4C95-9DDE-F9A631CDC03F}" type="pres">
      <dgm:prSet presAssocID="{9DE36C5A-5D30-4DA3-9A54-8005275473E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A922057-2EBB-4C11-968A-9B8C9D197A79}" srcId="{CA7860BB-855A-43AF-A7AB-0698A45C3A27}" destId="{99FFB414-482D-4DE6-AE57-C32586A8D58C}" srcOrd="0" destOrd="0" parTransId="{74F8B07A-3B03-4634-B6E7-2BD86C1336B9}" sibTransId="{53D2118B-483E-48DE-B9FA-A51DD8E7A1A0}"/>
    <dgm:cxn modelId="{B4FA3E83-3921-48DF-A7E7-B03F63E1F610}" srcId="{CFC81E1E-9207-46CB-A23B-7494F8CFA6CC}" destId="{AB0DB33D-D573-410C-89CC-8546F281F712}" srcOrd="0" destOrd="0" parTransId="{14AF2973-87B9-4C6D-851E-C6AC3E81DA2E}" sibTransId="{F1CCC6D4-F823-4F69-82F3-B6CFD88E5658}"/>
    <dgm:cxn modelId="{2D7DF68F-3419-4269-A3BD-AD11070C500F}" type="presOf" srcId="{99FFB414-482D-4DE6-AE57-C32586A8D58C}" destId="{FAD0EFCA-CFEE-41EB-A69C-1FE5A82C14B4}" srcOrd="0" destOrd="1" presId="urn:microsoft.com/office/officeart/2005/8/layout/process5"/>
    <dgm:cxn modelId="{CBC86A28-2264-433D-9088-0A700CA971E8}" type="presOf" srcId="{A264B482-C522-47FE-BE02-16BFDE4E48FA}" destId="{7AE10AB5-8EC5-451E-86DB-D666CC71B396}" srcOrd="0" destOrd="0" presId="urn:microsoft.com/office/officeart/2005/8/layout/process5"/>
    <dgm:cxn modelId="{0FF9D295-CB68-4A87-9A31-6A259563E585}" type="presOf" srcId="{AC069245-3699-461D-9E90-36DFC3CA79E7}" destId="{A692B777-0C07-47E6-8F11-13B358C096D7}" srcOrd="0" destOrd="1" presId="urn:microsoft.com/office/officeart/2005/8/layout/process5"/>
    <dgm:cxn modelId="{06486A42-5711-4638-8458-1560E4A7B155}" srcId="{A264B482-C522-47FE-BE02-16BFDE4E48FA}" destId="{2E4C7673-7C6A-42FD-A055-513A9951F42B}" srcOrd="2" destOrd="0" parTransId="{4777D77A-28B2-435A-BBEC-DC67C60AE453}" sibTransId="{25E63C60-3AAD-453D-9175-09AACE73EFBC}"/>
    <dgm:cxn modelId="{37CADA29-933F-4A1B-B432-23C916299F12}" type="presOf" srcId="{3DCB69E2-7B9C-4651-B733-BDD0EF556716}" destId="{A004A073-BBF7-4135-9B3B-F344C9C64647}" srcOrd="0" destOrd="1" presId="urn:microsoft.com/office/officeart/2005/8/layout/process5"/>
    <dgm:cxn modelId="{62C5EC7F-91B5-42BD-AF0E-3972093F0B6F}" type="presOf" srcId="{49504C56-3D67-4DE1-99F7-C9DC9D0B998C}" destId="{432BC120-78E6-44B1-8574-C92E137CC796}" srcOrd="0" destOrd="0" presId="urn:microsoft.com/office/officeart/2005/8/layout/process5"/>
    <dgm:cxn modelId="{CD56DB1A-2443-4E37-972B-9C651DA92123}" type="presOf" srcId="{86B3C0A9-983E-44E2-8878-235525A1B822}" destId="{A692B777-0C07-47E6-8F11-13B358C096D7}" srcOrd="0" destOrd="0" presId="urn:microsoft.com/office/officeart/2005/8/layout/process5"/>
    <dgm:cxn modelId="{3101DBF2-81BB-4265-806E-E7A36DFAABF6}" type="presOf" srcId="{2810A5DE-5FA3-4238-92C7-5D423F94CEC1}" destId="{432BC120-78E6-44B1-8574-C92E137CC796}" srcOrd="0" destOrd="1" presId="urn:microsoft.com/office/officeart/2005/8/layout/process5"/>
    <dgm:cxn modelId="{2B802DA5-652D-4FA7-9D38-ED4667989493}" type="presOf" srcId="{5E57CD34-53E9-4A1A-91F4-68F3725AD51D}" destId="{6E379022-B8B6-495B-9433-FE04107B6208}" srcOrd="0" destOrd="0" presId="urn:microsoft.com/office/officeart/2005/8/layout/process5"/>
    <dgm:cxn modelId="{B5989074-7E5D-4EF1-8D50-D481264A8D01}" type="presOf" srcId="{25E63C60-3AAD-453D-9175-09AACE73EFBC}" destId="{5ABF020C-6413-4755-98EB-1A40AF3EAA0A}" srcOrd="1" destOrd="0" presId="urn:microsoft.com/office/officeart/2005/8/layout/process5"/>
    <dgm:cxn modelId="{33F6E3BE-2419-41B1-BAFD-2D59D9B68DCB}" srcId="{A264B482-C522-47FE-BE02-16BFDE4E48FA}" destId="{49504C56-3D67-4DE1-99F7-C9DC9D0B998C}" srcOrd="4" destOrd="0" parTransId="{33CFDF8B-3321-4993-ACA5-1B8EA6225E1F}" sibTransId="{FDA144A3-0D1E-466C-B375-E88E33172731}"/>
    <dgm:cxn modelId="{CD830D1B-A5DF-4598-B3E6-5C6176B54866}" srcId="{49504C56-3D67-4DE1-99F7-C9DC9D0B998C}" destId="{2810A5DE-5FA3-4238-92C7-5D423F94CEC1}" srcOrd="0" destOrd="0" parTransId="{4F1758ED-BE81-42E4-9B34-D6B24FE4CC96}" sibTransId="{5A6EB385-CBB9-4F47-80AF-AEB97E979D02}"/>
    <dgm:cxn modelId="{AE8FD1B2-59BA-457C-B630-87A68DA4B820}" srcId="{86B3C0A9-983E-44E2-8878-235525A1B822}" destId="{AC069245-3699-461D-9E90-36DFC3CA79E7}" srcOrd="0" destOrd="0" parTransId="{07EEB404-8E4C-4C59-B474-98A842880353}" sibTransId="{2EB1C32C-DEF5-4B1A-B550-C13A7D2B5E57}"/>
    <dgm:cxn modelId="{E0F29C2B-1A48-421D-832E-2D9C111DF6F2}" type="presOf" srcId="{905DB091-3C43-4808-9861-3975E3DA40BD}" destId="{357B06ED-6F63-49FA-9478-A88467AF8343}" srcOrd="0" destOrd="1" presId="urn:microsoft.com/office/officeart/2005/8/layout/process5"/>
    <dgm:cxn modelId="{EFC2D891-5F98-4A5B-B57C-5DFB4F01C2C6}" type="presOf" srcId="{FDA144A3-0D1E-466C-B375-E88E33172731}" destId="{6FBB3821-1F0B-4631-BA84-E805F8741DE6}" srcOrd="1" destOrd="0" presId="urn:microsoft.com/office/officeart/2005/8/layout/process5"/>
    <dgm:cxn modelId="{06BE5A85-59F2-456E-91B6-FB2421581D99}" type="presOf" srcId="{A13DD308-8A6F-4106-8E4C-DB788F8517F8}" destId="{FA0D2A1C-456A-4CDA-8BE8-13FF3CCC501B}" srcOrd="0" destOrd="0" presId="urn:microsoft.com/office/officeart/2005/8/layout/process5"/>
    <dgm:cxn modelId="{FBD1B111-F868-4EF5-B40F-32F90843CE2E}" type="presOf" srcId="{009F1752-A60D-445E-A808-483FC7CB9DCB}" destId="{EDEAAFF2-6D6D-48B8-903C-46042D52026C}" srcOrd="0" destOrd="0" presId="urn:microsoft.com/office/officeart/2005/8/layout/process5"/>
    <dgm:cxn modelId="{34BC34AB-76C5-42BF-B327-69A186960817}" srcId="{A264B482-C522-47FE-BE02-16BFDE4E48FA}" destId="{86B3C0A9-983E-44E2-8878-235525A1B822}" srcOrd="0" destOrd="0" parTransId="{927FC8CB-74E2-490D-813E-5B1B0E142CFD}" sibTransId="{2F4F0B2D-4FA5-4002-A17C-2795B9124A6A}"/>
    <dgm:cxn modelId="{49BAAC76-9836-4896-8937-7309074B7937}" type="presOf" srcId="{25E63C60-3AAD-453D-9175-09AACE73EFBC}" destId="{599559D4-B08F-4433-B7A0-9BEE14DE29B6}" srcOrd="0" destOrd="0" presId="urn:microsoft.com/office/officeart/2005/8/layout/process5"/>
    <dgm:cxn modelId="{705949D0-2A0F-4C1C-8A36-AD361B0E8F66}" srcId="{A264B482-C522-47FE-BE02-16BFDE4E48FA}" destId="{9DE36C5A-5D30-4DA3-9A54-8005275473E8}" srcOrd="6" destOrd="0" parTransId="{7DB37BF9-25B6-4697-BC6A-F6A243198F05}" sibTransId="{2144E84B-0273-4F33-B0B6-4306FA27E542}"/>
    <dgm:cxn modelId="{55C8FA50-75E0-43C5-AA22-E1B5DF318038}" srcId="{A264B482-C522-47FE-BE02-16BFDE4E48FA}" destId="{95BA31AD-95BC-4727-B015-5A59269B08EE}" srcOrd="1" destOrd="0" parTransId="{0F5D5EBE-C7B2-40C5-9B1B-6F6793D9AE3A}" sibTransId="{009F1752-A60D-445E-A808-483FC7CB9DCB}"/>
    <dgm:cxn modelId="{3C8BA955-7B7B-454E-98F5-6EC024E999A8}" type="presOf" srcId="{FDA144A3-0D1E-466C-B375-E88E33172731}" destId="{D0ACE2C4-FF9C-4F97-ABA4-8B945D1FFFCA}" srcOrd="0" destOrd="0" presId="urn:microsoft.com/office/officeart/2005/8/layout/process5"/>
    <dgm:cxn modelId="{283C1B3F-60D3-44D0-A81D-C1F7928BFF05}" type="presOf" srcId="{AB0DB33D-D573-410C-89CC-8546F281F712}" destId="{61F7F644-EE90-42F1-AA5A-F318015D4F0A}" srcOrd="0" destOrd="1" presId="urn:microsoft.com/office/officeart/2005/8/layout/process5"/>
    <dgm:cxn modelId="{45F2A544-9C42-417C-BC0F-E69613C2C5A7}" type="presOf" srcId="{009F1752-A60D-445E-A808-483FC7CB9DCB}" destId="{38C7E65D-8FD8-4982-A9D1-58B1AC1B6981}" srcOrd="1" destOrd="0" presId="urn:microsoft.com/office/officeart/2005/8/layout/process5"/>
    <dgm:cxn modelId="{61B118E9-0476-440E-9B8F-CA49187256EA}" type="presOf" srcId="{5E57CD34-53E9-4A1A-91F4-68F3725AD51D}" destId="{650E70A8-BCF8-48BB-9A98-E69EDD3DDD28}" srcOrd="1" destOrd="0" presId="urn:microsoft.com/office/officeart/2005/8/layout/process5"/>
    <dgm:cxn modelId="{64CDEFAE-240B-4A1D-A593-7CE1F3F9E34E}" type="presOf" srcId="{CA7860BB-855A-43AF-A7AB-0698A45C3A27}" destId="{FAD0EFCA-CFEE-41EB-A69C-1FE5A82C14B4}" srcOrd="0" destOrd="0" presId="urn:microsoft.com/office/officeart/2005/8/layout/process5"/>
    <dgm:cxn modelId="{FCAEFAD2-4DE5-4AC2-9A02-82BB9008B8D4}" type="presOf" srcId="{A13DD308-8A6F-4106-8E4C-DB788F8517F8}" destId="{FFA3FBB8-FA4C-4807-BF3B-AD6962D8CAAD}" srcOrd="1" destOrd="0" presId="urn:microsoft.com/office/officeart/2005/8/layout/process5"/>
    <dgm:cxn modelId="{C4B246BB-30DF-46EB-8D97-477BCC37DF89}" type="presOf" srcId="{CFC81E1E-9207-46CB-A23B-7494F8CFA6CC}" destId="{61F7F644-EE90-42F1-AA5A-F318015D4F0A}" srcOrd="0" destOrd="0" presId="urn:microsoft.com/office/officeart/2005/8/layout/process5"/>
    <dgm:cxn modelId="{3F9635C5-75A7-41AD-A5B7-AFDF19A3FC33}" srcId="{95BA31AD-95BC-4727-B015-5A59269B08EE}" destId="{3DCB69E2-7B9C-4651-B733-BDD0EF556716}" srcOrd="0" destOrd="0" parTransId="{9F9EE2DF-299B-468E-A642-789A332B8458}" sibTransId="{7F570515-61EA-4AB4-B759-0BE61D9B03EC}"/>
    <dgm:cxn modelId="{A6D60313-7E91-42D4-932C-22BC77F4BCC6}" type="presOf" srcId="{2E4C7673-7C6A-42FD-A055-513A9951F42B}" destId="{357B06ED-6F63-49FA-9478-A88467AF8343}" srcOrd="0" destOrd="0" presId="urn:microsoft.com/office/officeart/2005/8/layout/process5"/>
    <dgm:cxn modelId="{7581F0EE-D1FA-4F95-A812-9A165879F9E3}" srcId="{A264B482-C522-47FE-BE02-16BFDE4E48FA}" destId="{CA7860BB-855A-43AF-A7AB-0698A45C3A27}" srcOrd="5" destOrd="0" parTransId="{D9E19A6F-7294-4E57-A7CF-7F844FC88F04}" sibTransId="{5E57CD34-53E9-4A1A-91F4-68F3725AD51D}"/>
    <dgm:cxn modelId="{0A503E74-9ED1-40A1-9B51-2534A4F28704}" type="presOf" srcId="{95BA31AD-95BC-4727-B015-5A59269B08EE}" destId="{A004A073-BBF7-4135-9B3B-F344C9C64647}" srcOrd="0" destOrd="0" presId="urn:microsoft.com/office/officeart/2005/8/layout/process5"/>
    <dgm:cxn modelId="{333B710B-DA71-486A-8958-EDBFD34DA77F}" type="presOf" srcId="{9DE36C5A-5D30-4DA3-9A54-8005275473E8}" destId="{378921A2-76C4-4C95-9DDE-F9A631CDC03F}" srcOrd="0" destOrd="0" presId="urn:microsoft.com/office/officeart/2005/8/layout/process5"/>
    <dgm:cxn modelId="{2F37B9D7-39FE-4428-9DA7-03C368126BCF}" type="presOf" srcId="{1F31CAF6-EA52-4127-8005-75A480617060}" destId="{378921A2-76C4-4C95-9DDE-F9A631CDC03F}" srcOrd="0" destOrd="1" presId="urn:microsoft.com/office/officeart/2005/8/layout/process5"/>
    <dgm:cxn modelId="{63277A62-FBC7-4B79-B5C3-823A34A12522}" type="presOf" srcId="{2F4F0B2D-4FA5-4002-A17C-2795B9124A6A}" destId="{40B9634F-1688-46B6-BD54-C465A5A997A0}" srcOrd="1" destOrd="0" presId="urn:microsoft.com/office/officeart/2005/8/layout/process5"/>
    <dgm:cxn modelId="{B87E1C5A-245F-44E8-AB60-AE44CE0FCD6B}" srcId="{9DE36C5A-5D30-4DA3-9A54-8005275473E8}" destId="{1F31CAF6-EA52-4127-8005-75A480617060}" srcOrd="0" destOrd="0" parTransId="{A227D7EF-7256-425C-BB4A-4DE882ADF6DA}" sibTransId="{9D2FB483-8C6C-423C-A3EA-5605F6145EC8}"/>
    <dgm:cxn modelId="{BDE09E5E-F3E0-484F-90F3-28259F2711F9}" srcId="{A264B482-C522-47FE-BE02-16BFDE4E48FA}" destId="{CFC81E1E-9207-46CB-A23B-7494F8CFA6CC}" srcOrd="3" destOrd="0" parTransId="{A2DF4A81-452B-4F12-A515-B819DAEF26F5}" sibTransId="{A13DD308-8A6F-4106-8E4C-DB788F8517F8}"/>
    <dgm:cxn modelId="{C174A63A-4377-4315-91A4-76C5C1CD74C4}" type="presOf" srcId="{2F4F0B2D-4FA5-4002-A17C-2795B9124A6A}" destId="{18333731-5F2B-4F66-B76B-08DD0A9439A1}" srcOrd="0" destOrd="0" presId="urn:microsoft.com/office/officeart/2005/8/layout/process5"/>
    <dgm:cxn modelId="{B2E9CCE0-27BA-482D-A131-CFEEB6489D73}" srcId="{2E4C7673-7C6A-42FD-A055-513A9951F42B}" destId="{905DB091-3C43-4808-9861-3975E3DA40BD}" srcOrd="0" destOrd="0" parTransId="{2453A1F0-5E2D-4F27-90CC-6C6EBE8EA817}" sibTransId="{F80D4ADF-13EB-49BA-AB2F-AB74DE18EABE}"/>
    <dgm:cxn modelId="{D87D3100-A3DF-463B-94FC-A2CA70550007}" type="presParOf" srcId="{7AE10AB5-8EC5-451E-86DB-D666CC71B396}" destId="{A692B777-0C07-47E6-8F11-13B358C096D7}" srcOrd="0" destOrd="0" presId="urn:microsoft.com/office/officeart/2005/8/layout/process5"/>
    <dgm:cxn modelId="{EA90499E-B248-4D95-8D5E-9A62BF8AD24A}" type="presParOf" srcId="{7AE10AB5-8EC5-451E-86DB-D666CC71B396}" destId="{18333731-5F2B-4F66-B76B-08DD0A9439A1}" srcOrd="1" destOrd="0" presId="urn:microsoft.com/office/officeart/2005/8/layout/process5"/>
    <dgm:cxn modelId="{0B7C7869-3917-45A0-AFB4-036282728FDC}" type="presParOf" srcId="{18333731-5F2B-4F66-B76B-08DD0A9439A1}" destId="{40B9634F-1688-46B6-BD54-C465A5A997A0}" srcOrd="0" destOrd="0" presId="urn:microsoft.com/office/officeart/2005/8/layout/process5"/>
    <dgm:cxn modelId="{90C4A2AE-B2DE-4152-B523-F3C1B926ED15}" type="presParOf" srcId="{7AE10AB5-8EC5-451E-86DB-D666CC71B396}" destId="{A004A073-BBF7-4135-9B3B-F344C9C64647}" srcOrd="2" destOrd="0" presId="urn:microsoft.com/office/officeart/2005/8/layout/process5"/>
    <dgm:cxn modelId="{7AEC8E42-C6C8-4B31-99DA-98185553F3FC}" type="presParOf" srcId="{7AE10AB5-8EC5-451E-86DB-D666CC71B396}" destId="{EDEAAFF2-6D6D-48B8-903C-46042D52026C}" srcOrd="3" destOrd="0" presId="urn:microsoft.com/office/officeart/2005/8/layout/process5"/>
    <dgm:cxn modelId="{AEC94573-8792-40E2-A7DC-B47CACD41AB2}" type="presParOf" srcId="{EDEAAFF2-6D6D-48B8-903C-46042D52026C}" destId="{38C7E65D-8FD8-4982-A9D1-58B1AC1B6981}" srcOrd="0" destOrd="0" presId="urn:microsoft.com/office/officeart/2005/8/layout/process5"/>
    <dgm:cxn modelId="{EBE7A2D5-1764-4722-8B56-A782B394A834}" type="presParOf" srcId="{7AE10AB5-8EC5-451E-86DB-D666CC71B396}" destId="{357B06ED-6F63-49FA-9478-A88467AF8343}" srcOrd="4" destOrd="0" presId="urn:microsoft.com/office/officeart/2005/8/layout/process5"/>
    <dgm:cxn modelId="{4674B94A-B2DE-4A35-850A-57C6321D1FDB}" type="presParOf" srcId="{7AE10AB5-8EC5-451E-86DB-D666CC71B396}" destId="{599559D4-B08F-4433-B7A0-9BEE14DE29B6}" srcOrd="5" destOrd="0" presId="urn:microsoft.com/office/officeart/2005/8/layout/process5"/>
    <dgm:cxn modelId="{6A250A50-DF3C-4FC2-9620-4EFAE7A8D64C}" type="presParOf" srcId="{599559D4-B08F-4433-B7A0-9BEE14DE29B6}" destId="{5ABF020C-6413-4755-98EB-1A40AF3EAA0A}" srcOrd="0" destOrd="0" presId="urn:microsoft.com/office/officeart/2005/8/layout/process5"/>
    <dgm:cxn modelId="{197EFF02-A7AD-4AE9-9FE2-66822AAC359C}" type="presParOf" srcId="{7AE10AB5-8EC5-451E-86DB-D666CC71B396}" destId="{61F7F644-EE90-42F1-AA5A-F318015D4F0A}" srcOrd="6" destOrd="0" presId="urn:microsoft.com/office/officeart/2005/8/layout/process5"/>
    <dgm:cxn modelId="{F3C8164D-E777-4667-A682-9F62080ACCCA}" type="presParOf" srcId="{7AE10AB5-8EC5-451E-86DB-D666CC71B396}" destId="{FA0D2A1C-456A-4CDA-8BE8-13FF3CCC501B}" srcOrd="7" destOrd="0" presId="urn:microsoft.com/office/officeart/2005/8/layout/process5"/>
    <dgm:cxn modelId="{69C2EFA8-2C3C-487E-91D2-4CBDCC4099FB}" type="presParOf" srcId="{FA0D2A1C-456A-4CDA-8BE8-13FF3CCC501B}" destId="{FFA3FBB8-FA4C-4807-BF3B-AD6962D8CAAD}" srcOrd="0" destOrd="0" presId="urn:microsoft.com/office/officeart/2005/8/layout/process5"/>
    <dgm:cxn modelId="{DFC27AAB-F5E5-4E2F-8181-6065910BDBDC}" type="presParOf" srcId="{7AE10AB5-8EC5-451E-86DB-D666CC71B396}" destId="{432BC120-78E6-44B1-8574-C92E137CC796}" srcOrd="8" destOrd="0" presId="urn:microsoft.com/office/officeart/2005/8/layout/process5"/>
    <dgm:cxn modelId="{A79E24F9-B78B-47F6-B403-C29926E031A6}" type="presParOf" srcId="{7AE10AB5-8EC5-451E-86DB-D666CC71B396}" destId="{D0ACE2C4-FF9C-4F97-ABA4-8B945D1FFFCA}" srcOrd="9" destOrd="0" presId="urn:microsoft.com/office/officeart/2005/8/layout/process5"/>
    <dgm:cxn modelId="{5671AB38-5AC3-4988-B20E-A15E8E07DE11}" type="presParOf" srcId="{D0ACE2C4-FF9C-4F97-ABA4-8B945D1FFFCA}" destId="{6FBB3821-1F0B-4631-BA84-E805F8741DE6}" srcOrd="0" destOrd="0" presId="urn:microsoft.com/office/officeart/2005/8/layout/process5"/>
    <dgm:cxn modelId="{5B46AA07-FFE4-4DC1-880A-93F8BF92ED11}" type="presParOf" srcId="{7AE10AB5-8EC5-451E-86DB-D666CC71B396}" destId="{FAD0EFCA-CFEE-41EB-A69C-1FE5A82C14B4}" srcOrd="10" destOrd="0" presId="urn:microsoft.com/office/officeart/2005/8/layout/process5"/>
    <dgm:cxn modelId="{939FF8FC-2A09-4F0F-9DC2-8BC28155494B}" type="presParOf" srcId="{7AE10AB5-8EC5-451E-86DB-D666CC71B396}" destId="{6E379022-B8B6-495B-9433-FE04107B6208}" srcOrd="11" destOrd="0" presId="urn:microsoft.com/office/officeart/2005/8/layout/process5"/>
    <dgm:cxn modelId="{2ACED007-4218-404C-953B-314D74DEBB24}" type="presParOf" srcId="{6E379022-B8B6-495B-9433-FE04107B6208}" destId="{650E70A8-BCF8-48BB-9A98-E69EDD3DDD28}" srcOrd="0" destOrd="0" presId="urn:microsoft.com/office/officeart/2005/8/layout/process5"/>
    <dgm:cxn modelId="{88318037-4DE8-48A7-BC8A-3A558D53922A}" type="presParOf" srcId="{7AE10AB5-8EC5-451E-86DB-D666CC71B396}" destId="{378921A2-76C4-4C95-9DDE-F9A631CDC03F}" srcOrd="12" destOrd="0" presId="urn:microsoft.com/office/officeart/2005/8/layout/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EF10BD-040C-724A-9A03-081451D0BF95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E0ECD8BD-024C-4B4C-A978-F3F2A4865790}">
      <dgm:prSet phldrT="[Testo]" custT="1"/>
      <dgm:spPr/>
      <dgm:t>
        <a:bodyPr/>
        <a:lstStyle/>
        <a:p>
          <a:r>
            <a:rPr lang="it-IT" sz="1600" b="1" dirty="0" err="1" smtClean="0"/>
            <a:t>Transparency</a:t>
          </a:r>
          <a:r>
            <a:rPr lang="it-IT" sz="1600" b="1" dirty="0" smtClean="0"/>
            <a:t> of </a:t>
          </a:r>
          <a:r>
            <a:rPr lang="it-IT" sz="1600" b="1" dirty="0" err="1" smtClean="0"/>
            <a:t>operations</a:t>
          </a:r>
          <a:endParaRPr lang="it-IT" sz="1600" b="1" dirty="0"/>
        </a:p>
      </dgm:t>
    </dgm:pt>
    <dgm:pt modelId="{82DAAE1A-A4F4-C649-AE1C-468C7D297383}" type="parTrans" cxnId="{FA0FBEDB-3DC0-3E4D-AB6F-9F49C009CDDE}">
      <dgm:prSet/>
      <dgm:spPr/>
      <dgm:t>
        <a:bodyPr/>
        <a:lstStyle/>
        <a:p>
          <a:endParaRPr lang="it-IT"/>
        </a:p>
      </dgm:t>
    </dgm:pt>
    <dgm:pt modelId="{04405D8D-9355-9D41-8400-A9F84138E37D}" type="sibTrans" cxnId="{FA0FBEDB-3DC0-3E4D-AB6F-9F49C009CDDE}">
      <dgm:prSet/>
      <dgm:spPr/>
      <dgm:t>
        <a:bodyPr/>
        <a:lstStyle/>
        <a:p>
          <a:endParaRPr lang="it-IT"/>
        </a:p>
      </dgm:t>
    </dgm:pt>
    <dgm:pt modelId="{C24B5697-A084-5D49-AD61-91C1AE5D27DB}">
      <dgm:prSet phldrT="[Testo]" custT="1"/>
      <dgm:spPr/>
      <dgm:t>
        <a:bodyPr/>
        <a:lstStyle/>
        <a:p>
          <a:r>
            <a:rPr lang="it-IT" sz="1600" b="1" dirty="0" smtClean="0"/>
            <a:t>No </a:t>
          </a:r>
          <a:r>
            <a:rPr lang="it-IT" sz="1600" b="1" dirty="0" err="1" smtClean="0"/>
            <a:t>discrimination</a:t>
          </a:r>
          <a:endParaRPr lang="it-IT" sz="1600" b="1" dirty="0"/>
        </a:p>
      </dgm:t>
    </dgm:pt>
    <dgm:pt modelId="{7D2423E8-018E-FA44-B69D-15A24DACCCA1}" type="parTrans" cxnId="{8FA24B16-E61C-3143-B82D-4037A7ADD82D}">
      <dgm:prSet/>
      <dgm:spPr/>
      <dgm:t>
        <a:bodyPr/>
        <a:lstStyle/>
        <a:p>
          <a:endParaRPr lang="it-IT"/>
        </a:p>
      </dgm:t>
    </dgm:pt>
    <dgm:pt modelId="{3A0C453B-8F15-EA49-AF76-F5A9EFB33752}" type="sibTrans" cxnId="{8FA24B16-E61C-3143-B82D-4037A7ADD82D}">
      <dgm:prSet/>
      <dgm:spPr/>
      <dgm:t>
        <a:bodyPr/>
        <a:lstStyle/>
        <a:p>
          <a:endParaRPr lang="it-IT"/>
        </a:p>
      </dgm:t>
    </dgm:pt>
    <dgm:pt modelId="{4E6083DB-4F20-FD4B-AE7A-1E9A3E86C7F6}" type="pres">
      <dgm:prSet presAssocID="{18EF10BD-040C-724A-9A03-081451D0BF95}" presName="arrowDiagram" presStyleCnt="0">
        <dgm:presLayoutVars>
          <dgm:chMax val="5"/>
          <dgm:dir/>
          <dgm:resizeHandles val="exact"/>
        </dgm:presLayoutVars>
      </dgm:prSet>
      <dgm:spPr/>
    </dgm:pt>
    <dgm:pt modelId="{41E7B1DF-36BA-6848-9935-CC8AD58DDE0B}" type="pres">
      <dgm:prSet presAssocID="{18EF10BD-040C-724A-9A03-081451D0BF95}" presName="arrow" presStyleLbl="bgShp" presStyleIdx="0" presStyleCnt="1" custAng="10269531" custScaleX="103194" custScaleY="34698" custLinFactNeighborX="11793" custLinFactNeighborY="33657"/>
      <dgm:spPr/>
    </dgm:pt>
    <dgm:pt modelId="{711ACFFB-0182-5B45-973F-F6B67A520AA2}" type="pres">
      <dgm:prSet presAssocID="{18EF10BD-040C-724A-9A03-081451D0BF95}" presName="arrowDiagram2" presStyleCnt="0"/>
      <dgm:spPr/>
    </dgm:pt>
    <dgm:pt modelId="{65CEC79D-6B35-ED49-94AA-43E01A201089}" type="pres">
      <dgm:prSet presAssocID="{E0ECD8BD-024C-4B4C-A978-F3F2A4865790}" presName="bullet2a" presStyleLbl="node1" presStyleIdx="0" presStyleCnt="2" custLinFactNeighborX="-23928" custLinFactNeighborY="48460"/>
      <dgm:spPr/>
    </dgm:pt>
    <dgm:pt modelId="{140737CC-007B-3F49-B8D2-A88E9E76BF21}" type="pres">
      <dgm:prSet presAssocID="{E0ECD8BD-024C-4B4C-A978-F3F2A4865790}" presName="textBox2a" presStyleLbl="revTx" presStyleIdx="0" presStyleCnt="2" custLinFactNeighborX="4079" custLinFactNeighborY="-2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55C91D-3A31-614E-9AB8-8476F365F7CA}" type="pres">
      <dgm:prSet presAssocID="{C24B5697-A084-5D49-AD61-91C1AE5D27DB}" presName="bullet2b" presStyleLbl="node1" presStyleIdx="1" presStyleCnt="2" custScaleX="58054" custScaleY="57497" custLinFactY="33910" custLinFactNeighborX="-30451" custLinFactNeighborY="100000"/>
      <dgm:spPr/>
    </dgm:pt>
    <dgm:pt modelId="{18999D7B-A41F-8543-B62E-40AEE9D84ADB}" type="pres">
      <dgm:prSet presAssocID="{C24B5697-A084-5D49-AD61-91C1AE5D27DB}" presName="textBox2b" presStyleLbl="revTx" presStyleIdx="1" presStyleCnt="2" custScaleX="144039" custScaleY="55004" custLinFactNeighborX="16866" custLinFactNeighborY="-100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667EB2D-86CD-40FF-96F0-C88BD0A56870}" type="presOf" srcId="{18EF10BD-040C-724A-9A03-081451D0BF95}" destId="{4E6083DB-4F20-FD4B-AE7A-1E9A3E86C7F6}" srcOrd="0" destOrd="0" presId="urn:microsoft.com/office/officeart/2005/8/layout/arrow2"/>
    <dgm:cxn modelId="{8FA24B16-E61C-3143-B82D-4037A7ADD82D}" srcId="{18EF10BD-040C-724A-9A03-081451D0BF95}" destId="{C24B5697-A084-5D49-AD61-91C1AE5D27DB}" srcOrd="1" destOrd="0" parTransId="{7D2423E8-018E-FA44-B69D-15A24DACCCA1}" sibTransId="{3A0C453B-8F15-EA49-AF76-F5A9EFB33752}"/>
    <dgm:cxn modelId="{FA0FBEDB-3DC0-3E4D-AB6F-9F49C009CDDE}" srcId="{18EF10BD-040C-724A-9A03-081451D0BF95}" destId="{E0ECD8BD-024C-4B4C-A978-F3F2A4865790}" srcOrd="0" destOrd="0" parTransId="{82DAAE1A-A4F4-C649-AE1C-468C7D297383}" sibTransId="{04405D8D-9355-9D41-8400-A9F84138E37D}"/>
    <dgm:cxn modelId="{ED78F6C9-B89F-4C97-9F9F-E9059C0F368A}" type="presOf" srcId="{E0ECD8BD-024C-4B4C-A978-F3F2A4865790}" destId="{140737CC-007B-3F49-B8D2-A88E9E76BF21}" srcOrd="0" destOrd="0" presId="urn:microsoft.com/office/officeart/2005/8/layout/arrow2"/>
    <dgm:cxn modelId="{5017883D-B788-400D-AF07-D53D9CD6A7BB}" type="presOf" srcId="{C24B5697-A084-5D49-AD61-91C1AE5D27DB}" destId="{18999D7B-A41F-8543-B62E-40AEE9D84ADB}" srcOrd="0" destOrd="0" presId="urn:microsoft.com/office/officeart/2005/8/layout/arrow2"/>
    <dgm:cxn modelId="{BF8AFFA5-CC69-4921-AC44-F8C83B871423}" type="presParOf" srcId="{4E6083DB-4F20-FD4B-AE7A-1E9A3E86C7F6}" destId="{41E7B1DF-36BA-6848-9935-CC8AD58DDE0B}" srcOrd="0" destOrd="0" presId="urn:microsoft.com/office/officeart/2005/8/layout/arrow2"/>
    <dgm:cxn modelId="{E597A602-83D3-4B98-B1ED-BADA2AC54F92}" type="presParOf" srcId="{4E6083DB-4F20-FD4B-AE7A-1E9A3E86C7F6}" destId="{711ACFFB-0182-5B45-973F-F6B67A520AA2}" srcOrd="1" destOrd="0" presId="urn:microsoft.com/office/officeart/2005/8/layout/arrow2"/>
    <dgm:cxn modelId="{F0B2DC51-4A65-4CAF-8C09-E7CFD6FF7727}" type="presParOf" srcId="{711ACFFB-0182-5B45-973F-F6B67A520AA2}" destId="{65CEC79D-6B35-ED49-94AA-43E01A201089}" srcOrd="0" destOrd="0" presId="urn:microsoft.com/office/officeart/2005/8/layout/arrow2"/>
    <dgm:cxn modelId="{7CF54AE3-739D-403C-9923-24C842DA0EAC}" type="presParOf" srcId="{711ACFFB-0182-5B45-973F-F6B67A520AA2}" destId="{140737CC-007B-3F49-B8D2-A88E9E76BF21}" srcOrd="1" destOrd="0" presId="urn:microsoft.com/office/officeart/2005/8/layout/arrow2"/>
    <dgm:cxn modelId="{2D99DFA2-CCC2-44E3-BB2A-F9C145E5D075}" type="presParOf" srcId="{711ACFFB-0182-5B45-973F-F6B67A520AA2}" destId="{3455C91D-3A31-614E-9AB8-8476F365F7CA}" srcOrd="2" destOrd="0" presId="urn:microsoft.com/office/officeart/2005/8/layout/arrow2"/>
    <dgm:cxn modelId="{69504EC1-99CB-498B-8441-468FC46ADB0D}" type="presParOf" srcId="{711ACFFB-0182-5B45-973F-F6B67A520AA2}" destId="{18999D7B-A41F-8543-B62E-40AEE9D84ADB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8BBEC-74E5-44D9-9E52-2B23646D303F}">
      <dsp:nvSpPr>
        <dsp:cNvPr id="0" name=""/>
        <dsp:cNvSpPr/>
      </dsp:nvSpPr>
      <dsp:spPr>
        <a:xfrm>
          <a:off x="0" y="465090"/>
          <a:ext cx="7397108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4098" tIns="187452" rIns="574098" bIns="92456" numCol="1" spcCol="1270" anchor="t" anchorCtr="0">
          <a:noAutofit/>
        </a:bodyPr>
        <a:lstStyle/>
        <a:p>
          <a:pPr marL="114300" lvl="1" indent="-114300" algn="just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it-IT" sz="1300" b="1" i="0" kern="1200" dirty="0" smtClean="0">
              <a:solidFill>
                <a:schemeClr val="tx1"/>
              </a:solidFill>
              <a:latin typeface="Calibri" pitchFamily="34" charset="0"/>
            </a:rPr>
            <a:t>Accordo Stato Regioni del 29/10/2009 rep. 187/CSR</a:t>
          </a:r>
          <a:endParaRPr lang="it-IT" sz="1300" b="1" i="0" kern="1200" dirty="0">
            <a:solidFill>
              <a:schemeClr val="tx1"/>
            </a:solidFill>
            <a:latin typeface="Calibri" pitchFamily="34" charset="0"/>
          </a:endParaRPr>
        </a:p>
        <a:p>
          <a:pPr marL="114300" lvl="1" indent="-114300" algn="just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it-IT" sz="1300" b="1" kern="1200" dirty="0" smtClean="0">
              <a:latin typeface="Calibri" pitchFamily="34" charset="0"/>
            </a:rPr>
            <a:t>Documento tecnico sulla </a:t>
          </a:r>
          <a:r>
            <a:rPr lang="it-IT" sz="1300" b="1" i="1" kern="1200" dirty="0" err="1" smtClean="0">
              <a:latin typeface="Calibri" pitchFamily="34" charset="0"/>
            </a:rPr>
            <a:t>Governance</a:t>
          </a:r>
          <a:r>
            <a:rPr lang="it-IT" sz="1300" b="1" kern="1200" dirty="0" smtClean="0">
              <a:latin typeface="Calibri" pitchFamily="34" charset="0"/>
            </a:rPr>
            <a:t> nazionale dell’attuazione e gestione dei programmi di Cooperazione Territoriale Europea 2014/2020  (Nota tecnica per l’intesa in Conferenza Stato regioni n. 66/CSR del 14 Aprile 2016</a:t>
          </a:r>
          <a:r>
            <a:rPr lang="it-IT" sz="1300" kern="1200" dirty="0" smtClean="0">
              <a:latin typeface="Calibri" pitchFamily="34" charset="0"/>
            </a:rPr>
            <a:t>: </a:t>
          </a:r>
          <a:r>
            <a:rPr lang="it-IT" sz="1300" kern="1200" dirty="0" err="1" smtClean="0">
              <a:latin typeface="Calibri" pitchFamily="34" charset="0"/>
            </a:rPr>
            <a:t>defines</a:t>
          </a:r>
          <a:r>
            <a:rPr lang="it-IT" sz="1300" kern="1200" dirty="0" smtClean="0">
              <a:latin typeface="Calibri" pitchFamily="34" charset="0"/>
            </a:rPr>
            <a:t> the </a:t>
          </a:r>
          <a:r>
            <a:rPr lang="it-IT" sz="1300" kern="1200" dirty="0" err="1" smtClean="0">
              <a:latin typeface="Calibri" pitchFamily="34" charset="0"/>
            </a:rPr>
            <a:t>national</a:t>
          </a:r>
          <a:r>
            <a:rPr lang="it-IT" sz="1300" kern="1200" dirty="0" smtClean="0">
              <a:latin typeface="Calibri" pitchFamily="34" charset="0"/>
            </a:rPr>
            <a:t> </a:t>
          </a:r>
          <a:r>
            <a:rPr lang="it-IT" sz="1300" kern="1200" dirty="0" err="1" smtClean="0">
              <a:latin typeface="Calibri" pitchFamily="34" charset="0"/>
            </a:rPr>
            <a:t>governance</a:t>
          </a:r>
          <a:r>
            <a:rPr lang="it-IT" sz="1300" kern="1200" dirty="0" smtClean="0">
              <a:latin typeface="Calibri" pitchFamily="34" charset="0"/>
            </a:rPr>
            <a:t> </a:t>
          </a:r>
          <a:r>
            <a:rPr lang="it-IT" sz="1300" kern="1200" dirty="0" err="1" smtClean="0">
              <a:latin typeface="Calibri" pitchFamily="34" charset="0"/>
            </a:rPr>
            <a:t>system</a:t>
          </a:r>
          <a:r>
            <a:rPr lang="it-IT" sz="1300" kern="1200" dirty="0" smtClean="0">
              <a:latin typeface="Calibri" pitchFamily="34" charset="0"/>
            </a:rPr>
            <a:t> of the 2014/2020 ETC </a:t>
          </a:r>
          <a:r>
            <a:rPr lang="it-IT" sz="1300" kern="1200" dirty="0" err="1" smtClean="0">
              <a:latin typeface="Calibri" pitchFamily="34" charset="0"/>
            </a:rPr>
            <a:t>Programmes</a:t>
          </a:r>
          <a:r>
            <a:rPr lang="it-IT" sz="1300" kern="1200" dirty="0" smtClean="0">
              <a:latin typeface="Calibri" pitchFamily="34" charset="0"/>
            </a:rPr>
            <a:t> in </a:t>
          </a:r>
          <a:r>
            <a:rPr lang="it-IT" sz="1300" kern="1200" dirty="0" err="1" smtClean="0">
              <a:latin typeface="Calibri" pitchFamily="34" charset="0"/>
            </a:rPr>
            <a:t>order</a:t>
          </a:r>
          <a:r>
            <a:rPr lang="it-IT" sz="1300" kern="1200" dirty="0" smtClean="0">
              <a:latin typeface="Calibri" pitchFamily="34" charset="0"/>
            </a:rPr>
            <a:t> to </a:t>
          </a:r>
          <a:r>
            <a:rPr lang="it-IT" sz="1300" kern="1200" dirty="0" err="1" smtClean="0">
              <a:latin typeface="Calibri" pitchFamily="34" charset="0"/>
            </a:rPr>
            <a:t>assure</a:t>
          </a:r>
          <a:r>
            <a:rPr lang="it-IT" sz="1300" kern="1200" dirty="0" smtClean="0">
              <a:latin typeface="Calibri" pitchFamily="34" charset="0"/>
            </a:rPr>
            <a:t> an </a:t>
          </a:r>
          <a:r>
            <a:rPr lang="it-IT" sz="1300" kern="1200" dirty="0" err="1" smtClean="0">
              <a:latin typeface="Calibri" pitchFamily="34" charset="0"/>
            </a:rPr>
            <a:t>Italian</a:t>
          </a:r>
          <a:r>
            <a:rPr lang="it-IT" sz="1300" kern="1200" dirty="0" smtClean="0">
              <a:latin typeface="Calibri" pitchFamily="34" charset="0"/>
            </a:rPr>
            <a:t> </a:t>
          </a:r>
          <a:r>
            <a:rPr lang="it-IT" sz="1300" kern="1200" dirty="0" err="1" smtClean="0">
              <a:latin typeface="Calibri" pitchFamily="34" charset="0"/>
            </a:rPr>
            <a:t>efficacious</a:t>
          </a:r>
          <a:r>
            <a:rPr lang="it-IT" sz="1300" kern="1200" dirty="0" smtClean="0">
              <a:latin typeface="Calibri" pitchFamily="34" charset="0"/>
            </a:rPr>
            <a:t> </a:t>
          </a:r>
          <a:r>
            <a:rPr lang="it-IT" sz="1300" kern="1200" dirty="0" err="1" smtClean="0">
              <a:latin typeface="Calibri" pitchFamily="34" charset="0"/>
            </a:rPr>
            <a:t>participation</a:t>
          </a:r>
          <a:r>
            <a:rPr lang="it-IT" sz="1300" kern="1200" dirty="0" smtClean="0">
              <a:latin typeface="Calibri" pitchFamily="34" charset="0"/>
            </a:rPr>
            <a:t> of the ETC </a:t>
          </a:r>
          <a:r>
            <a:rPr lang="it-IT" sz="1300" kern="1200" dirty="0" err="1" smtClean="0">
              <a:latin typeface="Calibri" pitchFamily="34" charset="0"/>
            </a:rPr>
            <a:t>objective</a:t>
          </a:r>
          <a:endParaRPr lang="it-IT" sz="1300" kern="1200" dirty="0">
            <a:solidFill>
              <a:schemeClr val="tx1"/>
            </a:solidFill>
            <a:latin typeface="Calibri" pitchFamily="34" charset="0"/>
          </a:endParaRPr>
        </a:p>
        <a:p>
          <a:pPr marL="114300" lvl="1" indent="-114300" algn="just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it-IT" sz="1300" b="1" kern="1200" dirty="0" err="1" smtClean="0">
              <a:latin typeface="Calibri" pitchFamily="34" charset="0"/>
            </a:rPr>
            <a:t>Decree</a:t>
          </a:r>
          <a:r>
            <a:rPr lang="it-IT" sz="1300" b="1" kern="1200" dirty="0" smtClean="0">
              <a:latin typeface="Calibri" pitchFamily="34" charset="0"/>
            </a:rPr>
            <a:t> by the General </a:t>
          </a:r>
          <a:r>
            <a:rPr lang="it-IT" sz="1300" b="1" kern="1200" dirty="0" err="1" smtClean="0">
              <a:latin typeface="Calibri" pitchFamily="34" charset="0"/>
            </a:rPr>
            <a:t>Director</a:t>
          </a:r>
          <a:r>
            <a:rPr lang="it-IT" sz="1300" b="1" kern="1200" dirty="0" smtClean="0">
              <a:latin typeface="Calibri" pitchFamily="34" charset="0"/>
            </a:rPr>
            <a:t> of Agenzia per la Coesione Territoriale n. 139 of 6th </a:t>
          </a:r>
          <a:r>
            <a:rPr lang="it-IT" sz="1300" b="1" kern="1200" dirty="0" err="1" smtClean="0">
              <a:latin typeface="Calibri" pitchFamily="34" charset="0"/>
            </a:rPr>
            <a:t>June</a:t>
          </a:r>
          <a:r>
            <a:rPr lang="it-IT" sz="1300" b="1" kern="1200" dirty="0" smtClean="0">
              <a:latin typeface="Calibri" pitchFamily="34" charset="0"/>
            </a:rPr>
            <a:t> 2016</a:t>
          </a:r>
          <a:r>
            <a:rPr lang="it-IT" sz="1300" kern="1200" dirty="0" smtClean="0">
              <a:latin typeface="Calibri" pitchFamily="34" charset="0"/>
            </a:rPr>
            <a:t>: set </a:t>
          </a:r>
          <a:r>
            <a:rPr lang="it-IT" sz="1300" kern="1200" dirty="0" err="1" smtClean="0">
              <a:latin typeface="Calibri" pitchFamily="34" charset="0"/>
            </a:rPr>
            <a:t>within</a:t>
          </a:r>
          <a:r>
            <a:rPr lang="it-IT" sz="1300" kern="1200" dirty="0" smtClean="0">
              <a:latin typeface="Calibri" pitchFamily="34" charset="0"/>
            </a:rPr>
            <a:t> the Agency the Commissione Mista Stato, Regioni e Provincie Autonome with </a:t>
          </a:r>
          <a:r>
            <a:rPr lang="it-IT" sz="1300" kern="1200" dirty="0" err="1" smtClean="0">
              <a:latin typeface="Calibri" pitchFamily="34" charset="0"/>
            </a:rPr>
            <a:t>coordination</a:t>
          </a:r>
          <a:r>
            <a:rPr lang="it-IT" sz="1300" kern="1200" dirty="0" smtClean="0">
              <a:latin typeface="Calibri" pitchFamily="34" charset="0"/>
            </a:rPr>
            <a:t> </a:t>
          </a:r>
          <a:r>
            <a:rPr lang="it-IT" sz="1300" kern="1200" dirty="0" err="1" smtClean="0">
              <a:latin typeface="Calibri" pitchFamily="34" charset="0"/>
            </a:rPr>
            <a:t>functions</a:t>
          </a:r>
          <a:r>
            <a:rPr lang="it-IT" sz="1300" kern="1200" dirty="0" smtClean="0">
              <a:latin typeface="Calibri" pitchFamily="34" charset="0"/>
            </a:rPr>
            <a:t> on the general </a:t>
          </a:r>
          <a:r>
            <a:rPr lang="it-IT" sz="1300" kern="1200" dirty="0" err="1" smtClean="0">
              <a:latin typeface="Calibri" pitchFamily="34" charset="0"/>
            </a:rPr>
            <a:t>functioning</a:t>
          </a:r>
          <a:r>
            <a:rPr lang="it-IT" sz="1300" kern="1200" dirty="0" smtClean="0">
              <a:latin typeface="Calibri" pitchFamily="34" charset="0"/>
            </a:rPr>
            <a:t> of the control </a:t>
          </a:r>
          <a:r>
            <a:rPr lang="it-IT" sz="1300" kern="1200" dirty="0" err="1" smtClean="0">
              <a:latin typeface="Calibri" pitchFamily="34" charset="0"/>
            </a:rPr>
            <a:t>system</a:t>
          </a:r>
          <a:r>
            <a:rPr lang="it-IT" sz="1300" kern="1200" dirty="0" smtClean="0">
              <a:latin typeface="Calibri" pitchFamily="34" charset="0"/>
            </a:rPr>
            <a:t> of the 2014/2020 ETC </a:t>
          </a:r>
          <a:r>
            <a:rPr lang="it-IT" sz="1300" kern="1200" dirty="0" err="1" smtClean="0">
              <a:latin typeface="Calibri" pitchFamily="34" charset="0"/>
            </a:rPr>
            <a:t>Programmes</a:t>
          </a:r>
          <a:endParaRPr lang="it-IT" sz="1300" kern="1200" dirty="0">
            <a:latin typeface="Calibri" pitchFamily="34" charset="0"/>
          </a:endParaRPr>
        </a:p>
        <a:p>
          <a:pPr marL="114300" lvl="1" indent="-114300" algn="just" defTabSz="5778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it-IT" sz="1300" b="1" kern="1200" dirty="0" err="1" smtClean="0">
              <a:latin typeface="Calibri" pitchFamily="34" charset="0"/>
            </a:rPr>
            <a:t>Decree</a:t>
          </a:r>
          <a:r>
            <a:rPr lang="it-IT" sz="1300" b="1" kern="1200" dirty="0" smtClean="0">
              <a:latin typeface="Calibri" pitchFamily="34" charset="0"/>
            </a:rPr>
            <a:t> by the General </a:t>
          </a:r>
          <a:r>
            <a:rPr lang="it-IT" sz="1300" b="1" kern="1200" dirty="0" err="1" smtClean="0">
              <a:latin typeface="Calibri" pitchFamily="34" charset="0"/>
            </a:rPr>
            <a:t>Director</a:t>
          </a:r>
          <a:r>
            <a:rPr lang="it-IT" sz="1300" b="1" kern="1200" dirty="0" smtClean="0">
              <a:latin typeface="Calibri" pitchFamily="34" charset="0"/>
            </a:rPr>
            <a:t> of Agenzia per la Coesione Territoriale n. 209 of 5th </a:t>
          </a:r>
          <a:r>
            <a:rPr lang="it-IT" sz="1300" b="1" kern="1200" dirty="0" err="1" smtClean="0">
              <a:latin typeface="Calibri" pitchFamily="34" charset="0"/>
            </a:rPr>
            <a:t>September</a:t>
          </a:r>
          <a:r>
            <a:rPr lang="it-IT" sz="1300" b="1" kern="1200" dirty="0" smtClean="0">
              <a:latin typeface="Calibri" pitchFamily="34" charset="0"/>
            </a:rPr>
            <a:t> 2016</a:t>
          </a:r>
          <a:r>
            <a:rPr lang="it-IT" sz="1300" kern="1200" dirty="0" smtClean="0">
              <a:latin typeface="Calibri" pitchFamily="34" charset="0"/>
            </a:rPr>
            <a:t>: </a:t>
          </a:r>
          <a:r>
            <a:rPr lang="it-IT" sz="1300" kern="1200" dirty="0" err="1" smtClean="0">
              <a:latin typeface="Calibri" pitchFamily="34" charset="0"/>
            </a:rPr>
            <a:t>defines</a:t>
          </a:r>
          <a:r>
            <a:rPr lang="it-IT" sz="1300" kern="1200" dirty="0" smtClean="0">
              <a:latin typeface="Calibri" pitchFamily="34" charset="0"/>
            </a:rPr>
            <a:t> the </a:t>
          </a:r>
          <a:r>
            <a:rPr lang="it-IT" sz="1300" kern="1200" dirty="0" err="1" smtClean="0">
              <a:latin typeface="Calibri" pitchFamily="34" charset="0"/>
            </a:rPr>
            <a:t>members</a:t>
          </a:r>
          <a:r>
            <a:rPr lang="it-IT" sz="1300" kern="1200" dirty="0" smtClean="0">
              <a:latin typeface="Calibri" pitchFamily="34" charset="0"/>
            </a:rPr>
            <a:t> of the Commissione Mista Stato, Regioni e Provincie Autonome</a:t>
          </a:r>
          <a:endParaRPr lang="it-IT" sz="1300" kern="1200" dirty="0">
            <a:latin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 smtClean="0">
            <a:latin typeface="Calibri" pitchFamily="34" charset="0"/>
          </a:endParaRPr>
        </a:p>
      </dsp:txBody>
      <dsp:txXfrm>
        <a:off x="0" y="465090"/>
        <a:ext cx="7397108" cy="3402000"/>
      </dsp:txXfrm>
    </dsp:sp>
    <dsp:sp modelId="{F2D1B3E2-6764-4FAD-8D2C-A9414872EAF0}">
      <dsp:nvSpPr>
        <dsp:cNvPr id="0" name=""/>
        <dsp:cNvSpPr/>
      </dsp:nvSpPr>
      <dsp:spPr>
        <a:xfrm>
          <a:off x="369494" y="21341"/>
          <a:ext cx="4449175" cy="5765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5715" tIns="0" rIns="19571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>
              <a:latin typeface="Calibri" pitchFamily="34" charset="0"/>
            </a:rPr>
            <a:t>Institutional</a:t>
          </a:r>
          <a:r>
            <a:rPr lang="it-IT" sz="1600" b="1" kern="1200" dirty="0" smtClean="0">
              <a:latin typeface="Calibri" pitchFamily="34" charset="0"/>
            </a:rPr>
            <a:t> </a:t>
          </a:r>
          <a:r>
            <a:rPr lang="it-IT" sz="1600" b="1" kern="1200" dirty="0" err="1" smtClean="0">
              <a:latin typeface="Calibri" pitchFamily="34" charset="0"/>
            </a:rPr>
            <a:t>Acts</a:t>
          </a:r>
          <a:r>
            <a:rPr lang="it-IT" sz="1600" b="1" kern="1200" dirty="0" smtClean="0">
              <a:latin typeface="Calibri" pitchFamily="34" charset="0"/>
            </a:rPr>
            <a:t>:</a:t>
          </a:r>
          <a:endParaRPr lang="it-IT" sz="1600" b="1" kern="1200" dirty="0">
            <a:latin typeface="Calibri" pitchFamily="34" charset="0"/>
          </a:endParaRPr>
        </a:p>
      </dsp:txBody>
      <dsp:txXfrm>
        <a:off x="397641" y="49488"/>
        <a:ext cx="4392881" cy="520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CCAE4-85A8-4A0E-9E83-268E07EFD79D}">
      <dsp:nvSpPr>
        <dsp:cNvPr id="0" name=""/>
        <dsp:cNvSpPr/>
      </dsp:nvSpPr>
      <dsp:spPr>
        <a:xfrm>
          <a:off x="0" y="0"/>
          <a:ext cx="1296143" cy="289725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2BF40-252A-45EC-863E-6EFB34F6BDDB}">
      <dsp:nvSpPr>
        <dsp:cNvPr id="0" name=""/>
        <dsp:cNvSpPr/>
      </dsp:nvSpPr>
      <dsp:spPr>
        <a:xfrm>
          <a:off x="85320" y="1080119"/>
          <a:ext cx="775908" cy="68361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ROLE </a:t>
          </a:r>
          <a:endParaRPr lang="it-IT" sz="1800" kern="1200" dirty="0"/>
        </a:p>
      </dsp:txBody>
      <dsp:txXfrm>
        <a:off x="118691" y="1113490"/>
        <a:ext cx="709166" cy="6168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16011-5D27-4BA6-9507-8ADE16813F0D}">
      <dsp:nvSpPr>
        <dsp:cNvPr id="0" name=""/>
        <dsp:cNvSpPr/>
      </dsp:nvSpPr>
      <dsp:spPr>
        <a:xfrm>
          <a:off x="0" y="0"/>
          <a:ext cx="3769162" cy="309634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>
              <a:latin typeface="Calibri" pitchFamily="34" charset="0"/>
            </a:rPr>
            <a:t>Coordination</a:t>
          </a:r>
          <a:r>
            <a:rPr lang="it-IT" sz="1400" kern="1200" dirty="0" smtClean="0">
              <a:latin typeface="Calibri" pitchFamily="34" charset="0"/>
            </a:rPr>
            <a:t> on the general </a:t>
          </a:r>
          <a:r>
            <a:rPr lang="it-IT" sz="1400" kern="1200" dirty="0" err="1" smtClean="0">
              <a:latin typeface="Calibri" pitchFamily="34" charset="0"/>
            </a:rPr>
            <a:t>functioning</a:t>
          </a:r>
          <a:r>
            <a:rPr lang="it-IT" sz="1400" kern="1200" dirty="0" smtClean="0">
              <a:latin typeface="Calibri" pitchFamily="34" charset="0"/>
            </a:rPr>
            <a:t> of the </a:t>
          </a:r>
          <a:r>
            <a:rPr lang="it-IT" sz="1400" kern="1200" dirty="0" err="1" smtClean="0">
              <a:latin typeface="Calibri" pitchFamily="34" charset="0"/>
            </a:rPr>
            <a:t>national</a:t>
          </a:r>
          <a:r>
            <a:rPr lang="it-IT" sz="1400" kern="1200" dirty="0" smtClean="0">
              <a:latin typeface="Calibri" pitchFamily="34" charset="0"/>
            </a:rPr>
            <a:t> control </a:t>
          </a:r>
          <a:r>
            <a:rPr lang="it-IT" sz="1400" kern="1200" dirty="0" err="1" smtClean="0">
              <a:latin typeface="Calibri" pitchFamily="34" charset="0"/>
            </a:rPr>
            <a:t>system</a:t>
          </a:r>
          <a:r>
            <a:rPr lang="it-IT" sz="1400" kern="1200" dirty="0" smtClean="0">
              <a:latin typeface="Calibri" pitchFamily="34" charset="0"/>
            </a:rPr>
            <a:t> of the </a:t>
          </a:r>
          <a:r>
            <a:rPr lang="it-IT" sz="1400" kern="1200" dirty="0" err="1" smtClean="0">
              <a:latin typeface="Calibri" pitchFamily="34" charset="0"/>
            </a:rPr>
            <a:t>following</a:t>
          </a:r>
          <a:r>
            <a:rPr lang="it-IT" sz="1400" kern="1200" dirty="0" smtClean="0">
              <a:latin typeface="Calibri" pitchFamily="34" charset="0"/>
            </a:rPr>
            <a:t> 2014/2020 ETC </a:t>
          </a:r>
          <a:r>
            <a:rPr lang="it-IT" sz="1400" kern="1200" dirty="0" err="1" smtClean="0">
              <a:latin typeface="Calibri" pitchFamily="34" charset="0"/>
            </a:rPr>
            <a:t>Programes</a:t>
          </a:r>
          <a:r>
            <a:rPr lang="it-IT" sz="1400" kern="1200" dirty="0" smtClean="0">
              <a:latin typeface="Calibri" pitchFamily="34" charset="0"/>
            </a:rPr>
            <a:t>: </a:t>
          </a:r>
          <a:endParaRPr lang="it-IT" sz="1400" kern="1200" dirty="0">
            <a:latin typeface="Calibri" pitchFamily="34" charset="0"/>
          </a:endParaRPr>
        </a:p>
      </dsp:txBody>
      <dsp:txXfrm>
        <a:off x="0" y="0"/>
        <a:ext cx="3769162" cy="928903"/>
      </dsp:txXfrm>
    </dsp:sp>
    <dsp:sp modelId="{00F1C079-D146-47BD-A49D-F6CBCBE2C74C}">
      <dsp:nvSpPr>
        <dsp:cNvPr id="0" name=""/>
        <dsp:cNvSpPr/>
      </dsp:nvSpPr>
      <dsp:spPr>
        <a:xfrm>
          <a:off x="376916" y="93079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libri" pitchFamily="34" charset="0"/>
            </a:rPr>
            <a:t>Alpine </a:t>
          </a:r>
          <a:r>
            <a:rPr lang="it-IT" sz="1300" kern="1200" dirty="0" err="1" smtClean="0">
              <a:latin typeface="Calibri" pitchFamily="34" charset="0"/>
            </a:rPr>
            <a:t>Space</a:t>
          </a:r>
          <a:r>
            <a:rPr lang="it-IT" sz="1300" kern="1200" dirty="0" smtClean="0">
              <a:latin typeface="Calibri" pitchFamily="34" charset="0"/>
            </a:rPr>
            <a:t>  </a:t>
          </a:r>
          <a:endParaRPr lang="it-IT" sz="1300" kern="1200" dirty="0">
            <a:latin typeface="Calibri" pitchFamily="34" charset="0"/>
          </a:endParaRPr>
        </a:p>
      </dsp:txBody>
      <dsp:txXfrm>
        <a:off x="384342" y="938219"/>
        <a:ext cx="3000477" cy="238691"/>
      </dsp:txXfrm>
    </dsp:sp>
    <dsp:sp modelId="{F6FD9379-A145-44C2-AFF6-00627D0EDFC4}">
      <dsp:nvSpPr>
        <dsp:cNvPr id="0" name=""/>
        <dsp:cNvSpPr/>
      </dsp:nvSpPr>
      <dsp:spPr>
        <a:xfrm>
          <a:off x="376916" y="122334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-744129"/>
            <a:satOff val="4483"/>
            <a:lumOff val="3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err="1" smtClean="0">
              <a:latin typeface="Calibri" pitchFamily="34" charset="0"/>
            </a:rPr>
            <a:t>Central</a:t>
          </a:r>
          <a:r>
            <a:rPr lang="it-IT" sz="1300" kern="1200" dirty="0" smtClean="0">
              <a:latin typeface="Calibri" pitchFamily="34" charset="0"/>
            </a:rPr>
            <a:t> </a:t>
          </a:r>
          <a:r>
            <a:rPr lang="it-IT" sz="1300" kern="1200" dirty="0" err="1" smtClean="0">
              <a:latin typeface="Calibri" pitchFamily="34" charset="0"/>
            </a:rPr>
            <a:t>Europe</a:t>
          </a:r>
          <a:r>
            <a:rPr lang="it-IT" sz="1300" kern="1200" dirty="0" smtClean="0">
              <a:latin typeface="Calibri" pitchFamily="34" charset="0"/>
            </a:rPr>
            <a:t> </a:t>
          </a:r>
          <a:endParaRPr lang="it-IT" sz="1300" kern="1200" dirty="0">
            <a:latin typeface="Calibri" pitchFamily="34" charset="0"/>
          </a:endParaRPr>
        </a:p>
      </dsp:txBody>
      <dsp:txXfrm>
        <a:off x="384342" y="1230769"/>
        <a:ext cx="3000477" cy="238691"/>
      </dsp:txXfrm>
    </dsp:sp>
    <dsp:sp modelId="{0169CDF6-E029-4D8B-A664-1E45BF37F6A9}">
      <dsp:nvSpPr>
        <dsp:cNvPr id="0" name=""/>
        <dsp:cNvSpPr/>
      </dsp:nvSpPr>
      <dsp:spPr>
        <a:xfrm>
          <a:off x="376916" y="151589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libri" pitchFamily="34" charset="0"/>
            </a:rPr>
            <a:t>MED</a:t>
          </a:r>
          <a:endParaRPr lang="it-IT" sz="1300" kern="1200" dirty="0">
            <a:latin typeface="Calibri" pitchFamily="34" charset="0"/>
          </a:endParaRPr>
        </a:p>
      </dsp:txBody>
      <dsp:txXfrm>
        <a:off x="384342" y="1523319"/>
        <a:ext cx="3000477" cy="238691"/>
      </dsp:txXfrm>
    </dsp:sp>
    <dsp:sp modelId="{0A1FC26F-E1DC-4B2D-9347-02FD0E96B206}">
      <dsp:nvSpPr>
        <dsp:cNvPr id="0" name=""/>
        <dsp:cNvSpPr/>
      </dsp:nvSpPr>
      <dsp:spPr>
        <a:xfrm>
          <a:off x="376916" y="180844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libri" pitchFamily="34" charset="0"/>
            </a:rPr>
            <a:t>ADRION</a:t>
          </a:r>
          <a:endParaRPr lang="it-IT" sz="1300" kern="1200" dirty="0">
            <a:latin typeface="Calibri" pitchFamily="34" charset="0"/>
          </a:endParaRPr>
        </a:p>
      </dsp:txBody>
      <dsp:txXfrm>
        <a:off x="384342" y="1815869"/>
        <a:ext cx="3000477" cy="238691"/>
      </dsp:txXfrm>
    </dsp:sp>
    <dsp:sp modelId="{6211D09D-4B37-4631-80C4-62B437A78E06}">
      <dsp:nvSpPr>
        <dsp:cNvPr id="0" name=""/>
        <dsp:cNvSpPr/>
      </dsp:nvSpPr>
      <dsp:spPr>
        <a:xfrm>
          <a:off x="376916" y="210099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-2976514"/>
            <a:satOff val="17933"/>
            <a:lumOff val="14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libri" pitchFamily="34" charset="0"/>
            </a:rPr>
            <a:t>INTERREG EUROPE</a:t>
          </a:r>
          <a:endParaRPr lang="it-IT" sz="1300" kern="1200" dirty="0">
            <a:latin typeface="Calibri" pitchFamily="34" charset="0"/>
          </a:endParaRPr>
        </a:p>
      </dsp:txBody>
      <dsp:txXfrm>
        <a:off x="384342" y="2108419"/>
        <a:ext cx="3000477" cy="238691"/>
      </dsp:txXfrm>
    </dsp:sp>
    <dsp:sp modelId="{51EC04F4-88E0-48F7-9E67-37D0ACABB3AB}">
      <dsp:nvSpPr>
        <dsp:cNvPr id="0" name=""/>
        <dsp:cNvSpPr/>
      </dsp:nvSpPr>
      <dsp:spPr>
        <a:xfrm>
          <a:off x="376916" y="239354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-3720643"/>
            <a:satOff val="22416"/>
            <a:lumOff val="179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libri" pitchFamily="34" charset="0"/>
            </a:rPr>
            <a:t>URBACT III </a:t>
          </a:r>
          <a:endParaRPr lang="it-IT" sz="1300" kern="1200" dirty="0">
            <a:latin typeface="Calibri" pitchFamily="34" charset="0"/>
          </a:endParaRPr>
        </a:p>
      </dsp:txBody>
      <dsp:txXfrm>
        <a:off x="384342" y="2400969"/>
        <a:ext cx="3000477" cy="238691"/>
      </dsp:txXfrm>
    </dsp:sp>
    <dsp:sp modelId="{C3306B13-2896-494F-928B-A68A79280D6F}">
      <dsp:nvSpPr>
        <dsp:cNvPr id="0" name=""/>
        <dsp:cNvSpPr/>
      </dsp:nvSpPr>
      <dsp:spPr>
        <a:xfrm>
          <a:off x="376916" y="2686093"/>
          <a:ext cx="3015329" cy="253543"/>
        </a:xfrm>
        <a:prstGeom prst="roundRect">
          <a:avLst>
            <a:gd name="adj" fmla="val 10000"/>
          </a:avLst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>
              <a:latin typeface="Calibri" pitchFamily="34" charset="0"/>
            </a:rPr>
            <a:t>ENI CBC MED </a:t>
          </a:r>
          <a:endParaRPr lang="it-IT" sz="1300" kern="1200" dirty="0">
            <a:latin typeface="Calibri" pitchFamily="34" charset="0"/>
          </a:endParaRPr>
        </a:p>
      </dsp:txBody>
      <dsp:txXfrm>
        <a:off x="384342" y="2693519"/>
        <a:ext cx="3000477" cy="2386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0AF06-A99F-4E4E-AD4F-EABBBC652627}">
      <dsp:nvSpPr>
        <dsp:cNvPr id="0" name=""/>
        <dsp:cNvSpPr/>
      </dsp:nvSpPr>
      <dsp:spPr>
        <a:xfrm>
          <a:off x="3714" y="678854"/>
          <a:ext cx="3663898" cy="146555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To </a:t>
          </a:r>
          <a:r>
            <a:rPr lang="it-IT" sz="1600" kern="1200" dirty="0" err="1" smtClean="0"/>
            <a:t>manage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horizontal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issues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about</a:t>
          </a:r>
          <a:r>
            <a:rPr lang="it-IT" sz="1600" kern="1200" dirty="0" smtClean="0"/>
            <a:t> the </a:t>
          </a:r>
          <a:r>
            <a:rPr lang="it-IT" sz="1600" kern="1200" dirty="0" err="1" smtClean="0"/>
            <a:t>functioning</a:t>
          </a:r>
          <a:r>
            <a:rPr lang="it-IT" sz="1600" kern="1200" dirty="0" smtClean="0"/>
            <a:t> and the </a:t>
          </a:r>
          <a:r>
            <a:rPr lang="it-IT" sz="1600" kern="1200" dirty="0" err="1" smtClean="0"/>
            <a:t>quality</a:t>
          </a:r>
          <a:r>
            <a:rPr lang="it-IT" sz="1600" kern="1200" dirty="0" smtClean="0"/>
            <a:t> of the </a:t>
          </a:r>
          <a:r>
            <a:rPr lang="it-IT" sz="1600" kern="1200" dirty="0" err="1" smtClean="0"/>
            <a:t>system</a:t>
          </a:r>
          <a:r>
            <a:rPr lang="it-IT" sz="1600" kern="1200" dirty="0" smtClean="0"/>
            <a:t>: </a:t>
          </a:r>
          <a:endParaRPr lang="it-IT" sz="1600" kern="1200" dirty="0"/>
        </a:p>
      </dsp:txBody>
      <dsp:txXfrm>
        <a:off x="736494" y="678854"/>
        <a:ext cx="2198339" cy="1465559"/>
      </dsp:txXfrm>
    </dsp:sp>
    <dsp:sp modelId="{AB91149B-6E35-43EE-98A7-7BE78A44655A}">
      <dsp:nvSpPr>
        <dsp:cNvPr id="0" name=""/>
        <dsp:cNvSpPr/>
      </dsp:nvSpPr>
      <dsp:spPr>
        <a:xfrm>
          <a:off x="3451612" y="678854"/>
          <a:ext cx="3663898" cy="1465559"/>
        </a:xfrm>
        <a:prstGeom prst="chevron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1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i="0" kern="1200" baseline="0" dirty="0" err="1" smtClean="0">
              <a:latin typeface="Calibri" pitchFamily="34" charset="0"/>
            </a:rPr>
            <a:t>Approval</a:t>
          </a:r>
          <a:r>
            <a:rPr lang="it-IT" sz="1600" b="0" i="0" kern="1200" baseline="0" dirty="0" smtClean="0">
              <a:latin typeface="Calibri" pitchFamily="34" charset="0"/>
            </a:rPr>
            <a:t> of the </a:t>
          </a:r>
          <a:r>
            <a:rPr lang="it-IT" sz="1600" b="0" i="0" kern="1200" baseline="0" dirty="0" err="1" smtClean="0">
              <a:latin typeface="Calibri" pitchFamily="34" charset="0"/>
            </a:rPr>
            <a:t>selections</a:t>
          </a:r>
          <a:r>
            <a:rPr lang="it-IT" sz="1600" b="0" i="0" kern="1200" baseline="0" dirty="0" smtClean="0">
              <a:latin typeface="Calibri" pitchFamily="34" charset="0"/>
            </a:rPr>
            <a:t> made by the </a:t>
          </a:r>
          <a:r>
            <a:rPr lang="it-IT" sz="1600" b="0" i="0" kern="1200" baseline="0" dirty="0" err="1" smtClean="0">
              <a:latin typeface="Calibri" pitchFamily="34" charset="0"/>
            </a:rPr>
            <a:t>beneficiaries</a:t>
          </a:r>
          <a:r>
            <a:rPr lang="it-IT" sz="1600" b="0" i="0" kern="1200" baseline="0" dirty="0" smtClean="0">
              <a:latin typeface="Calibri" pitchFamily="34" charset="0"/>
            </a:rPr>
            <a:t> of ETC </a:t>
          </a:r>
          <a:r>
            <a:rPr lang="it-IT" sz="1600" b="0" i="0" kern="1200" baseline="0" dirty="0" err="1" smtClean="0">
              <a:latin typeface="Calibri" pitchFamily="34" charset="0"/>
            </a:rPr>
            <a:t>Programmes</a:t>
          </a:r>
          <a:r>
            <a:rPr lang="it-IT" sz="1600" b="0" i="0" kern="1200" baseline="0" dirty="0" smtClean="0">
              <a:latin typeface="Calibri" pitchFamily="34" charset="0"/>
            </a:rPr>
            <a:t> with </a:t>
          </a:r>
          <a:r>
            <a:rPr lang="it-IT" sz="1600" b="0" i="0" kern="1200" baseline="0" dirty="0" err="1" smtClean="0">
              <a:latin typeface="Calibri" pitchFamily="34" charset="0"/>
            </a:rPr>
            <a:t>reference</a:t>
          </a:r>
          <a:r>
            <a:rPr lang="it-IT" sz="1600" b="0" i="0" kern="1200" baseline="0" dirty="0" smtClean="0">
              <a:latin typeface="Calibri" pitchFamily="34" charset="0"/>
            </a:rPr>
            <a:t> to the FLC</a:t>
          </a:r>
          <a:endParaRPr lang="it-IT" sz="1600" kern="1200" dirty="0">
            <a:latin typeface="Calibri" pitchFamily="34" charset="0"/>
          </a:endParaRPr>
        </a:p>
      </dsp:txBody>
      <dsp:txXfrm>
        <a:off x="4184392" y="678854"/>
        <a:ext cx="2198339" cy="1465559"/>
      </dsp:txXfrm>
    </dsp:sp>
    <dsp:sp modelId="{343C9562-3CD0-4F13-9AE1-A92342AED8B6}">
      <dsp:nvSpPr>
        <dsp:cNvPr id="0" name=""/>
        <dsp:cNvSpPr/>
      </dsp:nvSpPr>
      <dsp:spPr>
        <a:xfrm>
          <a:off x="3451612" y="2327609"/>
          <a:ext cx="2931118" cy="11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rgbClr val="1F497D"/>
              </a:solidFill>
            </a:rPr>
            <a:t>FLC </a:t>
          </a:r>
          <a:r>
            <a:rPr lang="it-IT" sz="1400" kern="1200" dirty="0" err="1" smtClean="0">
              <a:solidFill>
                <a:srgbClr val="1F497D"/>
              </a:solidFill>
            </a:rPr>
            <a:t>validation</a:t>
          </a:r>
          <a:r>
            <a:rPr lang="it-IT" sz="1400" kern="1200" dirty="0" smtClean="0">
              <a:solidFill>
                <a:srgbClr val="1F497D"/>
              </a:solidFill>
            </a:rPr>
            <a:t>: </a:t>
          </a:r>
          <a:r>
            <a:rPr lang="it-IT" sz="1400" kern="1200" dirty="0" err="1" smtClean="0">
              <a:solidFill>
                <a:srgbClr val="1F497D"/>
              </a:solidFill>
            </a:rPr>
            <a:t>professionals</a:t>
          </a:r>
          <a:endParaRPr lang="it-IT" sz="1400" kern="1200" dirty="0">
            <a:solidFill>
              <a:srgbClr val="1F497D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rgbClr val="1F497D"/>
              </a:solidFill>
            </a:rPr>
            <a:t>FLC </a:t>
          </a:r>
          <a:r>
            <a:rPr lang="it-IT" sz="1400" kern="1200" dirty="0" err="1" smtClean="0">
              <a:solidFill>
                <a:srgbClr val="1F497D"/>
              </a:solidFill>
            </a:rPr>
            <a:t>validation</a:t>
          </a:r>
          <a:r>
            <a:rPr lang="it-IT" sz="1400" kern="1200" dirty="0" smtClean="0">
              <a:solidFill>
                <a:srgbClr val="1F497D"/>
              </a:solidFill>
            </a:rPr>
            <a:t>: companies</a:t>
          </a:r>
          <a:endParaRPr lang="it-IT" sz="1400" kern="1200" dirty="0">
            <a:solidFill>
              <a:srgbClr val="1F497D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rgbClr val="1F497D"/>
              </a:solidFill>
            </a:rPr>
            <a:t>FLC </a:t>
          </a:r>
          <a:r>
            <a:rPr lang="it-IT" sz="1400" kern="1200" dirty="0" err="1" smtClean="0">
              <a:solidFill>
                <a:srgbClr val="1F497D"/>
              </a:solidFill>
            </a:rPr>
            <a:t>validation</a:t>
          </a:r>
          <a:r>
            <a:rPr lang="it-IT" sz="1400" kern="1200" dirty="0" smtClean="0">
              <a:solidFill>
                <a:srgbClr val="1F497D"/>
              </a:solidFill>
            </a:rPr>
            <a:t>: </a:t>
          </a:r>
          <a:r>
            <a:rPr lang="it-IT" sz="1400" kern="1200" dirty="0" err="1" smtClean="0">
              <a:solidFill>
                <a:srgbClr val="1F497D"/>
              </a:solidFill>
            </a:rPr>
            <a:t>internal</a:t>
          </a:r>
          <a:r>
            <a:rPr lang="it-IT" sz="1400" kern="1200" dirty="0" smtClean="0">
              <a:solidFill>
                <a:srgbClr val="1F497D"/>
              </a:solidFill>
            </a:rPr>
            <a:t> staff</a:t>
          </a:r>
          <a:endParaRPr lang="it-IT" sz="1400" kern="1200" dirty="0">
            <a:solidFill>
              <a:srgbClr val="1F497D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rgbClr val="1F497D"/>
              </a:solidFill>
            </a:rPr>
            <a:t>FLC </a:t>
          </a:r>
          <a:r>
            <a:rPr lang="it-IT" sz="1400" kern="1200" dirty="0" err="1" smtClean="0">
              <a:solidFill>
                <a:srgbClr val="1F497D"/>
              </a:solidFill>
            </a:rPr>
            <a:t>revocation</a:t>
          </a:r>
          <a:endParaRPr lang="it-IT" sz="1400" kern="1200" dirty="0">
            <a:solidFill>
              <a:srgbClr val="1F497D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700" kern="1200" dirty="0">
            <a:solidFill>
              <a:srgbClr val="1F497D"/>
            </a:solidFill>
          </a:endParaRPr>
        </a:p>
      </dsp:txBody>
      <dsp:txXfrm>
        <a:off x="3451612" y="2327609"/>
        <a:ext cx="2931118" cy="117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93736-D966-4032-952A-675903C351E2}">
      <dsp:nvSpPr>
        <dsp:cNvPr id="0" name=""/>
        <dsp:cNvSpPr/>
      </dsp:nvSpPr>
      <dsp:spPr>
        <a:xfrm>
          <a:off x="0" y="417"/>
          <a:ext cx="6345934" cy="9981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The </a:t>
          </a:r>
          <a:r>
            <a:rPr lang="it-IT" sz="1600" b="1" kern="1200" dirty="0" smtClean="0">
              <a:solidFill>
                <a:srgbClr val="002060"/>
              </a:solidFill>
              <a:latin typeface="Calibri" pitchFamily="34" charset="0"/>
            </a:rPr>
            <a:t>TECHNICAL SECRETARY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depends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by the CM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Precidency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has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been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established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within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Territorial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Cohesion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Agency,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Programmes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AREA, Office 7 «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Competence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centre on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coordination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execution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 of First Level </a:t>
          </a:r>
          <a:r>
            <a:rPr lang="it-IT" sz="1600" b="0" kern="1200" dirty="0" err="1" smtClean="0">
              <a:solidFill>
                <a:srgbClr val="002060"/>
              </a:solidFill>
              <a:latin typeface="Calibri" pitchFamily="34" charset="0"/>
            </a:rPr>
            <a:t>Controls</a:t>
          </a:r>
          <a:r>
            <a:rPr lang="it-IT" sz="1600" b="0" kern="1200" dirty="0" smtClean="0">
              <a:solidFill>
                <a:srgbClr val="002060"/>
              </a:solidFill>
              <a:latin typeface="Calibri" pitchFamily="34" charset="0"/>
            </a:rPr>
            <a:t>»</a:t>
          </a:r>
          <a:endParaRPr lang="it-IT" sz="16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48726" y="49143"/>
        <a:ext cx="6248482" cy="9007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A3A34-5600-403B-BA03-5B0D1CDC9B2E}">
      <dsp:nvSpPr>
        <dsp:cNvPr id="0" name=""/>
        <dsp:cNvSpPr/>
      </dsp:nvSpPr>
      <dsp:spPr>
        <a:xfrm>
          <a:off x="0" y="253249"/>
          <a:ext cx="6664286" cy="26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223" tIns="333248" rIns="517223" bIns="113792" numCol="1" spcCol="1270" anchor="t" anchorCtr="0">
          <a:noAutofit/>
        </a:bodyPr>
        <a:lstStyle/>
        <a:p>
          <a:pPr marL="365125" lvl="1" indent="-365125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Manages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organizational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aspects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of the Commissione Mista</a:t>
          </a:r>
          <a:endParaRPr lang="it-IT" sz="1600" kern="1200" dirty="0">
            <a:solidFill>
              <a:srgbClr val="002060"/>
            </a:solidFill>
            <a:latin typeface="Calibri" pitchFamily="34" charset="0"/>
          </a:endParaRPr>
        </a:p>
        <a:p>
          <a:pPr marL="365125" lvl="1" indent="-365125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Implements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functions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deriving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from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activities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linked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of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FLCs</a:t>
          </a:r>
          <a:endParaRPr lang="it-IT" sz="1600" kern="1200" dirty="0">
            <a:solidFill>
              <a:srgbClr val="002060"/>
            </a:solidFill>
            <a:latin typeface="Calibri" pitchFamily="34" charset="0"/>
          </a:endParaRPr>
        </a:p>
        <a:p>
          <a:pPr marL="365125" lvl="1" indent="-365125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Drafts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documentation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submitted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Commission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decision</a:t>
          </a:r>
          <a:endParaRPr lang="it-IT" sz="1600" kern="1200" dirty="0">
            <a:solidFill>
              <a:srgbClr val="002060"/>
            </a:solidFill>
            <a:latin typeface="Calibri" pitchFamily="34" charset="0"/>
          </a:endParaRPr>
        </a:p>
        <a:p>
          <a:pPr marL="365125" lvl="1" indent="-365125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Supports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Precidency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in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its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functions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connected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approval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of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manuals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,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and in the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fulfilment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of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its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duties</a:t>
          </a:r>
          <a:endParaRPr lang="it-IT" sz="1600" kern="1200" dirty="0">
            <a:solidFill>
              <a:srgbClr val="002060"/>
            </a:solidFill>
            <a:latin typeface="Calibri" pitchFamily="34" charset="0"/>
          </a:endParaRPr>
        </a:p>
        <a:p>
          <a:pPr marL="365125" lvl="1" indent="-365125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Examines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specific</a:t>
          </a:r>
          <a:r>
            <a:rPr lang="it-IT" sz="16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600" kern="1200" dirty="0" err="1" smtClean="0">
              <a:solidFill>
                <a:srgbClr val="002060"/>
              </a:solidFill>
              <a:latin typeface="Calibri" pitchFamily="34" charset="0"/>
            </a:rPr>
            <a:t>thematics</a:t>
          </a:r>
          <a:endParaRPr lang="it-IT" sz="16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0" y="253249"/>
        <a:ext cx="6664286" cy="2620800"/>
      </dsp:txXfrm>
    </dsp:sp>
    <dsp:sp modelId="{7F829B01-6AE1-4648-99D3-915AC632F527}">
      <dsp:nvSpPr>
        <dsp:cNvPr id="0" name=""/>
        <dsp:cNvSpPr/>
      </dsp:nvSpPr>
      <dsp:spPr>
        <a:xfrm>
          <a:off x="333214" y="8544"/>
          <a:ext cx="4665000" cy="47232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326" tIns="0" rIns="17632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  <a:latin typeface="Calibri" pitchFamily="34" charset="0"/>
            </a:rPr>
            <a:t>FUNCTIONS</a:t>
          </a:r>
          <a:endParaRPr lang="it-IT" sz="18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356271" y="31601"/>
        <a:ext cx="4618886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2B777-0C07-47E6-8F11-13B358C096D7}">
      <dsp:nvSpPr>
        <dsp:cNvPr id="0" name=""/>
        <dsp:cNvSpPr/>
      </dsp:nvSpPr>
      <dsp:spPr>
        <a:xfrm>
          <a:off x="0" y="144018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rgbClr val="002060"/>
              </a:solidFill>
              <a:latin typeface="Calibri" pitchFamily="34" charset="0"/>
            </a:rPr>
            <a:t>Project Partner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Selects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the Controller and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send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request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to the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Operational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Programme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endParaRPr lang="it-IT" sz="115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33778" y="177796"/>
        <a:ext cx="1854564" cy="1085716"/>
      </dsp:txXfrm>
    </dsp:sp>
    <dsp:sp modelId="{18333731-5F2B-4F66-B76B-08DD0A9439A1}">
      <dsp:nvSpPr>
        <dsp:cNvPr id="0" name=""/>
        <dsp:cNvSpPr/>
      </dsp:nvSpPr>
      <dsp:spPr>
        <a:xfrm rot="21566651">
          <a:off x="2092671" y="469340"/>
          <a:ext cx="410917" cy="476685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>
            <a:latin typeface="Futura Lt BT"/>
          </a:endParaRPr>
        </a:p>
      </dsp:txBody>
      <dsp:txXfrm>
        <a:off x="2092674" y="565275"/>
        <a:ext cx="287642" cy="286011"/>
      </dsp:txXfrm>
    </dsp:sp>
    <dsp:sp modelId="{A004A073-BBF7-4135-9B3B-F344C9C64647}">
      <dsp:nvSpPr>
        <dsp:cNvPr id="0" name=""/>
        <dsp:cNvSpPr/>
      </dsp:nvSpPr>
      <dsp:spPr>
        <a:xfrm>
          <a:off x="2697398" y="117850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rgbClr val="002060"/>
              </a:solidFill>
              <a:latin typeface="Calibri" pitchFamily="34" charset="0"/>
            </a:rPr>
            <a:t>OP </a:t>
          </a:r>
          <a:r>
            <a:rPr lang="it-IT" sz="1200" b="1" kern="1200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Collects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examines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documentation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and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forwards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it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together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with an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internal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check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list to the Commissione Mista</a:t>
          </a:r>
          <a:endParaRPr lang="it-IT" sz="115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2731176" y="151628"/>
        <a:ext cx="1854564" cy="1085716"/>
      </dsp:txXfrm>
    </dsp:sp>
    <dsp:sp modelId="{EDEAAFF2-6D6D-48B8-903C-46042D52026C}">
      <dsp:nvSpPr>
        <dsp:cNvPr id="0" name=""/>
        <dsp:cNvSpPr/>
      </dsp:nvSpPr>
      <dsp:spPr>
        <a:xfrm>
          <a:off x="4788665" y="456144"/>
          <a:ext cx="407489" cy="476685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>
            <a:latin typeface="Futura Lt BT"/>
          </a:endParaRPr>
        </a:p>
      </dsp:txBody>
      <dsp:txXfrm>
        <a:off x="4788665" y="551481"/>
        <a:ext cx="285242" cy="286011"/>
      </dsp:txXfrm>
    </dsp:sp>
    <dsp:sp modelId="{357B06ED-6F63-49FA-9478-A88467AF8343}">
      <dsp:nvSpPr>
        <dsp:cNvPr id="0" name=""/>
        <dsp:cNvSpPr/>
      </dsp:nvSpPr>
      <dsp:spPr>
        <a:xfrm>
          <a:off x="5388367" y="117850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>
              <a:solidFill>
                <a:srgbClr val="002060"/>
              </a:solidFill>
              <a:latin typeface="Calibri" pitchFamily="34" charset="0"/>
            </a:rPr>
            <a:t>Commissione Mista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Members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give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their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approval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/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refusal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to the Controller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authorization</a:t>
          </a:r>
          <a:endParaRPr lang="it-IT" sz="12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5422145" y="151628"/>
        <a:ext cx="1854564" cy="1085716"/>
      </dsp:txXfrm>
    </dsp:sp>
    <dsp:sp modelId="{599559D4-B08F-4433-B7A0-9BEE14DE29B6}">
      <dsp:nvSpPr>
        <dsp:cNvPr id="0" name=""/>
        <dsp:cNvSpPr/>
      </dsp:nvSpPr>
      <dsp:spPr>
        <a:xfrm rot="5400000">
          <a:off x="6145682" y="1405671"/>
          <a:ext cx="407489" cy="476685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>
            <a:latin typeface="Futura Lt BT"/>
          </a:endParaRPr>
        </a:p>
      </dsp:txBody>
      <dsp:txXfrm rot="-5400000">
        <a:off x="6206422" y="1440269"/>
        <a:ext cx="286011" cy="285242"/>
      </dsp:txXfrm>
    </dsp:sp>
    <dsp:sp modelId="{61F7F644-EE90-42F1-AA5A-F318015D4F0A}">
      <dsp:nvSpPr>
        <dsp:cNvPr id="0" name=""/>
        <dsp:cNvSpPr/>
      </dsp:nvSpPr>
      <dsp:spPr>
        <a:xfrm>
          <a:off x="5388367" y="2039970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rgbClr val="002060"/>
              </a:solidFill>
              <a:latin typeface="Calibri" pitchFamily="34" charset="0"/>
            </a:rPr>
            <a:t>Technical </a:t>
          </a:r>
          <a:r>
            <a:rPr lang="it-IT" sz="1200" b="1" kern="1200" dirty="0" err="1" smtClean="0">
              <a:solidFill>
                <a:srgbClr val="002060"/>
              </a:solidFill>
              <a:latin typeface="Calibri" pitchFamily="34" charset="0"/>
            </a:rPr>
            <a:t>Secretary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Collects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results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of the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procedures</a:t>
          </a:r>
          <a:endParaRPr lang="it-IT" sz="12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5422145" y="2073748"/>
        <a:ext cx="1854564" cy="1085716"/>
      </dsp:txXfrm>
    </dsp:sp>
    <dsp:sp modelId="{FA0D2A1C-456A-4CDA-8BE8-13FF3CCC501B}">
      <dsp:nvSpPr>
        <dsp:cNvPr id="0" name=""/>
        <dsp:cNvSpPr/>
      </dsp:nvSpPr>
      <dsp:spPr>
        <a:xfrm rot="10800000">
          <a:off x="4811731" y="2378264"/>
          <a:ext cx="407489" cy="476685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>
            <a:latin typeface="Futura Lt BT"/>
          </a:endParaRPr>
        </a:p>
      </dsp:txBody>
      <dsp:txXfrm rot="10800000">
        <a:off x="4933978" y="2473601"/>
        <a:ext cx="285242" cy="286011"/>
      </dsp:txXfrm>
    </dsp:sp>
    <dsp:sp modelId="{432BC120-78E6-44B1-8574-C92E137CC796}">
      <dsp:nvSpPr>
        <dsp:cNvPr id="0" name=""/>
        <dsp:cNvSpPr/>
      </dsp:nvSpPr>
      <dsp:spPr>
        <a:xfrm>
          <a:off x="2697398" y="2039970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>
              <a:solidFill>
                <a:srgbClr val="002060"/>
              </a:solidFill>
              <a:latin typeface="Calibri" pitchFamily="34" charset="0"/>
            </a:rPr>
            <a:t>Precidency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Authorizes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Programme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to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sign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confirtmation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declaration</a:t>
          </a:r>
          <a:endParaRPr lang="it-IT" sz="115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2731176" y="2073748"/>
        <a:ext cx="1854564" cy="1085716"/>
      </dsp:txXfrm>
    </dsp:sp>
    <dsp:sp modelId="{D0ACE2C4-FF9C-4F97-ABA4-8B945D1FFFCA}">
      <dsp:nvSpPr>
        <dsp:cNvPr id="0" name=""/>
        <dsp:cNvSpPr/>
      </dsp:nvSpPr>
      <dsp:spPr>
        <a:xfrm rot="10800000">
          <a:off x="2120762" y="2378264"/>
          <a:ext cx="407489" cy="476685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>
            <a:latin typeface="Futura Lt BT"/>
          </a:endParaRPr>
        </a:p>
      </dsp:txBody>
      <dsp:txXfrm rot="10800000">
        <a:off x="2243009" y="2473601"/>
        <a:ext cx="285242" cy="286011"/>
      </dsp:txXfrm>
    </dsp:sp>
    <dsp:sp modelId="{FAD0EFCA-CFEE-41EB-A69C-1FE5A82C14B4}">
      <dsp:nvSpPr>
        <dsp:cNvPr id="0" name=""/>
        <dsp:cNvSpPr/>
      </dsp:nvSpPr>
      <dsp:spPr>
        <a:xfrm>
          <a:off x="6430" y="2039970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rgbClr val="002060"/>
              </a:solidFill>
              <a:latin typeface="Calibri" pitchFamily="34" charset="0"/>
            </a:rPr>
            <a:t>OP </a:t>
          </a:r>
          <a:r>
            <a:rPr lang="it-IT" sz="1200" b="1" kern="1200" dirty="0" err="1" smtClean="0">
              <a:solidFill>
                <a:srgbClr val="002060"/>
              </a:solidFill>
              <a:latin typeface="Calibri" pitchFamily="34" charset="0"/>
            </a:rPr>
            <a:t>Representative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Informs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project</a:t>
          </a:r>
          <a:r>
            <a:rPr lang="it-IT" sz="1150" kern="1200" dirty="0" smtClean="0">
              <a:solidFill>
                <a:srgbClr val="002060"/>
              </a:solidFill>
              <a:latin typeface="Calibri" pitchFamily="34" charset="0"/>
            </a:rPr>
            <a:t> partner and the MA the FLC </a:t>
          </a:r>
          <a:r>
            <a:rPr lang="it-IT" sz="1150" kern="1200" dirty="0" err="1" smtClean="0">
              <a:solidFill>
                <a:srgbClr val="002060"/>
              </a:solidFill>
              <a:latin typeface="Calibri" pitchFamily="34" charset="0"/>
            </a:rPr>
            <a:t>Validation</a:t>
          </a:r>
          <a:endParaRPr lang="it-IT" sz="115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40208" y="2073748"/>
        <a:ext cx="1854564" cy="1085716"/>
      </dsp:txXfrm>
    </dsp:sp>
    <dsp:sp modelId="{6E379022-B8B6-495B-9433-FE04107B6208}">
      <dsp:nvSpPr>
        <dsp:cNvPr id="0" name=""/>
        <dsp:cNvSpPr/>
      </dsp:nvSpPr>
      <dsp:spPr>
        <a:xfrm rot="5400000">
          <a:off x="763746" y="3327791"/>
          <a:ext cx="407489" cy="476685"/>
        </a:xfrm>
        <a:prstGeom prst="rightArrow">
          <a:avLst>
            <a:gd name="adj1" fmla="val 60000"/>
            <a:gd name="adj2" fmla="val 50000"/>
          </a:avLst>
        </a:prstGeom>
        <a:solidFill>
          <a:srgbClr val="0000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>
            <a:latin typeface="Futura Lt BT"/>
          </a:endParaRPr>
        </a:p>
      </dsp:txBody>
      <dsp:txXfrm rot="-5400000">
        <a:off x="824486" y="3362389"/>
        <a:ext cx="286011" cy="285242"/>
      </dsp:txXfrm>
    </dsp:sp>
    <dsp:sp modelId="{378921A2-76C4-4C95-9DDE-F9A631CDC03F}">
      <dsp:nvSpPr>
        <dsp:cNvPr id="0" name=""/>
        <dsp:cNvSpPr/>
      </dsp:nvSpPr>
      <dsp:spPr>
        <a:xfrm>
          <a:off x="6430" y="3962091"/>
          <a:ext cx="1922120" cy="1153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rgbClr val="002060"/>
              </a:solidFill>
              <a:latin typeface="Calibri" pitchFamily="34" charset="0"/>
            </a:rPr>
            <a:t>Project Partner</a:t>
          </a:r>
          <a:endParaRPr lang="it-IT" sz="1200" b="1" kern="1200" dirty="0">
            <a:solidFill>
              <a:srgbClr val="002060"/>
            </a:solidFill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Signs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the </a:t>
          </a:r>
          <a:r>
            <a:rPr lang="it-IT" sz="1200" kern="1200" dirty="0" err="1" smtClean="0">
              <a:solidFill>
                <a:srgbClr val="002060"/>
              </a:solidFill>
              <a:latin typeface="Calibri" pitchFamily="34" charset="0"/>
            </a:rPr>
            <a:t>contact</a:t>
          </a:r>
          <a:r>
            <a:rPr lang="it-IT" sz="1200" kern="1200" dirty="0" smtClean="0">
              <a:solidFill>
                <a:srgbClr val="002060"/>
              </a:solidFill>
              <a:latin typeface="Calibri" pitchFamily="34" charset="0"/>
            </a:rPr>
            <a:t> with the FLC</a:t>
          </a:r>
          <a:endParaRPr lang="it-IT" sz="12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40208" y="3995869"/>
        <a:ext cx="1854564" cy="10857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7B1DF-36BA-6848-9935-CC8AD58DDE0B}">
      <dsp:nvSpPr>
        <dsp:cNvPr id="0" name=""/>
        <dsp:cNvSpPr/>
      </dsp:nvSpPr>
      <dsp:spPr>
        <a:xfrm rot="10269531">
          <a:off x="428975" y="1206855"/>
          <a:ext cx="3923458" cy="82451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CEC79D-6B35-ED49-94AA-43E01A201089}">
      <dsp:nvSpPr>
        <dsp:cNvPr id="0" name=""/>
        <dsp:cNvSpPr/>
      </dsp:nvSpPr>
      <dsp:spPr>
        <a:xfrm>
          <a:off x="1147361" y="990752"/>
          <a:ext cx="133070" cy="1330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0737CC-007B-3F49-B8D2-A88E9E76BF21}">
      <dsp:nvSpPr>
        <dsp:cNvPr id="0" name=""/>
        <dsp:cNvSpPr/>
      </dsp:nvSpPr>
      <dsp:spPr>
        <a:xfrm>
          <a:off x="1296140" y="990751"/>
          <a:ext cx="1235657" cy="1014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51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err="1" smtClean="0"/>
            <a:t>Transparency</a:t>
          </a:r>
          <a:r>
            <a:rPr lang="it-IT" sz="1600" b="1" kern="1200" dirty="0" smtClean="0"/>
            <a:t> of </a:t>
          </a:r>
          <a:r>
            <a:rPr lang="it-IT" sz="1600" b="1" kern="1200" dirty="0" err="1" smtClean="0"/>
            <a:t>operations</a:t>
          </a:r>
          <a:endParaRPr lang="it-IT" sz="1600" b="1" kern="1200" dirty="0"/>
        </a:p>
      </dsp:txBody>
      <dsp:txXfrm>
        <a:off x="1296140" y="990751"/>
        <a:ext cx="1235657" cy="1014664"/>
      </dsp:txXfrm>
    </dsp:sp>
    <dsp:sp modelId="{3455C91D-3A31-614E-9AB8-8476F365F7CA}">
      <dsp:nvSpPr>
        <dsp:cNvPr id="0" name=""/>
        <dsp:cNvSpPr/>
      </dsp:nvSpPr>
      <dsp:spPr>
        <a:xfrm>
          <a:off x="2383733" y="674275"/>
          <a:ext cx="132433" cy="131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999D7B-A41F-8543-B62E-40AEE9D84ADB}">
      <dsp:nvSpPr>
        <dsp:cNvPr id="0" name=""/>
        <dsp:cNvSpPr/>
      </dsp:nvSpPr>
      <dsp:spPr>
        <a:xfrm>
          <a:off x="2455736" y="630905"/>
          <a:ext cx="1779828" cy="86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No </a:t>
          </a:r>
          <a:r>
            <a:rPr lang="it-IT" sz="1600" b="1" kern="1200" dirty="0" err="1" smtClean="0"/>
            <a:t>discrimination</a:t>
          </a:r>
          <a:endParaRPr lang="it-IT" sz="1600" b="1" kern="1200" dirty="0"/>
        </a:p>
      </dsp:txBody>
      <dsp:txXfrm>
        <a:off x="2455736" y="630905"/>
        <a:ext cx="1779828" cy="865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F1537-3C7F-4361-A508-DA7F9DC541B2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30253-DC5F-431B-A60C-51FD31822FF5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55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068B6-0E22-4A42-8C89-C8435DB49548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AA066-8343-4CBE-AE7E-2BAA4D8B4A8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44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D6CAD-4DED-40E2-AF53-0D36EF309401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3204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877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28F9-D12A-48E9-837B-4059F55A7442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00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67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18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2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22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92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0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39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08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77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18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29/01/18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15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commissione.mista.cte@agenziacoesione.gov.i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3.xml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4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50" y="3933056"/>
            <a:ext cx="4177854" cy="279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107102" y="3786190"/>
            <a:ext cx="632255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endParaRPr lang="it-IT" b="1" i="1" dirty="0">
              <a:solidFill>
                <a:srgbClr val="004B8D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it-IT" b="1" i="1" dirty="0" smtClean="0">
                <a:solidFill>
                  <a:srgbClr val="004B8D"/>
                </a:solidFill>
              </a:rPr>
              <a:t>                </a:t>
            </a:r>
          </a:p>
          <a:p>
            <a:pPr>
              <a:spcBef>
                <a:spcPts val="600"/>
              </a:spcBef>
              <a:defRPr/>
            </a:pPr>
            <a:endParaRPr lang="it-IT" sz="1400" i="1" dirty="0" smtClean="0">
              <a:solidFill>
                <a:srgbClr val="004B8D"/>
              </a:solidFill>
            </a:endParaRPr>
          </a:p>
          <a:p>
            <a:pPr algn="r">
              <a:spcBef>
                <a:spcPts val="600"/>
              </a:spcBef>
              <a:defRPr/>
            </a:pPr>
            <a:endParaRPr lang="it-IT" sz="1400" i="1" dirty="0" smtClean="0">
              <a:solidFill>
                <a:srgbClr val="004B8D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24441" y="2564904"/>
            <a:ext cx="64832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800" b="1" dirty="0">
                <a:solidFill>
                  <a:srgbClr val="C00000"/>
                </a:solidFill>
              </a:rPr>
              <a:t>Eligibility of expenditure – Programme and National rules. Special focus on novelties and frequently asked </a:t>
            </a:r>
            <a:r>
              <a:rPr lang="en-GB" sz="2800" b="1" dirty="0" smtClean="0">
                <a:solidFill>
                  <a:srgbClr val="C00000"/>
                </a:solidFill>
              </a:rPr>
              <a:t>questions</a:t>
            </a:r>
          </a:p>
          <a:p>
            <a:pPr lvl="0" algn="just"/>
            <a:endParaRPr lang="en-GB" i="1" kern="0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endParaRPr lang="en-GB" i="1" kern="0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endParaRPr lang="en-GB" i="1" kern="0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lvl="0"/>
            <a:r>
              <a:rPr lang="en-GB" i="1" kern="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Bologna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,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i="1" kern="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30</a:t>
            </a:r>
            <a:r>
              <a:rPr lang="en-GB" i="1" kern="0" baseline="3000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th</a:t>
            </a:r>
            <a:r>
              <a:rPr lang="en-GB" i="1" kern="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 January</a:t>
            </a:r>
            <a:r>
              <a:rPr kumimoji="0" lang="en-GB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cs typeface="Times New Roman" pitchFamily="18" charset="0"/>
              </a:rPr>
              <a:t> 2018</a:t>
            </a:r>
            <a:endParaRPr kumimoji="0" lang="it-IT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32998"/>
            <a:ext cx="1838733" cy="40249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4441" y="1807949"/>
            <a:ext cx="643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solidFill>
                  <a:schemeClr val="accent1"/>
                </a:solidFill>
              </a:rPr>
              <a:t>Information seminar for FLC and project partners </a:t>
            </a:r>
            <a:endParaRPr lang="it-IT" b="1" dirty="0">
              <a:solidFill>
                <a:schemeClr val="accent1"/>
              </a:solidFill>
            </a:endParaRPr>
          </a:p>
          <a:p>
            <a:pPr algn="just"/>
            <a:r>
              <a:rPr lang="it-IT" dirty="0" err="1" smtClean="0">
                <a:solidFill>
                  <a:schemeClr val="accent1"/>
                </a:solidFill>
              </a:rPr>
              <a:t>Programme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err="1">
                <a:solidFill>
                  <a:schemeClr val="accent1"/>
                </a:solidFill>
              </a:rPr>
              <a:t>Interreg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 smtClean="0">
                <a:solidFill>
                  <a:schemeClr val="accent1"/>
                </a:solidFill>
              </a:rPr>
              <a:t>MED 2014-2020</a:t>
            </a:r>
            <a:r>
              <a:rPr lang="it-IT" kern="0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it-IT" kern="0" dirty="0">
              <a:solidFill>
                <a:schemeClr val="accent1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6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164836" y="836712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i="1" kern="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THE FIRST LEVEL CONTROL: OBJECTIVES</a:t>
            </a:r>
            <a:endParaRPr lang="it-IT" sz="2400" i="1" kern="0" dirty="0">
              <a:solidFill>
                <a:srgbClr val="00206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4800" y="2122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igura a mano libera 7"/>
          <p:cNvSpPr/>
          <p:nvPr/>
        </p:nvSpPr>
        <p:spPr>
          <a:xfrm>
            <a:off x="3852001" y="1478720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i="1" kern="1200" dirty="0" err="1" smtClean="0"/>
              <a:t>Avoid</a:t>
            </a:r>
            <a:r>
              <a:rPr lang="it-IT" sz="1400" b="1" i="1" kern="1200" dirty="0" smtClean="0"/>
              <a:t> double </a:t>
            </a:r>
            <a:r>
              <a:rPr lang="it-IT" sz="1400" b="1" i="1" kern="1200" dirty="0" err="1" smtClean="0"/>
              <a:t>financing</a:t>
            </a:r>
            <a:endParaRPr lang="it-IT" sz="1400" b="1" i="1" kern="1200" dirty="0"/>
          </a:p>
        </p:txBody>
      </p:sp>
      <p:sp>
        <p:nvSpPr>
          <p:cNvPr id="9" name="Figura a mano libera 8"/>
          <p:cNvSpPr/>
          <p:nvPr/>
        </p:nvSpPr>
        <p:spPr>
          <a:xfrm>
            <a:off x="2791402" y="2028456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03109" y="141283"/>
                </a:moveTo>
                <a:arcTo wR="1803384" hR="1803384" stAng="17569832" swAng="509762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igura a mano libera 9"/>
          <p:cNvSpPr/>
          <p:nvPr/>
        </p:nvSpPr>
        <p:spPr>
          <a:xfrm>
            <a:off x="5364253" y="2292776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i="1" kern="1200" dirty="0" err="1" smtClean="0"/>
              <a:t>Verify</a:t>
            </a:r>
            <a:r>
              <a:rPr lang="it-IT" sz="1400" b="1" i="1" kern="1200" dirty="0" smtClean="0"/>
              <a:t> the </a:t>
            </a:r>
            <a:r>
              <a:rPr lang="it-IT" sz="1400" b="1" i="1" kern="1200" dirty="0" err="1" smtClean="0"/>
              <a:t>correct</a:t>
            </a:r>
            <a:r>
              <a:rPr lang="it-IT" sz="1400" b="1" i="1" kern="1200" dirty="0" smtClean="0"/>
              <a:t> </a:t>
            </a:r>
            <a:r>
              <a:rPr lang="it-IT" sz="1400" b="1" i="1" kern="1200" dirty="0" err="1" smtClean="0"/>
              <a:t>execution</a:t>
            </a:r>
            <a:r>
              <a:rPr lang="it-IT" sz="1400" b="1" i="1" kern="1200" dirty="0" smtClean="0"/>
              <a:t> of the </a:t>
            </a:r>
            <a:r>
              <a:rPr lang="it-IT" sz="1400" b="1" i="1" kern="1200" dirty="0" err="1" smtClean="0"/>
              <a:t>projects</a:t>
            </a:r>
            <a:endParaRPr lang="it-IT" sz="1400" b="1" i="1" kern="1200" dirty="0"/>
          </a:p>
        </p:txBody>
      </p:sp>
      <p:sp>
        <p:nvSpPr>
          <p:cNvPr id="12" name="Figura a mano libera 11"/>
          <p:cNvSpPr/>
          <p:nvPr/>
        </p:nvSpPr>
        <p:spPr>
          <a:xfrm>
            <a:off x="2767088" y="1997258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56019" y="1378572"/>
                </a:moveTo>
                <a:arcTo wR="1803384" hR="1803384" stAng="20782508" swAng="587836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igura a mano libera 12"/>
          <p:cNvSpPr/>
          <p:nvPr/>
        </p:nvSpPr>
        <p:spPr>
          <a:xfrm>
            <a:off x="5610171" y="3683394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i="1" dirty="0" err="1" smtClean="0"/>
              <a:t>Guarantee</a:t>
            </a:r>
            <a:r>
              <a:rPr lang="it-IT" sz="1400" b="1" i="1" dirty="0" smtClean="0"/>
              <a:t> the </a:t>
            </a:r>
            <a:r>
              <a:rPr lang="it-IT" sz="1400" b="1" i="1" dirty="0" err="1" smtClean="0"/>
              <a:t>expenditure</a:t>
            </a:r>
            <a:r>
              <a:rPr lang="it-IT" sz="1400" b="1" i="1" dirty="0" smtClean="0"/>
              <a:t> </a:t>
            </a:r>
            <a:r>
              <a:rPr lang="it-IT" sz="1400" b="1" i="1" dirty="0" err="1" smtClean="0"/>
              <a:t>elegibility</a:t>
            </a:r>
            <a:endParaRPr lang="it-IT" sz="1400" b="1" i="1" kern="1200" dirty="0"/>
          </a:p>
        </p:txBody>
      </p:sp>
      <p:sp>
        <p:nvSpPr>
          <p:cNvPr id="14" name="Figura a mano libera 13"/>
          <p:cNvSpPr/>
          <p:nvPr/>
        </p:nvSpPr>
        <p:spPr>
          <a:xfrm>
            <a:off x="2768615" y="2018719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40712" y="2746154"/>
                </a:moveTo>
                <a:arcTo wR="1803384" hR="1803384" stAng="1891129" swAng="324343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igura a mano libera 14"/>
          <p:cNvSpPr/>
          <p:nvPr/>
        </p:nvSpPr>
        <p:spPr>
          <a:xfrm>
            <a:off x="4644255" y="4906896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i="1" dirty="0"/>
              <a:t>Compliance with information and publicity obligations</a:t>
            </a:r>
            <a:endParaRPr lang="it-IT" sz="1400" b="1" i="1" kern="1200" dirty="0"/>
          </a:p>
        </p:txBody>
      </p:sp>
      <p:sp>
        <p:nvSpPr>
          <p:cNvPr id="16" name="Figura a mano libera 15"/>
          <p:cNvSpPr/>
          <p:nvPr/>
        </p:nvSpPr>
        <p:spPr>
          <a:xfrm>
            <a:off x="2768615" y="2018719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64596" y="3605729"/>
                </a:moveTo>
                <a:arcTo wR="1803384" hR="1803384" stAng="5283290" swAng="233420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igura a mano libera 16"/>
          <p:cNvSpPr/>
          <p:nvPr/>
        </p:nvSpPr>
        <p:spPr>
          <a:xfrm>
            <a:off x="3069542" y="4906896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i="1" dirty="0"/>
              <a:t>Correctness and </a:t>
            </a:r>
            <a:r>
              <a:rPr lang="en-US" sz="1400" b="1" i="1" dirty="0" smtClean="0"/>
              <a:t>regularity of </a:t>
            </a:r>
            <a:r>
              <a:rPr lang="en-US" sz="1400" b="1" i="1" dirty="0"/>
              <a:t>procurement procedures</a:t>
            </a:r>
            <a:endParaRPr lang="it-IT" sz="1400" b="1" i="1" kern="1200" dirty="0"/>
          </a:p>
        </p:txBody>
      </p:sp>
      <p:sp>
        <p:nvSpPr>
          <p:cNvPr id="18" name="Figura a mano libera 17"/>
          <p:cNvSpPr/>
          <p:nvPr/>
        </p:nvSpPr>
        <p:spPr>
          <a:xfrm>
            <a:off x="2768615" y="2018719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1709" y="2886790"/>
                </a:moveTo>
                <a:arcTo wR="1803384" hR="1803384" stAng="8584527" swAng="324343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igura a mano libera 18"/>
          <p:cNvSpPr/>
          <p:nvPr/>
        </p:nvSpPr>
        <p:spPr>
          <a:xfrm>
            <a:off x="2093832" y="3683394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i="1" kern="1200" dirty="0" err="1" smtClean="0"/>
              <a:t>Respect</a:t>
            </a:r>
            <a:r>
              <a:rPr lang="it-IT" sz="1400" b="1" i="1" kern="1200" dirty="0" smtClean="0"/>
              <a:t> of the State </a:t>
            </a:r>
            <a:r>
              <a:rPr lang="it-IT" sz="1400" b="1" i="1" kern="1200" dirty="0" err="1" smtClean="0"/>
              <a:t>Aid</a:t>
            </a:r>
            <a:r>
              <a:rPr lang="it-IT" sz="1400" b="1" i="1" kern="1200" dirty="0" smtClean="0"/>
              <a:t> </a:t>
            </a:r>
            <a:r>
              <a:rPr lang="it-IT" sz="1400" b="1" i="1" kern="1200" dirty="0" err="1" smtClean="0"/>
              <a:t>legislation</a:t>
            </a:r>
            <a:endParaRPr lang="it-IT" sz="1400" b="1" i="1" kern="1200" dirty="0"/>
          </a:p>
        </p:txBody>
      </p:sp>
      <p:sp>
        <p:nvSpPr>
          <p:cNvPr id="20" name="Figura a mano libera 19"/>
          <p:cNvSpPr/>
          <p:nvPr/>
        </p:nvSpPr>
        <p:spPr>
          <a:xfrm>
            <a:off x="2770142" y="1997258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022" y="1682999"/>
                </a:moveTo>
                <a:arcTo wR="1803384" hR="1803384" stAng="11029656" swAng="58784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igura a mano libera 20"/>
          <p:cNvSpPr/>
          <p:nvPr/>
        </p:nvSpPr>
        <p:spPr>
          <a:xfrm>
            <a:off x="2339753" y="2292772"/>
            <a:ext cx="1439996" cy="1080000"/>
          </a:xfrm>
          <a:custGeom>
            <a:avLst/>
            <a:gdLst>
              <a:gd name="connsiteX0" fmla="*/ 0 w 1439996"/>
              <a:gd name="connsiteY0" fmla="*/ 180004 h 1080000"/>
              <a:gd name="connsiteX1" fmla="*/ 180004 w 1439996"/>
              <a:gd name="connsiteY1" fmla="*/ 0 h 1080000"/>
              <a:gd name="connsiteX2" fmla="*/ 1259992 w 1439996"/>
              <a:gd name="connsiteY2" fmla="*/ 0 h 1080000"/>
              <a:gd name="connsiteX3" fmla="*/ 1439996 w 1439996"/>
              <a:gd name="connsiteY3" fmla="*/ 180004 h 1080000"/>
              <a:gd name="connsiteX4" fmla="*/ 1439996 w 1439996"/>
              <a:gd name="connsiteY4" fmla="*/ 899996 h 1080000"/>
              <a:gd name="connsiteX5" fmla="*/ 1259992 w 1439996"/>
              <a:gd name="connsiteY5" fmla="*/ 1080000 h 1080000"/>
              <a:gd name="connsiteX6" fmla="*/ 180004 w 1439996"/>
              <a:gd name="connsiteY6" fmla="*/ 1080000 h 1080000"/>
              <a:gd name="connsiteX7" fmla="*/ 0 w 1439996"/>
              <a:gd name="connsiteY7" fmla="*/ 899996 h 1080000"/>
              <a:gd name="connsiteX8" fmla="*/ 0 w 1439996"/>
              <a:gd name="connsiteY8" fmla="*/ 180004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6" h="1080000">
                <a:moveTo>
                  <a:pt x="0" y="180004"/>
                </a:moveTo>
                <a:cubicBezTo>
                  <a:pt x="0" y="80591"/>
                  <a:pt x="80591" y="0"/>
                  <a:pt x="180004" y="0"/>
                </a:cubicBezTo>
                <a:lnTo>
                  <a:pt x="1259992" y="0"/>
                </a:lnTo>
                <a:cubicBezTo>
                  <a:pt x="1359405" y="0"/>
                  <a:pt x="1439996" y="80591"/>
                  <a:pt x="1439996" y="180004"/>
                </a:cubicBezTo>
                <a:lnTo>
                  <a:pt x="1439996" y="899996"/>
                </a:lnTo>
                <a:cubicBezTo>
                  <a:pt x="1439996" y="999409"/>
                  <a:pt x="1359405" y="1080000"/>
                  <a:pt x="1259992" y="1080000"/>
                </a:cubicBezTo>
                <a:lnTo>
                  <a:pt x="180004" y="1080000"/>
                </a:lnTo>
                <a:cubicBezTo>
                  <a:pt x="80591" y="1080000"/>
                  <a:pt x="0" y="999409"/>
                  <a:pt x="0" y="899996"/>
                </a:cubicBezTo>
                <a:lnTo>
                  <a:pt x="0" y="18000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61" tIns="106061" rIns="106061" bIns="10606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400" b="1" i="1" kern="1200" dirty="0" err="1" smtClean="0"/>
              <a:t>Verify</a:t>
            </a:r>
            <a:r>
              <a:rPr lang="it-IT" sz="1400" b="1" i="1" kern="1200" dirty="0" smtClean="0"/>
              <a:t> the </a:t>
            </a:r>
            <a:r>
              <a:rPr lang="it-IT" sz="1400" b="1" i="1" kern="1200" dirty="0" err="1" smtClean="0"/>
              <a:t>completeness</a:t>
            </a:r>
            <a:r>
              <a:rPr lang="it-IT" sz="1400" b="1" i="1" kern="1200" dirty="0" smtClean="0"/>
              <a:t> of </a:t>
            </a:r>
            <a:r>
              <a:rPr lang="it-IT" sz="1400" b="1" i="1" dirty="0" err="1" smtClean="0"/>
              <a:t>documentation</a:t>
            </a:r>
            <a:endParaRPr lang="it-IT" sz="1400" b="1" i="1" kern="1200" dirty="0"/>
          </a:p>
        </p:txBody>
      </p:sp>
      <p:sp>
        <p:nvSpPr>
          <p:cNvPr id="22" name="Figura a mano libera 21"/>
          <p:cNvSpPr/>
          <p:nvPr/>
        </p:nvSpPr>
        <p:spPr>
          <a:xfrm>
            <a:off x="2745828" y="2028456"/>
            <a:ext cx="3606768" cy="36067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65785" y="262896"/>
                </a:moveTo>
                <a:arcTo wR="1803384" hR="1803384" stAng="14320423" swAng="509747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14407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187624" y="836712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i="1" kern="0" dirty="0" smtClean="0">
                <a:solidFill>
                  <a:srgbClr val="002060"/>
                </a:solidFill>
                <a:cs typeface="Calibri" pitchFamily="34" charset="0"/>
              </a:rPr>
              <a:t>THE FIRST LEVEL CONTROL: DEFINITION</a:t>
            </a:r>
            <a:endParaRPr lang="it-IT" sz="2400" i="1" kern="0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4800" y="2122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asellaDiTesto 15"/>
          <p:cNvSpPr txBox="1">
            <a:spLocks noChangeArrowheads="1"/>
          </p:cNvSpPr>
          <p:nvPr/>
        </p:nvSpPr>
        <p:spPr bwMode="auto">
          <a:xfrm>
            <a:off x="894420" y="1988840"/>
            <a:ext cx="5405772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The </a:t>
            </a:r>
            <a:r>
              <a:rPr lang="it-IT" b="1" dirty="0" smtClean="0">
                <a:solidFill>
                  <a:srgbClr val="002060"/>
                </a:solidFill>
              </a:rPr>
              <a:t>First Level Control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activity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is</a:t>
            </a:r>
            <a:r>
              <a:rPr lang="it-IT" dirty="0">
                <a:solidFill>
                  <a:srgbClr val="002060"/>
                </a:solidFill>
              </a:rPr>
              <a:t> the set of appropriate </a:t>
            </a:r>
            <a:r>
              <a:rPr lang="it-IT" dirty="0" err="1">
                <a:solidFill>
                  <a:srgbClr val="002060"/>
                </a:solidFill>
              </a:rPr>
              <a:t>checks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carried</a:t>
            </a:r>
            <a:r>
              <a:rPr lang="it-IT" dirty="0">
                <a:solidFill>
                  <a:srgbClr val="002060"/>
                </a:solidFill>
              </a:rPr>
              <a:t> out in </a:t>
            </a:r>
            <a:r>
              <a:rPr lang="it-IT" dirty="0" err="1">
                <a:solidFill>
                  <a:srgbClr val="002060"/>
                </a:solidFill>
              </a:rPr>
              <a:t>conjunction</a:t>
            </a:r>
            <a:r>
              <a:rPr lang="it-IT" dirty="0">
                <a:solidFill>
                  <a:srgbClr val="002060"/>
                </a:solidFill>
              </a:rPr>
              <a:t> with the management and </a:t>
            </a:r>
            <a:r>
              <a:rPr lang="it-IT" dirty="0" err="1">
                <a:solidFill>
                  <a:srgbClr val="002060"/>
                </a:solidFill>
              </a:rPr>
              <a:t>implementation</a:t>
            </a:r>
            <a:r>
              <a:rPr lang="it-IT" dirty="0">
                <a:solidFill>
                  <a:srgbClr val="002060"/>
                </a:solidFill>
              </a:rPr>
              <a:t> of the </a:t>
            </a:r>
            <a:r>
              <a:rPr lang="it-IT" dirty="0" err="1">
                <a:solidFill>
                  <a:srgbClr val="002060"/>
                </a:solidFill>
              </a:rPr>
              <a:t>OPs</a:t>
            </a:r>
            <a:r>
              <a:rPr lang="it-IT" dirty="0">
                <a:solidFill>
                  <a:srgbClr val="002060"/>
                </a:solidFill>
              </a:rPr>
              <a:t> in </a:t>
            </a:r>
            <a:r>
              <a:rPr lang="it-IT" dirty="0" err="1">
                <a:solidFill>
                  <a:srgbClr val="002060"/>
                </a:solidFill>
              </a:rPr>
              <a:t>order</a:t>
            </a:r>
            <a:r>
              <a:rPr lang="it-IT" dirty="0">
                <a:solidFill>
                  <a:srgbClr val="002060"/>
                </a:solidFill>
              </a:rPr>
              <a:t> to </a:t>
            </a:r>
            <a:r>
              <a:rPr lang="it-IT" dirty="0" err="1">
                <a:solidFill>
                  <a:srgbClr val="002060"/>
                </a:solidFill>
              </a:rPr>
              <a:t>ascertain</a:t>
            </a:r>
            <a:r>
              <a:rPr lang="it-IT" dirty="0">
                <a:solidFill>
                  <a:srgbClr val="002060"/>
                </a:solidFill>
              </a:rPr>
              <a:t> the </a:t>
            </a:r>
            <a:r>
              <a:rPr lang="it-IT" dirty="0" err="1">
                <a:solidFill>
                  <a:srgbClr val="002060"/>
                </a:solidFill>
              </a:rPr>
              <a:t>respect</a:t>
            </a:r>
            <a:r>
              <a:rPr lang="it-IT" dirty="0">
                <a:solidFill>
                  <a:srgbClr val="002060"/>
                </a:solidFill>
              </a:rPr>
              <a:t> of the </a:t>
            </a:r>
            <a:r>
              <a:rPr lang="it-IT" dirty="0" err="1">
                <a:solidFill>
                  <a:srgbClr val="002060"/>
                </a:solidFill>
              </a:rPr>
              <a:t>fundamental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principle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b="1" dirty="0" err="1" smtClean="0">
                <a:solidFill>
                  <a:srgbClr val="002060"/>
                </a:solidFill>
              </a:rPr>
              <a:t>good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financial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management</a:t>
            </a:r>
            <a:r>
              <a:rPr lang="it-IT" dirty="0">
                <a:solidFill>
                  <a:srgbClr val="002060"/>
                </a:solidFill>
              </a:rPr>
              <a:t> and </a:t>
            </a:r>
            <a:r>
              <a:rPr lang="it-IT" b="1" dirty="0">
                <a:solidFill>
                  <a:srgbClr val="002060"/>
                </a:solidFill>
              </a:rPr>
              <a:t>the </a:t>
            </a:r>
            <a:r>
              <a:rPr lang="it-IT" b="1" dirty="0" err="1">
                <a:solidFill>
                  <a:srgbClr val="002060"/>
                </a:solidFill>
              </a:rPr>
              <a:t>correct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execution</a:t>
            </a:r>
            <a:r>
              <a:rPr lang="it-IT" b="1" dirty="0">
                <a:solidFill>
                  <a:srgbClr val="002060"/>
                </a:solidFill>
              </a:rPr>
              <a:t> of the </a:t>
            </a:r>
            <a:r>
              <a:rPr lang="it-IT" b="1" dirty="0" err="1">
                <a:solidFill>
                  <a:srgbClr val="002060"/>
                </a:solidFill>
              </a:rPr>
              <a:t>operations</a:t>
            </a:r>
            <a:r>
              <a:rPr lang="it-IT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3" name="Immagine 32" descr="controll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50048"/>
            <a:ext cx="1800200" cy="218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rco a tutto sesto 29"/>
          <p:cNvSpPr/>
          <p:nvPr/>
        </p:nvSpPr>
        <p:spPr>
          <a:xfrm>
            <a:off x="1547664" y="3267624"/>
            <a:ext cx="3346149" cy="3346149"/>
          </a:xfrm>
          <a:prstGeom prst="blockArc">
            <a:avLst>
              <a:gd name="adj1" fmla="val 16200000"/>
              <a:gd name="adj2" fmla="val 1800000"/>
              <a:gd name="adj3" fmla="val 4636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Arco a tutto sesto 28"/>
          <p:cNvSpPr/>
          <p:nvPr/>
        </p:nvSpPr>
        <p:spPr>
          <a:xfrm>
            <a:off x="1619236" y="3187110"/>
            <a:ext cx="3346149" cy="3346149"/>
          </a:xfrm>
          <a:prstGeom prst="blockArc">
            <a:avLst>
              <a:gd name="adj1" fmla="val 1800000"/>
              <a:gd name="adj2" fmla="val 9000000"/>
              <a:gd name="adj3" fmla="val 4636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2232386"/>
              <a:satOff val="13449"/>
              <a:lumOff val="1078"/>
              <a:alphaOff val="0"/>
            </a:schemeClr>
          </a:fillRef>
          <a:effectRef idx="0">
            <a:schemeClr val="accent4">
              <a:hueOff val="-2232386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971600" y="8367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i="1" kern="0" dirty="0" smtClean="0">
                <a:solidFill>
                  <a:srgbClr val="002060"/>
                </a:solidFill>
                <a:latin typeface="+mj-lt"/>
                <a:cs typeface="Calibri" pitchFamily="34" charset="0"/>
              </a:rPr>
              <a:t>THE FIRST LEVEL CONTROL: THE FUNDAMENTAL PRINCIPLES </a:t>
            </a:r>
            <a:endParaRPr lang="it-IT" sz="2400" i="1" kern="0" dirty="0">
              <a:solidFill>
                <a:srgbClr val="00206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4800" y="2122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Diagramma 22"/>
          <p:cNvGraphicFramePr/>
          <p:nvPr>
            <p:extLst>
              <p:ext uri="{D42A27DB-BD31-4B8C-83A1-F6EECF244321}">
                <p14:modId xmlns:p14="http://schemas.microsoft.com/office/powerpoint/2010/main" val="2767859910"/>
              </p:ext>
            </p:extLst>
          </p:nvPr>
        </p:nvGraphicFramePr>
        <p:xfrm>
          <a:off x="4355976" y="2276872"/>
          <a:ext cx="439248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Arco a tutto sesto 23"/>
          <p:cNvSpPr/>
          <p:nvPr/>
        </p:nvSpPr>
        <p:spPr>
          <a:xfrm>
            <a:off x="1525361" y="3255868"/>
            <a:ext cx="3346149" cy="3346149"/>
          </a:xfrm>
          <a:prstGeom prst="blockArc">
            <a:avLst>
              <a:gd name="adj1" fmla="val 9000000"/>
              <a:gd name="adj2" fmla="val 16200000"/>
              <a:gd name="adj3" fmla="val 4636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1"/>
              <a:satOff val="26899"/>
              <a:lumOff val="2156"/>
              <a:alphaOff val="0"/>
            </a:schemeClr>
          </a:fillRef>
          <a:effectRef idx="0">
            <a:schemeClr val="accent4">
              <a:hueOff val="-4464771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igura a mano libera 24"/>
          <p:cNvSpPr/>
          <p:nvPr/>
        </p:nvSpPr>
        <p:spPr>
          <a:xfrm>
            <a:off x="2213629" y="3789040"/>
            <a:ext cx="2088232" cy="2036008"/>
          </a:xfrm>
          <a:custGeom>
            <a:avLst/>
            <a:gdLst>
              <a:gd name="connsiteX0" fmla="*/ 0 w 1980003"/>
              <a:gd name="connsiteY0" fmla="*/ 990002 h 1980003"/>
              <a:gd name="connsiteX1" fmla="*/ 990002 w 1980003"/>
              <a:gd name="connsiteY1" fmla="*/ 0 h 1980003"/>
              <a:gd name="connsiteX2" fmla="*/ 1980004 w 1980003"/>
              <a:gd name="connsiteY2" fmla="*/ 990002 h 1980003"/>
              <a:gd name="connsiteX3" fmla="*/ 990002 w 1980003"/>
              <a:gd name="connsiteY3" fmla="*/ 1980004 h 1980003"/>
              <a:gd name="connsiteX4" fmla="*/ 0 w 1980003"/>
              <a:gd name="connsiteY4" fmla="*/ 990002 h 198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003" h="1980003">
                <a:moveTo>
                  <a:pt x="0" y="990002"/>
                </a:moveTo>
                <a:cubicBezTo>
                  <a:pt x="0" y="443239"/>
                  <a:pt x="443239" y="0"/>
                  <a:pt x="990002" y="0"/>
                </a:cubicBezTo>
                <a:cubicBezTo>
                  <a:pt x="1536765" y="0"/>
                  <a:pt x="1980004" y="443239"/>
                  <a:pt x="1980004" y="990002"/>
                </a:cubicBezTo>
                <a:cubicBezTo>
                  <a:pt x="1980004" y="1536765"/>
                  <a:pt x="1536765" y="1980004"/>
                  <a:pt x="990002" y="1980004"/>
                </a:cubicBezTo>
                <a:cubicBezTo>
                  <a:pt x="443239" y="1980004"/>
                  <a:pt x="0" y="1536765"/>
                  <a:pt x="0" y="990002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825" tIns="312825" rIns="312825" bIns="31282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b="1" kern="1200" dirty="0" smtClean="0"/>
              <a:t>GOOD FINANCE MANAGEMENT</a:t>
            </a:r>
            <a:endParaRPr lang="it-IT" sz="1800" b="1" kern="1200" dirty="0"/>
          </a:p>
        </p:txBody>
      </p:sp>
      <p:sp>
        <p:nvSpPr>
          <p:cNvPr id="26" name="Figura a mano libera 25"/>
          <p:cNvSpPr/>
          <p:nvPr/>
        </p:nvSpPr>
        <p:spPr>
          <a:xfrm>
            <a:off x="2537744" y="2408744"/>
            <a:ext cx="1440003" cy="1440003"/>
          </a:xfrm>
          <a:custGeom>
            <a:avLst/>
            <a:gdLst>
              <a:gd name="connsiteX0" fmla="*/ 0 w 1440003"/>
              <a:gd name="connsiteY0" fmla="*/ 720002 h 1440003"/>
              <a:gd name="connsiteX1" fmla="*/ 720002 w 1440003"/>
              <a:gd name="connsiteY1" fmla="*/ 0 h 1440003"/>
              <a:gd name="connsiteX2" fmla="*/ 1440004 w 1440003"/>
              <a:gd name="connsiteY2" fmla="*/ 720002 h 1440003"/>
              <a:gd name="connsiteX3" fmla="*/ 720002 w 1440003"/>
              <a:gd name="connsiteY3" fmla="*/ 1440004 h 1440003"/>
              <a:gd name="connsiteX4" fmla="*/ 0 w 1440003"/>
              <a:gd name="connsiteY4" fmla="*/ 720002 h 14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3" h="1440003">
                <a:moveTo>
                  <a:pt x="0" y="720002"/>
                </a:moveTo>
                <a:cubicBezTo>
                  <a:pt x="0" y="322356"/>
                  <a:pt x="322356" y="0"/>
                  <a:pt x="720002" y="0"/>
                </a:cubicBezTo>
                <a:cubicBezTo>
                  <a:pt x="1117648" y="0"/>
                  <a:pt x="1440004" y="322356"/>
                  <a:pt x="1440004" y="720002"/>
                </a:cubicBezTo>
                <a:cubicBezTo>
                  <a:pt x="1440004" y="1117648"/>
                  <a:pt x="1117648" y="1440004"/>
                  <a:pt x="720002" y="1440004"/>
                </a:cubicBezTo>
                <a:cubicBezTo>
                  <a:pt x="322356" y="1440004"/>
                  <a:pt x="0" y="1117648"/>
                  <a:pt x="0" y="720002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744" tIns="233744" rIns="233744" bIns="23374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b="1" kern="1200" dirty="0" smtClean="0"/>
              <a:t>Economy</a:t>
            </a:r>
            <a:endParaRPr lang="it-IT" sz="1800" b="1" kern="1200" dirty="0"/>
          </a:p>
        </p:txBody>
      </p:sp>
      <p:sp>
        <p:nvSpPr>
          <p:cNvPr id="27" name="Figura a mano libera 26"/>
          <p:cNvSpPr/>
          <p:nvPr/>
        </p:nvSpPr>
        <p:spPr>
          <a:xfrm>
            <a:off x="3953085" y="4860185"/>
            <a:ext cx="1440003" cy="1440003"/>
          </a:xfrm>
          <a:custGeom>
            <a:avLst/>
            <a:gdLst>
              <a:gd name="connsiteX0" fmla="*/ 0 w 1440003"/>
              <a:gd name="connsiteY0" fmla="*/ 720002 h 1440003"/>
              <a:gd name="connsiteX1" fmla="*/ 720002 w 1440003"/>
              <a:gd name="connsiteY1" fmla="*/ 0 h 1440003"/>
              <a:gd name="connsiteX2" fmla="*/ 1440004 w 1440003"/>
              <a:gd name="connsiteY2" fmla="*/ 720002 h 1440003"/>
              <a:gd name="connsiteX3" fmla="*/ 720002 w 1440003"/>
              <a:gd name="connsiteY3" fmla="*/ 1440004 h 1440003"/>
              <a:gd name="connsiteX4" fmla="*/ 0 w 1440003"/>
              <a:gd name="connsiteY4" fmla="*/ 720002 h 14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3" h="1440003">
                <a:moveTo>
                  <a:pt x="0" y="720002"/>
                </a:moveTo>
                <a:cubicBezTo>
                  <a:pt x="0" y="322356"/>
                  <a:pt x="322356" y="0"/>
                  <a:pt x="720002" y="0"/>
                </a:cubicBezTo>
                <a:cubicBezTo>
                  <a:pt x="1117648" y="0"/>
                  <a:pt x="1440004" y="322356"/>
                  <a:pt x="1440004" y="720002"/>
                </a:cubicBezTo>
                <a:cubicBezTo>
                  <a:pt x="1440004" y="1117648"/>
                  <a:pt x="1117648" y="1440004"/>
                  <a:pt x="720002" y="1440004"/>
                </a:cubicBezTo>
                <a:cubicBezTo>
                  <a:pt x="322356" y="1440004"/>
                  <a:pt x="0" y="1117648"/>
                  <a:pt x="0" y="720002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2232386"/>
              <a:satOff val="13449"/>
              <a:lumOff val="1078"/>
              <a:alphaOff val="0"/>
            </a:schemeClr>
          </a:fillRef>
          <a:effectRef idx="2">
            <a:schemeClr val="accent4">
              <a:hueOff val="-2232386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744" tIns="233744" rIns="233744" bIns="23374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b="1" kern="1200" dirty="0" err="1" smtClean="0"/>
              <a:t>Efficiency</a:t>
            </a:r>
            <a:endParaRPr lang="it-IT" sz="1800" b="1" kern="1200" dirty="0"/>
          </a:p>
        </p:txBody>
      </p:sp>
      <p:sp>
        <p:nvSpPr>
          <p:cNvPr id="28" name="Figura a mano libera 27"/>
          <p:cNvSpPr/>
          <p:nvPr/>
        </p:nvSpPr>
        <p:spPr>
          <a:xfrm>
            <a:off x="1122403" y="4860185"/>
            <a:ext cx="1440003" cy="1440003"/>
          </a:xfrm>
          <a:custGeom>
            <a:avLst/>
            <a:gdLst>
              <a:gd name="connsiteX0" fmla="*/ 0 w 1440003"/>
              <a:gd name="connsiteY0" fmla="*/ 720002 h 1440003"/>
              <a:gd name="connsiteX1" fmla="*/ 720002 w 1440003"/>
              <a:gd name="connsiteY1" fmla="*/ 0 h 1440003"/>
              <a:gd name="connsiteX2" fmla="*/ 1440004 w 1440003"/>
              <a:gd name="connsiteY2" fmla="*/ 720002 h 1440003"/>
              <a:gd name="connsiteX3" fmla="*/ 720002 w 1440003"/>
              <a:gd name="connsiteY3" fmla="*/ 1440004 h 1440003"/>
              <a:gd name="connsiteX4" fmla="*/ 0 w 1440003"/>
              <a:gd name="connsiteY4" fmla="*/ 720002 h 14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003" h="1440003">
                <a:moveTo>
                  <a:pt x="0" y="720002"/>
                </a:moveTo>
                <a:cubicBezTo>
                  <a:pt x="0" y="322356"/>
                  <a:pt x="322356" y="0"/>
                  <a:pt x="720002" y="0"/>
                </a:cubicBezTo>
                <a:cubicBezTo>
                  <a:pt x="1117648" y="0"/>
                  <a:pt x="1440004" y="322356"/>
                  <a:pt x="1440004" y="720002"/>
                </a:cubicBezTo>
                <a:cubicBezTo>
                  <a:pt x="1440004" y="1117648"/>
                  <a:pt x="1117648" y="1440004"/>
                  <a:pt x="720002" y="1440004"/>
                </a:cubicBezTo>
                <a:cubicBezTo>
                  <a:pt x="322356" y="1440004"/>
                  <a:pt x="0" y="1117648"/>
                  <a:pt x="0" y="720002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1"/>
              <a:satOff val="26899"/>
              <a:lumOff val="2156"/>
              <a:alphaOff val="0"/>
            </a:schemeClr>
          </a:fillRef>
          <a:effectRef idx="2">
            <a:schemeClr val="accent4">
              <a:hueOff val="-4464771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744" tIns="233744" rIns="233744" bIns="23374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800" b="1" kern="1200" dirty="0" err="1" smtClean="0"/>
              <a:t>Efficacy</a:t>
            </a:r>
            <a:endParaRPr lang="it-IT" sz="1800" b="1" kern="12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581415" y="1667709"/>
            <a:ext cx="789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u="sng" dirty="0" smtClean="0">
                <a:solidFill>
                  <a:srgbClr val="0000FF"/>
                </a:solidFill>
              </a:rPr>
              <a:t>The GOOD FINANCE MANAGEMENT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realized</a:t>
            </a:r>
            <a:r>
              <a:rPr lang="it-IT" dirty="0" smtClean="0"/>
              <a:t> by </a:t>
            </a:r>
            <a:r>
              <a:rPr lang="it-IT" dirty="0" err="1" smtClean="0"/>
              <a:t>respecting</a:t>
            </a:r>
            <a:r>
              <a:rPr lang="it-IT" dirty="0" smtClean="0"/>
              <a:t> the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principles</a:t>
            </a:r>
            <a:r>
              <a:rPr lang="it-IT" dirty="0" smtClean="0"/>
              <a:t>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06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STAFF COSTS/1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34413" y="1628800"/>
            <a:ext cx="767517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err="1">
                <a:solidFill>
                  <a:schemeClr val="tx2"/>
                </a:solidFill>
              </a:rPr>
              <a:t>Pursuant</a:t>
            </a:r>
            <a:r>
              <a:rPr lang="it-IT" sz="1800" dirty="0">
                <a:solidFill>
                  <a:schemeClr val="tx2"/>
                </a:solidFill>
              </a:rPr>
              <a:t> to </a:t>
            </a:r>
            <a:r>
              <a:rPr lang="it-IT" sz="1800" dirty="0" err="1">
                <a:solidFill>
                  <a:schemeClr val="tx2"/>
                </a:solidFill>
              </a:rPr>
              <a:t>Article</a:t>
            </a:r>
            <a:r>
              <a:rPr lang="it-IT" sz="1800" dirty="0">
                <a:solidFill>
                  <a:schemeClr val="tx2"/>
                </a:solidFill>
              </a:rPr>
              <a:t> 3 of </a:t>
            </a:r>
            <a:r>
              <a:rPr lang="it-IT" sz="1800" dirty="0" err="1">
                <a:solidFill>
                  <a:schemeClr val="tx2"/>
                </a:solidFill>
              </a:rPr>
              <a:t>Regulation</a:t>
            </a:r>
            <a:r>
              <a:rPr lang="it-IT" sz="1800" dirty="0">
                <a:solidFill>
                  <a:schemeClr val="tx2"/>
                </a:solidFill>
              </a:rPr>
              <a:t> (EU) no. 481/2014, the </a:t>
            </a:r>
            <a:r>
              <a:rPr lang="it-IT" sz="1800" dirty="0" err="1">
                <a:solidFill>
                  <a:schemeClr val="tx2"/>
                </a:solidFill>
              </a:rPr>
              <a:t>costs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related</a:t>
            </a:r>
            <a:r>
              <a:rPr lang="it-IT" sz="1800" dirty="0">
                <a:solidFill>
                  <a:schemeClr val="tx2"/>
                </a:solidFill>
              </a:rPr>
              <a:t> to </a:t>
            </a:r>
            <a:r>
              <a:rPr lang="it-IT" sz="1800" b="1" dirty="0" smtClean="0">
                <a:solidFill>
                  <a:schemeClr val="tx2"/>
                </a:solidFill>
              </a:rPr>
              <a:t>staff </a:t>
            </a:r>
            <a:r>
              <a:rPr lang="it-IT" sz="1800" b="1" dirty="0" err="1" smtClean="0">
                <a:solidFill>
                  <a:schemeClr val="tx2"/>
                </a:solidFill>
              </a:rPr>
              <a:t>costs</a:t>
            </a:r>
            <a:r>
              <a:rPr lang="it-IT" sz="1800" dirty="0" smtClean="0">
                <a:solidFill>
                  <a:schemeClr val="tx2"/>
                </a:solidFill>
              </a:rPr>
              <a:t> </a:t>
            </a:r>
            <a:r>
              <a:rPr lang="it-IT" sz="1800" dirty="0">
                <a:solidFill>
                  <a:schemeClr val="tx2"/>
                </a:solidFill>
              </a:rPr>
              <a:t>are </a:t>
            </a:r>
            <a:r>
              <a:rPr lang="it-IT" sz="1800" dirty="0" err="1">
                <a:solidFill>
                  <a:schemeClr val="tx2"/>
                </a:solidFill>
              </a:rPr>
              <a:t>given</a:t>
            </a:r>
            <a:r>
              <a:rPr lang="it-IT" sz="1800" dirty="0">
                <a:solidFill>
                  <a:schemeClr val="tx2"/>
                </a:solidFill>
              </a:rPr>
              <a:t> by the </a:t>
            </a:r>
            <a:r>
              <a:rPr lang="it-IT" sz="1800" dirty="0" err="1">
                <a:solidFill>
                  <a:schemeClr val="tx2"/>
                </a:solidFill>
              </a:rPr>
              <a:t>gross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labor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costs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related</a:t>
            </a:r>
            <a:r>
              <a:rPr lang="it-IT" sz="1800" dirty="0">
                <a:solidFill>
                  <a:schemeClr val="tx2"/>
                </a:solidFill>
              </a:rPr>
              <a:t> to the </a:t>
            </a:r>
            <a:r>
              <a:rPr lang="it-IT" sz="1800" dirty="0" err="1">
                <a:solidFill>
                  <a:schemeClr val="tx2"/>
                </a:solidFill>
              </a:rPr>
              <a:t>personnel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employed</a:t>
            </a:r>
            <a:r>
              <a:rPr lang="it-IT" sz="1800" dirty="0">
                <a:solidFill>
                  <a:schemeClr val="tx2"/>
                </a:solidFill>
              </a:rPr>
              <a:t> by the </a:t>
            </a:r>
            <a:r>
              <a:rPr lang="it-IT" sz="1800" dirty="0" err="1">
                <a:solidFill>
                  <a:schemeClr val="tx2"/>
                </a:solidFill>
              </a:rPr>
              <a:t>Beneficiary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incurred</a:t>
            </a:r>
            <a:r>
              <a:rPr lang="it-IT" sz="1800" dirty="0">
                <a:solidFill>
                  <a:schemeClr val="tx2"/>
                </a:solidFill>
              </a:rPr>
              <a:t> for the </a:t>
            </a:r>
            <a:r>
              <a:rPr lang="it-IT" sz="1800" dirty="0" err="1">
                <a:solidFill>
                  <a:schemeClr val="tx2"/>
                </a:solidFill>
              </a:rPr>
              <a:t>operation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eligible</a:t>
            </a:r>
            <a:r>
              <a:rPr lang="it-IT" sz="1800" dirty="0">
                <a:solidFill>
                  <a:schemeClr val="tx2"/>
                </a:solidFill>
              </a:rPr>
              <a:t> for </a:t>
            </a:r>
            <a:r>
              <a:rPr lang="it-IT" sz="1800" dirty="0" err="1">
                <a:solidFill>
                  <a:schemeClr val="tx2"/>
                </a:solidFill>
              </a:rPr>
              <a:t>financing</a:t>
            </a:r>
            <a:r>
              <a:rPr lang="it-IT" sz="18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it-IT" sz="1800" dirty="0" err="1">
                <a:solidFill>
                  <a:schemeClr val="tx2"/>
                </a:solidFill>
              </a:rPr>
              <a:t>Employee</a:t>
            </a:r>
            <a:r>
              <a:rPr lang="it-IT" sz="1800" dirty="0">
                <a:solidFill>
                  <a:schemeClr val="tx2"/>
                </a:solidFill>
              </a:rPr>
              <a:t> benefits include </a:t>
            </a:r>
            <a:r>
              <a:rPr lang="it-IT" sz="1800" dirty="0" err="1">
                <a:solidFill>
                  <a:schemeClr val="tx2"/>
                </a:solidFill>
              </a:rPr>
              <a:t>those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relating</a:t>
            </a:r>
            <a:r>
              <a:rPr lang="it-IT" sz="1800" dirty="0">
                <a:solidFill>
                  <a:schemeClr val="tx2"/>
                </a:solidFill>
              </a:rPr>
              <a:t> to </a:t>
            </a:r>
            <a:r>
              <a:rPr lang="it-IT" sz="1800" dirty="0" err="1">
                <a:solidFill>
                  <a:schemeClr val="tx2"/>
                </a:solidFill>
              </a:rPr>
              <a:t>personnel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employed</a:t>
            </a:r>
            <a:r>
              <a:rPr lang="it-IT" sz="1800" dirty="0">
                <a:solidFill>
                  <a:schemeClr val="tx2"/>
                </a:solidFill>
              </a:rPr>
              <a:t> under </a:t>
            </a:r>
            <a:r>
              <a:rPr lang="it-IT" sz="1800" dirty="0" err="1">
                <a:solidFill>
                  <a:schemeClr val="tx2"/>
                </a:solidFill>
              </a:rPr>
              <a:t>contracts</a:t>
            </a:r>
            <a:r>
              <a:rPr lang="it-IT" sz="1800" dirty="0">
                <a:solidFill>
                  <a:schemeClr val="tx2"/>
                </a:solidFill>
              </a:rPr>
              <a:t> of </a:t>
            </a:r>
            <a:r>
              <a:rPr lang="it-IT" sz="1800" dirty="0" err="1">
                <a:solidFill>
                  <a:schemeClr val="tx2"/>
                </a:solidFill>
              </a:rPr>
              <a:t>employment</a:t>
            </a:r>
            <a:r>
              <a:rPr lang="it-IT" sz="1800" dirty="0">
                <a:solidFill>
                  <a:schemeClr val="tx2"/>
                </a:solidFill>
              </a:rPr>
              <a:t> or </a:t>
            </a:r>
            <a:r>
              <a:rPr lang="it-IT" sz="1800" dirty="0" smtClean="0">
                <a:solidFill>
                  <a:schemeClr val="tx2"/>
                </a:solidFill>
              </a:rPr>
              <a:t>para-</a:t>
            </a:r>
            <a:r>
              <a:rPr lang="it-IT" sz="1800" dirty="0">
                <a:solidFill>
                  <a:schemeClr val="tx2"/>
                </a:solidFill>
              </a:rPr>
              <a:t>subordinate </a:t>
            </a:r>
            <a:r>
              <a:rPr lang="it-IT" sz="1800" dirty="0" err="1">
                <a:solidFill>
                  <a:schemeClr val="tx2"/>
                </a:solidFill>
              </a:rPr>
              <a:t>employment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contracts</a:t>
            </a:r>
            <a:r>
              <a:rPr lang="it-IT" sz="1800" dirty="0">
                <a:solidFill>
                  <a:schemeClr val="tx2"/>
                </a:solidFill>
              </a:rPr>
              <a:t>, </a:t>
            </a:r>
            <a:r>
              <a:rPr lang="it-IT" sz="1800" dirty="0" err="1">
                <a:solidFill>
                  <a:schemeClr val="tx2"/>
                </a:solidFill>
              </a:rPr>
              <a:t>which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may</a:t>
            </a:r>
            <a:r>
              <a:rPr lang="it-IT" sz="1800" dirty="0">
                <a:solidFill>
                  <a:schemeClr val="tx2"/>
                </a:solidFill>
              </a:rPr>
              <a:t> include </a:t>
            </a:r>
            <a:r>
              <a:rPr lang="it-IT" sz="1800" dirty="0" err="1">
                <a:solidFill>
                  <a:schemeClr val="tx2"/>
                </a:solidFill>
              </a:rPr>
              <a:t>mainly</a:t>
            </a:r>
            <a:r>
              <a:rPr lang="it-IT" sz="1800" dirty="0">
                <a:solidFill>
                  <a:schemeClr val="tx2"/>
                </a:solidFill>
              </a:rPr>
              <a:t>: </a:t>
            </a:r>
            <a:r>
              <a:rPr lang="it-IT" sz="1800" dirty="0" err="1">
                <a:solidFill>
                  <a:schemeClr val="tx2"/>
                </a:solidFill>
              </a:rPr>
              <a:t>project</a:t>
            </a:r>
            <a:r>
              <a:rPr lang="it-IT" sz="1800" dirty="0">
                <a:solidFill>
                  <a:schemeClr val="tx2"/>
                </a:solidFill>
              </a:rPr>
              <a:t> work </a:t>
            </a:r>
            <a:r>
              <a:rPr lang="it-IT" sz="1800" dirty="0" err="1">
                <a:solidFill>
                  <a:schemeClr val="tx2"/>
                </a:solidFill>
              </a:rPr>
              <a:t>contracts</a:t>
            </a:r>
            <a:r>
              <a:rPr lang="it-IT" sz="1800" dirty="0">
                <a:solidFill>
                  <a:schemeClr val="tx2"/>
                </a:solidFill>
              </a:rPr>
              <a:t>; </a:t>
            </a:r>
            <a:r>
              <a:rPr lang="it-IT" sz="1800" dirty="0" err="1">
                <a:solidFill>
                  <a:schemeClr val="tx2"/>
                </a:solidFill>
              </a:rPr>
              <a:t>doctorate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scholarships</a:t>
            </a:r>
            <a:r>
              <a:rPr lang="it-IT" sz="1800" dirty="0">
                <a:solidFill>
                  <a:schemeClr val="tx2"/>
                </a:solidFill>
              </a:rPr>
              <a:t>; </a:t>
            </a:r>
            <a:r>
              <a:rPr lang="it-IT" sz="1800" dirty="0" err="1">
                <a:solidFill>
                  <a:schemeClr val="tx2"/>
                </a:solidFill>
              </a:rPr>
              <a:t>checks</a:t>
            </a:r>
            <a:r>
              <a:rPr lang="it-IT" sz="1800" dirty="0">
                <a:solidFill>
                  <a:schemeClr val="tx2"/>
                </a:solidFill>
              </a:rPr>
              <a:t> and </a:t>
            </a:r>
            <a:r>
              <a:rPr lang="it-IT" sz="1800" dirty="0" err="1">
                <a:solidFill>
                  <a:schemeClr val="tx2"/>
                </a:solidFill>
              </a:rPr>
              <a:t>research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contracts</a:t>
            </a:r>
            <a:r>
              <a:rPr lang="it-IT" sz="1800" dirty="0" smtClean="0">
                <a:solidFill>
                  <a:schemeClr val="tx2"/>
                </a:solidFill>
              </a:rPr>
              <a:t>.</a:t>
            </a:r>
            <a:endParaRPr lang="it-IT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3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STAFF COSTS/2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34413" y="1628800"/>
            <a:ext cx="767517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>
                <a:solidFill>
                  <a:srgbClr val="1F497D"/>
                </a:solidFill>
              </a:rPr>
              <a:t>Staff </a:t>
            </a:r>
            <a:r>
              <a:rPr lang="it-IT" sz="1800" dirty="0" err="1">
                <a:solidFill>
                  <a:srgbClr val="1F497D"/>
                </a:solidFill>
              </a:rPr>
              <a:t>costs</a:t>
            </a:r>
            <a:r>
              <a:rPr lang="it-IT" sz="1800" dirty="0">
                <a:solidFill>
                  <a:srgbClr val="1F497D"/>
                </a:solidFill>
              </a:rPr>
              <a:t> can be </a:t>
            </a:r>
            <a:r>
              <a:rPr lang="it-IT" sz="1800" dirty="0" err="1">
                <a:solidFill>
                  <a:srgbClr val="1F497D"/>
                </a:solidFill>
              </a:rPr>
              <a:t>reimbursed</a:t>
            </a:r>
            <a:r>
              <a:rPr lang="it-IT" sz="1800" dirty="0">
                <a:solidFill>
                  <a:srgbClr val="1F497D"/>
                </a:solidFill>
              </a:rPr>
              <a:t>: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800" dirty="0">
                <a:solidFill>
                  <a:srgbClr val="1F497D"/>
                </a:solidFill>
              </a:rPr>
              <a:t>on the </a:t>
            </a:r>
            <a:r>
              <a:rPr lang="it-IT" sz="1800" dirty="0" err="1">
                <a:solidFill>
                  <a:srgbClr val="1F497D"/>
                </a:solidFill>
              </a:rPr>
              <a:t>basis</a:t>
            </a:r>
            <a:r>
              <a:rPr lang="it-IT" sz="1800" dirty="0">
                <a:solidFill>
                  <a:srgbClr val="1F497D"/>
                </a:solidFill>
              </a:rPr>
              <a:t> of the </a:t>
            </a:r>
            <a:r>
              <a:rPr lang="it-IT" sz="1800" b="1" dirty="0" err="1">
                <a:solidFill>
                  <a:srgbClr val="1F497D"/>
                </a:solidFill>
              </a:rPr>
              <a:t>actual</a:t>
            </a:r>
            <a:r>
              <a:rPr lang="it-IT" sz="1800" b="1" dirty="0">
                <a:solidFill>
                  <a:srgbClr val="1F497D"/>
                </a:solidFill>
              </a:rPr>
              <a:t> </a:t>
            </a:r>
            <a:r>
              <a:rPr lang="it-IT" sz="1800" b="1" dirty="0" err="1">
                <a:solidFill>
                  <a:srgbClr val="1F497D"/>
                </a:solidFill>
              </a:rPr>
              <a:t>cost</a:t>
            </a:r>
            <a:r>
              <a:rPr lang="it-IT" sz="1800" dirty="0">
                <a:solidFill>
                  <a:srgbClr val="1F497D"/>
                </a:solidFill>
              </a:rPr>
              <a:t> in relation to the </a:t>
            </a:r>
            <a:r>
              <a:rPr lang="it-IT" sz="1800" dirty="0" err="1">
                <a:solidFill>
                  <a:srgbClr val="1F497D"/>
                </a:solidFill>
              </a:rPr>
              <a:t>employment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contract</a:t>
            </a:r>
            <a:r>
              <a:rPr lang="it-IT" sz="1800" dirty="0">
                <a:solidFill>
                  <a:srgbClr val="1F497D"/>
                </a:solidFill>
              </a:rPr>
              <a:t> / 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appointment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decision</a:t>
            </a:r>
            <a:r>
              <a:rPr lang="it-IT" sz="1800" dirty="0">
                <a:solidFill>
                  <a:srgbClr val="1F497D"/>
                </a:solidFill>
              </a:rPr>
              <a:t> of the </a:t>
            </a:r>
            <a:r>
              <a:rPr lang="it-IT" sz="1800" dirty="0" err="1">
                <a:solidFill>
                  <a:srgbClr val="1F497D"/>
                </a:solidFill>
              </a:rPr>
              <a:t>employee</a:t>
            </a:r>
            <a:r>
              <a:rPr lang="it-IT" sz="1800" dirty="0">
                <a:solidFill>
                  <a:srgbClr val="1F497D"/>
                </a:solidFill>
              </a:rPr>
              <a:t> (so-</a:t>
            </a:r>
            <a:r>
              <a:rPr lang="it-IT" sz="1800" dirty="0" err="1">
                <a:solidFill>
                  <a:srgbClr val="1F497D"/>
                </a:solidFill>
              </a:rPr>
              <a:t>called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employment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act</a:t>
            </a:r>
            <a:r>
              <a:rPr lang="it-IT" sz="1800" dirty="0" smtClean="0">
                <a:solidFill>
                  <a:srgbClr val="1F497D"/>
                </a:solidFill>
              </a:rPr>
              <a:t>) </a:t>
            </a:r>
            <a:r>
              <a:rPr lang="it-IT" sz="1800" dirty="0">
                <a:solidFill>
                  <a:srgbClr val="1F497D"/>
                </a:solidFill>
              </a:rPr>
              <a:t>and from the </a:t>
            </a:r>
            <a:r>
              <a:rPr lang="it-IT" sz="1800" dirty="0" err="1">
                <a:solidFill>
                  <a:srgbClr val="1F497D"/>
                </a:solidFill>
              </a:rPr>
              <a:t>payroll</a:t>
            </a:r>
            <a:r>
              <a:rPr lang="it-IT" sz="1800" dirty="0">
                <a:solidFill>
                  <a:srgbClr val="1F497D"/>
                </a:solidFill>
              </a:rPr>
              <a:t> and F24 to </a:t>
            </a:r>
            <a:r>
              <a:rPr lang="it-IT" sz="1800" dirty="0" err="1">
                <a:solidFill>
                  <a:srgbClr val="1F497D"/>
                </a:solidFill>
              </a:rPr>
              <a:t>payment</a:t>
            </a:r>
            <a:r>
              <a:rPr lang="it-IT" sz="1800" dirty="0">
                <a:solidFill>
                  <a:srgbClr val="1F497D"/>
                </a:solidFill>
              </a:rPr>
              <a:t> of the </a:t>
            </a:r>
            <a:r>
              <a:rPr lang="it-IT" sz="1800" dirty="0" err="1">
                <a:solidFill>
                  <a:srgbClr val="1F497D"/>
                </a:solidFill>
              </a:rPr>
              <a:t>related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taxes</a:t>
            </a:r>
            <a:r>
              <a:rPr lang="it-IT" sz="1800" dirty="0">
                <a:solidFill>
                  <a:srgbClr val="1F497D"/>
                </a:solidFill>
              </a:rPr>
              <a:t> and </a:t>
            </a:r>
            <a:r>
              <a:rPr lang="it-IT" sz="1800" dirty="0" err="1">
                <a:solidFill>
                  <a:srgbClr val="1F497D"/>
                </a:solidFill>
              </a:rPr>
              <a:t>contributions</a:t>
            </a:r>
            <a:r>
              <a:rPr lang="it-IT" sz="1800" dirty="0">
                <a:solidFill>
                  <a:srgbClr val="1F497D"/>
                </a:solidFill>
              </a:rPr>
              <a:t>;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800" dirty="0">
                <a:solidFill>
                  <a:srgbClr val="1F497D"/>
                </a:solidFill>
              </a:rPr>
              <a:t>on the </a:t>
            </a:r>
            <a:r>
              <a:rPr lang="it-IT" sz="1800" dirty="0" err="1">
                <a:solidFill>
                  <a:srgbClr val="1F497D"/>
                </a:solidFill>
              </a:rPr>
              <a:t>basis</a:t>
            </a:r>
            <a:r>
              <a:rPr lang="it-IT" sz="1800" dirty="0">
                <a:solidFill>
                  <a:srgbClr val="1F497D"/>
                </a:solidFill>
              </a:rPr>
              <a:t> of the </a:t>
            </a:r>
            <a:r>
              <a:rPr lang="it-IT" sz="1800" b="1" dirty="0" err="1">
                <a:solidFill>
                  <a:srgbClr val="1F497D"/>
                </a:solidFill>
              </a:rPr>
              <a:t>Cost</a:t>
            </a:r>
            <a:r>
              <a:rPr lang="it-IT" sz="1800" b="1" dirty="0">
                <a:solidFill>
                  <a:srgbClr val="1F497D"/>
                </a:solidFill>
              </a:rPr>
              <a:t> </a:t>
            </a:r>
            <a:r>
              <a:rPr lang="it-IT" sz="1800" b="1" dirty="0" err="1">
                <a:solidFill>
                  <a:srgbClr val="1F497D"/>
                </a:solidFill>
              </a:rPr>
              <a:t>Simplification</a:t>
            </a:r>
            <a:r>
              <a:rPr lang="it-IT" sz="1800" b="1" dirty="0">
                <a:solidFill>
                  <a:srgbClr val="1F497D"/>
                </a:solidFill>
              </a:rPr>
              <a:t> </a:t>
            </a:r>
            <a:r>
              <a:rPr lang="it-IT" sz="1800" b="1" dirty="0" err="1">
                <a:solidFill>
                  <a:srgbClr val="1F497D"/>
                </a:solidFill>
              </a:rPr>
              <a:t>Options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referred</a:t>
            </a:r>
            <a:r>
              <a:rPr lang="it-IT" sz="1800" dirty="0">
                <a:solidFill>
                  <a:srgbClr val="1F497D"/>
                </a:solidFill>
              </a:rPr>
              <a:t> to in </a:t>
            </a:r>
            <a:r>
              <a:rPr lang="it-IT" sz="1800" dirty="0" err="1">
                <a:solidFill>
                  <a:srgbClr val="1F497D"/>
                </a:solidFill>
              </a:rPr>
              <a:t>Article</a:t>
            </a:r>
            <a:r>
              <a:rPr lang="it-IT" sz="1800" dirty="0">
                <a:solidFill>
                  <a:srgbClr val="1F497D"/>
                </a:solidFill>
              </a:rPr>
              <a:t> 67, </a:t>
            </a:r>
            <a:r>
              <a:rPr lang="it-IT" sz="1800" dirty="0" err="1">
                <a:solidFill>
                  <a:srgbClr val="1F497D"/>
                </a:solidFill>
              </a:rPr>
              <a:t>paragraph</a:t>
            </a:r>
            <a:r>
              <a:rPr lang="it-IT" sz="1800" dirty="0">
                <a:solidFill>
                  <a:srgbClr val="1F497D"/>
                </a:solidFill>
              </a:rPr>
              <a:t> 1, </a:t>
            </a:r>
            <a:r>
              <a:rPr lang="it-IT" sz="1800" dirty="0" err="1">
                <a:solidFill>
                  <a:srgbClr val="1F497D"/>
                </a:solidFill>
              </a:rPr>
              <a:t>letters</a:t>
            </a:r>
            <a:r>
              <a:rPr lang="it-IT" sz="1800" dirty="0">
                <a:solidFill>
                  <a:srgbClr val="1F497D"/>
                </a:solidFill>
              </a:rPr>
              <a:t> b) to d), of </a:t>
            </a:r>
            <a:r>
              <a:rPr lang="it-IT" sz="1800" dirty="0" err="1">
                <a:solidFill>
                  <a:srgbClr val="1F497D"/>
                </a:solidFill>
              </a:rPr>
              <a:t>Regulation</a:t>
            </a:r>
            <a:r>
              <a:rPr lang="it-IT" sz="1800" dirty="0">
                <a:solidFill>
                  <a:srgbClr val="1F497D"/>
                </a:solidFill>
              </a:rPr>
              <a:t> (EU) no. 1303/</a:t>
            </a:r>
            <a:r>
              <a:rPr lang="it-IT" sz="1800" dirty="0" smtClean="0">
                <a:solidFill>
                  <a:srgbClr val="1F497D"/>
                </a:solidFill>
              </a:rPr>
              <a:t>2013;</a:t>
            </a:r>
            <a:endParaRPr lang="it-IT" sz="1800" dirty="0">
              <a:solidFill>
                <a:srgbClr val="1F497D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it-IT" sz="1800" dirty="0">
                <a:solidFill>
                  <a:srgbClr val="1F497D"/>
                </a:solidFill>
              </a:rPr>
              <a:t>on a </a:t>
            </a:r>
            <a:r>
              <a:rPr lang="it-IT" sz="1800" b="1" dirty="0" err="1">
                <a:solidFill>
                  <a:srgbClr val="1F497D"/>
                </a:solidFill>
              </a:rPr>
              <a:t>flat</a:t>
            </a:r>
            <a:r>
              <a:rPr lang="it-IT" sz="1800" b="1" dirty="0">
                <a:solidFill>
                  <a:srgbClr val="1F497D"/>
                </a:solidFill>
              </a:rPr>
              <a:t>-rate </a:t>
            </a:r>
            <a:r>
              <a:rPr lang="it-IT" sz="1800" b="1" dirty="0" err="1">
                <a:solidFill>
                  <a:srgbClr val="1F497D"/>
                </a:solidFill>
              </a:rPr>
              <a:t>basis</a:t>
            </a:r>
            <a:r>
              <a:rPr lang="it-IT" sz="1800" dirty="0">
                <a:solidFill>
                  <a:srgbClr val="1F497D"/>
                </a:solidFill>
              </a:rPr>
              <a:t>, in </a:t>
            </a:r>
            <a:r>
              <a:rPr lang="it-IT" sz="1800" dirty="0" err="1">
                <a:solidFill>
                  <a:srgbClr val="1F497D"/>
                </a:solidFill>
              </a:rPr>
              <a:t>accordance</a:t>
            </a:r>
            <a:r>
              <a:rPr lang="it-IT" sz="1800" dirty="0">
                <a:solidFill>
                  <a:srgbClr val="1F497D"/>
                </a:solidFill>
              </a:rPr>
              <a:t> with </a:t>
            </a:r>
            <a:r>
              <a:rPr lang="it-IT" sz="1800" dirty="0" err="1">
                <a:solidFill>
                  <a:srgbClr val="1F497D"/>
                </a:solidFill>
              </a:rPr>
              <a:t>Article</a:t>
            </a:r>
            <a:r>
              <a:rPr lang="it-IT" sz="1800" dirty="0">
                <a:solidFill>
                  <a:srgbClr val="1F497D"/>
                </a:solidFill>
              </a:rPr>
              <a:t> 19 of </a:t>
            </a:r>
            <a:r>
              <a:rPr lang="it-IT" sz="1800" dirty="0" err="1">
                <a:solidFill>
                  <a:srgbClr val="1F497D"/>
                </a:solidFill>
              </a:rPr>
              <a:t>Regulation</a:t>
            </a:r>
            <a:r>
              <a:rPr lang="it-IT" sz="1800" dirty="0">
                <a:solidFill>
                  <a:srgbClr val="1F497D"/>
                </a:solidFill>
              </a:rPr>
              <a:t> (EU) no. 1299/2013, </a:t>
            </a:r>
            <a:r>
              <a:rPr lang="it-IT" sz="1800" dirty="0" err="1">
                <a:solidFill>
                  <a:srgbClr val="1F497D"/>
                </a:solidFill>
              </a:rPr>
              <a:t>which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states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that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personnel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costs</a:t>
            </a:r>
            <a:r>
              <a:rPr lang="it-IT" sz="1800" dirty="0">
                <a:solidFill>
                  <a:srgbClr val="1F497D"/>
                </a:solidFill>
              </a:rPr>
              <a:t> can be </a:t>
            </a:r>
            <a:r>
              <a:rPr lang="it-IT" sz="1800" dirty="0" err="1">
                <a:solidFill>
                  <a:srgbClr val="1F497D"/>
                </a:solidFill>
              </a:rPr>
              <a:t>calculated</a:t>
            </a:r>
            <a:r>
              <a:rPr lang="it-IT" sz="1800" dirty="0">
                <a:solidFill>
                  <a:srgbClr val="1F497D"/>
                </a:solidFill>
              </a:rPr>
              <a:t> on a </a:t>
            </a:r>
            <a:r>
              <a:rPr lang="it-IT" sz="1800" dirty="0" err="1">
                <a:solidFill>
                  <a:srgbClr val="1F497D"/>
                </a:solidFill>
              </a:rPr>
              <a:t>lump</a:t>
            </a:r>
            <a:r>
              <a:rPr lang="it-IT" sz="1800" dirty="0">
                <a:solidFill>
                  <a:srgbClr val="1F497D"/>
                </a:solidFill>
              </a:rPr>
              <a:t>-sum </a:t>
            </a:r>
            <a:r>
              <a:rPr lang="it-IT" sz="1800" dirty="0" err="1">
                <a:solidFill>
                  <a:srgbClr val="1F497D"/>
                </a:solidFill>
              </a:rPr>
              <a:t>basis</a:t>
            </a:r>
            <a:r>
              <a:rPr lang="it-IT" sz="1800" dirty="0">
                <a:solidFill>
                  <a:srgbClr val="1F497D"/>
                </a:solidFill>
              </a:rPr>
              <a:t> up to 20% of </a:t>
            </a:r>
            <a:r>
              <a:rPr lang="it-IT" sz="1800" dirty="0" err="1">
                <a:solidFill>
                  <a:srgbClr val="1F497D"/>
                </a:solidFill>
              </a:rPr>
              <a:t>direct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costs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other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than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personnel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>
                <a:solidFill>
                  <a:srgbClr val="1F497D"/>
                </a:solidFill>
              </a:rPr>
              <a:t>costs</a:t>
            </a:r>
            <a:r>
              <a:rPr lang="it-IT" sz="1800" dirty="0">
                <a:solidFill>
                  <a:srgbClr val="1F497D"/>
                </a:solidFill>
              </a:rPr>
              <a:t> of the </a:t>
            </a:r>
            <a:r>
              <a:rPr lang="it-IT" sz="1800" dirty="0" err="1">
                <a:solidFill>
                  <a:srgbClr val="1F497D"/>
                </a:solidFill>
              </a:rPr>
              <a:t>operation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concerned</a:t>
            </a:r>
            <a:r>
              <a:rPr lang="it-IT" sz="1800" dirty="0" smtClean="0">
                <a:solidFill>
                  <a:srgbClr val="1F497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86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STAFF COSTS/3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01894"/>
              </p:ext>
            </p:extLst>
          </p:nvPr>
        </p:nvGraphicFramePr>
        <p:xfrm>
          <a:off x="611560" y="1397000"/>
          <a:ext cx="792088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Documents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at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the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legal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basis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expenditure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Employment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Contract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(and Service Order) /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Letter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appointment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between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Beneficiary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personnel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involved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in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operation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from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which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role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activities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be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performed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within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operation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duration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appointment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hourly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remuneration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daily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total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time to be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spent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on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operation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are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indicated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Curriculum vitae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employed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staff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Justification</a:t>
                      </a:r>
                      <a:r>
                        <a:rPr lang="it-IT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documents</a:t>
                      </a:r>
                      <a:r>
                        <a:rPr lang="it-IT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of the </a:t>
                      </a: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expenditure</a:t>
                      </a:r>
                      <a:endParaRPr lang="it-IT" sz="24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Monthly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Timesheet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certified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by the Project Manager / Manager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responsible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indicating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: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project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code,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employee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name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qualification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hours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worked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on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project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detailed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description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activities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carried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out,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reference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month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employee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signature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Payroll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workers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involved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in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project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for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foreseen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period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Declaration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by the Office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responsible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salaries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detailing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social and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tax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charges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payable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by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Beneficiary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charged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project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each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single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worker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Other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documentation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useful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justify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expense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reports,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studies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other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products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personnel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involved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STAFF COSTS/4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816302"/>
              </p:ext>
            </p:extLst>
          </p:nvPr>
        </p:nvGraphicFramePr>
        <p:xfrm>
          <a:off x="611560" y="1397000"/>
          <a:ext cx="792088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it-IT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Justification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documents</a:t>
                      </a:r>
                      <a:r>
                        <a:rPr lang="it-IT" sz="1800" dirty="0" smtClean="0">
                          <a:solidFill>
                            <a:schemeClr val="bg1"/>
                          </a:solidFill>
                          <a:effectLst/>
                        </a:rPr>
                        <a:t> of the </a:t>
                      </a:r>
                      <a:r>
                        <a:rPr lang="it-IT" sz="1800" dirty="0" err="1" smtClean="0">
                          <a:solidFill>
                            <a:schemeClr val="bg1"/>
                          </a:solidFill>
                          <a:effectLst/>
                        </a:rPr>
                        <a:t>payment</a:t>
                      </a:r>
                      <a:endParaRPr lang="it-IT" sz="2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Bank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transfer,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cashier's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check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or non-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transferable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check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from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which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amount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net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salary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 and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name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recipient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shown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accompanied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by a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bank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statement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stating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actual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definitive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financial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outlay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the date of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receipt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Documents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attesting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social security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contributions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withholding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taxes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social security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charges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(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F24)</a:t>
                      </a:r>
                      <a:endParaRPr lang="it-IT" sz="24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In the case of cumulative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payments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a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declaration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signed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by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competent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Director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with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details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social security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contributions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withholding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taxes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social security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contributions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related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the work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services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charged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project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included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in the cumulative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slips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brought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into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account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mandate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received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from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bank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cashier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/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treasurer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(in the case of a public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similar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beneficiary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6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PUBLIC PROCUREMENTS/1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4644008" y="2492896"/>
            <a:ext cx="309634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Integration to the new Public </a:t>
            </a:r>
            <a:r>
              <a:rPr lang="it-IT" dirty="0" err="1" smtClean="0"/>
              <a:t>Procurements</a:t>
            </a:r>
            <a:r>
              <a:rPr lang="it-IT" dirty="0" smtClean="0"/>
              <a:t> Code, </a:t>
            </a:r>
            <a:r>
              <a:rPr lang="it-IT" dirty="0" err="1" smtClean="0"/>
              <a:t>D.Lgs.</a:t>
            </a:r>
            <a:r>
              <a:rPr lang="it-IT" dirty="0" smtClean="0"/>
              <a:t> 56/2017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1331640" y="1772816"/>
            <a:ext cx="3096344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UE Law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331640" y="2492896"/>
            <a:ext cx="309634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Directive 2014/23/UE on the award of </a:t>
            </a:r>
            <a:r>
              <a:rPr lang="it-IT" dirty="0" err="1" smtClean="0"/>
              <a:t>concession</a:t>
            </a:r>
            <a:r>
              <a:rPr lang="it-IT" dirty="0" smtClean="0"/>
              <a:t> </a:t>
            </a:r>
            <a:r>
              <a:rPr lang="it-IT" dirty="0" err="1" smtClean="0"/>
              <a:t>contracts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4644008" y="1772816"/>
            <a:ext cx="3096344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Italian</a:t>
            </a:r>
            <a:r>
              <a:rPr lang="it-IT" dirty="0" smtClean="0"/>
              <a:t> Law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4644008" y="3429000"/>
            <a:ext cx="3096344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New </a:t>
            </a:r>
            <a:r>
              <a:rPr lang="it-IT" dirty="0"/>
              <a:t>Public </a:t>
            </a:r>
            <a:r>
              <a:rPr lang="it-IT" dirty="0" err="1" smtClean="0"/>
              <a:t>Procurements</a:t>
            </a:r>
            <a:r>
              <a:rPr lang="it-IT" dirty="0" smtClean="0"/>
              <a:t> Code, </a:t>
            </a:r>
            <a:r>
              <a:rPr lang="it-IT" dirty="0" err="1"/>
              <a:t>D.Lgs.</a:t>
            </a:r>
            <a:r>
              <a:rPr lang="it-IT" dirty="0"/>
              <a:t> </a:t>
            </a:r>
            <a:r>
              <a:rPr lang="it-IT" dirty="0" smtClean="0"/>
              <a:t>50/2016</a:t>
            </a:r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1331640" y="3429000"/>
            <a:ext cx="3096344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Directive 2014/24/UE on public </a:t>
            </a:r>
            <a:r>
              <a:rPr lang="it-IT" dirty="0" err="1" smtClean="0"/>
              <a:t>procurements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abolish</a:t>
            </a:r>
            <a:r>
              <a:rPr lang="it-IT" dirty="0" smtClean="0"/>
              <a:t> the Directive 2004/18/CE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1331640" y="4725144"/>
            <a:ext cx="3096344" cy="15841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Directive 2014/25/UE on public </a:t>
            </a:r>
            <a:r>
              <a:rPr lang="it-IT" dirty="0" err="1" smtClean="0"/>
              <a:t>procurements</a:t>
            </a:r>
            <a:r>
              <a:rPr lang="it-IT" dirty="0" smtClean="0"/>
              <a:t> </a:t>
            </a:r>
            <a:r>
              <a:rPr lang="it-IT" dirty="0" err="1" smtClean="0"/>
              <a:t>procedures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water, </a:t>
            </a:r>
            <a:r>
              <a:rPr lang="it-IT" dirty="0" err="1" smtClean="0"/>
              <a:t>energy</a:t>
            </a:r>
            <a:r>
              <a:rPr lang="it-IT" dirty="0" smtClean="0"/>
              <a:t>, </a:t>
            </a:r>
            <a:r>
              <a:rPr lang="it-IT" dirty="0" err="1" smtClean="0"/>
              <a:t>transpoert</a:t>
            </a:r>
            <a:r>
              <a:rPr lang="it-IT" dirty="0" smtClean="0"/>
              <a:t> and </a:t>
            </a:r>
            <a:r>
              <a:rPr lang="it-IT" dirty="0" err="1" smtClean="0"/>
              <a:t>postal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 err="1" smtClean="0"/>
              <a:t>sector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abolish</a:t>
            </a:r>
            <a:r>
              <a:rPr lang="it-IT" dirty="0" smtClean="0"/>
              <a:t> the Directive 2004/17/CE</a:t>
            </a: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4644008" y="4725144"/>
            <a:ext cx="3096344" cy="15841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Previous</a:t>
            </a:r>
            <a:r>
              <a:rPr lang="it-IT" dirty="0" smtClean="0"/>
              <a:t> Public </a:t>
            </a:r>
            <a:r>
              <a:rPr lang="it-IT" dirty="0" err="1" smtClean="0"/>
              <a:t>Contracts</a:t>
            </a:r>
            <a:r>
              <a:rPr lang="it-IT" dirty="0" smtClean="0"/>
              <a:t> Code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r>
              <a:rPr lang="it-IT" dirty="0" smtClean="0"/>
              <a:t>, </a:t>
            </a:r>
            <a:r>
              <a:rPr lang="it-IT" dirty="0" err="1" smtClean="0"/>
              <a:t>services</a:t>
            </a:r>
            <a:r>
              <a:rPr lang="it-IT" dirty="0" smtClean="0"/>
              <a:t> and </a:t>
            </a:r>
            <a:r>
              <a:rPr lang="it-IT" dirty="0" err="1" smtClean="0"/>
              <a:t>goods</a:t>
            </a:r>
            <a:r>
              <a:rPr lang="it-IT" dirty="0" smtClean="0"/>
              <a:t>, </a:t>
            </a:r>
            <a:r>
              <a:rPr lang="it-IT" dirty="0" err="1"/>
              <a:t>D.Lgs.</a:t>
            </a:r>
            <a:r>
              <a:rPr lang="it-IT" dirty="0"/>
              <a:t> </a:t>
            </a:r>
            <a:r>
              <a:rPr lang="it-IT" dirty="0" smtClean="0"/>
              <a:t>163/2006 </a:t>
            </a:r>
            <a:r>
              <a:rPr lang="it-IT" dirty="0" err="1" smtClean="0"/>
              <a:t>integrated</a:t>
            </a:r>
            <a:r>
              <a:rPr lang="it-IT" dirty="0" smtClean="0"/>
              <a:t> by DPR 5 </a:t>
            </a:r>
            <a:r>
              <a:rPr lang="it-IT" dirty="0" err="1" smtClean="0"/>
              <a:t>October</a:t>
            </a:r>
            <a:r>
              <a:rPr lang="it-IT" dirty="0" smtClean="0"/>
              <a:t> 2010, n. 107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747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PUBLIC PROCUREMENTS/2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 descr="new-1027875_960_720.jpg"/>
          <p:cNvPicPr>
            <a:picLocks noChangeAspect="1"/>
          </p:cNvPicPr>
          <p:nvPr/>
        </p:nvPicPr>
        <p:blipFill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73016"/>
            <a:ext cx="4005064" cy="40050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83568" y="1700808"/>
            <a:ext cx="7776864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1F497D"/>
                </a:solidFill>
              </a:rPr>
              <a:t>New </a:t>
            </a:r>
            <a:r>
              <a:rPr lang="it-IT" dirty="0" err="1" smtClean="0">
                <a:solidFill>
                  <a:srgbClr val="1F497D"/>
                </a:solidFill>
              </a:rPr>
              <a:t>elements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introduced</a:t>
            </a:r>
            <a:r>
              <a:rPr lang="it-IT" dirty="0" smtClean="0">
                <a:solidFill>
                  <a:srgbClr val="1F497D"/>
                </a:solidFill>
              </a:rPr>
              <a:t> with the </a:t>
            </a:r>
            <a:r>
              <a:rPr lang="it-IT" dirty="0" err="1" smtClean="0">
                <a:solidFill>
                  <a:srgbClr val="1F497D"/>
                </a:solidFill>
              </a:rPr>
              <a:t>D.Lgs.</a:t>
            </a:r>
            <a:r>
              <a:rPr lang="it-IT" dirty="0" smtClean="0">
                <a:solidFill>
                  <a:srgbClr val="1F497D"/>
                </a:solidFill>
              </a:rPr>
              <a:t> 50/2016:</a:t>
            </a: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rgbClr val="1F497D"/>
                </a:solidFill>
              </a:rPr>
              <a:t>the </a:t>
            </a:r>
            <a:r>
              <a:rPr lang="it-IT" b="1" dirty="0" err="1" smtClean="0">
                <a:solidFill>
                  <a:srgbClr val="1F497D"/>
                </a:solidFill>
              </a:rPr>
              <a:t>most</a:t>
            </a:r>
            <a:r>
              <a:rPr lang="it-IT" b="1" dirty="0" smtClean="0">
                <a:solidFill>
                  <a:srgbClr val="1F497D"/>
                </a:solidFill>
              </a:rPr>
              <a:t> </a:t>
            </a:r>
            <a:r>
              <a:rPr lang="it-IT" b="1" dirty="0" err="1" smtClean="0">
                <a:solidFill>
                  <a:srgbClr val="1F497D"/>
                </a:solidFill>
              </a:rPr>
              <a:t>advantageous</a:t>
            </a:r>
            <a:r>
              <a:rPr lang="it-IT" b="1" dirty="0" smtClean="0">
                <a:solidFill>
                  <a:srgbClr val="1F497D"/>
                </a:solidFill>
              </a:rPr>
              <a:t> </a:t>
            </a:r>
            <a:r>
              <a:rPr lang="it-IT" b="1" dirty="0" err="1" smtClean="0">
                <a:solidFill>
                  <a:srgbClr val="1F497D"/>
                </a:solidFill>
              </a:rPr>
              <a:t>economic</a:t>
            </a:r>
            <a:r>
              <a:rPr lang="it-IT" b="1" dirty="0" smtClean="0">
                <a:solidFill>
                  <a:srgbClr val="1F497D"/>
                </a:solidFill>
              </a:rPr>
              <a:t> </a:t>
            </a:r>
            <a:r>
              <a:rPr lang="it-IT" b="1" dirty="0" err="1" smtClean="0">
                <a:solidFill>
                  <a:srgbClr val="1F497D"/>
                </a:solidFill>
              </a:rPr>
              <a:t>offer</a:t>
            </a:r>
            <a:r>
              <a:rPr lang="it-IT" b="1" dirty="0" smtClean="0">
                <a:solidFill>
                  <a:srgbClr val="1F497D"/>
                </a:solidFill>
              </a:rPr>
              <a:t> </a:t>
            </a:r>
            <a:r>
              <a:rPr lang="it-IT" b="1" dirty="0" err="1" smtClean="0">
                <a:solidFill>
                  <a:srgbClr val="1F497D"/>
                </a:solidFill>
              </a:rPr>
              <a:t>criteria</a:t>
            </a:r>
            <a:r>
              <a:rPr lang="it-IT" b="1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becomes</a:t>
            </a:r>
            <a:r>
              <a:rPr lang="it-IT" dirty="0" smtClean="0">
                <a:solidFill>
                  <a:srgbClr val="1F497D"/>
                </a:solidFill>
              </a:rPr>
              <a:t> the </a:t>
            </a:r>
            <a:r>
              <a:rPr lang="it-IT" dirty="0" err="1" smtClean="0">
                <a:solidFill>
                  <a:srgbClr val="1F497D"/>
                </a:solidFill>
              </a:rPr>
              <a:t>preferred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one</a:t>
            </a:r>
            <a:r>
              <a:rPr lang="it-IT" dirty="0" smtClean="0">
                <a:solidFill>
                  <a:srgbClr val="1F497D"/>
                </a:solidFill>
              </a:rPr>
              <a:t> in the </a:t>
            </a:r>
            <a:r>
              <a:rPr lang="it-IT" dirty="0" err="1" smtClean="0">
                <a:solidFill>
                  <a:srgbClr val="1F497D"/>
                </a:solidFill>
              </a:rPr>
              <a:t>selection</a:t>
            </a:r>
            <a:r>
              <a:rPr lang="it-IT" dirty="0" smtClean="0">
                <a:solidFill>
                  <a:srgbClr val="1F497D"/>
                </a:solidFill>
              </a:rPr>
              <a:t> of the </a:t>
            </a:r>
            <a:r>
              <a:rPr lang="it-IT" dirty="0" err="1" smtClean="0">
                <a:solidFill>
                  <a:srgbClr val="1F497D"/>
                </a:solidFill>
              </a:rPr>
              <a:t>contractor</a:t>
            </a:r>
            <a:r>
              <a:rPr lang="it-IT" dirty="0">
                <a:solidFill>
                  <a:srgbClr val="1F497D"/>
                </a:solidFill>
              </a:rPr>
              <a:t> and </a:t>
            </a:r>
            <a:r>
              <a:rPr lang="it-IT" dirty="0" err="1">
                <a:solidFill>
                  <a:srgbClr val="1F497D"/>
                </a:solidFill>
              </a:rPr>
              <a:t>has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been</a:t>
            </a:r>
            <a:r>
              <a:rPr lang="it-IT" dirty="0">
                <a:solidFill>
                  <a:srgbClr val="1F497D"/>
                </a:solidFill>
              </a:rPr>
              <a:t> made </a:t>
            </a:r>
            <a:r>
              <a:rPr lang="it-IT" dirty="0" err="1">
                <a:solidFill>
                  <a:srgbClr val="1F497D"/>
                </a:solidFill>
              </a:rPr>
              <a:t>mandatory</a:t>
            </a:r>
            <a:r>
              <a:rPr lang="it-IT" dirty="0">
                <a:solidFill>
                  <a:srgbClr val="1F497D"/>
                </a:solidFill>
              </a:rPr>
              <a:t> in some </a:t>
            </a:r>
            <a:r>
              <a:rPr lang="it-IT" dirty="0" err="1">
                <a:solidFill>
                  <a:srgbClr val="1F497D"/>
                </a:solidFill>
              </a:rPr>
              <a:t>fields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where</a:t>
            </a:r>
            <a:r>
              <a:rPr lang="it-IT" dirty="0">
                <a:solidFill>
                  <a:srgbClr val="1F497D"/>
                </a:solidFill>
              </a:rPr>
              <a:t> the use of </a:t>
            </a:r>
            <a:r>
              <a:rPr lang="it-IT" dirty="0" err="1" smtClean="0">
                <a:solidFill>
                  <a:srgbClr val="1F497D"/>
                </a:solidFill>
              </a:rPr>
              <a:t>manual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labor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is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fundamental</a:t>
            </a:r>
            <a:r>
              <a:rPr lang="it-IT" dirty="0" smtClean="0">
                <a:solidFill>
                  <a:srgbClr val="1F497D"/>
                </a:solidFill>
              </a:rPr>
              <a:t>;</a:t>
            </a:r>
          </a:p>
          <a:p>
            <a:pPr marL="285750" indent="-285750" algn="just">
              <a:buFont typeface="Arial"/>
              <a:buChar char="•"/>
            </a:pPr>
            <a:r>
              <a:rPr lang="it-IT" b="1" dirty="0">
                <a:solidFill>
                  <a:srgbClr val="1F497D"/>
                </a:solidFill>
              </a:rPr>
              <a:t>new </a:t>
            </a:r>
            <a:r>
              <a:rPr lang="it-IT" b="1" dirty="0" err="1">
                <a:solidFill>
                  <a:srgbClr val="1F497D"/>
                </a:solidFill>
              </a:rPr>
              <a:t>technical</a:t>
            </a:r>
            <a:r>
              <a:rPr lang="it-IT" b="1" dirty="0">
                <a:solidFill>
                  <a:srgbClr val="1F497D"/>
                </a:solidFill>
              </a:rPr>
              <a:t> and </a:t>
            </a:r>
            <a:r>
              <a:rPr lang="it-IT" b="1" dirty="0" err="1">
                <a:solidFill>
                  <a:srgbClr val="1F497D"/>
                </a:solidFill>
              </a:rPr>
              <a:t>economic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feasibility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project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which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replaces</a:t>
            </a:r>
            <a:r>
              <a:rPr lang="it-IT" dirty="0">
                <a:solidFill>
                  <a:srgbClr val="1F497D"/>
                </a:solidFill>
              </a:rPr>
              <a:t> the </a:t>
            </a:r>
            <a:r>
              <a:rPr lang="it-IT" dirty="0" err="1">
                <a:solidFill>
                  <a:srgbClr val="1F497D"/>
                </a:solidFill>
              </a:rPr>
              <a:t>preliminary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project</a:t>
            </a:r>
            <a:r>
              <a:rPr lang="it-IT" dirty="0" smtClean="0">
                <a:solidFill>
                  <a:srgbClr val="1F497D"/>
                </a:solidFill>
              </a:rPr>
              <a:t>, must </a:t>
            </a:r>
            <a:r>
              <a:rPr lang="it-IT" dirty="0" err="1">
                <a:solidFill>
                  <a:srgbClr val="1F497D"/>
                </a:solidFill>
              </a:rPr>
              <a:t>identify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among</a:t>
            </a:r>
            <a:r>
              <a:rPr lang="it-IT" dirty="0">
                <a:solidFill>
                  <a:srgbClr val="1F497D"/>
                </a:solidFill>
              </a:rPr>
              <a:t> more </a:t>
            </a:r>
            <a:r>
              <a:rPr lang="it-IT" dirty="0" err="1">
                <a:solidFill>
                  <a:srgbClr val="1F497D"/>
                </a:solidFill>
              </a:rPr>
              <a:t>solutions</a:t>
            </a:r>
            <a:r>
              <a:rPr lang="it-IT" dirty="0">
                <a:solidFill>
                  <a:srgbClr val="1F497D"/>
                </a:solidFill>
              </a:rPr>
              <a:t>, the </a:t>
            </a:r>
            <a:r>
              <a:rPr lang="it-IT" dirty="0" err="1">
                <a:solidFill>
                  <a:srgbClr val="1F497D"/>
                </a:solidFill>
              </a:rPr>
              <a:t>most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advantageous</a:t>
            </a:r>
            <a:r>
              <a:rPr lang="it-IT" dirty="0">
                <a:solidFill>
                  <a:srgbClr val="1F497D"/>
                </a:solidFill>
              </a:rPr>
              <a:t> in </a:t>
            </a:r>
            <a:r>
              <a:rPr lang="it-IT" dirty="0" err="1">
                <a:solidFill>
                  <a:srgbClr val="1F497D"/>
                </a:solidFill>
              </a:rPr>
              <a:t>terms</a:t>
            </a:r>
            <a:r>
              <a:rPr lang="it-IT" dirty="0">
                <a:solidFill>
                  <a:srgbClr val="1F497D"/>
                </a:solidFill>
              </a:rPr>
              <a:t> of </a:t>
            </a:r>
            <a:r>
              <a:rPr lang="it-IT" dirty="0" err="1">
                <a:solidFill>
                  <a:srgbClr val="1F497D"/>
                </a:solidFill>
              </a:rPr>
              <a:t>costs</a:t>
            </a:r>
            <a:r>
              <a:rPr lang="it-IT" dirty="0">
                <a:solidFill>
                  <a:srgbClr val="1F497D"/>
                </a:solidFill>
              </a:rPr>
              <a:t> and benefits for the </a:t>
            </a:r>
            <a:r>
              <a:rPr lang="it-IT" dirty="0" smtClean="0">
                <a:solidFill>
                  <a:srgbClr val="1F497D"/>
                </a:solidFill>
              </a:rPr>
              <a:t>community. </a:t>
            </a:r>
            <a:r>
              <a:rPr lang="it-IT" dirty="0" err="1" smtClean="0">
                <a:solidFill>
                  <a:srgbClr val="1F497D"/>
                </a:solidFill>
              </a:rPr>
              <a:t>It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is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appliable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also</a:t>
            </a:r>
            <a:r>
              <a:rPr lang="it-IT" dirty="0" smtClean="0">
                <a:solidFill>
                  <a:srgbClr val="1F497D"/>
                </a:solidFill>
              </a:rPr>
              <a:t> to </a:t>
            </a:r>
            <a:r>
              <a:rPr lang="it-IT" b="1" dirty="0" err="1" smtClean="0">
                <a:solidFill>
                  <a:srgbClr val="1F497D"/>
                </a:solidFill>
              </a:rPr>
              <a:t>services</a:t>
            </a:r>
            <a:r>
              <a:rPr lang="it-IT" b="1" dirty="0" smtClean="0">
                <a:solidFill>
                  <a:srgbClr val="1F497D"/>
                </a:solidFill>
              </a:rPr>
              <a:t> </a:t>
            </a:r>
            <a:r>
              <a:rPr lang="it-IT" b="1" dirty="0" err="1" smtClean="0">
                <a:solidFill>
                  <a:srgbClr val="1F497D"/>
                </a:solidFill>
              </a:rPr>
              <a:t>contracts</a:t>
            </a:r>
            <a:r>
              <a:rPr lang="it-IT" dirty="0" smtClean="0">
                <a:solidFill>
                  <a:srgbClr val="1F497D"/>
                </a:solidFill>
              </a:rPr>
              <a:t>;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err="1">
                <a:solidFill>
                  <a:srgbClr val="1F497D"/>
                </a:solidFill>
              </a:rPr>
              <a:t>introduced</a:t>
            </a:r>
            <a:r>
              <a:rPr lang="it-IT" dirty="0">
                <a:solidFill>
                  <a:srgbClr val="1F497D"/>
                </a:solidFill>
              </a:rPr>
              <a:t> the </a:t>
            </a:r>
            <a:r>
              <a:rPr lang="it-IT" b="1" dirty="0">
                <a:solidFill>
                  <a:srgbClr val="1F497D"/>
                </a:solidFill>
              </a:rPr>
              <a:t>company rating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based</a:t>
            </a:r>
            <a:r>
              <a:rPr lang="it-IT" dirty="0">
                <a:solidFill>
                  <a:srgbClr val="1F497D"/>
                </a:solidFill>
              </a:rPr>
              <a:t> on qualitative and quantitative </a:t>
            </a:r>
            <a:r>
              <a:rPr lang="it-IT" dirty="0" err="1">
                <a:solidFill>
                  <a:srgbClr val="1F497D"/>
                </a:solidFill>
              </a:rPr>
              <a:t>indicators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that</a:t>
            </a:r>
            <a:r>
              <a:rPr lang="it-IT" dirty="0">
                <a:solidFill>
                  <a:srgbClr val="1F497D"/>
                </a:solidFill>
              </a:rPr>
              <a:t> take </a:t>
            </a:r>
            <a:r>
              <a:rPr lang="it-IT" dirty="0" err="1">
                <a:solidFill>
                  <a:srgbClr val="1F497D"/>
                </a:solidFill>
              </a:rPr>
              <a:t>into</a:t>
            </a:r>
            <a:r>
              <a:rPr lang="it-IT" dirty="0">
                <a:solidFill>
                  <a:srgbClr val="1F497D"/>
                </a:solidFill>
              </a:rPr>
              <a:t> account, in </a:t>
            </a:r>
            <a:r>
              <a:rPr lang="it-IT" dirty="0" err="1">
                <a:solidFill>
                  <a:srgbClr val="1F497D"/>
                </a:solidFill>
              </a:rPr>
              <a:t>particular</a:t>
            </a:r>
            <a:r>
              <a:rPr lang="it-IT" dirty="0">
                <a:solidFill>
                  <a:srgbClr val="1F497D"/>
                </a:solidFill>
              </a:rPr>
              <a:t>, the </a:t>
            </a:r>
            <a:r>
              <a:rPr lang="it-IT" dirty="0" err="1">
                <a:solidFill>
                  <a:srgbClr val="1F497D"/>
                </a:solidFill>
              </a:rPr>
              <a:t>operator's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previous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behavior</a:t>
            </a:r>
            <a:r>
              <a:rPr lang="it-IT" dirty="0">
                <a:solidFill>
                  <a:srgbClr val="1F497D"/>
                </a:solidFill>
              </a:rPr>
              <a:t>;</a:t>
            </a:r>
            <a:endParaRPr lang="it-IT" dirty="0" smtClean="0">
              <a:solidFill>
                <a:srgbClr val="1F497D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1F497D"/>
                </a:solidFill>
              </a:rPr>
              <a:t>s</a:t>
            </a:r>
            <a:r>
              <a:rPr lang="it-IT" dirty="0" smtClean="0">
                <a:solidFill>
                  <a:srgbClr val="1F497D"/>
                </a:solidFill>
              </a:rPr>
              <a:t>trong </a:t>
            </a:r>
            <a:r>
              <a:rPr lang="it-IT" dirty="0" err="1" smtClean="0">
                <a:solidFill>
                  <a:srgbClr val="1F497D"/>
                </a:solidFill>
              </a:rPr>
              <a:t>impulse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towards</a:t>
            </a:r>
            <a:r>
              <a:rPr lang="it-IT" dirty="0" smtClean="0">
                <a:solidFill>
                  <a:srgbClr val="1F497D"/>
                </a:solidFill>
              </a:rPr>
              <a:t> the use of the </a:t>
            </a:r>
            <a:r>
              <a:rPr lang="it-IT" b="1" dirty="0" smtClean="0">
                <a:solidFill>
                  <a:srgbClr val="1F497D"/>
                </a:solidFill>
              </a:rPr>
              <a:t>Electronic </a:t>
            </a:r>
            <a:r>
              <a:rPr lang="it-IT" b="1" dirty="0">
                <a:solidFill>
                  <a:srgbClr val="1F497D"/>
                </a:solidFill>
              </a:rPr>
              <a:t>M</a:t>
            </a:r>
            <a:r>
              <a:rPr lang="it-IT" b="1" dirty="0" smtClean="0">
                <a:solidFill>
                  <a:srgbClr val="1F497D"/>
                </a:solidFill>
              </a:rPr>
              <a:t>arket of the Public Administration</a:t>
            </a:r>
            <a:r>
              <a:rPr lang="it-IT" dirty="0" smtClean="0">
                <a:solidFill>
                  <a:srgbClr val="1F497D"/>
                </a:solidFill>
              </a:rPr>
              <a:t> (MEPA).</a:t>
            </a:r>
            <a:endParaRPr lang="it-IT" dirty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8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PUBLIC PROCUREMENTS/3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 descr="new-1027875_960_720.jpg"/>
          <p:cNvPicPr>
            <a:picLocks noChangeAspect="1"/>
          </p:cNvPicPr>
          <p:nvPr/>
        </p:nvPicPr>
        <p:blipFill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73016"/>
            <a:ext cx="4005064" cy="40050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83568" y="1700808"/>
            <a:ext cx="777686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1F497D"/>
                </a:solidFill>
              </a:rPr>
              <a:t>New </a:t>
            </a:r>
            <a:r>
              <a:rPr lang="it-IT" dirty="0" err="1" smtClean="0">
                <a:solidFill>
                  <a:srgbClr val="1F497D"/>
                </a:solidFill>
              </a:rPr>
              <a:t>elements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introduced</a:t>
            </a:r>
            <a:r>
              <a:rPr lang="it-IT" dirty="0" smtClean="0">
                <a:solidFill>
                  <a:srgbClr val="1F497D"/>
                </a:solidFill>
              </a:rPr>
              <a:t> with the </a:t>
            </a:r>
            <a:r>
              <a:rPr lang="it-IT" dirty="0" err="1" smtClean="0">
                <a:solidFill>
                  <a:srgbClr val="1F497D"/>
                </a:solidFill>
              </a:rPr>
              <a:t>D.Lgs.</a:t>
            </a:r>
            <a:r>
              <a:rPr lang="it-IT" dirty="0" smtClean="0">
                <a:solidFill>
                  <a:srgbClr val="1F497D"/>
                </a:solidFill>
              </a:rPr>
              <a:t> 56/2017:</a:t>
            </a: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rgbClr val="1F497D"/>
                </a:solidFill>
              </a:rPr>
              <a:t>New </a:t>
            </a:r>
            <a:r>
              <a:rPr lang="it-IT" dirty="0" err="1" smtClean="0">
                <a:solidFill>
                  <a:srgbClr val="1F497D"/>
                </a:solidFill>
              </a:rPr>
              <a:t>Article</a:t>
            </a:r>
            <a:r>
              <a:rPr lang="it-IT" dirty="0" smtClean="0">
                <a:solidFill>
                  <a:srgbClr val="1F497D"/>
                </a:solidFill>
              </a:rPr>
              <a:t> 31	</a:t>
            </a:r>
          </a:p>
          <a:p>
            <a:pPr marL="285750" indent="-285750" algn="just">
              <a:buFont typeface="Arial"/>
              <a:buChar char="•"/>
            </a:pPr>
            <a:endParaRPr lang="it-IT" dirty="0">
              <a:solidFill>
                <a:srgbClr val="1F497D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r>
              <a:rPr lang="it-IT" dirty="0" smtClean="0">
                <a:solidFill>
                  <a:srgbClr val="1F497D"/>
                </a:solidFill>
              </a:rPr>
              <a:t>		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smtClean="0">
                <a:solidFill>
                  <a:srgbClr val="1F497D"/>
                </a:solidFill>
              </a:rPr>
              <a:t>New </a:t>
            </a:r>
            <a:r>
              <a:rPr lang="it-IT" dirty="0" err="1" smtClean="0">
                <a:solidFill>
                  <a:srgbClr val="1F497D"/>
                </a:solidFill>
              </a:rPr>
              <a:t>Article</a:t>
            </a:r>
            <a:r>
              <a:rPr lang="it-IT" dirty="0" smtClean="0">
                <a:solidFill>
                  <a:srgbClr val="1F497D"/>
                </a:solidFill>
              </a:rPr>
              <a:t> 105		</a:t>
            </a:r>
            <a:endParaRPr lang="it-IT" dirty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endParaRPr lang="it-IT" dirty="0" smtClean="0">
              <a:solidFill>
                <a:srgbClr val="1F497D"/>
              </a:solidFill>
            </a:endParaRPr>
          </a:p>
          <a:p>
            <a:pPr algn="just"/>
            <a:endParaRPr lang="it-IT" dirty="0">
              <a:solidFill>
                <a:srgbClr val="1F497D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347864" y="2348880"/>
            <a:ext cx="2736304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FF"/>
                </a:solidFill>
              </a:rPr>
              <a:t>new </a:t>
            </a:r>
            <a:r>
              <a:rPr lang="it-IT" dirty="0" err="1">
                <a:solidFill>
                  <a:srgbClr val="FFFFFF"/>
                </a:solidFill>
              </a:rPr>
              <a:t>role</a:t>
            </a:r>
            <a:r>
              <a:rPr lang="it-IT" dirty="0">
                <a:solidFill>
                  <a:srgbClr val="FFFFFF"/>
                </a:solidFill>
              </a:rPr>
              <a:t> and </a:t>
            </a:r>
            <a:r>
              <a:rPr lang="it-IT" dirty="0" err="1">
                <a:solidFill>
                  <a:srgbClr val="FFFFFF"/>
                </a:solidFill>
              </a:rPr>
              <a:t>responsibility</a:t>
            </a:r>
            <a:r>
              <a:rPr lang="it-IT" dirty="0">
                <a:solidFill>
                  <a:srgbClr val="FFFFFF"/>
                </a:solidFill>
              </a:rPr>
              <a:t> for the </a:t>
            </a:r>
            <a:r>
              <a:rPr lang="it-IT" dirty="0" err="1">
                <a:solidFill>
                  <a:srgbClr val="FFFFFF"/>
                </a:solidFill>
              </a:rPr>
              <a:t>Responsible</a:t>
            </a:r>
            <a:r>
              <a:rPr lang="it-IT" dirty="0">
                <a:solidFill>
                  <a:srgbClr val="FFFFFF"/>
                </a:solidFill>
              </a:rPr>
              <a:t> of the Procedure (RUP).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3347864" y="4365104"/>
            <a:ext cx="2736304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new </a:t>
            </a:r>
            <a:r>
              <a:rPr lang="it-IT" dirty="0" err="1" smtClean="0">
                <a:solidFill>
                  <a:schemeClr val="bg1"/>
                </a:solidFill>
              </a:rPr>
              <a:t>rules</a:t>
            </a:r>
            <a:r>
              <a:rPr lang="it-IT" dirty="0" smtClean="0">
                <a:solidFill>
                  <a:schemeClr val="bg1"/>
                </a:solidFill>
              </a:rPr>
              <a:t> for the </a:t>
            </a:r>
            <a:r>
              <a:rPr lang="it-IT" dirty="0" err="1" smtClean="0">
                <a:solidFill>
                  <a:schemeClr val="bg1"/>
                </a:solidFill>
              </a:rPr>
              <a:t>Subcontracting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Freccia destra 5"/>
          <p:cNvSpPr/>
          <p:nvPr/>
        </p:nvSpPr>
        <p:spPr>
          <a:xfrm>
            <a:off x="2555776" y="2924944"/>
            <a:ext cx="576064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/>
          <p:cNvSpPr/>
          <p:nvPr/>
        </p:nvSpPr>
        <p:spPr>
          <a:xfrm>
            <a:off x="2555776" y="4869160"/>
            <a:ext cx="576064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19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4427983" y="2924944"/>
            <a:ext cx="45719" cy="144016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giù 22"/>
          <p:cNvSpPr/>
          <p:nvPr/>
        </p:nvSpPr>
        <p:spPr>
          <a:xfrm flipH="1">
            <a:off x="6326481" y="3356992"/>
            <a:ext cx="45719" cy="144016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Segnaposto contenuto 2"/>
          <p:cNvSpPr txBox="1">
            <a:spLocks/>
          </p:cNvSpPr>
          <p:nvPr/>
        </p:nvSpPr>
        <p:spPr>
          <a:xfrm>
            <a:off x="907976" y="3573016"/>
            <a:ext cx="3511624" cy="86409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it-IT" sz="1400" i="1" dirty="0" err="1" smtClean="0">
                <a:solidFill>
                  <a:schemeClr val="bg1"/>
                </a:solidFill>
              </a:rPr>
              <a:t>Precidency</a:t>
            </a:r>
            <a:r>
              <a:rPr lang="it-IT" sz="1400" i="1" dirty="0" smtClean="0">
                <a:solidFill>
                  <a:schemeClr val="bg1"/>
                </a:solidFill>
              </a:rPr>
              <a:t> of </a:t>
            </a:r>
            <a:r>
              <a:rPr lang="it-IT" sz="1400" i="1" dirty="0" err="1" smtClean="0">
                <a:solidFill>
                  <a:schemeClr val="bg1"/>
                </a:solidFill>
              </a:rPr>
              <a:t>Minitries</a:t>
            </a:r>
            <a:r>
              <a:rPr lang="it-IT" sz="1400" i="1" dirty="0" smtClean="0">
                <a:solidFill>
                  <a:schemeClr val="bg1"/>
                </a:solidFill>
              </a:rPr>
              <a:t> </a:t>
            </a:r>
            <a:r>
              <a:rPr lang="it-IT" sz="1400" i="1" dirty="0" err="1" smtClean="0">
                <a:solidFill>
                  <a:schemeClr val="bg1"/>
                </a:solidFill>
              </a:rPr>
              <a:t>Council</a:t>
            </a:r>
            <a:endParaRPr lang="it-IT" sz="1400" i="1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kumimoji="0" lang="it-IT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</a:t>
            </a:r>
            <a:r>
              <a:rPr kumimoji="0" lang="it-IT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it-IT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Cohesion</a:t>
            </a:r>
            <a:r>
              <a:rPr kumimoji="0" lang="it-IT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Policies</a:t>
            </a:r>
            <a:endParaRPr kumimoji="0" lang="it-IT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>
          <a:xfrm>
            <a:off x="4644008" y="3573016"/>
            <a:ext cx="3456384" cy="86409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Agency for </a:t>
            </a:r>
            <a:r>
              <a:rPr kumimoji="0" lang="it-IT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Territorial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it-IT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Cohesion</a:t>
            </a:r>
            <a:endParaRPr kumimoji="0" lang="it-IT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8" name="Parentesi graffa chiusa 27"/>
          <p:cNvSpPr/>
          <p:nvPr/>
        </p:nvSpPr>
        <p:spPr>
          <a:xfrm rot="5400000">
            <a:off x="4193958" y="1934834"/>
            <a:ext cx="576064" cy="7164796"/>
          </a:xfrm>
          <a:prstGeom prst="rightBrace">
            <a:avLst>
              <a:gd name="adj1" fmla="val 28125"/>
              <a:gd name="adj2" fmla="val 50000"/>
            </a:avLst>
          </a:prstGeom>
          <a:ln w="127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 flipH="1">
            <a:off x="2627784" y="3356992"/>
            <a:ext cx="45719" cy="144016"/>
          </a:xfrm>
          <a:prstGeom prst="down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899592" y="4509120"/>
            <a:ext cx="3520008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400" b="1" dirty="0" smtClean="0">
                <a:solidFill>
                  <a:schemeClr val="tx2"/>
                </a:solidFill>
              </a:rPr>
              <a:t>Programming and </a:t>
            </a:r>
            <a:r>
              <a:rPr lang="it-IT" sz="1400" b="1" dirty="0" err="1" smtClean="0">
                <a:solidFill>
                  <a:schemeClr val="tx2"/>
                </a:solidFill>
              </a:rPr>
              <a:t>evaluation</a:t>
            </a:r>
            <a:endParaRPr kumimoji="0" lang="it-IT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4644008" y="4509120"/>
            <a:ext cx="3528392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400" b="1" dirty="0" err="1" smtClean="0">
                <a:solidFill>
                  <a:schemeClr val="tx2"/>
                </a:solidFill>
              </a:rPr>
              <a:t>Implementation</a:t>
            </a:r>
            <a:r>
              <a:rPr lang="it-IT" sz="1400" b="1" dirty="0" smtClean="0">
                <a:solidFill>
                  <a:schemeClr val="tx2"/>
                </a:solidFill>
              </a:rPr>
              <a:t>, </a:t>
            </a:r>
            <a:r>
              <a:rPr lang="it-IT" sz="1400" b="1" dirty="0" err="1" smtClean="0">
                <a:solidFill>
                  <a:schemeClr val="tx2"/>
                </a:solidFill>
              </a:rPr>
              <a:t>Monitoring</a:t>
            </a:r>
            <a:r>
              <a:rPr lang="it-IT" sz="1400" b="1" dirty="0" smtClean="0">
                <a:solidFill>
                  <a:schemeClr val="tx2"/>
                </a:solidFill>
              </a:rPr>
              <a:t>, Management of </a:t>
            </a:r>
            <a:r>
              <a:rPr lang="it-IT" sz="1400" b="1" dirty="0" err="1" smtClean="0">
                <a:solidFill>
                  <a:schemeClr val="tx2"/>
                </a:solidFill>
              </a:rPr>
              <a:t>finance</a:t>
            </a:r>
            <a:r>
              <a:rPr lang="it-IT" sz="1400" b="1" dirty="0" smtClean="0">
                <a:solidFill>
                  <a:schemeClr val="tx2"/>
                </a:solidFill>
              </a:rPr>
              <a:t> and First Level </a:t>
            </a:r>
            <a:r>
              <a:rPr lang="it-IT" sz="1400" b="1" dirty="0" smtClean="0">
                <a:solidFill>
                  <a:schemeClr val="tx2"/>
                </a:solidFill>
              </a:rPr>
              <a:t>Control</a:t>
            </a:r>
            <a:endParaRPr kumimoji="0" lang="it-IT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  <p:sp>
        <p:nvSpPr>
          <p:cNvPr id="21" name="Rectangle 1027"/>
          <p:cNvSpPr>
            <a:spLocks noChangeArrowheads="1"/>
          </p:cNvSpPr>
          <p:nvPr/>
        </p:nvSpPr>
        <p:spPr bwMode="auto">
          <a:xfrm>
            <a:off x="1577198" y="752123"/>
            <a:ext cx="5810884" cy="5886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600" b="1" kern="0" dirty="0">
              <a:solidFill>
                <a:srgbClr val="002060"/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Segnaposto contenuto 3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r">
              <a:spcBef>
                <a:spcPts val="0"/>
              </a:spcBef>
              <a:buNone/>
            </a:pP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8775" indent="-358775" algn="ctr">
              <a:spcBef>
                <a:spcPts val="0"/>
              </a:spcBef>
              <a:buNone/>
            </a:pP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8775" indent="-358775" algn="ctr">
              <a:spcBef>
                <a:spcPts val="0"/>
              </a:spcBef>
              <a:buNone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8775" indent="-358775" algn="ctr">
              <a:spcBef>
                <a:spcPts val="0"/>
              </a:spcBef>
              <a:buNone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Art. 10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D.L. 31 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August 2011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 101/2013 </a:t>
            </a:r>
          </a:p>
          <a:p>
            <a:pPr marL="358775" indent="-358775" algn="ctr">
              <a:spcBef>
                <a:spcPts val="0"/>
              </a:spcBef>
              <a:buNone/>
            </a:pP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converted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with </a:t>
            </a:r>
            <a:r>
              <a:rPr lang="it-IT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modifications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by the Law </a:t>
            </a:r>
            <a:r>
              <a:rPr lang="it-IT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 125/2013 (G.U. 30/10/2013, n. 255</a:t>
            </a: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58775" indent="-358775" algn="ctr">
              <a:spcBef>
                <a:spcPts val="0"/>
              </a:spcBef>
              <a:buNone/>
            </a:pP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8775" indent="-358775" algn="ctr">
              <a:spcBef>
                <a:spcPts val="1200"/>
              </a:spcBef>
              <a:buNone/>
            </a:pPr>
            <a:r>
              <a:rPr lang="it-IT" sz="1400" u="sng" dirty="0" err="1" smtClean="0">
                <a:solidFill>
                  <a:schemeClr val="accent1"/>
                </a:solidFill>
              </a:rPr>
              <a:t>Transformation</a:t>
            </a:r>
            <a:r>
              <a:rPr lang="it-IT" sz="1400" u="sng" dirty="0" smtClean="0">
                <a:solidFill>
                  <a:schemeClr val="accent1"/>
                </a:solidFill>
              </a:rPr>
              <a:t> and </a:t>
            </a:r>
            <a:r>
              <a:rPr lang="it-IT" sz="1400" u="sng" dirty="0" err="1" smtClean="0">
                <a:solidFill>
                  <a:schemeClr val="accent1"/>
                </a:solidFill>
              </a:rPr>
              <a:t>functional</a:t>
            </a:r>
            <a:r>
              <a:rPr lang="it-IT" sz="1400" u="sng" dirty="0" smtClean="0">
                <a:solidFill>
                  <a:schemeClr val="accent1"/>
                </a:solidFill>
              </a:rPr>
              <a:t> </a:t>
            </a:r>
            <a:r>
              <a:rPr lang="it-IT" sz="1400" u="sng" dirty="0" err="1" smtClean="0">
                <a:solidFill>
                  <a:schemeClr val="accent1"/>
                </a:solidFill>
              </a:rPr>
              <a:t>reorganization</a:t>
            </a:r>
            <a:r>
              <a:rPr lang="it-IT" sz="1400" u="sng" dirty="0" smtClean="0">
                <a:solidFill>
                  <a:schemeClr val="accent1"/>
                </a:solidFill>
              </a:rPr>
              <a:t> ex </a:t>
            </a:r>
            <a:r>
              <a:rPr lang="it-IT" sz="1400" u="sng" dirty="0">
                <a:solidFill>
                  <a:schemeClr val="accent1"/>
                </a:solidFill>
              </a:rPr>
              <a:t>DPS (MISE)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979712" y="6021288"/>
            <a:ext cx="5022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buNone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</a:rPr>
              <a:t>National </a:t>
            </a:r>
            <a:r>
              <a:rPr lang="it-IT" sz="1400" b="1" dirty="0" err="1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</a:rPr>
              <a:t>Authorities</a:t>
            </a: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</a:rPr>
              <a:t> for the ECT </a:t>
            </a:r>
            <a:r>
              <a:rPr lang="it-IT" sz="1400" b="1" dirty="0" err="1" smtClean="0">
                <a:solidFill>
                  <a:schemeClr val="accent1">
                    <a:lumMod val="75000"/>
                  </a:schemeClr>
                </a:solidFill>
                <a:latin typeface="Calibri Light" pitchFamily="34" charset="0"/>
              </a:rPr>
              <a:t>objective</a:t>
            </a:r>
            <a:endParaRPr lang="it-IT" sz="1400" b="1" dirty="0">
              <a:solidFill>
                <a:schemeClr val="accent1">
                  <a:lumMod val="75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1568260" y="1360978"/>
            <a:ext cx="5810884" cy="588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kern="0" dirty="0" smtClean="0">
                <a:solidFill>
                  <a:srgbClr val="002060"/>
                </a:solidFill>
                <a:ea typeface="+mj-ea"/>
                <a:cs typeface="Calibri" pitchFamily="34" charset="0"/>
              </a:rPr>
              <a:t>   New </a:t>
            </a:r>
            <a:r>
              <a:rPr lang="it-IT" sz="1600" b="1" kern="0" dirty="0" err="1" smtClean="0">
                <a:solidFill>
                  <a:srgbClr val="002060"/>
                </a:solidFill>
                <a:ea typeface="+mj-ea"/>
                <a:cs typeface="Calibri" pitchFamily="34" charset="0"/>
              </a:rPr>
              <a:t>institutional</a:t>
            </a:r>
            <a:r>
              <a:rPr lang="it-IT" sz="1600" b="1" kern="0" dirty="0" smtClean="0">
                <a:solidFill>
                  <a:srgbClr val="002060"/>
                </a:solidFill>
                <a:ea typeface="+mj-ea"/>
                <a:cs typeface="Calibri" pitchFamily="34" charset="0"/>
              </a:rPr>
              <a:t> </a:t>
            </a:r>
            <a:r>
              <a:rPr lang="it-IT" sz="1600" b="1" kern="0" dirty="0" err="1" smtClean="0">
                <a:solidFill>
                  <a:srgbClr val="002060"/>
                </a:solidFill>
                <a:ea typeface="+mj-ea"/>
                <a:cs typeface="Calibri" pitchFamily="34" charset="0"/>
              </a:rPr>
              <a:t>asset</a:t>
            </a:r>
            <a:r>
              <a:rPr lang="it-IT" sz="1600" b="1" kern="0" dirty="0" smtClean="0">
                <a:solidFill>
                  <a:srgbClr val="002060"/>
                </a:solidFill>
                <a:ea typeface="+mj-ea"/>
                <a:cs typeface="Calibri" pitchFamily="34" charset="0"/>
              </a:rPr>
              <a:t> for the </a:t>
            </a:r>
            <a:r>
              <a:rPr lang="it-IT" sz="1600" b="1" kern="0" dirty="0" err="1" smtClean="0">
                <a:solidFill>
                  <a:srgbClr val="002060"/>
                </a:solidFill>
                <a:ea typeface="+mj-ea"/>
                <a:cs typeface="Calibri" pitchFamily="34" charset="0"/>
              </a:rPr>
              <a:t>Cohesion</a:t>
            </a:r>
            <a:r>
              <a:rPr lang="it-IT" sz="1600" b="1" kern="0" dirty="0" smtClean="0">
                <a:solidFill>
                  <a:srgbClr val="002060"/>
                </a:solidFill>
                <a:ea typeface="+mj-ea"/>
                <a:cs typeface="Calibri" pitchFamily="34" charset="0"/>
              </a:rPr>
              <a:t> Policy</a:t>
            </a:r>
            <a:endParaRPr lang="it-IT" sz="1600" b="1" kern="0" dirty="0">
              <a:solidFill>
                <a:srgbClr val="002060"/>
              </a:solidFill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0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PUBLIC PROCUREMENTS/4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16832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1F497D"/>
                </a:solidFill>
              </a:rPr>
              <a:t>The </a:t>
            </a:r>
            <a:r>
              <a:rPr lang="it-IT" dirty="0" err="1" smtClean="0">
                <a:solidFill>
                  <a:srgbClr val="1F497D"/>
                </a:solidFill>
              </a:rPr>
              <a:t>D.Lgs.</a:t>
            </a:r>
            <a:r>
              <a:rPr lang="it-IT" dirty="0" smtClean="0">
                <a:solidFill>
                  <a:srgbClr val="1F497D"/>
                </a:solidFill>
              </a:rPr>
              <a:t> no</a:t>
            </a:r>
            <a:r>
              <a:rPr lang="it-IT" dirty="0">
                <a:solidFill>
                  <a:srgbClr val="1F497D"/>
                </a:solidFill>
              </a:rPr>
              <a:t>. 50/2016 </a:t>
            </a:r>
            <a:r>
              <a:rPr lang="it-IT" dirty="0" err="1">
                <a:solidFill>
                  <a:srgbClr val="1F497D"/>
                </a:solidFill>
              </a:rPr>
              <a:t>also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specified</a:t>
            </a:r>
            <a:r>
              <a:rPr lang="it-IT" dirty="0">
                <a:solidFill>
                  <a:srgbClr val="1F497D"/>
                </a:solidFill>
              </a:rPr>
              <a:t> the </a:t>
            </a:r>
            <a:r>
              <a:rPr lang="it-IT" b="1" dirty="0">
                <a:solidFill>
                  <a:srgbClr val="1F497D"/>
                </a:solidFill>
              </a:rPr>
              <a:t>new </a:t>
            </a:r>
            <a:r>
              <a:rPr lang="it-IT" b="1" dirty="0" err="1">
                <a:solidFill>
                  <a:srgbClr val="1F497D"/>
                </a:solidFill>
              </a:rPr>
              <a:t>reference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thresholds</a:t>
            </a:r>
            <a:r>
              <a:rPr lang="it-IT" b="1" dirty="0">
                <a:solidFill>
                  <a:srgbClr val="1F497D"/>
                </a:solidFill>
              </a:rPr>
              <a:t> for EU law</a:t>
            </a:r>
            <a:r>
              <a:rPr lang="it-IT" dirty="0">
                <a:solidFill>
                  <a:srgbClr val="1F497D"/>
                </a:solidFill>
              </a:rPr>
              <a:t> in the </a:t>
            </a:r>
            <a:r>
              <a:rPr lang="it-IT" dirty="0" err="1">
                <a:solidFill>
                  <a:srgbClr val="1F497D"/>
                </a:solidFill>
              </a:rPr>
              <a:t>field</a:t>
            </a:r>
            <a:r>
              <a:rPr lang="it-IT" dirty="0">
                <a:solidFill>
                  <a:srgbClr val="1F497D"/>
                </a:solidFill>
              </a:rPr>
              <a:t> of public </a:t>
            </a:r>
            <a:r>
              <a:rPr lang="it-IT" dirty="0" err="1">
                <a:solidFill>
                  <a:srgbClr val="1F497D"/>
                </a:solidFill>
              </a:rPr>
              <a:t>procurement</a:t>
            </a:r>
            <a:r>
              <a:rPr lang="it-IT" dirty="0">
                <a:solidFill>
                  <a:srgbClr val="1F497D"/>
                </a:solidFill>
              </a:rPr>
              <a:t> (</a:t>
            </a:r>
            <a:r>
              <a:rPr lang="it-IT" dirty="0" err="1">
                <a:solidFill>
                  <a:srgbClr val="1F497D"/>
                </a:solidFill>
              </a:rPr>
              <a:t>Article</a:t>
            </a:r>
            <a:r>
              <a:rPr lang="it-IT" dirty="0">
                <a:solidFill>
                  <a:srgbClr val="1F497D"/>
                </a:solidFill>
              </a:rPr>
              <a:t> 35 </a:t>
            </a:r>
            <a:r>
              <a:rPr lang="it-IT" dirty="0" err="1">
                <a:solidFill>
                  <a:srgbClr val="1F497D"/>
                </a:solidFill>
              </a:rPr>
              <a:t>paragraph</a:t>
            </a:r>
            <a:r>
              <a:rPr lang="it-IT" dirty="0">
                <a:solidFill>
                  <a:srgbClr val="1F497D"/>
                </a:solidFill>
              </a:rPr>
              <a:t> 1, </a:t>
            </a:r>
            <a:r>
              <a:rPr lang="it-IT" dirty="0" err="1">
                <a:solidFill>
                  <a:srgbClr val="1F497D"/>
                </a:solidFill>
              </a:rPr>
              <a:t>letter</a:t>
            </a:r>
            <a:r>
              <a:rPr lang="it-IT" dirty="0">
                <a:solidFill>
                  <a:srgbClr val="1F497D"/>
                </a:solidFill>
              </a:rPr>
              <a:t> b), c), or d):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1F497D"/>
                </a:solidFill>
              </a:rPr>
              <a:t>for public </a:t>
            </a:r>
            <a:r>
              <a:rPr lang="it-IT" dirty="0" err="1">
                <a:solidFill>
                  <a:srgbClr val="1F497D"/>
                </a:solidFill>
              </a:rPr>
              <a:t>procurement</a:t>
            </a:r>
            <a:r>
              <a:rPr lang="it-IT" dirty="0">
                <a:solidFill>
                  <a:srgbClr val="1F497D"/>
                </a:solidFill>
              </a:rPr>
              <a:t> of </a:t>
            </a:r>
            <a:r>
              <a:rPr lang="it-IT" dirty="0" err="1">
                <a:solidFill>
                  <a:srgbClr val="1F497D"/>
                </a:solidFill>
              </a:rPr>
              <a:t>supplies</a:t>
            </a:r>
            <a:r>
              <a:rPr lang="it-IT" dirty="0">
                <a:solidFill>
                  <a:srgbClr val="1F497D"/>
                </a:solidFill>
              </a:rPr>
              <a:t> and </a:t>
            </a:r>
            <a:r>
              <a:rPr lang="it-IT" dirty="0" err="1">
                <a:solidFill>
                  <a:srgbClr val="1F497D"/>
                </a:solidFill>
              </a:rPr>
              <a:t>services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awarded</a:t>
            </a:r>
            <a:r>
              <a:rPr lang="it-IT" dirty="0">
                <a:solidFill>
                  <a:srgbClr val="1F497D"/>
                </a:solidFill>
              </a:rPr>
              <a:t> by </a:t>
            </a:r>
            <a:r>
              <a:rPr lang="it-IT" dirty="0" err="1">
                <a:solidFill>
                  <a:srgbClr val="1F497D"/>
                </a:solidFill>
              </a:rPr>
              <a:t>central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government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authorities</a:t>
            </a:r>
            <a:r>
              <a:rPr lang="it-IT" dirty="0">
                <a:solidFill>
                  <a:srgbClr val="1F497D"/>
                </a:solidFill>
              </a:rPr>
              <a:t> and for </a:t>
            </a:r>
            <a:r>
              <a:rPr lang="it-IT" dirty="0" err="1" smtClean="0">
                <a:solidFill>
                  <a:srgbClr val="1F497D"/>
                </a:solidFill>
              </a:rPr>
              <a:t>project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 smtClean="0">
                <a:solidFill>
                  <a:srgbClr val="1F497D"/>
                </a:solidFill>
              </a:rPr>
              <a:t>competitions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organized</a:t>
            </a:r>
            <a:r>
              <a:rPr lang="it-IT" dirty="0">
                <a:solidFill>
                  <a:srgbClr val="1F497D"/>
                </a:solidFill>
              </a:rPr>
              <a:t> by </a:t>
            </a:r>
            <a:r>
              <a:rPr lang="it-IT" dirty="0" err="1">
                <a:solidFill>
                  <a:srgbClr val="1F497D"/>
                </a:solidFill>
              </a:rPr>
              <a:t>these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Authorities</a:t>
            </a:r>
            <a:r>
              <a:rPr lang="it-IT" dirty="0">
                <a:solidFill>
                  <a:srgbClr val="1F497D"/>
                </a:solidFill>
              </a:rPr>
              <a:t>, a </a:t>
            </a:r>
            <a:r>
              <a:rPr lang="it-IT" dirty="0" err="1">
                <a:solidFill>
                  <a:srgbClr val="1F497D"/>
                </a:solidFill>
              </a:rPr>
              <a:t>threshold</a:t>
            </a:r>
            <a:r>
              <a:rPr lang="it-IT" dirty="0">
                <a:solidFill>
                  <a:srgbClr val="1F497D"/>
                </a:solidFill>
              </a:rPr>
              <a:t> of 135,000 </a:t>
            </a:r>
            <a:r>
              <a:rPr lang="it-IT" dirty="0" err="1">
                <a:solidFill>
                  <a:srgbClr val="1F497D"/>
                </a:solidFill>
              </a:rPr>
              <a:t>euros</a:t>
            </a:r>
            <a:r>
              <a:rPr lang="it-IT" dirty="0">
                <a:solidFill>
                  <a:srgbClr val="1F497D"/>
                </a:solidFill>
              </a:rPr>
              <a:t>;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1F497D"/>
                </a:solidFill>
              </a:rPr>
              <a:t>for public </a:t>
            </a:r>
            <a:r>
              <a:rPr lang="it-IT" dirty="0" err="1">
                <a:solidFill>
                  <a:srgbClr val="1F497D"/>
                </a:solidFill>
              </a:rPr>
              <a:t>supply</a:t>
            </a:r>
            <a:r>
              <a:rPr lang="it-IT" dirty="0">
                <a:solidFill>
                  <a:srgbClr val="1F497D"/>
                </a:solidFill>
              </a:rPr>
              <a:t> and service </a:t>
            </a:r>
            <a:r>
              <a:rPr lang="it-IT" dirty="0" err="1">
                <a:solidFill>
                  <a:srgbClr val="1F497D"/>
                </a:solidFill>
              </a:rPr>
              <a:t>contracts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awarded</a:t>
            </a:r>
            <a:r>
              <a:rPr lang="it-IT" dirty="0">
                <a:solidFill>
                  <a:srgbClr val="1F497D"/>
                </a:solidFill>
              </a:rPr>
              <a:t> by non-</a:t>
            </a:r>
            <a:r>
              <a:rPr lang="it-IT" dirty="0" err="1">
                <a:solidFill>
                  <a:srgbClr val="1F497D"/>
                </a:solidFill>
              </a:rPr>
              <a:t>central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contracting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authorities</a:t>
            </a:r>
            <a:r>
              <a:rPr lang="it-IT" dirty="0">
                <a:solidFill>
                  <a:srgbClr val="1F497D"/>
                </a:solidFill>
              </a:rPr>
              <a:t> and </a:t>
            </a:r>
            <a:r>
              <a:rPr lang="it-IT" dirty="0" err="1" smtClean="0">
                <a:solidFill>
                  <a:srgbClr val="1F497D"/>
                </a:solidFill>
              </a:rPr>
              <a:t>project</a:t>
            </a:r>
            <a:r>
              <a:rPr lang="it-IT" dirty="0" smtClean="0">
                <a:solidFill>
                  <a:srgbClr val="1F497D"/>
                </a:solidFill>
              </a:rPr>
              <a:t> contests </a:t>
            </a:r>
            <a:r>
              <a:rPr lang="it-IT" dirty="0" err="1">
                <a:solidFill>
                  <a:srgbClr val="1F497D"/>
                </a:solidFill>
              </a:rPr>
              <a:t>organized</a:t>
            </a:r>
            <a:r>
              <a:rPr lang="it-IT" dirty="0">
                <a:solidFill>
                  <a:srgbClr val="1F497D"/>
                </a:solidFill>
              </a:rPr>
              <a:t> by </a:t>
            </a:r>
            <a:r>
              <a:rPr lang="it-IT" dirty="0" err="1">
                <a:solidFill>
                  <a:srgbClr val="1F497D"/>
                </a:solidFill>
              </a:rPr>
              <a:t>these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administrations</a:t>
            </a:r>
            <a:r>
              <a:rPr lang="it-IT" dirty="0">
                <a:solidFill>
                  <a:srgbClr val="1F497D"/>
                </a:solidFill>
              </a:rPr>
              <a:t>, a </a:t>
            </a:r>
            <a:r>
              <a:rPr lang="it-IT" dirty="0" err="1">
                <a:solidFill>
                  <a:srgbClr val="1F497D"/>
                </a:solidFill>
              </a:rPr>
              <a:t>threshold</a:t>
            </a:r>
            <a:r>
              <a:rPr lang="it-IT" dirty="0">
                <a:solidFill>
                  <a:srgbClr val="1F497D"/>
                </a:solidFill>
              </a:rPr>
              <a:t> of € 209,000. 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1F497D"/>
                </a:solidFill>
              </a:rPr>
              <a:t>for public </a:t>
            </a:r>
            <a:r>
              <a:rPr lang="it-IT" dirty="0" err="1">
                <a:solidFill>
                  <a:srgbClr val="1F497D"/>
                </a:solidFill>
              </a:rPr>
              <a:t>works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contracts</a:t>
            </a:r>
            <a:r>
              <a:rPr lang="it-IT" dirty="0">
                <a:solidFill>
                  <a:srgbClr val="1F497D"/>
                </a:solidFill>
              </a:rPr>
              <a:t>, a </a:t>
            </a:r>
            <a:r>
              <a:rPr lang="it-IT" dirty="0" err="1">
                <a:solidFill>
                  <a:srgbClr val="1F497D"/>
                </a:solidFill>
              </a:rPr>
              <a:t>threshold</a:t>
            </a:r>
            <a:r>
              <a:rPr lang="it-IT" dirty="0">
                <a:solidFill>
                  <a:srgbClr val="1F497D"/>
                </a:solidFill>
              </a:rPr>
              <a:t> of 5,225,000 </a:t>
            </a:r>
            <a:r>
              <a:rPr lang="it-IT" dirty="0" err="1">
                <a:solidFill>
                  <a:srgbClr val="1F497D"/>
                </a:solidFill>
              </a:rPr>
              <a:t>euros</a:t>
            </a:r>
            <a:r>
              <a:rPr lang="it-IT" dirty="0" smtClean="0">
                <a:solidFill>
                  <a:srgbClr val="1F497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6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PUBLIC PROCUREMENTS/5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" name="Immagine 3" descr="selec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45024"/>
            <a:ext cx="4568382" cy="322642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83568" y="1844824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1F497D"/>
                </a:solidFill>
              </a:rPr>
              <a:t>The </a:t>
            </a:r>
            <a:r>
              <a:rPr lang="it-IT" dirty="0" err="1" smtClean="0">
                <a:solidFill>
                  <a:srgbClr val="1F497D"/>
                </a:solidFill>
              </a:rPr>
              <a:t>D.Lgs</a:t>
            </a:r>
            <a:r>
              <a:rPr lang="it-IT" dirty="0" smtClean="0">
                <a:solidFill>
                  <a:srgbClr val="1F497D"/>
                </a:solidFill>
              </a:rPr>
              <a:t> no</a:t>
            </a:r>
            <a:r>
              <a:rPr lang="it-IT" dirty="0">
                <a:solidFill>
                  <a:srgbClr val="1F497D"/>
                </a:solidFill>
              </a:rPr>
              <a:t>. 50/2016, </a:t>
            </a:r>
            <a:r>
              <a:rPr lang="it-IT" dirty="0" err="1">
                <a:solidFill>
                  <a:srgbClr val="1F497D"/>
                </a:solidFill>
              </a:rPr>
              <a:t>moreover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reorganizes</a:t>
            </a:r>
            <a:r>
              <a:rPr lang="it-IT" dirty="0">
                <a:solidFill>
                  <a:srgbClr val="1F497D"/>
                </a:solidFill>
              </a:rPr>
              <a:t> the </a:t>
            </a:r>
            <a:r>
              <a:rPr lang="it-IT" b="1" dirty="0" err="1">
                <a:solidFill>
                  <a:srgbClr val="1F497D"/>
                </a:solidFill>
              </a:rPr>
              <a:t>procedures</a:t>
            </a:r>
            <a:r>
              <a:rPr lang="it-IT" b="1" dirty="0">
                <a:solidFill>
                  <a:srgbClr val="1F497D"/>
                </a:solidFill>
              </a:rPr>
              <a:t> for the </a:t>
            </a:r>
            <a:r>
              <a:rPr lang="it-IT" b="1" dirty="0" err="1">
                <a:solidFill>
                  <a:srgbClr val="1F497D"/>
                </a:solidFill>
              </a:rPr>
              <a:t>selection</a:t>
            </a:r>
            <a:r>
              <a:rPr lang="it-IT" b="1" dirty="0">
                <a:solidFill>
                  <a:srgbClr val="1F497D"/>
                </a:solidFill>
              </a:rPr>
              <a:t> of the </a:t>
            </a:r>
            <a:r>
              <a:rPr lang="it-IT" b="1" dirty="0" err="1">
                <a:solidFill>
                  <a:srgbClr val="1F497D"/>
                </a:solidFill>
              </a:rPr>
              <a:t>contractor</a:t>
            </a:r>
            <a:r>
              <a:rPr lang="it-IT" dirty="0">
                <a:solidFill>
                  <a:srgbClr val="1F497D"/>
                </a:solidFill>
              </a:rPr>
              <a:t> and </a:t>
            </a:r>
            <a:r>
              <a:rPr lang="it-IT" dirty="0" err="1">
                <a:solidFill>
                  <a:srgbClr val="1F497D"/>
                </a:solidFill>
              </a:rPr>
              <a:t>introduces</a:t>
            </a:r>
            <a:r>
              <a:rPr lang="it-IT" dirty="0">
                <a:solidFill>
                  <a:srgbClr val="1F497D"/>
                </a:solidFill>
              </a:rPr>
              <a:t> new </a:t>
            </a:r>
            <a:r>
              <a:rPr lang="it-IT" dirty="0" err="1">
                <a:solidFill>
                  <a:srgbClr val="1F497D"/>
                </a:solidFill>
              </a:rPr>
              <a:t>cases</a:t>
            </a:r>
            <a:r>
              <a:rPr lang="it-IT" dirty="0">
                <a:solidFill>
                  <a:srgbClr val="1F497D"/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rgbClr val="1F497D"/>
                </a:solidFill>
              </a:rPr>
              <a:t>With </a:t>
            </a:r>
            <a:r>
              <a:rPr lang="it-IT" dirty="0" err="1">
                <a:solidFill>
                  <a:srgbClr val="1F497D"/>
                </a:solidFill>
              </a:rPr>
              <a:t>regard</a:t>
            </a:r>
            <a:r>
              <a:rPr lang="it-IT" dirty="0">
                <a:solidFill>
                  <a:srgbClr val="1F497D"/>
                </a:solidFill>
              </a:rPr>
              <a:t> to </a:t>
            </a:r>
            <a:r>
              <a:rPr lang="it-IT" dirty="0" err="1">
                <a:solidFill>
                  <a:srgbClr val="1F497D"/>
                </a:solidFill>
              </a:rPr>
              <a:t>contracts</a:t>
            </a:r>
            <a:r>
              <a:rPr lang="it-IT" dirty="0">
                <a:solidFill>
                  <a:srgbClr val="1F497D"/>
                </a:solidFill>
              </a:rPr>
              <a:t> with an </a:t>
            </a:r>
            <a:r>
              <a:rPr lang="it-IT" dirty="0" err="1">
                <a:solidFill>
                  <a:srgbClr val="1F497D"/>
                </a:solidFill>
              </a:rPr>
              <a:t>estimated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value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exceeding</a:t>
            </a:r>
            <a:r>
              <a:rPr lang="it-IT" dirty="0">
                <a:solidFill>
                  <a:srgbClr val="1F497D"/>
                </a:solidFill>
              </a:rPr>
              <a:t> the </a:t>
            </a:r>
            <a:r>
              <a:rPr lang="it-IT" dirty="0" err="1">
                <a:solidFill>
                  <a:srgbClr val="1F497D"/>
                </a:solidFill>
              </a:rPr>
              <a:t>reference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thresholds</a:t>
            </a:r>
            <a:r>
              <a:rPr lang="it-IT" dirty="0">
                <a:solidFill>
                  <a:srgbClr val="1F497D"/>
                </a:solidFill>
              </a:rPr>
              <a:t> for EU law, </a:t>
            </a:r>
            <a:r>
              <a:rPr lang="it-IT" dirty="0" err="1">
                <a:solidFill>
                  <a:srgbClr val="1F497D"/>
                </a:solidFill>
              </a:rPr>
              <a:t>contracting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authorities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may</a:t>
            </a:r>
            <a:r>
              <a:rPr lang="it-IT" dirty="0">
                <a:solidFill>
                  <a:srgbClr val="1F497D"/>
                </a:solidFill>
              </a:rPr>
              <a:t> use: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err="1">
                <a:solidFill>
                  <a:srgbClr val="1F497D"/>
                </a:solidFill>
              </a:rPr>
              <a:t>two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procedures</a:t>
            </a:r>
            <a:r>
              <a:rPr lang="it-IT" dirty="0">
                <a:solidFill>
                  <a:srgbClr val="1F497D"/>
                </a:solidFill>
              </a:rPr>
              <a:t> c.d. </a:t>
            </a:r>
            <a:r>
              <a:rPr lang="it-IT" dirty="0" smtClean="0">
                <a:solidFill>
                  <a:srgbClr val="1F497D"/>
                </a:solidFill>
              </a:rPr>
              <a:t>“</a:t>
            </a:r>
            <a:r>
              <a:rPr lang="it-IT" dirty="0" err="1" smtClean="0">
                <a:solidFill>
                  <a:srgbClr val="1F497D"/>
                </a:solidFill>
              </a:rPr>
              <a:t>ordinary</a:t>
            </a:r>
            <a:r>
              <a:rPr lang="it-IT" dirty="0" smtClean="0">
                <a:solidFill>
                  <a:srgbClr val="1F497D"/>
                </a:solidFill>
              </a:rPr>
              <a:t>”: </a:t>
            </a:r>
            <a:r>
              <a:rPr lang="it-IT" dirty="0">
                <a:solidFill>
                  <a:srgbClr val="1F497D"/>
                </a:solidFill>
              </a:rPr>
              <a:t>Open </a:t>
            </a:r>
            <a:r>
              <a:rPr lang="it-IT" dirty="0" err="1">
                <a:solidFill>
                  <a:srgbClr val="1F497D"/>
                </a:solidFill>
              </a:rPr>
              <a:t>Procedures</a:t>
            </a:r>
            <a:r>
              <a:rPr lang="it-IT" dirty="0">
                <a:solidFill>
                  <a:srgbClr val="1F497D"/>
                </a:solidFill>
              </a:rPr>
              <a:t> or </a:t>
            </a:r>
            <a:r>
              <a:rPr lang="it-IT" dirty="0" err="1">
                <a:solidFill>
                  <a:srgbClr val="1F497D"/>
                </a:solidFill>
              </a:rPr>
              <a:t>Restricted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Procedures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upon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publication</a:t>
            </a:r>
            <a:r>
              <a:rPr lang="it-IT" dirty="0">
                <a:solidFill>
                  <a:srgbClr val="1F497D"/>
                </a:solidFill>
              </a:rPr>
              <a:t> of a </a:t>
            </a:r>
            <a:r>
              <a:rPr lang="it-IT" dirty="0" err="1">
                <a:solidFill>
                  <a:srgbClr val="1F497D"/>
                </a:solidFill>
              </a:rPr>
              <a:t>notice</a:t>
            </a:r>
            <a:r>
              <a:rPr lang="it-IT" dirty="0">
                <a:solidFill>
                  <a:srgbClr val="1F497D"/>
                </a:solidFill>
              </a:rPr>
              <a:t> or tender </a:t>
            </a:r>
            <a:r>
              <a:rPr lang="it-IT" dirty="0" err="1">
                <a:solidFill>
                  <a:srgbClr val="1F497D"/>
                </a:solidFill>
              </a:rPr>
              <a:t>notice</a:t>
            </a:r>
            <a:r>
              <a:rPr lang="it-IT" dirty="0">
                <a:solidFill>
                  <a:srgbClr val="1F497D"/>
                </a:solidFill>
              </a:rPr>
              <a:t>;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err="1">
                <a:solidFill>
                  <a:srgbClr val="1F497D"/>
                </a:solidFill>
              </a:rPr>
              <a:t>four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other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procedures</a:t>
            </a:r>
            <a:r>
              <a:rPr lang="it-IT" dirty="0">
                <a:solidFill>
                  <a:srgbClr val="1F497D"/>
                </a:solidFill>
              </a:rPr>
              <a:t>: </a:t>
            </a:r>
            <a:r>
              <a:rPr lang="it-IT" dirty="0" err="1">
                <a:solidFill>
                  <a:srgbClr val="1F497D"/>
                </a:solidFill>
              </a:rPr>
              <a:t>Innovation</a:t>
            </a:r>
            <a:r>
              <a:rPr lang="it-IT" dirty="0">
                <a:solidFill>
                  <a:srgbClr val="1F497D"/>
                </a:solidFill>
              </a:rPr>
              <a:t> partnership; Competitive </a:t>
            </a:r>
            <a:r>
              <a:rPr lang="it-IT" dirty="0" err="1">
                <a:solidFill>
                  <a:srgbClr val="1F497D"/>
                </a:solidFill>
              </a:rPr>
              <a:t>dialogue</a:t>
            </a:r>
            <a:r>
              <a:rPr lang="it-IT" dirty="0">
                <a:solidFill>
                  <a:srgbClr val="1F497D"/>
                </a:solidFill>
              </a:rPr>
              <a:t>; Competitive procedure with </a:t>
            </a:r>
            <a:r>
              <a:rPr lang="it-IT" dirty="0" err="1">
                <a:solidFill>
                  <a:srgbClr val="1F497D"/>
                </a:solidFill>
              </a:rPr>
              <a:t>negotiation</a:t>
            </a:r>
            <a:r>
              <a:rPr lang="it-IT" dirty="0">
                <a:solidFill>
                  <a:srgbClr val="1F497D"/>
                </a:solidFill>
              </a:rPr>
              <a:t>; </a:t>
            </a:r>
            <a:r>
              <a:rPr lang="it-IT" dirty="0" err="1">
                <a:solidFill>
                  <a:srgbClr val="1F497D"/>
                </a:solidFill>
              </a:rPr>
              <a:t>Negotiated</a:t>
            </a:r>
            <a:r>
              <a:rPr lang="it-IT" dirty="0">
                <a:solidFill>
                  <a:srgbClr val="1F497D"/>
                </a:solidFill>
              </a:rPr>
              <a:t> procedure </a:t>
            </a:r>
            <a:r>
              <a:rPr lang="it-IT" dirty="0" err="1">
                <a:solidFill>
                  <a:srgbClr val="1F497D"/>
                </a:solidFill>
              </a:rPr>
              <a:t>without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prior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publication</a:t>
            </a:r>
            <a:r>
              <a:rPr lang="it-IT" dirty="0">
                <a:solidFill>
                  <a:srgbClr val="1F497D"/>
                </a:solidFill>
              </a:rPr>
              <a:t> of a </a:t>
            </a:r>
            <a:r>
              <a:rPr lang="it-IT" dirty="0" err="1">
                <a:solidFill>
                  <a:srgbClr val="1F497D"/>
                </a:solidFill>
              </a:rPr>
              <a:t>contract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notice</a:t>
            </a:r>
            <a:r>
              <a:rPr lang="it-IT" dirty="0" smtClean="0">
                <a:solidFill>
                  <a:srgbClr val="1F497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532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PUBLIC PROCUREMENTS/6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16832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1F497D"/>
                </a:solidFill>
              </a:rPr>
              <a:t>For </a:t>
            </a:r>
            <a:r>
              <a:rPr lang="it-IT" dirty="0" err="1">
                <a:solidFill>
                  <a:srgbClr val="1F497D"/>
                </a:solidFill>
              </a:rPr>
              <a:t>assignments</a:t>
            </a:r>
            <a:r>
              <a:rPr lang="it-IT" dirty="0">
                <a:solidFill>
                  <a:srgbClr val="1F497D"/>
                </a:solidFill>
              </a:rPr>
              <a:t> of </a:t>
            </a:r>
            <a:r>
              <a:rPr lang="it-IT" b="1" dirty="0" err="1">
                <a:solidFill>
                  <a:srgbClr val="1F497D"/>
                </a:solidFill>
              </a:rPr>
              <a:t>estimated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value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lower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than</a:t>
            </a:r>
            <a:r>
              <a:rPr lang="it-IT" b="1" dirty="0">
                <a:solidFill>
                  <a:srgbClr val="1F497D"/>
                </a:solidFill>
              </a:rPr>
              <a:t> the </a:t>
            </a:r>
            <a:r>
              <a:rPr lang="it-IT" b="1" dirty="0" err="1">
                <a:solidFill>
                  <a:srgbClr val="1F497D"/>
                </a:solidFill>
              </a:rPr>
              <a:t>reference</a:t>
            </a:r>
            <a:r>
              <a:rPr lang="it-IT" b="1" dirty="0">
                <a:solidFill>
                  <a:srgbClr val="1F497D"/>
                </a:solidFill>
              </a:rPr>
              <a:t> </a:t>
            </a:r>
            <a:r>
              <a:rPr lang="it-IT" b="1" dirty="0" err="1">
                <a:solidFill>
                  <a:srgbClr val="1F497D"/>
                </a:solidFill>
              </a:rPr>
              <a:t>thresholds</a:t>
            </a:r>
            <a:r>
              <a:rPr lang="it-IT" b="1" dirty="0">
                <a:solidFill>
                  <a:srgbClr val="1F497D"/>
                </a:solidFill>
              </a:rPr>
              <a:t> for EU law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 smtClean="0">
                <a:solidFill>
                  <a:srgbClr val="1F497D"/>
                </a:solidFill>
              </a:rPr>
              <a:t>D.Lgs.</a:t>
            </a:r>
            <a:r>
              <a:rPr lang="it-IT" dirty="0" smtClean="0">
                <a:solidFill>
                  <a:srgbClr val="1F497D"/>
                </a:solidFill>
              </a:rPr>
              <a:t> </a:t>
            </a:r>
            <a:r>
              <a:rPr lang="it-IT" dirty="0">
                <a:solidFill>
                  <a:srgbClr val="1F497D"/>
                </a:solidFill>
              </a:rPr>
              <a:t>no. 50/2016 </a:t>
            </a:r>
            <a:r>
              <a:rPr lang="it-IT" dirty="0" err="1">
                <a:solidFill>
                  <a:srgbClr val="1F497D"/>
                </a:solidFill>
              </a:rPr>
              <a:t>provides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instead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that</a:t>
            </a:r>
            <a:r>
              <a:rPr lang="it-IT" dirty="0">
                <a:solidFill>
                  <a:srgbClr val="1F497D"/>
                </a:solidFill>
              </a:rPr>
              <a:t>:</a:t>
            </a:r>
          </a:p>
          <a:p>
            <a:pPr marL="342900" indent="-342900" algn="just">
              <a:buAutoNum type="alphaLcParenR"/>
            </a:pPr>
            <a:r>
              <a:rPr lang="it-IT" dirty="0" smtClean="0">
                <a:solidFill>
                  <a:srgbClr val="1F497D"/>
                </a:solidFill>
              </a:rPr>
              <a:t>Up </a:t>
            </a:r>
            <a:r>
              <a:rPr lang="it-IT" dirty="0">
                <a:solidFill>
                  <a:srgbClr val="1F497D"/>
                </a:solidFill>
              </a:rPr>
              <a:t>to € 40,000.00 (</a:t>
            </a:r>
            <a:r>
              <a:rPr lang="it-IT" dirty="0" err="1">
                <a:solidFill>
                  <a:srgbClr val="1F497D"/>
                </a:solidFill>
              </a:rPr>
              <a:t>all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sectors</a:t>
            </a:r>
            <a:r>
              <a:rPr lang="it-IT" dirty="0">
                <a:solidFill>
                  <a:srgbClr val="1F497D"/>
                </a:solidFill>
              </a:rPr>
              <a:t>): </a:t>
            </a:r>
            <a:r>
              <a:rPr lang="it-IT" dirty="0" err="1">
                <a:solidFill>
                  <a:srgbClr val="1F497D"/>
                </a:solidFill>
              </a:rPr>
              <a:t>motivated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direct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assignment</a:t>
            </a:r>
            <a:r>
              <a:rPr lang="it-IT" dirty="0" smtClean="0">
                <a:solidFill>
                  <a:srgbClr val="1F497D"/>
                </a:solidFill>
              </a:rPr>
              <a:t>;</a:t>
            </a: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r>
              <a:rPr lang="it-IT" dirty="0">
                <a:solidFill>
                  <a:srgbClr val="1F497D"/>
                </a:solidFill>
              </a:rPr>
              <a:t>b) Works from € 40,000.00 to € 150,000.00: </a:t>
            </a:r>
            <a:r>
              <a:rPr lang="it-IT" dirty="0" err="1">
                <a:solidFill>
                  <a:srgbClr val="1F497D"/>
                </a:solidFill>
              </a:rPr>
              <a:t>negotiated</a:t>
            </a:r>
            <a:r>
              <a:rPr lang="it-IT" dirty="0">
                <a:solidFill>
                  <a:srgbClr val="1F497D"/>
                </a:solidFill>
              </a:rPr>
              <a:t> procedure </a:t>
            </a:r>
            <a:r>
              <a:rPr lang="it-IT" dirty="0" err="1">
                <a:solidFill>
                  <a:srgbClr val="1F497D"/>
                </a:solidFill>
              </a:rPr>
              <a:t>after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consultation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if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any</a:t>
            </a:r>
            <a:r>
              <a:rPr lang="it-IT" dirty="0">
                <a:solidFill>
                  <a:srgbClr val="1F497D"/>
                </a:solidFill>
              </a:rPr>
              <a:t>, of </a:t>
            </a:r>
            <a:r>
              <a:rPr lang="it-IT" dirty="0" err="1">
                <a:solidFill>
                  <a:srgbClr val="1F497D"/>
                </a:solidFill>
              </a:rPr>
              <a:t>at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least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five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economic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operators</a:t>
            </a:r>
            <a:r>
              <a:rPr lang="it-IT" dirty="0" smtClean="0">
                <a:solidFill>
                  <a:srgbClr val="1F497D"/>
                </a:solidFill>
              </a:rPr>
              <a:t>;</a:t>
            </a: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r>
              <a:rPr lang="it-IT" dirty="0">
                <a:solidFill>
                  <a:srgbClr val="1F497D"/>
                </a:solidFill>
              </a:rPr>
              <a:t>c) </a:t>
            </a:r>
            <a:r>
              <a:rPr lang="it-IT" dirty="0" err="1">
                <a:solidFill>
                  <a:srgbClr val="1F497D"/>
                </a:solidFill>
              </a:rPr>
              <a:t>Supplies</a:t>
            </a:r>
            <a:r>
              <a:rPr lang="it-IT" dirty="0">
                <a:solidFill>
                  <a:srgbClr val="1F497D"/>
                </a:solidFill>
              </a:rPr>
              <a:t>-Services from € 40,000.00 to € 209,000.00: </a:t>
            </a:r>
            <a:r>
              <a:rPr lang="it-IT" dirty="0" err="1">
                <a:solidFill>
                  <a:srgbClr val="1F497D"/>
                </a:solidFill>
              </a:rPr>
              <a:t>negotiated</a:t>
            </a:r>
            <a:r>
              <a:rPr lang="it-IT" dirty="0">
                <a:solidFill>
                  <a:srgbClr val="1F497D"/>
                </a:solidFill>
              </a:rPr>
              <a:t> procedure </a:t>
            </a:r>
            <a:r>
              <a:rPr lang="it-IT" dirty="0" err="1">
                <a:solidFill>
                  <a:srgbClr val="1F497D"/>
                </a:solidFill>
              </a:rPr>
              <a:t>after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consultation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if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any</a:t>
            </a:r>
            <a:r>
              <a:rPr lang="it-IT" dirty="0">
                <a:solidFill>
                  <a:srgbClr val="1F497D"/>
                </a:solidFill>
              </a:rPr>
              <a:t>, of </a:t>
            </a:r>
            <a:r>
              <a:rPr lang="it-IT" dirty="0" err="1">
                <a:solidFill>
                  <a:srgbClr val="1F497D"/>
                </a:solidFill>
              </a:rPr>
              <a:t>at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least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three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economic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operators</a:t>
            </a:r>
            <a:r>
              <a:rPr lang="it-IT" dirty="0" smtClean="0">
                <a:solidFill>
                  <a:srgbClr val="1F497D"/>
                </a:solidFill>
              </a:rPr>
              <a:t>;</a:t>
            </a: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r>
              <a:rPr lang="it-IT" dirty="0">
                <a:solidFill>
                  <a:srgbClr val="1F497D"/>
                </a:solidFill>
              </a:rPr>
              <a:t>d) Works from € 150,000.00 to € 1,000,000.00: </a:t>
            </a:r>
            <a:r>
              <a:rPr lang="it-IT" dirty="0" err="1">
                <a:solidFill>
                  <a:srgbClr val="1F497D"/>
                </a:solidFill>
              </a:rPr>
              <a:t>negotiated</a:t>
            </a:r>
            <a:r>
              <a:rPr lang="it-IT" dirty="0">
                <a:solidFill>
                  <a:srgbClr val="1F497D"/>
                </a:solidFill>
              </a:rPr>
              <a:t> procedure </a:t>
            </a:r>
            <a:r>
              <a:rPr lang="it-IT" dirty="0" err="1">
                <a:solidFill>
                  <a:srgbClr val="1F497D"/>
                </a:solidFill>
              </a:rPr>
              <a:t>after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consultation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if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any</a:t>
            </a:r>
            <a:r>
              <a:rPr lang="it-IT" dirty="0">
                <a:solidFill>
                  <a:srgbClr val="1F497D"/>
                </a:solidFill>
              </a:rPr>
              <a:t>, of </a:t>
            </a:r>
            <a:r>
              <a:rPr lang="it-IT" dirty="0" err="1">
                <a:solidFill>
                  <a:srgbClr val="1F497D"/>
                </a:solidFill>
              </a:rPr>
              <a:t>at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least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ten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economic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operators</a:t>
            </a:r>
            <a:r>
              <a:rPr lang="it-IT" dirty="0" smtClean="0">
                <a:solidFill>
                  <a:srgbClr val="1F497D"/>
                </a:solidFill>
              </a:rPr>
              <a:t>;</a:t>
            </a:r>
          </a:p>
          <a:p>
            <a:pPr algn="just"/>
            <a:endParaRPr lang="it-IT" dirty="0">
              <a:solidFill>
                <a:srgbClr val="1F497D"/>
              </a:solidFill>
            </a:endParaRPr>
          </a:p>
          <a:p>
            <a:pPr algn="just"/>
            <a:r>
              <a:rPr lang="it-IT" dirty="0">
                <a:solidFill>
                  <a:srgbClr val="1F497D"/>
                </a:solidFill>
              </a:rPr>
              <a:t>e) Works&gt; € 1,000,000.00: </a:t>
            </a:r>
            <a:r>
              <a:rPr lang="it-IT" dirty="0" err="1">
                <a:solidFill>
                  <a:srgbClr val="1F497D"/>
                </a:solidFill>
              </a:rPr>
              <a:t>ordinary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procedures</a:t>
            </a:r>
            <a:r>
              <a:rPr lang="it-IT" dirty="0" smtClean="0">
                <a:solidFill>
                  <a:srgbClr val="1F497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25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DEPRECIATION RULE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1683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solidFill>
                  <a:srgbClr val="1F497D"/>
                </a:solidFill>
              </a:rPr>
              <a:t>Pursuant</a:t>
            </a:r>
            <a:r>
              <a:rPr lang="it-IT" dirty="0">
                <a:solidFill>
                  <a:srgbClr val="1F497D"/>
                </a:solidFill>
              </a:rPr>
              <a:t> to </a:t>
            </a:r>
            <a:r>
              <a:rPr lang="it-IT" dirty="0" err="1">
                <a:solidFill>
                  <a:srgbClr val="1F497D"/>
                </a:solidFill>
              </a:rPr>
              <a:t>Article</a:t>
            </a:r>
            <a:r>
              <a:rPr lang="it-IT" dirty="0">
                <a:solidFill>
                  <a:srgbClr val="1F497D"/>
                </a:solidFill>
              </a:rPr>
              <a:t> 69 of </a:t>
            </a:r>
            <a:r>
              <a:rPr lang="it-IT" dirty="0" err="1">
                <a:solidFill>
                  <a:srgbClr val="1F497D"/>
                </a:solidFill>
              </a:rPr>
              <a:t>Regulation</a:t>
            </a:r>
            <a:r>
              <a:rPr lang="it-IT" dirty="0">
                <a:solidFill>
                  <a:srgbClr val="1F497D"/>
                </a:solidFill>
              </a:rPr>
              <a:t> (EU) no. 1303/2013, </a:t>
            </a:r>
            <a:r>
              <a:rPr lang="it-IT" dirty="0" err="1">
                <a:solidFill>
                  <a:srgbClr val="1F497D"/>
                </a:solidFill>
              </a:rPr>
              <a:t>depreciation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costs</a:t>
            </a:r>
            <a:r>
              <a:rPr lang="it-IT" dirty="0">
                <a:solidFill>
                  <a:srgbClr val="1F497D"/>
                </a:solidFill>
              </a:rPr>
              <a:t> are </a:t>
            </a:r>
            <a:r>
              <a:rPr lang="it-IT" dirty="0" err="1">
                <a:solidFill>
                  <a:srgbClr val="1F497D"/>
                </a:solidFill>
              </a:rPr>
              <a:t>considered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eligible</a:t>
            </a:r>
            <a:r>
              <a:rPr lang="it-IT" dirty="0">
                <a:solidFill>
                  <a:srgbClr val="1F497D"/>
                </a:solidFill>
              </a:rPr>
              <a:t> on </a:t>
            </a:r>
            <a:r>
              <a:rPr lang="it-IT" dirty="0" err="1">
                <a:solidFill>
                  <a:srgbClr val="1F497D"/>
                </a:solidFill>
              </a:rPr>
              <a:t>condition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that</a:t>
            </a:r>
            <a:r>
              <a:rPr lang="it-IT" dirty="0">
                <a:solidFill>
                  <a:srgbClr val="1F497D"/>
                </a:solidFill>
              </a:rPr>
              <a:t>: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1F497D"/>
                </a:solidFill>
              </a:rPr>
              <a:t>the </a:t>
            </a:r>
            <a:r>
              <a:rPr lang="it-IT" dirty="0" err="1">
                <a:solidFill>
                  <a:srgbClr val="1F497D"/>
                </a:solidFill>
              </a:rPr>
              <a:t>amount</a:t>
            </a:r>
            <a:r>
              <a:rPr lang="it-IT" dirty="0">
                <a:solidFill>
                  <a:srgbClr val="1F497D"/>
                </a:solidFill>
              </a:rPr>
              <a:t> of the </a:t>
            </a:r>
            <a:r>
              <a:rPr lang="it-IT" dirty="0" err="1">
                <a:solidFill>
                  <a:srgbClr val="1F497D"/>
                </a:solidFill>
              </a:rPr>
              <a:t>expenditure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is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duly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justified</a:t>
            </a:r>
            <a:r>
              <a:rPr lang="it-IT" dirty="0">
                <a:solidFill>
                  <a:srgbClr val="1F497D"/>
                </a:solidFill>
              </a:rPr>
              <a:t> by </a:t>
            </a:r>
            <a:r>
              <a:rPr lang="it-IT" dirty="0" err="1">
                <a:solidFill>
                  <a:srgbClr val="1F497D"/>
                </a:solidFill>
              </a:rPr>
              <a:t>documents</a:t>
            </a:r>
            <a:r>
              <a:rPr lang="it-IT" dirty="0">
                <a:solidFill>
                  <a:srgbClr val="1F497D"/>
                </a:solidFill>
              </a:rPr>
              <a:t> with a </a:t>
            </a:r>
            <a:r>
              <a:rPr lang="it-IT" dirty="0" err="1">
                <a:solidFill>
                  <a:srgbClr val="1F497D"/>
                </a:solidFill>
              </a:rPr>
              <a:t>value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equivalent</a:t>
            </a:r>
            <a:r>
              <a:rPr lang="it-IT" dirty="0">
                <a:solidFill>
                  <a:srgbClr val="1F497D"/>
                </a:solidFill>
              </a:rPr>
              <a:t> to the </a:t>
            </a:r>
            <a:r>
              <a:rPr lang="it-IT" dirty="0" err="1">
                <a:solidFill>
                  <a:srgbClr val="1F497D"/>
                </a:solidFill>
              </a:rPr>
              <a:t>invoices</a:t>
            </a:r>
            <a:r>
              <a:rPr lang="it-IT" dirty="0">
                <a:solidFill>
                  <a:srgbClr val="1F497D"/>
                </a:solidFill>
              </a:rPr>
              <a:t> for </a:t>
            </a:r>
            <a:r>
              <a:rPr lang="it-IT" dirty="0" err="1">
                <a:solidFill>
                  <a:srgbClr val="1F497D"/>
                </a:solidFill>
              </a:rPr>
              <a:t>eligible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costs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actually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incurred</a:t>
            </a:r>
            <a:r>
              <a:rPr lang="it-IT" dirty="0">
                <a:solidFill>
                  <a:srgbClr val="1F497D"/>
                </a:solidFill>
              </a:rPr>
              <a:t> (in the case of "</a:t>
            </a:r>
            <a:r>
              <a:rPr lang="it-IT" dirty="0" err="1">
                <a:solidFill>
                  <a:srgbClr val="1F497D"/>
                </a:solidFill>
              </a:rPr>
              <a:t>real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cost</a:t>
            </a:r>
            <a:r>
              <a:rPr lang="it-IT" dirty="0">
                <a:solidFill>
                  <a:srgbClr val="1F497D"/>
                </a:solidFill>
              </a:rPr>
              <a:t>" reporting (</a:t>
            </a:r>
            <a:r>
              <a:rPr lang="it-IT" dirty="0" err="1">
                <a:solidFill>
                  <a:srgbClr val="1F497D"/>
                </a:solidFill>
              </a:rPr>
              <a:t>ie</a:t>
            </a:r>
            <a:r>
              <a:rPr lang="it-IT" dirty="0">
                <a:solidFill>
                  <a:srgbClr val="1F497D"/>
                </a:solidFill>
              </a:rPr>
              <a:t> ex </a:t>
            </a:r>
            <a:r>
              <a:rPr lang="it-IT" dirty="0" err="1">
                <a:solidFill>
                  <a:srgbClr val="1F497D"/>
                </a:solidFill>
              </a:rPr>
              <a:t>Article</a:t>
            </a:r>
            <a:r>
              <a:rPr lang="it-IT" dirty="0">
                <a:solidFill>
                  <a:srgbClr val="1F497D"/>
                </a:solidFill>
              </a:rPr>
              <a:t> 67, </a:t>
            </a:r>
            <a:r>
              <a:rPr lang="it-IT" dirty="0" err="1">
                <a:solidFill>
                  <a:srgbClr val="1F497D"/>
                </a:solidFill>
              </a:rPr>
              <a:t>paragraph</a:t>
            </a:r>
            <a:r>
              <a:rPr lang="it-IT" dirty="0">
                <a:solidFill>
                  <a:srgbClr val="1F497D"/>
                </a:solidFill>
              </a:rPr>
              <a:t> 1, first </a:t>
            </a:r>
            <a:r>
              <a:rPr lang="it-IT" dirty="0" err="1">
                <a:solidFill>
                  <a:srgbClr val="1F497D"/>
                </a:solidFill>
              </a:rPr>
              <a:t>subparagraph</a:t>
            </a:r>
            <a:r>
              <a:rPr lang="it-IT" dirty="0">
                <a:solidFill>
                  <a:srgbClr val="1F497D"/>
                </a:solidFill>
              </a:rPr>
              <a:t>, </a:t>
            </a:r>
            <a:r>
              <a:rPr lang="it-IT" dirty="0" err="1">
                <a:solidFill>
                  <a:srgbClr val="1F497D"/>
                </a:solidFill>
              </a:rPr>
              <a:t>letter</a:t>
            </a:r>
            <a:r>
              <a:rPr lang="it-IT" dirty="0">
                <a:solidFill>
                  <a:srgbClr val="1F497D"/>
                </a:solidFill>
              </a:rPr>
              <a:t> a) of the </a:t>
            </a:r>
            <a:r>
              <a:rPr lang="it-IT" dirty="0" err="1">
                <a:solidFill>
                  <a:srgbClr val="1F497D"/>
                </a:solidFill>
              </a:rPr>
              <a:t>Regulation</a:t>
            </a:r>
            <a:r>
              <a:rPr lang="it-IT" dirty="0">
                <a:solidFill>
                  <a:srgbClr val="1F497D"/>
                </a:solidFill>
              </a:rPr>
              <a:t> (EU ) No. 1303/2013);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 err="1">
                <a:solidFill>
                  <a:srgbClr val="1F497D"/>
                </a:solidFill>
              </a:rPr>
              <a:t>this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cost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refers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exclusively</a:t>
            </a:r>
            <a:r>
              <a:rPr lang="it-IT" dirty="0">
                <a:solidFill>
                  <a:srgbClr val="1F497D"/>
                </a:solidFill>
              </a:rPr>
              <a:t> to the </a:t>
            </a:r>
            <a:r>
              <a:rPr lang="it-IT" dirty="0" err="1">
                <a:solidFill>
                  <a:srgbClr val="1F497D"/>
                </a:solidFill>
              </a:rPr>
              <a:t>period</a:t>
            </a:r>
            <a:r>
              <a:rPr lang="it-IT" dirty="0">
                <a:solidFill>
                  <a:srgbClr val="1F497D"/>
                </a:solidFill>
              </a:rPr>
              <a:t> of </a:t>
            </a:r>
            <a:r>
              <a:rPr lang="it-IT" dirty="0" err="1">
                <a:solidFill>
                  <a:srgbClr val="1F497D"/>
                </a:solidFill>
              </a:rPr>
              <a:t>support</a:t>
            </a:r>
            <a:r>
              <a:rPr lang="it-IT" dirty="0">
                <a:solidFill>
                  <a:srgbClr val="1F497D"/>
                </a:solidFill>
              </a:rPr>
              <a:t> for the </a:t>
            </a:r>
            <a:r>
              <a:rPr lang="it-IT" dirty="0" err="1">
                <a:solidFill>
                  <a:srgbClr val="1F497D"/>
                </a:solidFill>
              </a:rPr>
              <a:t>operation</a:t>
            </a:r>
            <a:r>
              <a:rPr lang="it-IT" dirty="0">
                <a:solidFill>
                  <a:srgbClr val="1F497D"/>
                </a:solidFill>
              </a:rPr>
              <a:t>;</a:t>
            </a:r>
          </a:p>
          <a:p>
            <a:pPr marL="285750" indent="-285750" algn="just">
              <a:buFont typeface="Arial"/>
              <a:buChar char="•"/>
            </a:pPr>
            <a:r>
              <a:rPr lang="it-IT" dirty="0">
                <a:solidFill>
                  <a:srgbClr val="1F497D"/>
                </a:solidFill>
              </a:rPr>
              <a:t>the </a:t>
            </a:r>
            <a:r>
              <a:rPr lang="it-IT" dirty="0" err="1">
                <a:solidFill>
                  <a:srgbClr val="1F497D"/>
                </a:solidFill>
              </a:rPr>
              <a:t>purchase</a:t>
            </a:r>
            <a:r>
              <a:rPr lang="it-IT" dirty="0">
                <a:solidFill>
                  <a:srgbClr val="1F497D"/>
                </a:solidFill>
              </a:rPr>
              <a:t> of </a:t>
            </a:r>
            <a:r>
              <a:rPr lang="it-IT" dirty="0" err="1">
                <a:solidFill>
                  <a:srgbClr val="1F497D"/>
                </a:solidFill>
              </a:rPr>
              <a:t>depreciated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assets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did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not</a:t>
            </a:r>
            <a:r>
              <a:rPr lang="it-IT" dirty="0">
                <a:solidFill>
                  <a:srgbClr val="1F497D"/>
                </a:solidFill>
              </a:rPr>
              <a:t> </a:t>
            </a:r>
            <a:r>
              <a:rPr lang="it-IT" dirty="0" err="1">
                <a:solidFill>
                  <a:srgbClr val="1F497D"/>
                </a:solidFill>
              </a:rPr>
              <a:t>contribute</a:t>
            </a:r>
            <a:r>
              <a:rPr lang="it-IT" dirty="0">
                <a:solidFill>
                  <a:srgbClr val="1F497D"/>
                </a:solidFill>
              </a:rPr>
              <a:t> to public </a:t>
            </a:r>
            <a:r>
              <a:rPr lang="it-IT" dirty="0" err="1">
                <a:solidFill>
                  <a:srgbClr val="1F497D"/>
                </a:solidFill>
              </a:rPr>
              <a:t>subsidies</a:t>
            </a:r>
            <a:r>
              <a:rPr lang="it-IT" dirty="0" smtClean="0">
                <a:solidFill>
                  <a:srgbClr val="1F497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00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DEPRECIATION RULE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843735"/>
              </p:ext>
            </p:extLst>
          </p:nvPr>
        </p:nvGraphicFramePr>
        <p:xfrm>
          <a:off x="611560" y="1397000"/>
          <a:ext cx="792088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Documents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at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the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legal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basis</a:t>
                      </a:r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lang="it-IT" dirty="0" err="1" smtClean="0">
                          <a:solidFill>
                            <a:schemeClr val="bg1"/>
                          </a:solidFill>
                        </a:rPr>
                        <a:t>expenditure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Purchase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document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asset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Justification</a:t>
                      </a:r>
                      <a:r>
                        <a:rPr lang="it-IT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documents</a:t>
                      </a:r>
                      <a:r>
                        <a:rPr lang="it-IT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of the </a:t>
                      </a: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expenditure</a:t>
                      </a:r>
                      <a:endParaRPr lang="it-IT" sz="24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Register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depreciable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assets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containing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following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information: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year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purchase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asset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;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original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cost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;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any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revaluations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write-downs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;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amortization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fund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reached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end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previous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period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;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amortization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coefficient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actually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applied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during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tax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period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;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annual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amortization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fee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;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possible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eliminations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from the production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process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Received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invoice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related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purchase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asset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Documentation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to prove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calculation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amortization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quota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reported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for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operation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Justification</a:t>
                      </a:r>
                      <a:r>
                        <a:rPr lang="it-IT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documents</a:t>
                      </a:r>
                      <a:r>
                        <a:rPr lang="it-IT" sz="1800" b="1" dirty="0" smtClean="0">
                          <a:solidFill>
                            <a:srgbClr val="FFFFFF"/>
                          </a:solidFill>
                          <a:effectLst/>
                        </a:rPr>
                        <a:t> of the </a:t>
                      </a:r>
                      <a:r>
                        <a:rPr lang="it-IT" sz="1800" b="1" dirty="0" err="1" smtClean="0">
                          <a:solidFill>
                            <a:srgbClr val="FFFFFF"/>
                          </a:solidFill>
                          <a:effectLst/>
                        </a:rPr>
                        <a:t>payment</a:t>
                      </a:r>
                      <a:endParaRPr lang="it-IT" sz="1800" b="1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Bank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transfer,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cashier's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check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or non-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transferable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check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from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which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amount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credited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consideration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is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shown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name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of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recipient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accompanied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by a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bank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statement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stating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actual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definitive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financial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outlay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the date of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receipt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Payment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mandate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received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from the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bank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cashier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and /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treasurer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(in the case of a public or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similar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  <a:effectLst/>
                        </a:rPr>
                        <a:t>beneficiary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3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99592" y="836712"/>
            <a:ext cx="7128792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b="1" dirty="0">
                <a:solidFill>
                  <a:srgbClr val="002060"/>
                </a:solidFill>
              </a:rPr>
              <a:t>GUIDELINES FOR THE EFFECTIVE </a:t>
            </a:r>
            <a:r>
              <a:rPr lang="it-IT" b="1" dirty="0" smtClean="0">
                <a:solidFill>
                  <a:srgbClr val="002060"/>
                </a:solidFill>
              </a:rPr>
              <a:t>EXPLOITATION </a:t>
            </a:r>
            <a:r>
              <a:rPr lang="it-IT" b="1" dirty="0">
                <a:solidFill>
                  <a:srgbClr val="002060"/>
                </a:solidFill>
              </a:rPr>
              <a:t>OF THE </a:t>
            </a:r>
            <a:r>
              <a:rPr lang="it-IT" b="1" dirty="0" smtClean="0">
                <a:solidFill>
                  <a:srgbClr val="002060"/>
                </a:solidFill>
              </a:rPr>
              <a:t>I LEVEL CONTROLS </a:t>
            </a:r>
            <a:r>
              <a:rPr lang="it-IT" b="1" dirty="0">
                <a:solidFill>
                  <a:srgbClr val="002060"/>
                </a:solidFill>
              </a:rPr>
              <a:t>OF SIE FUNDS FOR PROGRAMMING 2014-</a:t>
            </a:r>
            <a:r>
              <a:rPr lang="it-IT" b="1" dirty="0" smtClean="0">
                <a:solidFill>
                  <a:srgbClr val="002060"/>
                </a:solidFill>
              </a:rPr>
              <a:t>2020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55351" y="1628800"/>
            <a:ext cx="4276689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>
                <a:solidFill>
                  <a:schemeClr val="tx2"/>
                </a:solidFill>
              </a:rPr>
              <a:t>The </a:t>
            </a:r>
            <a:r>
              <a:rPr lang="it-IT" sz="1800" dirty="0" err="1">
                <a:solidFill>
                  <a:schemeClr val="tx2"/>
                </a:solidFill>
              </a:rPr>
              <a:t>document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intends</a:t>
            </a:r>
            <a:r>
              <a:rPr lang="it-IT" sz="1800" dirty="0">
                <a:solidFill>
                  <a:schemeClr val="tx2"/>
                </a:solidFill>
              </a:rPr>
              <a:t> to </a:t>
            </a:r>
            <a:r>
              <a:rPr lang="it-IT" sz="1800" dirty="0" err="1">
                <a:solidFill>
                  <a:schemeClr val="tx2"/>
                </a:solidFill>
              </a:rPr>
              <a:t>provide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</a:rPr>
              <a:t>national</a:t>
            </a:r>
            <a:r>
              <a:rPr lang="it-IT" sz="1800" dirty="0" smtClean="0">
                <a:solidFill>
                  <a:schemeClr val="tx2"/>
                </a:solidFill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</a:rPr>
              <a:t>guidelines</a:t>
            </a:r>
            <a:r>
              <a:rPr lang="it-IT" sz="1800" dirty="0" smtClean="0">
                <a:solidFill>
                  <a:schemeClr val="tx2"/>
                </a:solidFill>
              </a:rPr>
              <a:t> for </a:t>
            </a:r>
            <a:r>
              <a:rPr lang="it-IT" sz="1800" dirty="0">
                <a:solidFill>
                  <a:schemeClr val="tx2"/>
                </a:solidFill>
              </a:rPr>
              <a:t>the </a:t>
            </a:r>
            <a:r>
              <a:rPr lang="it-IT" sz="1800" dirty="0" err="1">
                <a:solidFill>
                  <a:schemeClr val="tx2"/>
                </a:solidFill>
              </a:rPr>
              <a:t>effective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implementation</a:t>
            </a:r>
            <a:r>
              <a:rPr lang="it-IT" sz="1800" dirty="0">
                <a:solidFill>
                  <a:schemeClr val="tx2"/>
                </a:solidFill>
              </a:rPr>
              <a:t> of I </a:t>
            </a:r>
            <a:r>
              <a:rPr lang="it-IT" sz="1800" dirty="0" err="1">
                <a:solidFill>
                  <a:schemeClr val="tx2"/>
                </a:solidFill>
              </a:rPr>
              <a:t>level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controls</a:t>
            </a:r>
            <a:r>
              <a:rPr lang="it-IT" sz="1800" dirty="0">
                <a:solidFill>
                  <a:schemeClr val="tx2"/>
                </a:solidFill>
              </a:rPr>
              <a:t>, </a:t>
            </a:r>
            <a:r>
              <a:rPr lang="it-IT" sz="1800" dirty="0" smtClean="0">
                <a:solidFill>
                  <a:schemeClr val="tx2"/>
                </a:solidFill>
              </a:rPr>
              <a:t>to be </a:t>
            </a:r>
            <a:r>
              <a:rPr lang="it-IT" sz="1800" dirty="0" err="1" smtClean="0">
                <a:solidFill>
                  <a:schemeClr val="tx2"/>
                </a:solidFill>
              </a:rPr>
              <a:t>used</a:t>
            </a:r>
            <a:r>
              <a:rPr lang="it-IT" sz="1800" dirty="0" smtClean="0">
                <a:solidFill>
                  <a:schemeClr val="tx2"/>
                </a:solidFill>
              </a:rPr>
              <a:t> </a:t>
            </a:r>
            <a:r>
              <a:rPr lang="it-IT" sz="1800" dirty="0">
                <a:solidFill>
                  <a:schemeClr val="tx2"/>
                </a:solidFill>
              </a:rPr>
              <a:t>by </a:t>
            </a:r>
            <a:r>
              <a:rPr lang="it-IT" sz="1800" dirty="0" err="1">
                <a:solidFill>
                  <a:schemeClr val="tx2"/>
                </a:solidFill>
              </a:rPr>
              <a:t>all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those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involved</a:t>
            </a:r>
            <a:r>
              <a:rPr lang="it-IT" sz="1800" dirty="0">
                <a:solidFill>
                  <a:schemeClr val="tx2"/>
                </a:solidFill>
              </a:rPr>
              <a:t> in the </a:t>
            </a:r>
            <a:r>
              <a:rPr lang="it-IT" sz="1800" dirty="0" err="1">
                <a:solidFill>
                  <a:schemeClr val="tx2"/>
                </a:solidFill>
              </a:rPr>
              <a:t>implementation</a:t>
            </a:r>
            <a:r>
              <a:rPr lang="it-IT" sz="1800" dirty="0">
                <a:solidFill>
                  <a:schemeClr val="tx2"/>
                </a:solidFill>
              </a:rPr>
              <a:t>, management and control of </a:t>
            </a:r>
            <a:r>
              <a:rPr lang="it-IT" sz="1800" dirty="0" smtClean="0">
                <a:solidFill>
                  <a:schemeClr val="tx2"/>
                </a:solidFill>
              </a:rPr>
              <a:t>ESF, </a:t>
            </a:r>
            <a:r>
              <a:rPr lang="it-IT" sz="1800" dirty="0">
                <a:solidFill>
                  <a:schemeClr val="tx2"/>
                </a:solidFill>
              </a:rPr>
              <a:t>ERDF, CF, EAFRD and </a:t>
            </a:r>
            <a:r>
              <a:rPr lang="it-IT" sz="1800" dirty="0" smtClean="0">
                <a:solidFill>
                  <a:schemeClr val="tx2"/>
                </a:solidFill>
              </a:rPr>
              <a:t>EMFF funds.</a:t>
            </a:r>
            <a:endParaRPr lang="it-IT" sz="1800" dirty="0">
              <a:solidFill>
                <a:schemeClr val="tx2"/>
              </a:solidFill>
            </a:endParaRPr>
          </a:p>
          <a:p>
            <a:pPr algn="just"/>
            <a:endParaRPr lang="it-IT" sz="1800" dirty="0">
              <a:solidFill>
                <a:schemeClr val="tx2"/>
              </a:solidFill>
            </a:endParaRPr>
          </a:p>
          <a:p>
            <a:pPr algn="just"/>
            <a:r>
              <a:rPr lang="it-IT" sz="1800" dirty="0">
                <a:solidFill>
                  <a:schemeClr val="tx2"/>
                </a:solidFill>
              </a:rPr>
              <a:t>The </a:t>
            </a:r>
            <a:r>
              <a:rPr lang="it-IT" sz="1800" b="1" u="sng" dirty="0" err="1">
                <a:solidFill>
                  <a:schemeClr val="tx2"/>
                </a:solidFill>
              </a:rPr>
              <a:t>main</a:t>
            </a:r>
            <a:r>
              <a:rPr lang="it-IT" sz="1800" b="1" u="sng" dirty="0">
                <a:solidFill>
                  <a:schemeClr val="tx2"/>
                </a:solidFill>
              </a:rPr>
              <a:t> </a:t>
            </a:r>
            <a:r>
              <a:rPr lang="it-IT" sz="1800" b="1" u="sng" dirty="0" err="1">
                <a:solidFill>
                  <a:schemeClr val="tx2"/>
                </a:solidFill>
              </a:rPr>
              <a:t>purpose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is</a:t>
            </a:r>
            <a:r>
              <a:rPr lang="it-IT" sz="1800" dirty="0">
                <a:solidFill>
                  <a:schemeClr val="tx2"/>
                </a:solidFill>
              </a:rPr>
              <a:t> to illustrate the new </a:t>
            </a:r>
            <a:r>
              <a:rPr lang="it-IT" sz="1800" dirty="0" err="1">
                <a:solidFill>
                  <a:schemeClr val="tx2"/>
                </a:solidFill>
              </a:rPr>
              <a:t>legislation</a:t>
            </a:r>
            <a:r>
              <a:rPr lang="it-IT" sz="1800" dirty="0">
                <a:solidFill>
                  <a:schemeClr val="tx2"/>
                </a:solidFill>
              </a:rPr>
              <a:t> on the </a:t>
            </a:r>
            <a:r>
              <a:rPr lang="it-IT" sz="1800" dirty="0" err="1">
                <a:solidFill>
                  <a:schemeClr val="tx2"/>
                </a:solidFill>
              </a:rPr>
              <a:t>subject</a:t>
            </a:r>
            <a:r>
              <a:rPr lang="it-IT" sz="1800" dirty="0">
                <a:solidFill>
                  <a:schemeClr val="tx2"/>
                </a:solidFill>
              </a:rPr>
              <a:t>, </a:t>
            </a:r>
            <a:r>
              <a:rPr lang="it-IT" sz="1800" dirty="0" err="1">
                <a:solidFill>
                  <a:schemeClr val="tx2"/>
                </a:solidFill>
              </a:rPr>
              <a:t>provided</a:t>
            </a:r>
            <a:r>
              <a:rPr lang="it-IT" sz="1800" dirty="0">
                <a:solidFill>
                  <a:schemeClr val="tx2"/>
                </a:solidFill>
              </a:rPr>
              <a:t> for in the new community </a:t>
            </a:r>
            <a:r>
              <a:rPr lang="it-IT" sz="1800" dirty="0" err="1">
                <a:solidFill>
                  <a:schemeClr val="tx2"/>
                </a:solidFill>
              </a:rPr>
              <a:t>regulations</a:t>
            </a:r>
            <a:r>
              <a:rPr lang="it-IT" sz="1800" dirty="0">
                <a:solidFill>
                  <a:schemeClr val="tx2"/>
                </a:solidFill>
              </a:rPr>
              <a:t>, </a:t>
            </a:r>
            <a:r>
              <a:rPr lang="it-IT" sz="1800" dirty="0" err="1">
                <a:solidFill>
                  <a:schemeClr val="tx2"/>
                </a:solidFill>
              </a:rPr>
              <a:t>as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well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as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provide</a:t>
            </a:r>
            <a:r>
              <a:rPr lang="it-IT" sz="1800" dirty="0">
                <a:solidFill>
                  <a:schemeClr val="tx2"/>
                </a:solidFill>
              </a:rPr>
              <a:t> an </a:t>
            </a:r>
            <a:r>
              <a:rPr lang="it-IT" sz="1800" dirty="0" err="1">
                <a:solidFill>
                  <a:schemeClr val="tx2"/>
                </a:solidFill>
              </a:rPr>
              <a:t>operational</a:t>
            </a:r>
            <a:r>
              <a:rPr lang="it-IT" sz="1800" dirty="0">
                <a:solidFill>
                  <a:schemeClr val="tx2"/>
                </a:solidFill>
              </a:rPr>
              <a:t> guide to </a:t>
            </a:r>
            <a:r>
              <a:rPr lang="it-IT" sz="1800" dirty="0" err="1">
                <a:solidFill>
                  <a:schemeClr val="tx2"/>
                </a:solidFill>
              </a:rPr>
              <a:t>support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all</a:t>
            </a:r>
            <a:r>
              <a:rPr lang="it-IT" sz="1800" dirty="0">
                <a:solidFill>
                  <a:schemeClr val="tx2"/>
                </a:solidFill>
              </a:rPr>
              <a:t> the </a:t>
            </a:r>
            <a:r>
              <a:rPr lang="it-IT" sz="1800" dirty="0" err="1">
                <a:solidFill>
                  <a:schemeClr val="tx2"/>
                </a:solidFill>
              </a:rPr>
              <a:t>activities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related</a:t>
            </a:r>
            <a:r>
              <a:rPr lang="it-IT" sz="1800" dirty="0">
                <a:solidFill>
                  <a:schemeClr val="tx2"/>
                </a:solidFill>
              </a:rPr>
              <a:t> to the first </a:t>
            </a:r>
            <a:r>
              <a:rPr lang="it-IT" sz="1800" dirty="0" err="1">
                <a:solidFill>
                  <a:schemeClr val="tx2"/>
                </a:solidFill>
              </a:rPr>
              <a:t>level</a:t>
            </a:r>
            <a:r>
              <a:rPr lang="it-IT" sz="1800" dirty="0">
                <a:solidFill>
                  <a:schemeClr val="tx2"/>
                </a:solidFill>
              </a:rPr>
              <a:t> </a:t>
            </a:r>
            <a:r>
              <a:rPr lang="it-IT" sz="1800" dirty="0" err="1">
                <a:solidFill>
                  <a:schemeClr val="tx2"/>
                </a:solidFill>
              </a:rPr>
              <a:t>controls</a:t>
            </a:r>
            <a:r>
              <a:rPr lang="it-IT" sz="1800" dirty="0" smtClean="0">
                <a:solidFill>
                  <a:schemeClr val="tx2"/>
                </a:solidFill>
              </a:rPr>
              <a:t>.</a:t>
            </a:r>
            <a:endParaRPr lang="it-IT" sz="1800" dirty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14661"/>
            <a:ext cx="3025536" cy="44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187624" y="2348880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400" b="1" kern="0" dirty="0" smtClean="0">
                <a:solidFill>
                  <a:srgbClr val="002060"/>
                </a:solidFill>
                <a:cs typeface="Calibri" pitchFamily="34" charset="0"/>
              </a:rPr>
              <a:t>THANK YOU FOR YOUR ATTENTION!</a:t>
            </a:r>
            <a:endParaRPr lang="it-IT" sz="2400" b="1" kern="0" dirty="0">
              <a:solidFill>
                <a:srgbClr val="002060"/>
              </a:solidFill>
              <a:cs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4800" y="2122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alt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239952" y="3284984"/>
            <a:ext cx="4664097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Presidenza Commissione Mista CTE 2014/2020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 </a:t>
            </a:r>
          </a:p>
          <a:p>
            <a:pPr algn="ctr"/>
            <a:r>
              <a:rPr lang="it-IT" dirty="0">
                <a:solidFill>
                  <a:schemeClr val="tx2"/>
                </a:solidFill>
              </a:rPr>
              <a:t>Via Sicilia, n. </a:t>
            </a:r>
            <a:r>
              <a:rPr lang="it-IT" dirty="0" smtClean="0">
                <a:solidFill>
                  <a:schemeClr val="tx2"/>
                </a:solidFill>
              </a:rPr>
              <a:t>162/C</a:t>
            </a:r>
            <a:endParaRPr lang="it-IT" dirty="0">
              <a:solidFill>
                <a:schemeClr val="tx2"/>
              </a:solidFill>
            </a:endParaRPr>
          </a:p>
          <a:p>
            <a:pPr algn="ctr"/>
            <a:r>
              <a:rPr lang="it-IT" dirty="0">
                <a:solidFill>
                  <a:schemeClr val="tx2"/>
                </a:solidFill>
              </a:rPr>
              <a:t>00187 </a:t>
            </a:r>
            <a:r>
              <a:rPr lang="it-IT" dirty="0" smtClean="0">
                <a:solidFill>
                  <a:schemeClr val="tx2"/>
                </a:solidFill>
              </a:rPr>
              <a:t>Roma</a:t>
            </a:r>
          </a:p>
          <a:p>
            <a:pPr algn="ctr"/>
            <a:endParaRPr lang="it-IT" dirty="0">
              <a:solidFill>
                <a:schemeClr val="tx2"/>
              </a:solidFill>
            </a:endParaRPr>
          </a:p>
          <a:p>
            <a:pPr algn="ctr"/>
            <a:r>
              <a:rPr lang="it-IT" i="1" u="sng" dirty="0" smtClean="0">
                <a:hlinkClick r:id="rId4"/>
              </a:rPr>
              <a:t>commissione.mista.cte@agenziacoesione.gov.it</a:t>
            </a:r>
            <a:endParaRPr lang="it-IT" i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59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36107" y="548680"/>
            <a:ext cx="7877089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400" i="1" dirty="0" smtClean="0">
                <a:solidFill>
                  <a:srgbClr val="002060"/>
                </a:solidFill>
              </a:rPr>
              <a:t>Commissione </a:t>
            </a:r>
            <a:r>
              <a:rPr lang="it-IT" sz="2400" i="1" dirty="0">
                <a:solidFill>
                  <a:srgbClr val="002060"/>
                </a:solidFill>
              </a:rPr>
              <a:t>Mista </a:t>
            </a:r>
            <a:r>
              <a:rPr lang="it-IT" sz="2400" i="1" dirty="0" smtClean="0">
                <a:solidFill>
                  <a:srgbClr val="002060"/>
                </a:solidFill>
              </a:rPr>
              <a:t>ETC </a:t>
            </a:r>
            <a:r>
              <a:rPr lang="it-IT" sz="2400" i="1" dirty="0">
                <a:solidFill>
                  <a:srgbClr val="002060"/>
                </a:solidFill>
              </a:rPr>
              <a:t>2014 – </a:t>
            </a:r>
            <a:r>
              <a:rPr lang="it-IT" sz="2400" i="1" dirty="0" smtClean="0">
                <a:solidFill>
                  <a:srgbClr val="002060"/>
                </a:solidFill>
              </a:rPr>
              <a:t>2020 </a:t>
            </a:r>
            <a:endParaRPr lang="it-IT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7" name="Segnaposto contenut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50676"/>
              </p:ext>
            </p:extLst>
          </p:nvPr>
        </p:nvGraphicFramePr>
        <p:xfrm>
          <a:off x="1115616" y="1196752"/>
          <a:ext cx="739710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36107" y="548680"/>
            <a:ext cx="7877089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400" i="1" dirty="0" smtClean="0">
                <a:solidFill>
                  <a:srgbClr val="002060"/>
                </a:solidFill>
              </a:rPr>
              <a:t>Commissione </a:t>
            </a:r>
            <a:r>
              <a:rPr lang="it-IT" sz="2400" i="1" dirty="0">
                <a:solidFill>
                  <a:srgbClr val="002060"/>
                </a:solidFill>
              </a:rPr>
              <a:t>Mista </a:t>
            </a:r>
            <a:r>
              <a:rPr lang="it-IT" sz="2400" i="1" dirty="0" smtClean="0">
                <a:solidFill>
                  <a:srgbClr val="002060"/>
                </a:solidFill>
              </a:rPr>
              <a:t>ETC </a:t>
            </a:r>
            <a:r>
              <a:rPr lang="it-IT" sz="2400" i="1" dirty="0">
                <a:solidFill>
                  <a:srgbClr val="002060"/>
                </a:solidFill>
              </a:rPr>
              <a:t>2014 – </a:t>
            </a:r>
            <a:r>
              <a:rPr lang="it-IT" sz="2400" i="1" dirty="0" smtClean="0">
                <a:solidFill>
                  <a:srgbClr val="002060"/>
                </a:solidFill>
              </a:rPr>
              <a:t>2020 </a:t>
            </a:r>
            <a:endParaRPr lang="it-IT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93146172"/>
              </p:ext>
            </p:extLst>
          </p:nvPr>
        </p:nvGraphicFramePr>
        <p:xfrm>
          <a:off x="1750373" y="2217020"/>
          <a:ext cx="1296144" cy="2897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347508819"/>
              </p:ext>
            </p:extLst>
          </p:nvPr>
        </p:nvGraphicFramePr>
        <p:xfrm>
          <a:off x="3452936" y="2116052"/>
          <a:ext cx="376916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4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36107" y="692696"/>
            <a:ext cx="7877089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400" i="1" dirty="0" smtClean="0">
                <a:solidFill>
                  <a:srgbClr val="002060"/>
                </a:solidFill>
              </a:rPr>
              <a:t>Commissione </a:t>
            </a:r>
            <a:r>
              <a:rPr lang="it-IT" sz="2400" i="1" dirty="0">
                <a:solidFill>
                  <a:srgbClr val="002060"/>
                </a:solidFill>
              </a:rPr>
              <a:t>Mista </a:t>
            </a:r>
            <a:r>
              <a:rPr lang="it-IT" sz="2400" i="1" dirty="0" smtClean="0">
                <a:solidFill>
                  <a:srgbClr val="002060"/>
                </a:solidFill>
              </a:rPr>
              <a:t>ETC </a:t>
            </a:r>
            <a:r>
              <a:rPr lang="it-IT" sz="2400" i="1" dirty="0">
                <a:solidFill>
                  <a:srgbClr val="002060"/>
                </a:solidFill>
              </a:rPr>
              <a:t>2014 – 2020: </a:t>
            </a:r>
            <a:r>
              <a:rPr lang="it-IT" sz="2400" i="1" dirty="0" err="1" smtClean="0">
                <a:solidFill>
                  <a:srgbClr val="002060"/>
                </a:solidFill>
              </a:rPr>
              <a:t>functions</a:t>
            </a:r>
            <a:r>
              <a:rPr lang="it-IT" sz="2400" i="1" dirty="0" smtClean="0">
                <a:solidFill>
                  <a:srgbClr val="002060"/>
                </a:solidFill>
              </a:rPr>
              <a:t> </a:t>
            </a:r>
            <a:endParaRPr lang="it-IT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45158833"/>
              </p:ext>
            </p:extLst>
          </p:nvPr>
        </p:nvGraphicFramePr>
        <p:xfrm>
          <a:off x="1043608" y="1556792"/>
          <a:ext cx="7119225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po 6"/>
          <p:cNvGrpSpPr/>
          <p:nvPr/>
        </p:nvGrpSpPr>
        <p:grpSpPr>
          <a:xfrm>
            <a:off x="1043608" y="3861048"/>
            <a:ext cx="2931118" cy="2232248"/>
            <a:chOff x="3714" y="1815734"/>
            <a:chExt cx="2931118" cy="2232248"/>
          </a:xfrm>
        </p:grpSpPr>
        <p:sp>
          <p:nvSpPr>
            <p:cNvPr id="8" name="Rettangolo 7"/>
            <p:cNvSpPr/>
            <p:nvPr/>
          </p:nvSpPr>
          <p:spPr>
            <a:xfrm>
              <a:off x="3714" y="1815734"/>
              <a:ext cx="2931118" cy="219375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ttangolo 8"/>
            <p:cNvSpPr/>
            <p:nvPr/>
          </p:nvSpPr>
          <p:spPr>
            <a:xfrm>
              <a:off x="3714" y="1854232"/>
              <a:ext cx="2931118" cy="2193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Assuring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the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homogeneity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of the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action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and the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coordination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of the First Level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Controls</a:t>
              </a:r>
              <a:r>
                <a:rPr lang="it-IT" sz="1400" dirty="0">
                  <a:solidFill>
                    <a:srgbClr val="1F497D"/>
                  </a:solidFill>
                  <a:latin typeface="Calibri" pitchFamily="34" charset="0"/>
                </a:rPr>
                <a:t>,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definition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of common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orientations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and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approaches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for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all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the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Cooperation</a:t>
              </a:r>
              <a:r>
                <a:rPr lang="it-IT" sz="1400" b="0" i="0" kern="120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b="0" i="0" kern="1200" dirty="0" err="1" smtClean="0">
                  <a:solidFill>
                    <a:srgbClr val="1F497D"/>
                  </a:solidFill>
                  <a:latin typeface="Calibri" pitchFamily="34" charset="0"/>
                </a:rPr>
                <a:t>Programmes</a:t>
              </a:r>
              <a:endParaRPr lang="it-IT" sz="1400" kern="1200" dirty="0">
                <a:solidFill>
                  <a:srgbClr val="1F497D"/>
                </a:solidFill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Approval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of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operating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manuals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,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modules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and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procedures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necessary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for the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functioning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of the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system</a:t>
              </a:r>
              <a:endParaRPr lang="it-IT" kern="1200" dirty="0">
                <a:solidFill>
                  <a:srgbClr val="1F497D"/>
                </a:solidFill>
              </a:endParaRPr>
            </a:p>
            <a:p>
              <a:pPr marL="114300" lvl="1" indent="-11430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Problem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b="0" i="0" kern="1200" baseline="0" dirty="0" err="1" smtClean="0">
                  <a:solidFill>
                    <a:srgbClr val="1F497D"/>
                  </a:solidFill>
                  <a:latin typeface="Calibri" pitchFamily="34" charset="0"/>
                </a:rPr>
                <a:t>solving</a:t>
              </a:r>
              <a:r>
                <a:rPr lang="it-IT" sz="1400" b="0" i="0" kern="1200" baseline="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dirty="0" smtClean="0">
                  <a:solidFill>
                    <a:srgbClr val="1F497D"/>
                  </a:solidFill>
                  <a:latin typeface="Calibri" pitchFamily="34" charset="0"/>
                </a:rPr>
                <a:t>for </a:t>
              </a:r>
              <a:r>
                <a:rPr lang="it-IT" sz="1400" dirty="0" err="1" smtClean="0">
                  <a:solidFill>
                    <a:srgbClr val="1F497D"/>
                  </a:solidFill>
                  <a:latin typeface="Calibri" pitchFamily="34" charset="0"/>
                </a:rPr>
                <a:t>specific</a:t>
              </a:r>
              <a:r>
                <a:rPr lang="it-IT" sz="1400" dirty="0" smtClean="0">
                  <a:solidFill>
                    <a:srgbClr val="1F497D"/>
                  </a:solidFill>
                  <a:latin typeface="Calibri" pitchFamily="34" charset="0"/>
                </a:rPr>
                <a:t> </a:t>
              </a:r>
              <a:r>
                <a:rPr lang="it-IT" sz="1400" dirty="0" err="1" smtClean="0">
                  <a:solidFill>
                    <a:srgbClr val="1F497D"/>
                  </a:solidFill>
                  <a:latin typeface="Calibri" pitchFamily="34" charset="0"/>
                </a:rPr>
                <a:t>cases</a:t>
              </a:r>
              <a:endParaRPr lang="it-IT" sz="1400" b="0" i="0" kern="1200" baseline="0" dirty="0">
                <a:solidFill>
                  <a:srgbClr val="1F497D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Immagin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2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tania.ulzega\Desktop\giochi-elettronici-competitiv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48880"/>
            <a:ext cx="2251126" cy="242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78098" y="620688"/>
            <a:ext cx="7877089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400" i="1" dirty="0" smtClean="0">
                <a:solidFill>
                  <a:srgbClr val="002060"/>
                </a:solidFill>
              </a:rPr>
              <a:t>Commissione </a:t>
            </a:r>
            <a:r>
              <a:rPr lang="it-IT" sz="2400" i="1" dirty="0">
                <a:solidFill>
                  <a:srgbClr val="002060"/>
                </a:solidFill>
              </a:rPr>
              <a:t>Mista </a:t>
            </a:r>
            <a:r>
              <a:rPr lang="it-IT" sz="2400" i="1" dirty="0" smtClean="0">
                <a:solidFill>
                  <a:srgbClr val="002060"/>
                </a:solidFill>
              </a:rPr>
              <a:t>ETC </a:t>
            </a:r>
            <a:r>
              <a:rPr lang="it-IT" sz="2400" i="1" dirty="0">
                <a:solidFill>
                  <a:srgbClr val="002060"/>
                </a:solidFill>
              </a:rPr>
              <a:t>2014 – 2020: </a:t>
            </a:r>
            <a:r>
              <a:rPr lang="it-IT" sz="2400" i="1" dirty="0" err="1" smtClean="0">
                <a:solidFill>
                  <a:srgbClr val="002060"/>
                </a:solidFill>
              </a:rPr>
              <a:t>technical</a:t>
            </a:r>
            <a:r>
              <a:rPr lang="it-IT" sz="2400" i="1" dirty="0" smtClean="0">
                <a:solidFill>
                  <a:srgbClr val="002060"/>
                </a:solidFill>
              </a:rPr>
              <a:t> </a:t>
            </a:r>
            <a:r>
              <a:rPr lang="it-IT" sz="2400" i="1" dirty="0" err="1" smtClean="0">
                <a:solidFill>
                  <a:srgbClr val="002060"/>
                </a:solidFill>
              </a:rPr>
              <a:t>secretary</a:t>
            </a:r>
            <a:endParaRPr lang="it-IT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792249188"/>
              </p:ext>
            </p:extLst>
          </p:nvPr>
        </p:nvGraphicFramePr>
        <p:xfrm>
          <a:off x="914752" y="1714459"/>
          <a:ext cx="6345935" cy="99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1716484316"/>
              </p:ext>
            </p:extLst>
          </p:nvPr>
        </p:nvGraphicFramePr>
        <p:xfrm>
          <a:off x="755576" y="3068960"/>
          <a:ext cx="6664286" cy="287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6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83827" y="548680"/>
            <a:ext cx="8507288" cy="792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it-IT" sz="2400" i="1" kern="0" dirty="0" smtClean="0">
                <a:solidFill>
                  <a:srgbClr val="002060"/>
                </a:solidFill>
              </a:rPr>
              <a:t>The </a:t>
            </a:r>
            <a:r>
              <a:rPr lang="it-IT" sz="2400" i="1" kern="0" dirty="0" err="1" smtClean="0">
                <a:solidFill>
                  <a:srgbClr val="002060"/>
                </a:solidFill>
              </a:rPr>
              <a:t>role</a:t>
            </a:r>
            <a:r>
              <a:rPr lang="it-IT" sz="2400" i="1" kern="0" dirty="0" smtClean="0">
                <a:solidFill>
                  <a:srgbClr val="002060"/>
                </a:solidFill>
              </a:rPr>
              <a:t> of Commissione Mista: the </a:t>
            </a:r>
            <a:r>
              <a:rPr lang="it-IT" sz="2400" i="1" kern="0" dirty="0" err="1" smtClean="0">
                <a:solidFill>
                  <a:srgbClr val="002060"/>
                </a:solidFill>
              </a:rPr>
              <a:t>validation</a:t>
            </a:r>
            <a:r>
              <a:rPr lang="it-IT" sz="2400" i="1" kern="0" dirty="0" smtClean="0">
                <a:solidFill>
                  <a:srgbClr val="002060"/>
                </a:solidFill>
              </a:rPr>
              <a:t> </a:t>
            </a:r>
            <a:r>
              <a:rPr lang="it-IT" sz="2400" i="1" kern="0" dirty="0" err="1" smtClean="0">
                <a:solidFill>
                  <a:srgbClr val="002060"/>
                </a:solidFill>
              </a:rPr>
              <a:t>process</a:t>
            </a:r>
            <a:r>
              <a:rPr lang="it-IT" sz="2400" i="1" kern="0" dirty="0" smtClean="0">
                <a:solidFill>
                  <a:srgbClr val="002060"/>
                </a:solidFill>
              </a:rPr>
              <a:t> of the </a:t>
            </a:r>
            <a:r>
              <a:rPr lang="it-IT" sz="2400" i="1" kern="0" dirty="0" err="1" smtClean="0">
                <a:solidFill>
                  <a:srgbClr val="002060"/>
                </a:solidFill>
              </a:rPr>
              <a:t>FLCs</a:t>
            </a:r>
            <a:r>
              <a:rPr lang="it-IT" sz="2400" i="1" kern="0" dirty="0" smtClean="0">
                <a:solidFill>
                  <a:srgbClr val="002060"/>
                </a:solidFill>
              </a:rPr>
              <a:t> </a:t>
            </a:r>
            <a:br>
              <a:rPr lang="it-IT" sz="2400" i="1" kern="0" dirty="0" smtClean="0">
                <a:solidFill>
                  <a:srgbClr val="002060"/>
                </a:solidFill>
              </a:rPr>
            </a:br>
            <a:endParaRPr lang="it-IT" sz="2400" i="1" kern="0" dirty="0">
              <a:solidFill>
                <a:srgbClr val="002060"/>
              </a:solidFill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179909608"/>
              </p:ext>
            </p:extLst>
          </p:nvPr>
        </p:nvGraphicFramePr>
        <p:xfrm>
          <a:off x="1187624" y="1340768"/>
          <a:ext cx="7316918" cy="5233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3" descr="C:\Users\tania.ulzega\Desktop\uomo-con-la-lente-d-ingrandimento-17275483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12" b="7212"/>
          <a:stretch/>
        </p:blipFill>
        <p:spPr bwMode="auto">
          <a:xfrm>
            <a:off x="4737471" y="4581128"/>
            <a:ext cx="2034803" cy="217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060"/>
          <p:cNvSpPr>
            <a:spLocks noChangeArrowheads="1"/>
          </p:cNvSpPr>
          <p:nvPr/>
        </p:nvSpPr>
        <p:spPr bwMode="auto">
          <a:xfrm>
            <a:off x="893290" y="3187732"/>
            <a:ext cx="7855174" cy="160942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rgbClr val="002060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6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5"/>
          <p:cNvSpPr/>
          <p:nvPr/>
        </p:nvSpPr>
        <p:spPr>
          <a:xfrm>
            <a:off x="6548293" y="116636"/>
            <a:ext cx="2488203" cy="432044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1700808"/>
            <a:ext cx="72008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>
                <a:solidFill>
                  <a:schemeClr val="bg1"/>
                </a:solidFill>
              </a:rPr>
              <a:t>FLCs</a:t>
            </a:r>
            <a:r>
              <a:rPr lang="it-IT" sz="1600" b="1" dirty="0" smtClean="0">
                <a:solidFill>
                  <a:schemeClr val="bg1"/>
                </a:solidFill>
              </a:rPr>
              <a:t> </a:t>
            </a:r>
            <a:r>
              <a:rPr lang="it-IT" sz="1600" b="1" dirty="0" err="1" smtClean="0">
                <a:solidFill>
                  <a:schemeClr val="bg1"/>
                </a:solidFill>
              </a:rPr>
              <a:t>Validations</a:t>
            </a:r>
            <a:endParaRPr lang="it-IT" sz="16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f</a:t>
            </a:r>
            <a:r>
              <a:rPr lang="it-IT" sz="1600" b="1" dirty="0" smtClean="0">
                <a:solidFill>
                  <a:schemeClr val="bg1"/>
                </a:solidFill>
              </a:rPr>
              <a:t>rom 16/09/2016 </a:t>
            </a:r>
            <a:r>
              <a:rPr lang="it-IT" sz="1600" b="1" dirty="0" smtClean="0">
                <a:solidFill>
                  <a:schemeClr val="bg1"/>
                </a:solidFill>
              </a:rPr>
              <a:t>to 15</a:t>
            </a:r>
            <a:r>
              <a:rPr lang="it-IT" sz="1600" b="1" dirty="0" smtClean="0">
                <a:solidFill>
                  <a:schemeClr val="bg1"/>
                </a:solidFill>
              </a:rPr>
              <a:t>/12/2017</a:t>
            </a:r>
            <a:endParaRPr lang="it-IT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637032"/>
              </p:ext>
            </p:extLst>
          </p:nvPr>
        </p:nvGraphicFramePr>
        <p:xfrm>
          <a:off x="971599" y="2492896"/>
          <a:ext cx="7200800" cy="117119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77111"/>
                <a:gridCol w="1377111"/>
                <a:gridCol w="1028687"/>
                <a:gridCol w="1113636"/>
                <a:gridCol w="1080120"/>
                <a:gridCol w="1224135"/>
              </a:tblGrid>
              <a:tr h="24357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REQUESTS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>
                          <a:effectLst/>
                        </a:rPr>
                        <a:t>FLC</a:t>
                      </a:r>
                      <a:endParaRPr lang="it-IT" sz="1400" b="1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TOTAL </a:t>
                      </a:r>
                      <a:r>
                        <a:rPr lang="it-IT" sz="1400" b="1" u="none" strike="noStrike" dirty="0">
                          <a:effectLst/>
                        </a:rPr>
                        <a:t>BUDGET </a:t>
                      </a:r>
                      <a:r>
                        <a:rPr lang="it-IT" sz="1400" b="1" u="none" strike="noStrike" dirty="0" smtClean="0">
                          <a:effectLst/>
                        </a:rPr>
                        <a:t>PARTNER**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9870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RECEIVED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APPROVED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INTERNAL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COMPANIES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u="none" strike="noStrike" dirty="0" smtClean="0">
                          <a:effectLst/>
                        </a:rPr>
                        <a:t>EXTERNAL</a:t>
                      </a:r>
                      <a:endParaRPr lang="it-IT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7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 (*)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(*)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 (*)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31.972.201,04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971600" y="371703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* </a:t>
            </a:r>
            <a:r>
              <a:rPr lang="it-IT" sz="1000" dirty="0" smtClean="0"/>
              <a:t>N</a:t>
            </a:r>
            <a:r>
              <a:rPr lang="it-IT" sz="1000" dirty="0"/>
              <a:t>. </a:t>
            </a:r>
            <a:r>
              <a:rPr lang="it-IT" sz="1000" dirty="0" smtClean="0"/>
              <a:t>3 </a:t>
            </a:r>
            <a:r>
              <a:rPr lang="it-IT" sz="1000" dirty="0" err="1" smtClean="0"/>
              <a:t>requests</a:t>
            </a:r>
            <a:r>
              <a:rPr lang="it-IT" sz="1000" dirty="0" smtClean="0"/>
              <a:t> </a:t>
            </a:r>
            <a:r>
              <a:rPr lang="it-IT" sz="1000" dirty="0" err="1" smtClean="0"/>
              <a:t>approved</a:t>
            </a:r>
            <a:r>
              <a:rPr lang="it-IT" sz="1000" dirty="0" smtClean="0"/>
              <a:t> and </a:t>
            </a:r>
            <a:r>
              <a:rPr lang="it-IT" sz="1000" dirty="0" err="1" smtClean="0"/>
              <a:t>then</a:t>
            </a:r>
            <a:r>
              <a:rPr lang="it-IT" sz="1000" dirty="0" smtClean="0"/>
              <a:t> </a:t>
            </a:r>
            <a:r>
              <a:rPr lang="it-IT" sz="1000" dirty="0" err="1" smtClean="0"/>
              <a:t>revoked</a:t>
            </a:r>
            <a:r>
              <a:rPr lang="it-IT" sz="1000" dirty="0" smtClean="0"/>
              <a:t> on </a:t>
            </a:r>
            <a:r>
              <a:rPr lang="it-IT" sz="1000" dirty="0" err="1" smtClean="0"/>
              <a:t>Beneficiary</a:t>
            </a:r>
            <a:r>
              <a:rPr lang="it-IT" sz="1000" dirty="0" smtClean="0"/>
              <a:t> </a:t>
            </a:r>
            <a:r>
              <a:rPr lang="it-IT" sz="1000" dirty="0" err="1" smtClean="0"/>
              <a:t>request</a:t>
            </a:r>
            <a:r>
              <a:rPr lang="it-IT" sz="1000" dirty="0" smtClean="0"/>
              <a:t> (1 </a:t>
            </a:r>
            <a:r>
              <a:rPr lang="it-IT" sz="1000" dirty="0" err="1" smtClean="0"/>
              <a:t>internal</a:t>
            </a:r>
            <a:r>
              <a:rPr lang="it-IT" sz="1000" dirty="0" smtClean="0"/>
              <a:t> and 2 </a:t>
            </a:r>
            <a:r>
              <a:rPr lang="it-IT" sz="1000" dirty="0" err="1" smtClean="0"/>
              <a:t>external</a:t>
            </a:r>
            <a:r>
              <a:rPr lang="it-IT" sz="1000" dirty="0" smtClean="0"/>
              <a:t>)</a:t>
            </a:r>
          </a:p>
          <a:p>
            <a:r>
              <a:rPr lang="it-IT" sz="1000" dirty="0" smtClean="0"/>
              <a:t>** On the </a:t>
            </a:r>
            <a:r>
              <a:rPr lang="it-IT" sz="1000" dirty="0" err="1" smtClean="0"/>
              <a:t>total</a:t>
            </a:r>
            <a:r>
              <a:rPr lang="it-IT" sz="1000" dirty="0" smtClean="0"/>
              <a:t> of </a:t>
            </a:r>
            <a:r>
              <a:rPr lang="it-IT" sz="1000" dirty="0" err="1" smtClean="0"/>
              <a:t>received</a:t>
            </a:r>
            <a:r>
              <a:rPr lang="it-IT" sz="1000" dirty="0" smtClean="0"/>
              <a:t> </a:t>
            </a:r>
            <a:r>
              <a:rPr lang="it-IT" sz="1000" dirty="0" err="1" smtClean="0"/>
              <a:t>requests</a:t>
            </a:r>
            <a:endParaRPr lang="it-IT" sz="1000" dirty="0"/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1114373030"/>
              </p:ext>
            </p:extLst>
          </p:nvPr>
        </p:nvGraphicFramePr>
        <p:xfrm>
          <a:off x="1619672" y="4293096"/>
          <a:ext cx="3816424" cy="181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827584" y="725795"/>
            <a:ext cx="75170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INTERREG MED 2014-2020</a:t>
            </a:r>
          </a:p>
          <a:p>
            <a:pPr algn="ctr"/>
            <a:r>
              <a:rPr lang="it-IT" sz="2400" i="1" dirty="0" err="1" smtClean="0">
                <a:solidFill>
                  <a:srgbClr val="002060"/>
                </a:solidFill>
                <a:latin typeface="+mj-lt"/>
              </a:rPr>
              <a:t>FLCs</a:t>
            </a:r>
            <a:r>
              <a:rPr lang="it-IT" sz="2400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it-IT" sz="2400" i="1" dirty="0" err="1" smtClean="0">
                <a:solidFill>
                  <a:srgbClr val="002060"/>
                </a:solidFill>
                <a:latin typeface="+mj-lt"/>
              </a:rPr>
              <a:t>Validations</a:t>
            </a:r>
            <a:endParaRPr lang="it-IT" sz="2400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13378"/>
            <a:ext cx="1838733" cy="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6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34" y="146184"/>
            <a:ext cx="1838733" cy="40249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813476" y="836712"/>
            <a:ext cx="75170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i="1" dirty="0">
                <a:solidFill>
                  <a:srgbClr val="002060"/>
                </a:solidFill>
                <a:latin typeface="+mj-lt"/>
              </a:rPr>
              <a:t>MANUAL FOR REPORTING AND CONTROLS IN RELATION TO THE EXPENDITURE OF EUROPEAN TERRITORIAL COOPERATION PROGRAMS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34413" y="2348880"/>
            <a:ext cx="767517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800" dirty="0" smtClean="0">
                <a:solidFill>
                  <a:srgbClr val="1F497D"/>
                </a:solidFill>
              </a:rPr>
              <a:t>The Manual, </a:t>
            </a:r>
            <a:r>
              <a:rPr lang="it-IT" sz="1800" dirty="0" err="1" smtClean="0">
                <a:solidFill>
                  <a:srgbClr val="1F497D"/>
                </a:solidFill>
              </a:rPr>
              <a:t>drafted</a:t>
            </a:r>
            <a:r>
              <a:rPr lang="it-IT" sz="1800" dirty="0" smtClean="0">
                <a:solidFill>
                  <a:srgbClr val="1F497D"/>
                </a:solidFill>
              </a:rPr>
              <a:t> by the </a:t>
            </a:r>
            <a:r>
              <a:rPr lang="it-IT" sz="1800" dirty="0" err="1" smtClean="0">
                <a:solidFill>
                  <a:srgbClr val="1F497D"/>
                </a:solidFill>
              </a:rPr>
              <a:t>Ministry</a:t>
            </a:r>
            <a:r>
              <a:rPr lang="it-IT" sz="1800" dirty="0" smtClean="0">
                <a:solidFill>
                  <a:srgbClr val="1F497D"/>
                </a:solidFill>
              </a:rPr>
              <a:t> of Economy and Finance  - </a:t>
            </a:r>
            <a:r>
              <a:rPr lang="it-IT" sz="1800" dirty="0" err="1" smtClean="0">
                <a:solidFill>
                  <a:srgbClr val="1F497D"/>
                </a:solidFill>
              </a:rPr>
              <a:t>Department</a:t>
            </a:r>
            <a:r>
              <a:rPr lang="it-IT" sz="1800" dirty="0" smtClean="0">
                <a:solidFill>
                  <a:srgbClr val="1F497D"/>
                </a:solidFill>
              </a:rPr>
              <a:t> of the General State Accounting – IGRUE, </a:t>
            </a:r>
            <a:r>
              <a:rPr lang="it-IT" sz="1800" dirty="0" err="1" smtClean="0">
                <a:solidFill>
                  <a:srgbClr val="1F497D"/>
                </a:solidFill>
              </a:rPr>
              <a:t>intends</a:t>
            </a:r>
            <a:r>
              <a:rPr lang="it-IT" sz="1800" dirty="0" smtClean="0">
                <a:solidFill>
                  <a:srgbClr val="1F497D"/>
                </a:solidFill>
              </a:rPr>
              <a:t> to </a:t>
            </a:r>
            <a:r>
              <a:rPr lang="it-IT" sz="1800" dirty="0" err="1" smtClean="0">
                <a:solidFill>
                  <a:srgbClr val="1F497D"/>
                </a:solidFill>
              </a:rPr>
              <a:t>give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guidelines</a:t>
            </a:r>
            <a:r>
              <a:rPr lang="it-IT" sz="1800" dirty="0" smtClean="0">
                <a:solidFill>
                  <a:srgbClr val="1F497D"/>
                </a:solidFill>
              </a:rPr>
              <a:t> for the </a:t>
            </a:r>
            <a:r>
              <a:rPr lang="it-IT" sz="1800" dirty="0" err="1" smtClean="0">
                <a:solidFill>
                  <a:srgbClr val="1F497D"/>
                </a:solidFill>
              </a:rPr>
              <a:t>correct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implementation</a:t>
            </a:r>
            <a:r>
              <a:rPr lang="it-IT" sz="1800" dirty="0" smtClean="0">
                <a:solidFill>
                  <a:srgbClr val="1F497D"/>
                </a:solidFill>
              </a:rPr>
              <a:t> of the reporting and </a:t>
            </a:r>
            <a:r>
              <a:rPr lang="it-IT" sz="1800" dirty="0" err="1" smtClean="0">
                <a:solidFill>
                  <a:srgbClr val="1F497D"/>
                </a:solidFill>
              </a:rPr>
              <a:t>validation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activities</a:t>
            </a:r>
            <a:r>
              <a:rPr lang="it-IT" sz="1800" dirty="0" smtClean="0">
                <a:solidFill>
                  <a:srgbClr val="1F497D"/>
                </a:solidFill>
              </a:rPr>
              <a:t> with </a:t>
            </a:r>
            <a:r>
              <a:rPr lang="it-IT" sz="1800" dirty="0" err="1" smtClean="0">
                <a:solidFill>
                  <a:srgbClr val="1F497D"/>
                </a:solidFill>
              </a:rPr>
              <a:t>reference</a:t>
            </a:r>
            <a:r>
              <a:rPr lang="it-IT" sz="1800" dirty="0" smtClean="0">
                <a:solidFill>
                  <a:srgbClr val="1F497D"/>
                </a:solidFill>
              </a:rPr>
              <a:t> to </a:t>
            </a:r>
            <a:r>
              <a:rPr lang="it-IT" sz="1800" dirty="0" err="1" smtClean="0">
                <a:solidFill>
                  <a:srgbClr val="1F497D"/>
                </a:solidFill>
              </a:rPr>
              <a:t>operations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financed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within</a:t>
            </a:r>
            <a:r>
              <a:rPr lang="it-IT" sz="1800" dirty="0" smtClean="0">
                <a:solidFill>
                  <a:srgbClr val="1F497D"/>
                </a:solidFill>
              </a:rPr>
              <a:t> the 2014/2020 ETC </a:t>
            </a:r>
            <a:r>
              <a:rPr lang="it-IT" sz="1800" dirty="0" err="1" smtClean="0">
                <a:solidFill>
                  <a:srgbClr val="1F497D"/>
                </a:solidFill>
              </a:rPr>
              <a:t>Programmes</a:t>
            </a:r>
            <a:r>
              <a:rPr lang="it-IT" sz="1800" dirty="0" smtClean="0">
                <a:solidFill>
                  <a:srgbClr val="1F497D"/>
                </a:solidFill>
              </a:rPr>
              <a:t>.</a:t>
            </a:r>
            <a:endParaRPr lang="it-IT" sz="1800" dirty="0">
              <a:solidFill>
                <a:srgbClr val="1F497D"/>
              </a:solidFill>
            </a:endParaRPr>
          </a:p>
          <a:p>
            <a:pPr algn="just"/>
            <a:endParaRPr lang="it-IT" sz="1800" dirty="0" smtClean="0">
              <a:solidFill>
                <a:srgbClr val="1F497D"/>
              </a:solidFill>
            </a:endParaRPr>
          </a:p>
          <a:p>
            <a:pPr algn="just"/>
            <a:r>
              <a:rPr lang="it-IT" sz="1800" dirty="0" smtClean="0">
                <a:solidFill>
                  <a:srgbClr val="1F497D"/>
                </a:solidFill>
              </a:rPr>
              <a:t>The </a:t>
            </a:r>
            <a:r>
              <a:rPr lang="it-IT" sz="1800" dirty="0" err="1" smtClean="0">
                <a:solidFill>
                  <a:srgbClr val="1F497D"/>
                </a:solidFill>
              </a:rPr>
              <a:t>document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is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addressed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both</a:t>
            </a:r>
            <a:r>
              <a:rPr lang="it-IT" sz="1800" dirty="0" smtClean="0">
                <a:solidFill>
                  <a:srgbClr val="1F497D"/>
                </a:solidFill>
              </a:rPr>
              <a:t> to the ETC </a:t>
            </a:r>
            <a:r>
              <a:rPr lang="it-IT" sz="1800" dirty="0" err="1" smtClean="0">
                <a:solidFill>
                  <a:srgbClr val="1F497D"/>
                </a:solidFill>
              </a:rPr>
              <a:t>Programmes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Responsible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Autorithies</a:t>
            </a:r>
            <a:r>
              <a:rPr lang="it-IT" sz="1800" dirty="0" smtClean="0">
                <a:solidFill>
                  <a:srgbClr val="1F497D"/>
                </a:solidFill>
              </a:rPr>
              <a:t> and intermediate </a:t>
            </a:r>
            <a:r>
              <a:rPr lang="it-IT" sz="1800" dirty="0" err="1" smtClean="0">
                <a:solidFill>
                  <a:srgbClr val="1F497D"/>
                </a:solidFill>
              </a:rPr>
              <a:t>bodies</a:t>
            </a:r>
            <a:r>
              <a:rPr lang="it-IT" sz="1800" dirty="0" smtClean="0">
                <a:solidFill>
                  <a:srgbClr val="1F497D"/>
                </a:solidFill>
              </a:rPr>
              <a:t>, </a:t>
            </a:r>
            <a:r>
              <a:rPr lang="it-IT" sz="1800" dirty="0" err="1" smtClean="0">
                <a:solidFill>
                  <a:srgbClr val="1F497D"/>
                </a:solidFill>
              </a:rPr>
              <a:t>as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well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as</a:t>
            </a:r>
            <a:r>
              <a:rPr lang="it-IT" sz="1800" dirty="0" smtClean="0">
                <a:solidFill>
                  <a:srgbClr val="1F497D"/>
                </a:solidFill>
              </a:rPr>
              <a:t> to </a:t>
            </a:r>
            <a:r>
              <a:rPr lang="it-IT" sz="1800" b="1" dirty="0" smtClean="0">
                <a:solidFill>
                  <a:srgbClr val="1F497D"/>
                </a:solidFill>
              </a:rPr>
              <a:t>First </a:t>
            </a:r>
            <a:r>
              <a:rPr lang="it-IT" sz="1800" b="1" dirty="0">
                <a:solidFill>
                  <a:srgbClr val="1F497D"/>
                </a:solidFill>
              </a:rPr>
              <a:t>L</a:t>
            </a:r>
            <a:r>
              <a:rPr lang="it-IT" sz="1800" b="1" dirty="0" smtClean="0">
                <a:solidFill>
                  <a:srgbClr val="1F497D"/>
                </a:solidFill>
              </a:rPr>
              <a:t>evel </a:t>
            </a:r>
            <a:r>
              <a:rPr lang="it-IT" sz="1800" b="1" dirty="0" err="1" smtClean="0">
                <a:solidFill>
                  <a:srgbClr val="1F497D"/>
                </a:solidFill>
              </a:rPr>
              <a:t>Controllers</a:t>
            </a:r>
            <a:r>
              <a:rPr lang="it-IT" sz="1800" dirty="0" smtClean="0">
                <a:solidFill>
                  <a:srgbClr val="1F497D"/>
                </a:solidFill>
              </a:rPr>
              <a:t> in </a:t>
            </a:r>
            <a:r>
              <a:rPr lang="it-IT" sz="1800" dirty="0" err="1" smtClean="0">
                <a:solidFill>
                  <a:srgbClr val="1F497D"/>
                </a:solidFill>
              </a:rPr>
              <a:t>charge</a:t>
            </a:r>
            <a:r>
              <a:rPr lang="it-IT" sz="1800" dirty="0">
                <a:solidFill>
                  <a:srgbClr val="1F497D"/>
                </a:solidFill>
              </a:rPr>
              <a:t> </a:t>
            </a:r>
            <a:r>
              <a:rPr lang="it-IT" sz="1800" dirty="0" smtClean="0">
                <a:solidFill>
                  <a:srgbClr val="1F497D"/>
                </a:solidFill>
              </a:rPr>
              <a:t>of the </a:t>
            </a:r>
            <a:r>
              <a:rPr lang="it-IT" sz="1800" dirty="0" err="1" smtClean="0">
                <a:solidFill>
                  <a:srgbClr val="1F497D"/>
                </a:solidFill>
              </a:rPr>
              <a:t>verifications</a:t>
            </a:r>
            <a:r>
              <a:rPr lang="it-IT" sz="1800" dirty="0" smtClean="0">
                <a:solidFill>
                  <a:srgbClr val="1F497D"/>
                </a:solidFill>
              </a:rPr>
              <a:t> </a:t>
            </a:r>
            <a:r>
              <a:rPr lang="it-IT" sz="1800" dirty="0" err="1" smtClean="0">
                <a:solidFill>
                  <a:srgbClr val="1F497D"/>
                </a:solidFill>
              </a:rPr>
              <a:t>foreseen</a:t>
            </a:r>
            <a:r>
              <a:rPr lang="it-IT" sz="1800" dirty="0" smtClean="0">
                <a:solidFill>
                  <a:srgbClr val="1F497D"/>
                </a:solidFill>
              </a:rPr>
              <a:t> by the Art. </a:t>
            </a:r>
            <a:r>
              <a:rPr lang="it-IT" sz="1800" dirty="0">
                <a:solidFill>
                  <a:srgbClr val="1F497D"/>
                </a:solidFill>
              </a:rPr>
              <a:t>23 </a:t>
            </a:r>
            <a:r>
              <a:rPr lang="it-IT" sz="1800" dirty="0" smtClean="0">
                <a:solidFill>
                  <a:srgbClr val="1F497D"/>
                </a:solidFill>
              </a:rPr>
              <a:t>Reg.(UE</a:t>
            </a:r>
            <a:r>
              <a:rPr lang="it-IT" sz="1800" dirty="0">
                <a:solidFill>
                  <a:srgbClr val="1F497D"/>
                </a:solidFill>
              </a:rPr>
              <a:t>) n. 1299/1303, </a:t>
            </a:r>
            <a:r>
              <a:rPr lang="it-IT" sz="1800" dirty="0" smtClean="0">
                <a:solidFill>
                  <a:srgbClr val="1F497D"/>
                </a:solidFill>
              </a:rPr>
              <a:t>and to the </a:t>
            </a:r>
            <a:r>
              <a:rPr lang="it-IT" sz="1800" dirty="0" err="1" smtClean="0">
                <a:solidFill>
                  <a:srgbClr val="1F497D"/>
                </a:solidFill>
              </a:rPr>
              <a:t>Beneficiaries</a:t>
            </a:r>
            <a:r>
              <a:rPr lang="it-IT" sz="1800" dirty="0" smtClean="0">
                <a:solidFill>
                  <a:srgbClr val="1F497D"/>
                </a:solidFill>
              </a:rPr>
              <a:t> and Lead </a:t>
            </a:r>
            <a:r>
              <a:rPr lang="it-IT" sz="1800" dirty="0" err="1" smtClean="0">
                <a:solidFill>
                  <a:srgbClr val="1F497D"/>
                </a:solidFill>
              </a:rPr>
              <a:t>Applicants</a:t>
            </a:r>
            <a:r>
              <a:rPr lang="it-IT" sz="1800" dirty="0" smtClean="0">
                <a:solidFill>
                  <a:srgbClr val="1F497D"/>
                </a:solidFill>
              </a:rPr>
              <a:t> Art. 13 Reg. </a:t>
            </a:r>
            <a:r>
              <a:rPr lang="it-IT" sz="1800" dirty="0">
                <a:solidFill>
                  <a:srgbClr val="1F497D"/>
                </a:solidFill>
              </a:rPr>
              <a:t>(UE) n. 1299/1303.</a:t>
            </a:r>
          </a:p>
        </p:txBody>
      </p:sp>
    </p:spTree>
    <p:extLst>
      <p:ext uri="{BB962C8B-B14F-4D97-AF65-F5344CB8AC3E}">
        <p14:creationId xmlns:p14="http://schemas.microsoft.com/office/powerpoint/2010/main" val="135147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4776</TotalTime>
  <Words>2544</Words>
  <Application>Microsoft Macintosh PowerPoint</Application>
  <PresentationFormat>Presentazione su schermo (4:3)</PresentationFormat>
  <Paragraphs>254</Paragraphs>
  <Slides>26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OJ</dc:creator>
  <cp:lastModifiedBy>Enrico Messinese</cp:lastModifiedBy>
  <cp:revision>199</cp:revision>
  <dcterms:created xsi:type="dcterms:W3CDTF">2015-03-24T16:16:04Z</dcterms:created>
  <dcterms:modified xsi:type="dcterms:W3CDTF">2018-01-30T06:58:44Z</dcterms:modified>
</cp:coreProperties>
</file>