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3" r:id="rId2"/>
  </p:sldMasterIdLst>
  <p:notesMasterIdLst>
    <p:notesMasterId r:id="rId13"/>
  </p:notesMasterIdLst>
  <p:handoutMasterIdLst>
    <p:handoutMasterId r:id="rId14"/>
  </p:handoutMasterIdLst>
  <p:sldIdLst>
    <p:sldId id="405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6" r:id="rId11"/>
    <p:sldId id="424" r:id="rId12"/>
  </p:sldIdLst>
  <p:sldSz cx="9144000" cy="6858000" type="screen4x3"/>
  <p:notesSz cx="6881813" cy="100123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CEDF"/>
    <a:srgbClr val="006699"/>
    <a:srgbClr val="BE1278"/>
    <a:srgbClr val="006C31"/>
    <a:srgbClr val="065E70"/>
    <a:srgbClr val="666699"/>
    <a:srgbClr val="996633"/>
    <a:srgbClr val="CA4F24"/>
    <a:srgbClr val="055261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434" autoAdjust="0"/>
  </p:normalViewPr>
  <p:slideViewPr>
    <p:cSldViewPr>
      <p:cViewPr varScale="1">
        <p:scale>
          <a:sx n="74" d="100"/>
          <a:sy n="74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618"/>
          </a:xfrm>
          <a:prstGeom prst="rect">
            <a:avLst/>
          </a:prstGeom>
        </p:spPr>
        <p:txBody>
          <a:bodyPr vert="horz" lIns="92364" tIns="46182" rIns="92364" bIns="46182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618"/>
          </a:xfrm>
          <a:prstGeom prst="rect">
            <a:avLst/>
          </a:prstGeom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9996E-2829-48FB-9ECB-80F90C936308}" type="datetimeFigureOut">
              <a:rPr lang="fr-FR" altLang="fr-FR"/>
              <a:pPr>
                <a:defRPr/>
              </a:pPr>
              <a:t>29/01/2018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0007"/>
            <a:ext cx="2982119" cy="500618"/>
          </a:xfrm>
          <a:prstGeom prst="rect">
            <a:avLst/>
          </a:prstGeom>
        </p:spPr>
        <p:txBody>
          <a:bodyPr vert="horz" lIns="92364" tIns="46182" rIns="92364" bIns="46182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102" y="9510007"/>
            <a:ext cx="2982119" cy="500618"/>
          </a:xfrm>
          <a:prstGeom prst="rect">
            <a:avLst/>
          </a:prstGeom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CAB391-EC00-4C8B-9D7F-92A29684C8A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58998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5006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5006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5387" cy="3754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755873"/>
            <a:ext cx="5505450" cy="4505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64" tIns="46182" rIns="92364" bIns="46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0007"/>
            <a:ext cx="2982119" cy="5006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9510007"/>
            <a:ext cx="2982119" cy="50061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364" tIns="46182" rIns="92364" bIns="461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2C9EA3-4F78-43C0-90CD-2B999B5B87C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6232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454" indent="-2886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4544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6362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8180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9997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1815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3633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25451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32F0A-EEEA-439E-A2B1-D8DECB0C4D61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748810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454" indent="-2886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4544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6362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8180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9997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1815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3633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25451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08B41E-5316-45B2-8AF5-6044F5F7838D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fr-FR" altLang="fr-FR" dirty="0" smtClean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92976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576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833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988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1384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9257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01633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87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50454" indent="-2886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54544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16362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78180" indent="-23090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39997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01815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63633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25451" indent="-23090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CA33DE-67EC-4B84-9803-AD5C3FA7F6F2}" type="slidenum">
              <a:rPr lang="fr-FR" altLang="fr-F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93254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Montserrat Hairline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339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3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302E-BFCB-488D-9731-09A7B27D5AC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7627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568B-BE23-484B-83C5-6DF82D75B40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841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2910-0DA3-4F78-8A0A-3F708262B13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033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874-1D12-4266-AC61-25165E28243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7409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C2E5-3152-45B5-AE4E-CB4ACF05EC4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528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C9DF-D696-4B6E-A0AD-4DD47AE6FD83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366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Montserrat Hairline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339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u contenu 9"/>
          <p:cNvSpPr>
            <a:spLocks noGrp="1"/>
          </p:cNvSpPr>
          <p:nvPr>
            <p:ph sz="half" idx="10"/>
          </p:nvPr>
        </p:nvSpPr>
        <p:spPr>
          <a:xfrm>
            <a:off x="1187624" y="7101408"/>
            <a:ext cx="4038600" cy="4061048"/>
          </a:xfrm>
        </p:spPr>
        <p:txBody>
          <a:bodyPr/>
          <a:lstStyle/>
          <a:p>
            <a:r>
              <a:rPr lang="fr-FR" altLang="fr-FR" b="1" dirty="0" smtClean="0"/>
              <a:t>Programme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CB4F24"/>
                </a:solidFill>
              </a:rPr>
              <a:t>Orange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663888"/>
                </a:solidFill>
              </a:rPr>
              <a:t>Violet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003399"/>
                </a:solidFill>
              </a:rPr>
              <a:t>Bleu </a:t>
            </a:r>
            <a:r>
              <a:rPr lang="fr-FR" altLang="fr-FR" dirty="0" err="1" smtClean="0">
                <a:solidFill>
                  <a:srgbClr val="003399"/>
                </a:solidFill>
              </a:rPr>
              <a:t>Interreg</a:t>
            </a:r>
            <a:r>
              <a:rPr lang="fr-FR" altLang="fr-FR" dirty="0" smtClean="0">
                <a:solidFill>
                  <a:srgbClr val="003399"/>
                </a:solidFill>
              </a:rPr>
              <a:t> MED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79BCCD"/>
                </a:solidFill>
              </a:rPr>
              <a:t>Bleu clair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4470B4"/>
                </a:solidFill>
              </a:rPr>
              <a:t>Bleu moyen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8A1F5A"/>
                </a:solidFill>
              </a:rPr>
              <a:t>Magenta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9FAEE5"/>
                </a:solidFill>
              </a:rPr>
              <a:t>Bleu clair </a:t>
            </a:r>
            <a:r>
              <a:rPr lang="fr-FR" altLang="fr-FR" dirty="0" err="1" smtClean="0">
                <a:solidFill>
                  <a:srgbClr val="9FAEE5"/>
                </a:solidFill>
              </a:rPr>
              <a:t>Interreg</a:t>
            </a:r>
            <a:endParaRPr lang="fr-FR" altLang="fr-FR" dirty="0" smtClean="0">
              <a:solidFill>
                <a:srgbClr val="9FAEE5"/>
              </a:solidFill>
            </a:endParaRPr>
          </a:p>
        </p:txBody>
      </p:sp>
      <p:sp>
        <p:nvSpPr>
          <p:cNvPr id="5" name="Espace réservé du contenu 10"/>
          <p:cNvSpPr>
            <a:spLocks noGrp="1"/>
          </p:cNvSpPr>
          <p:nvPr>
            <p:ph sz="half" idx="2"/>
          </p:nvPr>
        </p:nvSpPr>
        <p:spPr>
          <a:xfrm>
            <a:off x="5378624" y="7101408"/>
            <a:ext cx="4038600" cy="3989388"/>
          </a:xfrm>
        </p:spPr>
        <p:txBody>
          <a:bodyPr/>
          <a:lstStyle/>
          <a:p>
            <a:r>
              <a:rPr lang="fr-FR" altLang="fr-FR" b="1" dirty="0" smtClean="0"/>
              <a:t>Thématiques</a:t>
            </a:r>
          </a:p>
          <a:p>
            <a:pPr marL="0" indent="0">
              <a:buNone/>
            </a:pPr>
            <a:r>
              <a:rPr lang="fr-FR" altLang="fr-FR" dirty="0" smtClean="0">
                <a:solidFill>
                  <a:srgbClr val="159961"/>
                </a:solidFill>
              </a:rPr>
              <a:t>Vert foncé (</a:t>
            </a:r>
            <a:r>
              <a:rPr lang="fr-FR" altLang="fr-FR" dirty="0" err="1" smtClean="0">
                <a:solidFill>
                  <a:srgbClr val="159961"/>
                </a:solidFill>
              </a:rPr>
              <a:t>Low</a:t>
            </a:r>
            <a:r>
              <a:rPr lang="fr-FR" altLang="fr-FR" dirty="0" smtClean="0">
                <a:solidFill>
                  <a:srgbClr val="159961"/>
                </a:solidFill>
              </a:rPr>
              <a:t> </a:t>
            </a:r>
            <a:r>
              <a:rPr lang="fr-FR" altLang="fr-FR" dirty="0" err="1" smtClean="0">
                <a:solidFill>
                  <a:srgbClr val="159961"/>
                </a:solidFill>
              </a:rPr>
              <a:t>carbon</a:t>
            </a:r>
            <a:endParaRPr lang="fr-FR" altLang="fr-FR" dirty="0" smtClean="0">
              <a:solidFill>
                <a:srgbClr val="159961"/>
              </a:solidFill>
            </a:endParaRPr>
          </a:p>
          <a:p>
            <a:r>
              <a:rPr lang="fr-FR" altLang="fr-FR" dirty="0" smtClean="0">
                <a:solidFill>
                  <a:srgbClr val="98C222"/>
                </a:solidFill>
              </a:rPr>
              <a:t>Vert clair (</a:t>
            </a:r>
            <a:r>
              <a:rPr lang="fr-FR" altLang="fr-FR" dirty="0" err="1" smtClean="0">
                <a:solidFill>
                  <a:srgbClr val="98C222"/>
                </a:solidFill>
              </a:rPr>
              <a:t>environment</a:t>
            </a:r>
            <a:r>
              <a:rPr lang="fr-FR" altLang="fr-FR" dirty="0" smtClean="0">
                <a:solidFill>
                  <a:srgbClr val="98C222"/>
                </a:solidFill>
              </a:rPr>
              <a:t>)</a:t>
            </a:r>
          </a:p>
          <a:p>
            <a:r>
              <a:rPr lang="fr-FR" altLang="fr-FR" dirty="0" smtClean="0">
                <a:solidFill>
                  <a:srgbClr val="EDC62B"/>
                </a:solidFill>
              </a:rPr>
              <a:t>Jaune (innovation)</a:t>
            </a:r>
          </a:p>
          <a:p>
            <a:r>
              <a:rPr lang="fr-FR" altLang="fr-FR" dirty="0" smtClean="0">
                <a:solidFill>
                  <a:srgbClr val="3C7486"/>
                </a:solidFill>
              </a:rPr>
              <a:t>Bleu canard (</a:t>
            </a:r>
            <a:r>
              <a:rPr lang="fr-FR" altLang="fr-FR" dirty="0" err="1" smtClean="0">
                <a:solidFill>
                  <a:srgbClr val="3C7486"/>
                </a:solidFill>
              </a:rPr>
              <a:t>governance</a:t>
            </a:r>
            <a:r>
              <a:rPr lang="fr-FR" altLang="fr-FR" dirty="0" smtClean="0">
                <a:solidFill>
                  <a:srgbClr val="3C7486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5011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7028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3000" b="1" cap="all" baseline="0">
                <a:solidFill>
                  <a:srgbClr val="003399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343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364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01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645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4599" y="228829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224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115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457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27529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2203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302E-BFCB-488D-9731-09A7B27D5ACA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23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568B-BE23-484B-83C5-6DF82D75B40E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8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D2910-0DA3-4F78-8A0A-3F708262B137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74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D874-1D12-4266-AC61-25165E28243F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69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C2E5-3152-45B5-AE4E-CB4ACF05EC40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3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3000" b="1" cap="all" baseline="0">
                <a:solidFill>
                  <a:srgbClr val="003399"/>
                </a:solidFill>
                <a:latin typeface="Verdana" panose="020B060403050404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6134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80808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C9DF-D696-4B6E-A0AD-4DD47AE6FD83}" type="slidenum">
              <a:rPr lang="fr-FR" altLang="fr-FR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fr-FR" altLang="fr-FR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541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1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65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645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4599" y="228829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89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12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7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1704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992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8785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  <p:sldLayoutId id="2147483848" r:id="rId15"/>
    <p:sldLayoutId id="2147483851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ert_med@regionpaca.f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692696"/>
            <a:ext cx="871296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4400" dirty="0">
              <a:solidFill>
                <a:schemeClr val="accent2"/>
              </a:solidFill>
            </a:endParaRPr>
          </a:p>
          <a:p>
            <a:pPr algn="ctr"/>
            <a:r>
              <a:rPr lang="it-IT" sz="4400" dirty="0" smtClean="0">
                <a:solidFill>
                  <a:schemeClr val="accent2"/>
                </a:solidFill>
              </a:rPr>
              <a:t> </a:t>
            </a:r>
            <a:r>
              <a:rPr lang="it-IT" sz="4400" b="1" dirty="0">
                <a:solidFill>
                  <a:schemeClr val="accent2"/>
                </a:solidFill>
              </a:rPr>
              <a:t>La strategia antifrode del Programma e informativa sulle frodi </a:t>
            </a:r>
            <a:r>
              <a:rPr lang="it-IT" sz="4400" b="1" dirty="0" smtClean="0">
                <a:solidFill>
                  <a:schemeClr val="accent2"/>
                </a:solidFill>
              </a:rPr>
              <a:t>sospette</a:t>
            </a:r>
          </a:p>
          <a:p>
            <a:pPr algn="ctr"/>
            <a:r>
              <a:rPr lang="es-ES" sz="4400" dirty="0" smtClean="0">
                <a:solidFill>
                  <a:schemeClr val="accent2"/>
                </a:solidFill>
              </a:rPr>
              <a:t>JS </a:t>
            </a:r>
            <a:r>
              <a:rPr lang="es-ES" sz="4400" dirty="0" err="1" smtClean="0">
                <a:solidFill>
                  <a:schemeClr val="accent2"/>
                </a:solidFill>
              </a:rPr>
              <a:t>Interreg</a:t>
            </a:r>
            <a:r>
              <a:rPr lang="es-ES" sz="4400" dirty="0" smtClean="0">
                <a:solidFill>
                  <a:schemeClr val="accent2"/>
                </a:solidFill>
              </a:rPr>
              <a:t> MED</a:t>
            </a:r>
          </a:p>
          <a:p>
            <a:pPr algn="ctr"/>
            <a:endParaRPr lang="es-ES" sz="4400" dirty="0">
              <a:solidFill>
                <a:schemeClr val="accent2"/>
              </a:solidFill>
            </a:endParaRPr>
          </a:p>
          <a:p>
            <a:pPr algn="ctr"/>
            <a:r>
              <a:rPr lang="es-ES" sz="3200" dirty="0" err="1" smtClean="0">
                <a:solidFill>
                  <a:schemeClr val="accent2"/>
                </a:solidFill>
              </a:rPr>
              <a:t>Bologna</a:t>
            </a:r>
            <a:r>
              <a:rPr lang="es-ES" sz="3200" dirty="0" smtClean="0">
                <a:solidFill>
                  <a:schemeClr val="accent2"/>
                </a:solidFill>
              </a:rPr>
              <a:t>, 30/01/2018</a:t>
            </a:r>
            <a:endParaRPr lang="es-E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052736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rgbClr val="FFDD00"/>
                </a:solidFill>
              </a:rPr>
              <a:t>THANK YOU!!!</a:t>
            </a:r>
            <a:endParaRPr lang="es-ES" sz="4400" b="1" dirty="0">
              <a:solidFill>
                <a:srgbClr val="FFDD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458112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DD00"/>
                </a:solidFill>
              </a:rPr>
              <a:t>www.interreg-med.eu</a:t>
            </a:r>
            <a:endParaRPr lang="es-ES" sz="3200" b="1" dirty="0">
              <a:solidFill>
                <a:srgbClr val="FFDD00"/>
              </a:solidFill>
            </a:endParaRPr>
          </a:p>
          <a:p>
            <a:pPr algn="ctr"/>
            <a:endParaRPr lang="es-ES" sz="3200" b="1" dirty="0" smtClean="0">
              <a:solidFill>
                <a:srgbClr val="FFDD00"/>
              </a:solidFill>
            </a:endParaRPr>
          </a:p>
          <a:p>
            <a:pPr algn="ctr"/>
            <a:r>
              <a:rPr lang="es-ES" sz="3200" b="1" dirty="0" smtClean="0">
                <a:solidFill>
                  <a:srgbClr val="FFDD00"/>
                </a:solidFill>
              </a:rPr>
              <a:t>Programme_med@regionpaca.fr</a:t>
            </a:r>
            <a:endParaRPr lang="es-ES" sz="3200" b="1" dirty="0">
              <a:solidFill>
                <a:srgbClr val="FFD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867" y="260648"/>
            <a:ext cx="9011344" cy="562074"/>
          </a:xfrm>
        </p:spPr>
        <p:txBody>
          <a:bodyPr/>
          <a:lstStyle/>
          <a:p>
            <a:r>
              <a:rPr lang="en-GB" sz="3200" dirty="0" smtClean="0"/>
              <a:t>Conflict of interest (CI) – Definition</a:t>
            </a:r>
            <a:endParaRPr lang="en-GB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446590" y="822722"/>
            <a:ext cx="8517897" cy="5183187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 smtClean="0"/>
              <a:t>A situation where </a:t>
            </a:r>
            <a:r>
              <a:rPr lang="en-US" sz="2400" i="1" dirty="0" smtClean="0"/>
              <a:t>the </a:t>
            </a:r>
            <a:r>
              <a:rPr lang="en-US" sz="2400" i="1" dirty="0"/>
              <a:t>impartial and objective exercise of the functions of a player in the implementation of the budget </a:t>
            </a:r>
            <a:r>
              <a:rPr lang="en-US" sz="2400" i="1" dirty="0" smtClean="0"/>
              <a:t>[…] is </a:t>
            </a:r>
            <a:r>
              <a:rPr lang="en-US" sz="2400" i="1" dirty="0"/>
              <a:t>comprised for reasons involving family, emotional life, political or national affinity, economic interest or any other shared interest with the </a:t>
            </a:r>
            <a:r>
              <a:rPr lang="en-US" sz="2400" i="1" dirty="0" smtClean="0"/>
              <a:t>beneficiary</a:t>
            </a:r>
          </a:p>
          <a:p>
            <a:pPr marL="400050" lvl="1" indent="0">
              <a:buNone/>
            </a:pPr>
            <a:r>
              <a:rPr lang="en-GB" sz="1600" dirty="0" smtClean="0"/>
              <a:t>  </a:t>
            </a:r>
            <a:endParaRPr lang="en-GB" sz="1600" dirty="0" smtClean="0"/>
          </a:p>
          <a:p>
            <a:pPr marL="400050" lvl="1" indent="0">
              <a:buNone/>
            </a:pPr>
            <a:r>
              <a:rPr lang="en-GB" sz="1600" b="1" u="sng" dirty="0" smtClean="0"/>
              <a:t>At project level :</a:t>
            </a:r>
          </a:p>
          <a:p>
            <a:pPr marL="685800" lvl="1"/>
            <a:r>
              <a:rPr lang="en-GB" sz="1600" dirty="0" smtClean="0"/>
              <a:t>Prevention mechanism (independence and qualifications of FLCer)</a:t>
            </a:r>
          </a:p>
          <a:p>
            <a:pPr marL="685800" lvl="1"/>
            <a:r>
              <a:rPr lang="en-GB" sz="1600" dirty="0" smtClean="0"/>
              <a:t>No contract between partners or with associated partners </a:t>
            </a:r>
          </a:p>
          <a:p>
            <a:pPr marL="685800" lvl="1"/>
            <a:r>
              <a:rPr lang="en-GB" sz="1600" dirty="0" smtClean="0"/>
              <a:t>Dedicated space on the checklist to declare any suspicion or prevented situation of </a:t>
            </a:r>
            <a:r>
              <a:rPr lang="en-GB" sz="1600" dirty="0"/>
              <a:t>Conflict of interest </a:t>
            </a:r>
            <a:endParaRPr lang="en-GB" sz="2000" dirty="0" smtClean="0"/>
          </a:p>
          <a:p>
            <a:pPr marL="0" indent="0">
              <a:buNone/>
            </a:pPr>
            <a:endParaRPr lang="en-GB" sz="1800" b="1" dirty="0" smtClean="0">
              <a:solidFill>
                <a:srgbClr val="8A1F5A"/>
              </a:solidFill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rgbClr val="8A1F5A"/>
                </a:solidFill>
              </a:rPr>
              <a:t>A conflict of interest from which an interest is obtained became immediately a case of </a:t>
            </a:r>
            <a:r>
              <a:rPr lang="en-GB" sz="1800" b="1" u="sng" dirty="0" smtClean="0">
                <a:solidFill>
                  <a:srgbClr val="8A1F5A"/>
                </a:solidFill>
              </a:rPr>
              <a:t>FRAUD.</a:t>
            </a:r>
            <a:endParaRPr lang="en-GB" sz="1800" b="1" u="sng" dirty="0">
              <a:solidFill>
                <a:srgbClr val="8A1F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67" y="260648"/>
            <a:ext cx="8229600" cy="562074"/>
          </a:xfrm>
        </p:spPr>
        <p:txBody>
          <a:bodyPr/>
          <a:lstStyle/>
          <a:p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err="1" smtClean="0"/>
              <a:t>Fraud</a:t>
            </a:r>
            <a:r>
              <a:rPr lang="fr-FR" sz="3200" dirty="0" smtClean="0"/>
              <a:t> - </a:t>
            </a:r>
            <a:r>
              <a:rPr lang="fr-FR" sz="3200" dirty="0" err="1" smtClean="0"/>
              <a:t>Definition</a:t>
            </a:r>
            <a:r>
              <a:rPr lang="fr-FR" sz="3200" dirty="0" smtClean="0"/>
              <a:t>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7637" y="1196752"/>
            <a:ext cx="8207375" cy="518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>
                <a:solidFill>
                  <a:srgbClr val="8A1F5A"/>
                </a:solidFill>
                <a:cs typeface="Arial" panose="020B0604020202020204" pitchFamily="34" charset="0"/>
              </a:rPr>
              <a:t>Article </a:t>
            </a:r>
            <a:r>
              <a:rPr lang="en-US" sz="2000" b="0" dirty="0">
                <a:solidFill>
                  <a:srgbClr val="8A1F5A"/>
                </a:solidFill>
                <a:cs typeface="Arial" panose="020B0604020202020204" pitchFamily="34" charset="0"/>
              </a:rPr>
              <a:t>K.3 of the Treaty on European Union on the protection of the EC financial interest </a:t>
            </a:r>
            <a:r>
              <a:rPr lang="en-US" sz="2000" b="0" dirty="0">
                <a:solidFill>
                  <a:schemeClr val="tx1"/>
                </a:solidFill>
                <a:cs typeface="Arial" panose="020B0604020202020204" pitchFamily="34" charset="0"/>
              </a:rPr>
              <a:t>defines fraud as </a:t>
            </a:r>
            <a:r>
              <a:rPr lang="en-US" sz="20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any: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marL="400050" lvl="1" indent="0">
              <a:buNone/>
            </a:pPr>
            <a:r>
              <a:rPr lang="en-US" sz="2000" b="1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intentional</a:t>
            </a:r>
            <a:r>
              <a:rPr lang="en-US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act or omission </a:t>
            </a:r>
            <a:r>
              <a:rPr lang="en-US" sz="2000" b="0" dirty="0">
                <a:solidFill>
                  <a:schemeClr val="tx1"/>
                </a:solidFill>
                <a:cs typeface="Arial" panose="020B0604020202020204" pitchFamily="34" charset="0"/>
              </a:rPr>
              <a:t>relating to</a:t>
            </a:r>
            <a:r>
              <a:rPr lang="en-US" sz="20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en-US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US" sz="1800" b="0" dirty="0">
                <a:solidFill>
                  <a:schemeClr val="tx1"/>
                </a:solidFill>
                <a:cs typeface="Arial" panose="020B0604020202020204" pitchFamily="34" charset="0"/>
              </a:rPr>
              <a:t>use or presentation of false, incorrect or incomplete statements or documents,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which has as its effect the misappropriation or wrongful retention of funds from the general budget of the EC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(…);</a:t>
            </a:r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en-US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non-disclosure of information in violation of a specific obligation, with the same effect;</a:t>
            </a:r>
          </a:p>
          <a:p>
            <a:pPr lvl="2" indent="-342900">
              <a:buFont typeface="Wingdings" panose="05000000000000000000" pitchFamily="2" charset="2"/>
              <a:buChar char="ü"/>
            </a:pPr>
            <a:r>
              <a:rPr lang="en-US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the misapplication of such funds for purposes other than those for which they were originally granted.</a:t>
            </a:r>
            <a:endParaRPr lang="en-US" sz="18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Fraud</a:t>
            </a:r>
            <a:r>
              <a:rPr lang="fr-FR" sz="3200" dirty="0" smtClean="0"/>
              <a:t> </a:t>
            </a:r>
            <a:r>
              <a:rPr lang="fr-FR" sz="3200" dirty="0" err="1" smtClean="0"/>
              <a:t>identified</a:t>
            </a:r>
            <a:r>
              <a:rPr lang="fr-FR" sz="3200" dirty="0" smtClean="0"/>
              <a:t> cases </a:t>
            </a:r>
            <a:endParaRPr lang="fr-F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35496" y="1196752"/>
            <a:ext cx="8207375" cy="518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Main risks identified based on the tool included in the EC guidance « Fraud risk assessment and effective and proportionate anti-fraud measures » :</a:t>
            </a:r>
          </a:p>
          <a:p>
            <a:pPr marL="0" indent="0">
              <a:spcBef>
                <a:spcPts val="200"/>
              </a:spcBef>
              <a:buNone/>
            </a:pPr>
            <a:endParaRPr lang="en-US" sz="2000" b="0" dirty="0" smtClean="0">
              <a:solidFill>
                <a:prstClr val="black"/>
              </a:solidFill>
            </a:endParaRPr>
          </a:p>
          <a:p>
            <a:pPr marL="1879600" lvl="1" indent="-261938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Arial" panose="020B0604020202020204" pitchFamily="34" charset="0"/>
              </a:rPr>
              <a:t>Staff costs reported do not correspond to the reality (« false </a:t>
            </a:r>
            <a:r>
              <a:rPr lang="en-US" sz="1800" dirty="0" err="1" smtClean="0">
                <a:cs typeface="Arial" panose="020B0604020202020204" pitchFamily="34" charset="0"/>
              </a:rPr>
              <a:t>labour</a:t>
            </a:r>
            <a:r>
              <a:rPr lang="en-US" sz="1800" dirty="0" smtClean="0">
                <a:cs typeface="Arial" panose="020B0604020202020204" pitchFamily="34" charset="0"/>
              </a:rPr>
              <a:t> costs »)</a:t>
            </a:r>
          </a:p>
          <a:p>
            <a:pPr marL="1879600" lvl="1" indent="-261938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Arial" panose="020B0604020202020204" pitchFamily="34" charset="0"/>
              </a:rPr>
              <a:t>Public procurement (conflict of interests, </a:t>
            </a:r>
            <a:r>
              <a:rPr lang="en-US" sz="1800" dirty="0" err="1" smtClean="0">
                <a:cs typeface="Arial" panose="020B0604020202020204" pitchFamily="34" charset="0"/>
              </a:rPr>
              <a:t>favouritism</a:t>
            </a:r>
            <a:r>
              <a:rPr lang="en-US" sz="1800" dirty="0" smtClean="0">
                <a:cs typeface="Arial" panose="020B0604020202020204" pitchFamily="34" charset="0"/>
              </a:rPr>
              <a:t>, corruption)</a:t>
            </a:r>
          </a:p>
          <a:p>
            <a:pPr marL="1879600" lvl="1" indent="-261938">
              <a:buFont typeface="Wingdings" panose="05000000000000000000" pitchFamily="2" charset="2"/>
              <a:buChar char="Ø"/>
            </a:pPr>
            <a:r>
              <a:rPr lang="en-US" sz="1800" dirty="0" smtClean="0">
                <a:cs typeface="Arial" panose="020B0604020202020204" pitchFamily="34" charset="0"/>
              </a:rPr>
              <a:t>Double financing </a:t>
            </a:r>
          </a:p>
          <a:p>
            <a:pPr marL="0" indent="0">
              <a:buNone/>
            </a:pPr>
            <a:endParaRPr lang="en-US" sz="2800" b="0" dirty="0">
              <a:solidFill>
                <a:prstClr val="black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719572" y="4293096"/>
            <a:ext cx="7704856" cy="1224136"/>
          </a:xfrm>
          <a:prstGeom prst="roundRect">
            <a:avLst/>
          </a:prstGeom>
          <a:noFill/>
          <a:ln>
            <a:solidFill>
              <a:srgbClr val="CB4F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1400" i="1" dirty="0">
                <a:solidFill>
                  <a:srgbClr val="8A1F5A"/>
                </a:solidFill>
              </a:rPr>
              <a:t>COCOF 09/0003/00 of 18.2.2009 – Information note on fraud indicators for ERDF, ESF and CF</a:t>
            </a:r>
          </a:p>
          <a:p>
            <a:pPr>
              <a:buFontTx/>
              <a:buChar char="-"/>
            </a:pPr>
            <a:r>
              <a:rPr lang="en-US" sz="1400" i="1" dirty="0">
                <a:solidFill>
                  <a:srgbClr val="8A1F5A"/>
                </a:solidFill>
              </a:rPr>
              <a:t>OLAF compendium on </a:t>
            </a:r>
            <a:r>
              <a:rPr lang="en-US" sz="1400" i="1" dirty="0" err="1">
                <a:solidFill>
                  <a:srgbClr val="8A1F5A"/>
                </a:solidFill>
              </a:rPr>
              <a:t>anonymised</a:t>
            </a:r>
            <a:r>
              <a:rPr lang="en-US" sz="1400" i="1" dirty="0">
                <a:solidFill>
                  <a:srgbClr val="8A1F5A"/>
                </a:solidFill>
              </a:rPr>
              <a:t> cases – structural funds actions</a:t>
            </a:r>
          </a:p>
          <a:p>
            <a:pPr>
              <a:buFontTx/>
              <a:buChar char="-"/>
            </a:pPr>
            <a:r>
              <a:rPr lang="en-US" sz="1400" i="1" dirty="0">
                <a:solidFill>
                  <a:srgbClr val="8A1F5A"/>
                </a:solidFill>
              </a:rPr>
              <a:t>OLAF practical guide on conflict of interests</a:t>
            </a:r>
          </a:p>
          <a:p>
            <a:pPr>
              <a:buFontTx/>
              <a:buChar char="-"/>
            </a:pPr>
            <a:r>
              <a:rPr lang="en-US" sz="1400" i="1" dirty="0">
                <a:solidFill>
                  <a:srgbClr val="8A1F5A"/>
                </a:solidFill>
              </a:rPr>
              <a:t>OLAF practical guide on forged documents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67951">
            <a:off x="476522" y="2554383"/>
            <a:ext cx="1348735" cy="14406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45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Fraud</a:t>
            </a:r>
            <a:r>
              <a:rPr lang="fr-FR" sz="3200" dirty="0" smtClean="0"/>
              <a:t>/CI </a:t>
            </a:r>
            <a:r>
              <a:rPr lang="fr-FR" sz="3200" dirty="0" err="1" smtClean="0"/>
              <a:t>risks</a:t>
            </a:r>
            <a:r>
              <a:rPr lang="fr-FR" sz="3200" dirty="0" smtClean="0"/>
              <a:t> – </a:t>
            </a:r>
            <a:r>
              <a:rPr lang="fr-FR" sz="3200" dirty="0" err="1" smtClean="0"/>
              <a:t>prevention</a:t>
            </a:r>
            <a:r>
              <a:rPr lang="fr-FR" sz="3200" dirty="0" smtClean="0"/>
              <a:t>  and sensibilisation</a:t>
            </a:r>
            <a:endParaRPr lang="fr-F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435280" cy="5183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Fraud</a:t>
            </a:r>
            <a:r>
              <a:rPr lang="fr-FR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/CI suspicion </a:t>
            </a:r>
            <a:r>
              <a:rPr lang="fr-FR" sz="24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may</a:t>
            </a:r>
            <a:r>
              <a:rPr lang="fr-FR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24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appears</a:t>
            </a:r>
            <a:r>
              <a:rPr lang="fr-FR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to</a:t>
            </a:r>
            <a:r>
              <a:rPr lang="fr-FR" sz="2400" dirty="0" smtClean="0">
                <a:cs typeface="Arial" panose="020B0604020202020204" pitchFamily="34" charset="0"/>
              </a:rPr>
              <a:t> </a:t>
            </a:r>
            <a:r>
              <a:rPr lang="fr-FR" sz="2400" dirty="0" err="1" smtClean="0">
                <a:cs typeface="Arial" panose="020B0604020202020204" pitchFamily="34" charset="0"/>
              </a:rPr>
              <a:t>any</a:t>
            </a:r>
            <a:r>
              <a:rPr lang="fr-FR" sz="2400" dirty="0" smtClean="0">
                <a:cs typeface="Arial" panose="020B0604020202020204" pitchFamily="34" charset="0"/>
              </a:rPr>
              <a:t> </a:t>
            </a:r>
            <a:r>
              <a:rPr lang="fr-FR" sz="2400" dirty="0" err="1" smtClean="0">
                <a:cs typeface="Arial" panose="020B0604020202020204" pitchFamily="34" charset="0"/>
              </a:rPr>
              <a:t>actor</a:t>
            </a:r>
            <a:r>
              <a:rPr lang="fr-FR" sz="2400" dirty="0" smtClean="0">
                <a:cs typeface="Arial" panose="020B0604020202020204" pitchFamily="34" charset="0"/>
              </a:rPr>
              <a:t>/</a:t>
            </a:r>
            <a:r>
              <a:rPr lang="fr-FR" sz="2400" dirty="0" err="1" smtClean="0">
                <a:cs typeface="Arial" panose="020B0604020202020204" pitchFamily="34" charset="0"/>
              </a:rPr>
              <a:t>authority</a:t>
            </a:r>
            <a:r>
              <a:rPr lang="fr-FR" sz="2400" dirty="0" smtClean="0">
                <a:cs typeface="Arial" panose="020B0604020202020204" pitchFamily="34" charset="0"/>
              </a:rPr>
              <a:t> of the </a:t>
            </a:r>
            <a:r>
              <a:rPr lang="fr-FR" sz="2400" dirty="0">
                <a:cs typeface="Arial" panose="020B0604020202020204" pitchFamily="34" charset="0"/>
              </a:rPr>
              <a:t>P</a:t>
            </a:r>
            <a:r>
              <a:rPr lang="fr-FR" sz="2400" dirty="0" smtClean="0">
                <a:cs typeface="Arial" panose="020B0604020202020204" pitchFamily="34" charset="0"/>
              </a:rPr>
              <a:t>rogramme, </a:t>
            </a:r>
            <a:r>
              <a:rPr lang="fr-FR" sz="2400" dirty="0" err="1" smtClean="0">
                <a:cs typeface="Arial" panose="020B0604020202020204" pitchFamily="34" charset="0"/>
              </a:rPr>
              <a:t>concerning</a:t>
            </a:r>
            <a:r>
              <a:rPr lang="fr-FR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: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endParaRPr lang="fr-FR" sz="1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beneficiary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staff/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activities</a:t>
            </a:r>
            <a:endParaRPr lang="fr-FR" sz="1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cs typeface="Arial" panose="020B0604020202020204" pitchFamily="34" charset="0"/>
              </a:rPr>
              <a:t>t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he 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external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contractors</a:t>
            </a:r>
            <a:endParaRPr lang="fr-FR" sz="1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fr-FR" sz="1800" b="0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ollusion 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between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the 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two</a:t>
            </a:r>
            <a:endParaRPr lang="fr-FR" sz="1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JS / FLC staff (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conflict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of </a:t>
            </a:r>
            <a:r>
              <a:rPr lang="fr-FR" sz="1800" b="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interest</a:t>
            </a:r>
            <a:r>
              <a:rPr lang="fr-FR" sz="1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, corruption…)</a:t>
            </a:r>
          </a:p>
          <a:p>
            <a:pPr marL="800100" lvl="2" indent="0">
              <a:buNone/>
            </a:pPr>
            <a:endParaRPr lang="fr-FR" sz="1800" dirty="0" smtClean="0">
              <a:cs typeface="Arial" panose="020B0604020202020204" pitchFamily="34" charset="0"/>
            </a:endParaRPr>
          </a:p>
          <a:p>
            <a:pPr marL="0" lvl="2" indent="0">
              <a:buNone/>
            </a:pPr>
            <a:r>
              <a:rPr lang="fr-FR" dirty="0">
                <a:solidFill>
                  <a:srgbClr val="8A1F5A"/>
                </a:solidFill>
                <a:cs typeface="Arial" panose="020B0604020202020204" pitchFamily="34" charset="0"/>
              </a:rPr>
              <a:t>« </a:t>
            </a:r>
            <a:r>
              <a:rPr lang="fr-FR" dirty="0" err="1">
                <a:solidFill>
                  <a:srgbClr val="8A1F5A"/>
                </a:solidFill>
                <a:cs typeface="Arial" panose="020B0604020202020204" pitchFamily="34" charset="0"/>
              </a:rPr>
              <a:t>appropriate</a:t>
            </a:r>
            <a:r>
              <a:rPr lang="fr-FR" dirty="0">
                <a:solidFill>
                  <a:srgbClr val="8A1F5A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8A1F5A"/>
                </a:solidFill>
                <a:cs typeface="Arial" panose="020B0604020202020204" pitchFamily="34" charset="0"/>
              </a:rPr>
              <a:t>scepticism</a:t>
            </a:r>
            <a:r>
              <a:rPr lang="fr-FR" dirty="0">
                <a:solidFill>
                  <a:srgbClr val="8A1F5A"/>
                </a:solidFill>
                <a:cs typeface="Arial" panose="020B0604020202020204" pitchFamily="34" charset="0"/>
              </a:rPr>
              <a:t> » </a:t>
            </a:r>
            <a:r>
              <a:rPr lang="fr-FR" dirty="0">
                <a:cs typeface="Arial" panose="020B0604020202020204" pitchFamily="34" charset="0"/>
              </a:rPr>
              <a:t>= </a:t>
            </a:r>
            <a:r>
              <a:rPr lang="en-US" dirty="0" smtClean="0">
                <a:cs typeface="Arial" panose="020B0604020202020204" pitchFamily="34" charset="0"/>
              </a:rPr>
              <a:t>“an </a:t>
            </a:r>
            <a:r>
              <a:rPr lang="en-US" dirty="0">
                <a:cs typeface="Arial" panose="020B0604020202020204" pitchFamily="34" charset="0"/>
              </a:rPr>
              <a:t>attitude that includes a questioning mind and a critical assessment of audit </a:t>
            </a:r>
            <a:r>
              <a:rPr lang="en-US" dirty="0" smtClean="0">
                <a:cs typeface="Arial" panose="020B0604020202020204" pitchFamily="34" charset="0"/>
              </a:rPr>
              <a:t>evidence” </a:t>
            </a:r>
            <a:r>
              <a:rPr lang="en-US" dirty="0">
                <a:cs typeface="Arial" panose="020B0604020202020204" pitchFamily="34" charset="0"/>
              </a:rPr>
              <a:t>(COCOF 09/0003/00</a:t>
            </a:r>
            <a:r>
              <a:rPr lang="en-US" dirty="0" smtClean="0">
                <a:cs typeface="Arial" panose="020B0604020202020204" pitchFamily="34" charset="0"/>
              </a:rPr>
              <a:t>)</a:t>
            </a: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0424" y="2330818"/>
            <a:ext cx="1219200" cy="1628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80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/>
              <a:t>Fraud</a:t>
            </a:r>
            <a:r>
              <a:rPr lang="fr-FR" sz="3200" dirty="0" smtClean="0"/>
              <a:t>/CI </a:t>
            </a:r>
            <a:r>
              <a:rPr lang="fr-FR" sz="3200" dirty="0" err="1" smtClean="0"/>
              <a:t>risks</a:t>
            </a:r>
            <a:r>
              <a:rPr lang="fr-FR" sz="3200" dirty="0" smtClean="0"/>
              <a:t> - </a:t>
            </a:r>
            <a:r>
              <a:rPr lang="fr-FR" sz="3200" dirty="0" err="1" smtClean="0"/>
              <a:t>detection</a:t>
            </a:r>
            <a:endParaRPr lang="fr-FR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196752"/>
            <a:ext cx="6995120" cy="514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To prevent and detect fraud, FLC should: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indent="-342900">
              <a:spcBef>
                <a:spcPts val="200"/>
              </a:spcBef>
            </a:pPr>
            <a:r>
              <a:rPr lang="en-US" sz="2000" b="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Be aware </a:t>
            </a:r>
            <a:r>
              <a:rPr lang="en-US" sz="20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of the potential risks of fraud and related indicators</a:t>
            </a:r>
          </a:p>
          <a:p>
            <a:pPr lvl="1" indent="-342900">
              <a:spcBef>
                <a:spcPts val="200"/>
              </a:spcBef>
            </a:pPr>
            <a:endParaRPr lang="en-US" sz="20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indent="-342900">
              <a:spcBef>
                <a:spcPts val="200"/>
              </a:spcBef>
            </a:pPr>
            <a:r>
              <a:rPr lang="en-US" sz="2000" b="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Check</a:t>
            </a:r>
            <a:r>
              <a:rPr lang="en-US" sz="20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the partners’ reports and supporting documents </a:t>
            </a:r>
            <a:r>
              <a:rPr lang="en-US" sz="2000" b="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with “appropriate </a:t>
            </a:r>
            <a:r>
              <a:rPr lang="en-US" sz="2000" b="0" u="sng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scepticism</a:t>
            </a:r>
            <a:r>
              <a:rPr lang="en-US" sz="20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”</a:t>
            </a:r>
            <a:endParaRPr lang="en-US" sz="20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00050" lvl="1" indent="0">
              <a:spcBef>
                <a:spcPts val="200"/>
              </a:spcBef>
              <a:buNone/>
            </a:pPr>
            <a:endParaRPr lang="en-US" sz="20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indent="-342900">
              <a:spcBef>
                <a:spcPts val="200"/>
              </a:spcBef>
            </a:pPr>
            <a:r>
              <a:rPr lang="en-US" sz="2000" dirty="0" smtClean="0">
                <a:cs typeface="Arial" panose="020B0604020202020204" pitchFamily="34" charset="0"/>
              </a:rPr>
              <a:t>Answer in a conscious way all sections of the FLC checklist reading carefully all guidelines provided by the JS</a:t>
            </a:r>
          </a:p>
          <a:p>
            <a:pPr marL="0" indent="0">
              <a:buNone/>
            </a:pPr>
            <a:endParaRPr lang="en-US" sz="2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0743" y="2348880"/>
            <a:ext cx="1434974" cy="1919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342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332656"/>
            <a:ext cx="8229600" cy="562074"/>
          </a:xfrm>
        </p:spPr>
        <p:txBody>
          <a:bodyPr/>
          <a:lstStyle/>
          <a:p>
            <a:r>
              <a:rPr lang="fr-FR" sz="3200" dirty="0" err="1" smtClean="0"/>
              <a:t>Fraud</a:t>
            </a:r>
            <a:r>
              <a:rPr lang="fr-FR" sz="3200" dirty="0" smtClean="0"/>
              <a:t> </a:t>
            </a:r>
            <a:r>
              <a:rPr lang="fr-FR" sz="3200" dirty="0" err="1" smtClean="0"/>
              <a:t>detection</a:t>
            </a:r>
            <a:endParaRPr lang="fr-FR" sz="32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225760"/>
            <a:ext cx="3168352" cy="907095"/>
          </a:xfrm>
          <a:prstGeom prst="roundRect">
            <a:avLst/>
          </a:prstGeom>
          <a:solidFill>
            <a:schemeClr val="bg1">
              <a:lumMod val="75000"/>
              <a:alpha val="7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 </a:t>
            </a:r>
          </a:p>
          <a:p>
            <a:pPr algn="ctr"/>
            <a:r>
              <a:rPr lang="en-GB" sz="16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Intentional aspect</a:t>
            </a:r>
            <a:endParaRPr lang="en-GB" sz="1600" b="1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63588" y="2225098"/>
            <a:ext cx="3240360" cy="2314327"/>
          </a:xfrm>
          <a:prstGeom prst="roundRect">
            <a:avLst/>
          </a:prstGeom>
          <a:solidFill>
            <a:schemeClr val="bg1">
              <a:lumMod val="75000"/>
              <a:alpha val="7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measures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at </a:t>
            </a:r>
            <a:r>
              <a:rPr lang="en-GB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level</a:t>
            </a:r>
          </a:p>
          <a:p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sanctions</a:t>
            </a:r>
          </a:p>
          <a:p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 </a:t>
            </a:r>
            <a:endParaRPr lang="fr-FR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OLAF (if irregularity above EUR 10,000 ERDF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127778" y="1225761"/>
            <a:ext cx="2952328" cy="907095"/>
          </a:xfrm>
          <a:prstGeom prst="roundRect">
            <a:avLst/>
          </a:prstGeom>
          <a:solidFill>
            <a:schemeClr val="bg1">
              <a:lumMod val="75000"/>
              <a:alpha val="74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Irregularity</a:t>
            </a:r>
          </a:p>
          <a:p>
            <a:pPr algn="ctr"/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mistakes</a:t>
            </a: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endParaRPr lang="fr-FR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089514" y="2251632"/>
            <a:ext cx="3028855" cy="2261257"/>
          </a:xfrm>
          <a:prstGeom prst="roundRect">
            <a:avLst/>
          </a:prstGeom>
          <a:solidFill>
            <a:schemeClr val="bg1">
              <a:lumMod val="75000"/>
              <a:alpha val="74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up measures</a:t>
            </a:r>
          </a:p>
          <a:p>
            <a:pPr algn="ctr"/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at </a:t>
            </a:r>
            <a:r>
              <a:rPr lang="en-GB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level </a:t>
            </a:r>
            <a:r>
              <a:rPr lang="fr-FR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(FLC, JS, CA, AA)</a:t>
            </a:r>
            <a:endParaRPr lang="fr-FR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Correction</a:t>
            </a:r>
          </a:p>
          <a:p>
            <a:r>
              <a:rPr lang="en-GB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(a national and programme level) to correct the mistakes </a:t>
            </a:r>
          </a:p>
          <a:p>
            <a:endParaRPr lang="en-GB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797152"/>
            <a:ext cx="5904656" cy="923330"/>
          </a:xfrm>
          <a:prstGeom prst="rect">
            <a:avLst/>
          </a:prstGeom>
          <a:ln w="28575">
            <a:solidFill>
              <a:srgbClr val="4DCEDF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altLang="en-US" b="1" u="sng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Protection of </a:t>
            </a:r>
            <a:r>
              <a:rPr lang="fr-FR" altLang="en-US" b="1" u="sng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whistleblower</a:t>
            </a:r>
            <a:r>
              <a:rPr lang="fr-FR" altLang="en-US" b="1" u="sng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from</a:t>
            </a:r>
            <a:r>
              <a:rPr lang="fr-FR" altLang="en-US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fr-FR" altLang="en-US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very</a:t>
            </a:r>
            <a:r>
              <a:rPr lang="fr-FR" altLang="en-US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first </a:t>
            </a:r>
            <a:r>
              <a:rPr lang="fr-FR" altLang="en-US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step</a:t>
            </a:r>
            <a:r>
              <a:rPr lang="fr-FR" altLang="en-US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(</a:t>
            </a:r>
            <a:r>
              <a:rPr lang="fr-FR" altLang="en-US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limited</a:t>
            </a:r>
            <a:r>
              <a:rPr lang="fr-FR" altLang="en-US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people </a:t>
            </a:r>
            <a:r>
              <a:rPr lang="fr-FR" altLang="en-US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informed</a:t>
            </a:r>
            <a:r>
              <a:rPr lang="fr-FR" altLang="en-US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about </a:t>
            </a:r>
            <a:r>
              <a:rPr lang="fr-FR" altLang="en-US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Fraud</a:t>
            </a:r>
            <a:r>
              <a:rPr lang="fr-FR" altLang="en-US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or CI issues)</a:t>
            </a:r>
            <a:endParaRPr lang="de-DE" altLang="en-US" dirty="0">
              <a:solidFill>
                <a:srgbClr val="808080"/>
              </a:solidFill>
              <a:latin typeface="Verdana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93014">
            <a:off x="6392612" y="4938186"/>
            <a:ext cx="1307198" cy="1695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072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en-GB" sz="3000" dirty="0" smtClean="0"/>
              <a:t>CI/Fraud </a:t>
            </a:r>
            <a:r>
              <a:rPr lang="en-GB" sz="3000" dirty="0" smtClean="0"/>
              <a:t>Risks - Reporting of suspected or established cases</a:t>
            </a:r>
            <a:endParaRPr lang="en-GB" sz="3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1412776"/>
            <a:ext cx="8784976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25730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Whistleblower 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procedure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for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general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public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(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contact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and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information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on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the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Programme Manual): </a:t>
            </a:r>
            <a:r>
              <a:rPr lang="fr-FR" sz="2000" b="1" dirty="0" smtClean="0">
                <a:solidFill>
                  <a:srgbClr val="8A1F5A"/>
                </a:solidFill>
                <a:latin typeface="Verdana"/>
                <a:hlinkClick r:id="rId3"/>
              </a:rPr>
              <a:t>alert_med@regionpaca.fr</a:t>
            </a:r>
            <a:endParaRPr lang="fr-FR" sz="2000" b="1" dirty="0" smtClean="0">
              <a:solidFill>
                <a:srgbClr val="8A1F5A"/>
              </a:solidFill>
              <a:latin typeface="Verdan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2000" b="1" dirty="0" smtClean="0">
              <a:solidFill>
                <a:srgbClr val="8A1F5A"/>
              </a:solidFill>
              <a:latin typeface="Verdana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Specific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section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of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the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FLC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certificate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for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CI</a:t>
            </a:r>
            <a:endParaRPr lang="de-DE" altLang="en-US" sz="2600" dirty="0">
              <a:solidFill>
                <a:srgbClr val="808080"/>
              </a:solidFill>
              <a:latin typeface="Verdana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Follow-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up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/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investignation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to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be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done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at national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level</a:t>
            </a:r>
            <a:endParaRPr lang="de-DE" altLang="en-US" sz="2000" dirty="0">
              <a:solidFill>
                <a:srgbClr val="808080"/>
              </a:solidFill>
              <a:latin typeface="Verdana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Information of all programme authorities (AA, CA, Group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of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auditors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)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and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of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the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concerned</a:t>
            </a:r>
            <a:r>
              <a:rPr lang="de-DE" altLang="en-US" sz="2000" dirty="0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whistblower</a:t>
            </a:r>
            <a:endParaRPr lang="de-DE" altLang="en-US" sz="2000" dirty="0">
              <a:solidFill>
                <a:srgbClr val="808080"/>
              </a:solidFill>
              <a:latin typeface="Verdana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Reporting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to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OLAF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by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competent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national </a:t>
            </a:r>
            <a:r>
              <a:rPr lang="de-DE" altLang="en-US" sz="2000" dirty="0" err="1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authority</a:t>
            </a:r>
            <a:r>
              <a:rPr lang="de-DE" altLang="en-US" sz="2000" dirty="0">
                <a:solidFill>
                  <a:srgbClr val="808080"/>
                </a:solidFill>
                <a:latin typeface="Verdana"/>
                <a:cs typeface="Arial" panose="020B0604020202020204" pitchFamily="34" charset="0"/>
              </a:rPr>
              <a:t> (if irregularity above EUR 10,000 ERDF)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en-US" sz="2000" dirty="0" smtClean="0">
              <a:solidFill>
                <a:prstClr val="black"/>
              </a:solidFill>
              <a:latin typeface="Verdana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en-US" dirty="0" smtClean="0">
              <a:solidFill>
                <a:srgbClr val="363438"/>
              </a:solidFill>
              <a:latin typeface="Verdana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9902">
            <a:off x="6136697" y="2174094"/>
            <a:ext cx="2400300" cy="742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54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7"/>
          <p:cNvSpPr>
            <a:spLocks noGrp="1"/>
          </p:cNvSpPr>
          <p:nvPr>
            <p:ph type="title"/>
          </p:nvPr>
        </p:nvSpPr>
        <p:spPr>
          <a:xfrm>
            <a:off x="395536" y="267335"/>
            <a:ext cx="8229600" cy="682305"/>
          </a:xfrm>
        </p:spPr>
        <p:txBody>
          <a:bodyPr/>
          <a:lstStyle/>
          <a:p>
            <a:r>
              <a:rPr lang="en-GB" sz="3200" dirty="0" smtClean="0"/>
              <a:t>Whistle-blower and treatment of the suspicion of fraud</a:t>
            </a:r>
            <a:endParaRPr lang="en-GB" altLang="fr-FR" sz="32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241148" y="1268760"/>
          <a:ext cx="8280920" cy="4208695"/>
        </p:xfrm>
        <a:graphic>
          <a:graphicData uri="http://schemas.openxmlformats.org/drawingml/2006/table">
            <a:tbl>
              <a:tblPr firstRow="1" firstCol="1" bandRow="1"/>
              <a:tblGrid>
                <a:gridCol w="2069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66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6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Actor implicated (whatever be the participating state )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Fraud Referent person for the </a:t>
                      </a:r>
                      <a:r>
                        <a:rPr lang="en-GB" sz="14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whistleblower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programme </a:t>
                      </a:r>
                      <a:r>
                        <a:rPr lang="en-GB" sz="14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autority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1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ies</a:t>
                      </a: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informed 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Person in charge of the fraud</a:t>
                      </a:r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investigation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6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Beneficiary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(Lead Partner or Partner)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Joint Secretariat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u="none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alert_med@regionpaca.fr</a:t>
                      </a:r>
                      <a:endParaRPr lang="en-GB" sz="1100" u="none" kern="120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responsible*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responsible*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6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First Level Controller 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Joint Secretariat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alert_med@regionpaca.fr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or FLC certificate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responsible*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responsible*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2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Authority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Joint Secretariat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alert_med@regionpaca.fr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OLAF/AFCOS responsible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OLAF/AFCOS responsible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Joint Secretariat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Managing Authority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DGS (PACA) 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04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Managing Authority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Joint Secretariat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alert_med@regionpaca.fr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DGS (PACA)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12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Other Authority (CA,</a:t>
                      </a:r>
                      <a:r>
                        <a:rPr lang="en-GB" sz="1200" u="none" kern="1200" baseline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 Auditor, GOA member</a:t>
                      </a: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..)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Joint Secretariat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alert_med@regionpaca.fr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responsible*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National responsible*</a:t>
                      </a:r>
                      <a:endParaRPr lang="en-GB" sz="1200" u="none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3491880" y="5504258"/>
            <a:ext cx="5346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 smtClean="0">
                <a:solidFill>
                  <a:srgbClr val="8A1F5A"/>
                </a:solidFill>
              </a:rPr>
              <a:t>*</a:t>
            </a:r>
            <a:r>
              <a:rPr lang="en-US" sz="1400" dirty="0" smtClean="0">
                <a:solidFill>
                  <a:srgbClr val="8A1F5A"/>
                </a:solidFill>
                <a:latin typeface="Arial" charset="0"/>
              </a:rPr>
              <a:t>National responsible</a:t>
            </a:r>
            <a:r>
              <a:rPr lang="en-US" sz="1400" i="1" dirty="0" smtClean="0">
                <a:solidFill>
                  <a:srgbClr val="8A1F5A"/>
                </a:solidFill>
              </a:rPr>
              <a:t>: to be identified by each participating State</a:t>
            </a:r>
            <a:endParaRPr lang="en-US" sz="1400" i="1" dirty="0">
              <a:solidFill>
                <a:srgbClr val="8A1F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med">
  <a:themeElements>
    <a:clrScheme name="Thème Office 13">
      <a:dk1>
        <a:srgbClr val="808080"/>
      </a:dk1>
      <a:lt1>
        <a:srgbClr val="FFFFFF"/>
      </a:lt1>
      <a:dk2>
        <a:srgbClr val="008BD2"/>
      </a:dk2>
      <a:lt2>
        <a:srgbClr val="808080"/>
      </a:lt2>
      <a:accent1>
        <a:srgbClr val="008BD2"/>
      </a:accent1>
      <a:accent2>
        <a:srgbClr val="FFDD00"/>
      </a:accent2>
      <a:accent3>
        <a:srgbClr val="FFFFFF"/>
      </a:accent3>
      <a:accent4>
        <a:srgbClr val="6C6C6C"/>
      </a:accent4>
      <a:accent5>
        <a:srgbClr val="AAC4E5"/>
      </a:accent5>
      <a:accent6>
        <a:srgbClr val="E7C800"/>
      </a:accent6>
      <a:hlink>
        <a:srgbClr val="C0A686"/>
      </a:hlink>
      <a:folHlink>
        <a:srgbClr val="164194"/>
      </a:folHlink>
    </a:clrScheme>
    <a:fontScheme name="Personnalisé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808080"/>
        </a:dk1>
        <a:lt1>
          <a:srgbClr val="FFFFFF"/>
        </a:lt1>
        <a:dk2>
          <a:srgbClr val="008BD2"/>
        </a:dk2>
        <a:lt2>
          <a:srgbClr val="808080"/>
        </a:lt2>
        <a:accent1>
          <a:srgbClr val="008BD2"/>
        </a:accent1>
        <a:accent2>
          <a:srgbClr val="FFDD00"/>
        </a:accent2>
        <a:accent3>
          <a:srgbClr val="FFFFFF"/>
        </a:accent3>
        <a:accent4>
          <a:srgbClr val="6C6C6C"/>
        </a:accent4>
        <a:accent5>
          <a:srgbClr val="AAC4E5"/>
        </a:accent5>
        <a:accent6>
          <a:srgbClr val="E7C800"/>
        </a:accent6>
        <a:hlink>
          <a:srgbClr val="C0A686"/>
        </a:hlink>
        <a:folHlink>
          <a:srgbClr val="16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_med">
  <a:themeElements>
    <a:clrScheme name="Thème Office 13">
      <a:dk1>
        <a:srgbClr val="808080"/>
      </a:dk1>
      <a:lt1>
        <a:srgbClr val="FFFFFF"/>
      </a:lt1>
      <a:dk2>
        <a:srgbClr val="008BD2"/>
      </a:dk2>
      <a:lt2>
        <a:srgbClr val="808080"/>
      </a:lt2>
      <a:accent1>
        <a:srgbClr val="008BD2"/>
      </a:accent1>
      <a:accent2>
        <a:srgbClr val="FFDD00"/>
      </a:accent2>
      <a:accent3>
        <a:srgbClr val="FFFFFF"/>
      </a:accent3>
      <a:accent4>
        <a:srgbClr val="6C6C6C"/>
      </a:accent4>
      <a:accent5>
        <a:srgbClr val="AAC4E5"/>
      </a:accent5>
      <a:accent6>
        <a:srgbClr val="E7C800"/>
      </a:accent6>
      <a:hlink>
        <a:srgbClr val="C0A686"/>
      </a:hlink>
      <a:folHlink>
        <a:srgbClr val="164194"/>
      </a:folHlink>
    </a:clrScheme>
    <a:fontScheme name="Personnalisé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808080"/>
        </a:dk1>
        <a:lt1>
          <a:srgbClr val="FFFFFF"/>
        </a:lt1>
        <a:dk2>
          <a:srgbClr val="008BD2"/>
        </a:dk2>
        <a:lt2>
          <a:srgbClr val="808080"/>
        </a:lt2>
        <a:accent1>
          <a:srgbClr val="008BD2"/>
        </a:accent1>
        <a:accent2>
          <a:srgbClr val="FFDD00"/>
        </a:accent2>
        <a:accent3>
          <a:srgbClr val="FFFFFF"/>
        </a:accent3>
        <a:accent4>
          <a:srgbClr val="6C6C6C"/>
        </a:accent4>
        <a:accent5>
          <a:srgbClr val="AAC4E5"/>
        </a:accent5>
        <a:accent6>
          <a:srgbClr val="E7C800"/>
        </a:accent6>
        <a:hlink>
          <a:srgbClr val="C0A686"/>
        </a:hlink>
        <a:folHlink>
          <a:srgbClr val="16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A7A5D0FA55ADF4D9FBC8ABA84B73846" ma:contentTypeVersion="0" ma:contentTypeDescription="Creare un nuovo documento." ma:contentTypeScope="" ma:versionID="de2d4633b1f14103303be7bbead28f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ADF44F-AE73-47E8-A8AE-FA5ED305711B}"/>
</file>

<file path=customXml/itemProps2.xml><?xml version="1.0" encoding="utf-8"?>
<ds:datastoreItem xmlns:ds="http://schemas.openxmlformats.org/officeDocument/2006/customXml" ds:itemID="{3ED4E67B-1ADA-467A-8911-9AF7028CB368}"/>
</file>

<file path=customXml/itemProps3.xml><?xml version="1.0" encoding="utf-8"?>
<ds:datastoreItem xmlns:ds="http://schemas.openxmlformats.org/officeDocument/2006/customXml" ds:itemID="{BB46B72B-E25B-4AD4-AE2F-C6144EF1BFB0}"/>
</file>

<file path=docProps/app.xml><?xml version="1.0" encoding="utf-8"?>
<Properties xmlns="http://schemas.openxmlformats.org/officeDocument/2006/extended-properties" xmlns:vt="http://schemas.openxmlformats.org/officeDocument/2006/docPropsVTypes">
  <Template>blank_med</Template>
  <TotalTime>3421</TotalTime>
  <Words>662</Words>
  <Application>Microsoft Office PowerPoint</Application>
  <PresentationFormat>On-screen Show (4:3)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Montserrat</vt:lpstr>
      <vt:lpstr>Montserrat Hairline</vt:lpstr>
      <vt:lpstr>Verdana</vt:lpstr>
      <vt:lpstr>Wingdings</vt:lpstr>
      <vt:lpstr>blank_med</vt:lpstr>
      <vt:lpstr>2_blank_med</vt:lpstr>
      <vt:lpstr>PowerPoint Presentation</vt:lpstr>
      <vt:lpstr>Conflict of interest (CI) – Definition</vt:lpstr>
      <vt:lpstr> Fraud - Definition  </vt:lpstr>
      <vt:lpstr>Fraud identified cases </vt:lpstr>
      <vt:lpstr>Fraud/CI risks – prevention  and sensibilisation</vt:lpstr>
      <vt:lpstr>Fraud/CI risks - detection</vt:lpstr>
      <vt:lpstr>Fraud detection</vt:lpstr>
      <vt:lpstr>CI/Fraud Risks - Reporting of suspected or established cases</vt:lpstr>
      <vt:lpstr>Whistle-blower and treatment of the suspicion of fraud</vt:lpstr>
      <vt:lpstr>PowerPoint Presentation</vt:lpstr>
    </vt:vector>
  </TitlesOfParts>
  <Company>CR PACA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Power Point Sous-titre</dc:title>
  <dc:creator>Mélanie PHAN</dc:creator>
  <cp:lastModifiedBy>Windows User</cp:lastModifiedBy>
  <cp:revision>306</cp:revision>
  <cp:lastPrinted>2018-01-29T10:38:41Z</cp:lastPrinted>
  <dcterms:created xsi:type="dcterms:W3CDTF">2012-02-17T13:58:30Z</dcterms:created>
  <dcterms:modified xsi:type="dcterms:W3CDTF">2018-01-29T22:20:25Z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0x010100FA7A5D0FA55ADF4D9FBC8ABA84B73846</vt:lpwstr>
  </property>
</Properties>
</file>