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harts/style2.xml" ContentType="application/vnd.ms-office.chartstyle+xml"/>
  <Override PartName="/ppt/charts/colors2.xml" ContentType="application/vnd.ms-office.chartcolorstyle+xml"/>
  <Override PartName="/ppt/charts/colors1.xml" ContentType="application/vnd.ms-office.chartcolorstyle+xml"/>
  <Override PartName="/ppt/charts/chart2.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19" r:id="rId2"/>
    <p:sldId id="444" r:id="rId3"/>
    <p:sldId id="502" r:id="rId4"/>
    <p:sldId id="498" r:id="rId5"/>
    <p:sldId id="499" r:id="rId6"/>
    <p:sldId id="497" r:id="rId7"/>
    <p:sldId id="495" r:id="rId8"/>
    <p:sldId id="470" r:id="rId9"/>
    <p:sldId id="500" r:id="rId10"/>
    <p:sldId id="511" r:id="rId11"/>
    <p:sldId id="503" r:id="rId12"/>
    <p:sldId id="490" r:id="rId13"/>
    <p:sldId id="491" r:id="rId14"/>
    <p:sldId id="492" r:id="rId15"/>
    <p:sldId id="493" r:id="rId16"/>
    <p:sldId id="494" r:id="rId17"/>
    <p:sldId id="446" r:id="rId18"/>
    <p:sldId id="452" r:id="rId19"/>
    <p:sldId id="453" r:id="rId20"/>
    <p:sldId id="488" r:id="rId21"/>
    <p:sldId id="461" r:id="rId22"/>
    <p:sldId id="451" r:id="rId23"/>
    <p:sldId id="505" r:id="rId24"/>
    <p:sldId id="414" r:id="rId25"/>
    <p:sldId id="256" r:id="rId26"/>
  </p:sldIdLst>
  <p:sldSz cx="9144000" cy="6858000" type="screen4x3"/>
  <p:notesSz cx="6881813" cy="1001236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8A1F5A"/>
    <a:srgbClr val="000000"/>
    <a:srgbClr val="CB4F88"/>
    <a:srgbClr val="C0C0C0"/>
    <a:srgbClr val="CCFF66"/>
    <a:srgbClr val="159961"/>
    <a:srgbClr val="CA4F24"/>
    <a:srgbClr val="9FAEE5"/>
    <a:srgbClr val="447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74" autoAdjust="0"/>
    <p:restoredTop sz="94434" autoAdjust="0"/>
  </p:normalViewPr>
  <p:slideViewPr>
    <p:cSldViewPr>
      <p:cViewPr varScale="1">
        <p:scale>
          <a:sx n="74" d="100"/>
          <a:sy n="74" d="100"/>
        </p:scale>
        <p:origin x="69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caltavuturo-m\Desktop\Information%20on%20the%20types%20of%20correction%20per%20partn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caltavuturo-m\Desktop\Information%20on%20the%20types%20of%20correction%20per%20partn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58206641209652"/>
          <c:y val="0.11289098318798578"/>
          <c:w val="0.4114600514472751"/>
          <c:h val="0.76413979234855156"/>
        </c:manualLayout>
      </c:layout>
      <c:pieChart>
        <c:varyColors val="1"/>
        <c:dLbls>
          <c:dLblPos val="outEnd"/>
          <c:showLegendKey val="0"/>
          <c:showVal val="0"/>
          <c:showCatName val="1"/>
          <c:showSerName val="0"/>
          <c:showPercent val="0"/>
          <c:showBubbleSize val="0"/>
          <c:showLeaderLines val="0"/>
        </c:dLbls>
        <c:firstSliceAng val="76"/>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75163131412618"/>
          <c:y val="0.13969269805625192"/>
          <c:w val="0.26027840163048588"/>
          <c:h val="0.7206146038874961"/>
        </c:manualLayout>
      </c:layout>
      <c:pieChart>
        <c:varyColors val="1"/>
        <c:dLbls>
          <c:dLblPos val="outEnd"/>
          <c:showLegendKey val="0"/>
          <c:showVal val="0"/>
          <c:showCatName val="1"/>
          <c:showSerName val="0"/>
          <c:showPercent val="0"/>
          <c:showBubbleSize val="0"/>
          <c:showLeaderLines val="0"/>
        </c:dLbls>
        <c:firstSliceAng val="105"/>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5469F-84CA-46C3-B8D9-290DAADD363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473BCDCA-B387-4600-83CA-899388E36FBE}">
      <dgm:prSet phldrT="[Text]" custT="1"/>
      <dgm:spPr/>
      <dgm:t>
        <a:bodyPr/>
        <a:lstStyle/>
        <a:p>
          <a:r>
            <a:rPr lang="en-NZ" sz="1800" dirty="0" smtClean="0"/>
            <a:t>Major common mistakes detected during JS check 1</a:t>
          </a:r>
          <a:r>
            <a:rPr lang="en-NZ" sz="1800" baseline="30000" dirty="0" smtClean="0"/>
            <a:t>st </a:t>
          </a:r>
          <a:r>
            <a:rPr lang="en-NZ" sz="1800" baseline="0" dirty="0" smtClean="0"/>
            <a:t>payment claim </a:t>
          </a:r>
          <a:endParaRPr lang="es-ES" sz="1800" baseline="0" dirty="0"/>
        </a:p>
      </dgm:t>
    </dgm:pt>
    <dgm:pt modelId="{BED861E3-D689-4DBA-95B9-404E5E084EAE}" type="parTrans" cxnId="{C1B5D699-AAC7-412D-A438-5F560CB18C96}">
      <dgm:prSet/>
      <dgm:spPr/>
      <dgm:t>
        <a:bodyPr/>
        <a:lstStyle/>
        <a:p>
          <a:endParaRPr lang="es-ES" sz="1600"/>
        </a:p>
      </dgm:t>
    </dgm:pt>
    <dgm:pt modelId="{0E8CADE8-7A38-4015-9778-B039213D553A}" type="sibTrans" cxnId="{C1B5D699-AAC7-412D-A438-5F560CB18C96}">
      <dgm:prSet/>
      <dgm:spPr/>
      <dgm:t>
        <a:bodyPr/>
        <a:lstStyle/>
        <a:p>
          <a:endParaRPr lang="es-ES" sz="1600"/>
        </a:p>
      </dgm:t>
    </dgm:pt>
    <dgm:pt modelId="{7FF2AC17-4775-417C-8204-C007779AF0BF}">
      <dgm:prSet phldrT="[Text]" custT="1"/>
      <dgm:spPr>
        <a:solidFill>
          <a:srgbClr val="8A1F5A"/>
        </a:solidFill>
      </dgm:spPr>
      <dgm:t>
        <a:bodyPr/>
        <a:lstStyle/>
        <a:p>
          <a:r>
            <a:rPr lang="en-US" sz="1800" dirty="0" smtClean="0"/>
            <a:t>Delays in finalization of JS checks    </a:t>
          </a:r>
          <a:endParaRPr lang="es-ES" sz="1800" dirty="0"/>
        </a:p>
      </dgm:t>
    </dgm:pt>
    <dgm:pt modelId="{8206D527-98B8-449C-B8DC-4D445F4A21B9}" type="parTrans" cxnId="{47B7EF64-A8C5-46A4-92B8-AB609557AB4B}">
      <dgm:prSet/>
      <dgm:spPr/>
      <dgm:t>
        <a:bodyPr/>
        <a:lstStyle/>
        <a:p>
          <a:endParaRPr lang="es-ES" sz="1600"/>
        </a:p>
      </dgm:t>
    </dgm:pt>
    <dgm:pt modelId="{059FB01B-4A8F-4B3C-A8A3-021AE7B11084}" type="sibTrans" cxnId="{47B7EF64-A8C5-46A4-92B8-AB609557AB4B}">
      <dgm:prSet/>
      <dgm:spPr/>
      <dgm:t>
        <a:bodyPr/>
        <a:lstStyle/>
        <a:p>
          <a:endParaRPr lang="es-ES" sz="1600"/>
        </a:p>
      </dgm:t>
    </dgm:pt>
    <dgm:pt modelId="{FDA89081-DBB6-484E-BBBA-FBCC7E03CE54}">
      <dgm:prSet phldrT="[Text]" custT="1"/>
      <dgm:spPr/>
      <dgm:t>
        <a:bodyPr/>
        <a:lstStyle/>
        <a:p>
          <a:r>
            <a:rPr lang="en-US" sz="1800" dirty="0" smtClean="0"/>
            <a:t>Delayed ERDF reimbursement to partner</a:t>
          </a:r>
          <a:endParaRPr lang="es-ES" sz="1800" dirty="0"/>
        </a:p>
      </dgm:t>
    </dgm:pt>
    <dgm:pt modelId="{FEFCA057-353D-46CD-B141-6A6C5A7DB7C2}" type="parTrans" cxnId="{731D9992-4422-4D46-ADB8-5131B59DC75E}">
      <dgm:prSet/>
      <dgm:spPr/>
      <dgm:t>
        <a:bodyPr/>
        <a:lstStyle/>
        <a:p>
          <a:endParaRPr lang="es-ES" sz="1600"/>
        </a:p>
      </dgm:t>
    </dgm:pt>
    <dgm:pt modelId="{138B3E71-A6A4-4CDF-A347-F0366CEA9905}" type="sibTrans" cxnId="{731D9992-4422-4D46-ADB8-5131B59DC75E}">
      <dgm:prSet/>
      <dgm:spPr/>
      <dgm:t>
        <a:bodyPr/>
        <a:lstStyle/>
        <a:p>
          <a:endParaRPr lang="es-ES" sz="1600"/>
        </a:p>
      </dgm:t>
    </dgm:pt>
    <dgm:pt modelId="{048F560C-C105-417E-8D0E-F94B2B8DED1C}">
      <dgm:prSet custT="1"/>
      <dgm:spPr>
        <a:solidFill>
          <a:srgbClr val="8A1F5A"/>
        </a:solidFill>
      </dgm:spPr>
      <dgm:t>
        <a:bodyPr/>
        <a:lstStyle/>
        <a:p>
          <a:r>
            <a:rPr lang="en-US" sz="1800" dirty="0" smtClean="0"/>
            <a:t>Ineligible expenditures</a:t>
          </a:r>
          <a:endParaRPr lang="es-ES" sz="1800" dirty="0"/>
        </a:p>
      </dgm:t>
    </dgm:pt>
    <dgm:pt modelId="{C7369DBF-64E3-49E2-8411-3C5356E37882}" type="parTrans" cxnId="{68C9CE58-6BB7-4836-9AD0-3EE6C4137640}">
      <dgm:prSet/>
      <dgm:spPr/>
      <dgm:t>
        <a:bodyPr/>
        <a:lstStyle/>
        <a:p>
          <a:endParaRPr lang="es-ES" sz="1600"/>
        </a:p>
      </dgm:t>
    </dgm:pt>
    <dgm:pt modelId="{D0C6F314-8D04-40C1-8AC6-E67275789766}" type="sibTrans" cxnId="{68C9CE58-6BB7-4836-9AD0-3EE6C4137640}">
      <dgm:prSet/>
      <dgm:spPr/>
      <dgm:t>
        <a:bodyPr/>
        <a:lstStyle/>
        <a:p>
          <a:endParaRPr lang="es-ES" sz="1600"/>
        </a:p>
      </dgm:t>
    </dgm:pt>
    <dgm:pt modelId="{3A4EEB28-B8C4-4559-9329-C662AE1D87CC}">
      <dgm:prSet custT="1"/>
      <dgm:spPr/>
      <dgm:t>
        <a:bodyPr/>
        <a:lstStyle/>
        <a:p>
          <a:r>
            <a:rPr lang="en-US" sz="1800" dirty="0" smtClean="0"/>
            <a:t>Expenditures not reimbursed     </a:t>
          </a:r>
          <a:endParaRPr lang="en-US" sz="1800" dirty="0"/>
        </a:p>
      </dgm:t>
    </dgm:pt>
    <dgm:pt modelId="{118A4131-9C84-4E70-8AF3-3DE42A1A6EE7}" type="parTrans" cxnId="{B3945DED-607A-413B-BCCD-794D2D49B7A6}">
      <dgm:prSet/>
      <dgm:spPr/>
      <dgm:t>
        <a:bodyPr/>
        <a:lstStyle/>
        <a:p>
          <a:endParaRPr lang="es-ES" sz="1600"/>
        </a:p>
      </dgm:t>
    </dgm:pt>
    <dgm:pt modelId="{0C63DFCC-55AB-4704-A656-6B059D3F70A8}" type="sibTrans" cxnId="{B3945DED-607A-413B-BCCD-794D2D49B7A6}">
      <dgm:prSet/>
      <dgm:spPr/>
      <dgm:t>
        <a:bodyPr/>
        <a:lstStyle/>
        <a:p>
          <a:endParaRPr lang="es-ES" sz="1600"/>
        </a:p>
      </dgm:t>
    </dgm:pt>
    <dgm:pt modelId="{83D23DF3-6A9D-4963-A52E-B96D846A7E9A}">
      <dgm:prSet phldrT="[Text]" custT="1"/>
      <dgm:spPr>
        <a:solidFill>
          <a:srgbClr val="FFC000"/>
        </a:solidFill>
      </dgm:spPr>
      <dgm:t>
        <a:bodyPr/>
        <a:lstStyle/>
        <a:p>
          <a:r>
            <a:rPr lang="es-ES" sz="2400" b="1" dirty="0" smtClean="0">
              <a:solidFill>
                <a:srgbClr val="8A1F5A"/>
              </a:solidFill>
            </a:rPr>
            <a:t>FORMAT</a:t>
          </a:r>
          <a:endParaRPr lang="es-ES" sz="2400" b="1" dirty="0">
            <a:solidFill>
              <a:srgbClr val="8A1F5A"/>
            </a:solidFill>
          </a:endParaRPr>
        </a:p>
      </dgm:t>
    </dgm:pt>
    <dgm:pt modelId="{1740FC5D-A08A-4E83-A563-72BFC6C0720D}" type="parTrans" cxnId="{85D7B32C-D60C-4006-B4D3-8C1942F32C63}">
      <dgm:prSet/>
      <dgm:spPr/>
      <dgm:t>
        <a:bodyPr/>
        <a:lstStyle/>
        <a:p>
          <a:endParaRPr lang="es-ES" sz="1600"/>
        </a:p>
      </dgm:t>
    </dgm:pt>
    <dgm:pt modelId="{E72AF747-D118-4ECB-BA74-2C347BF21B0E}" type="sibTrans" cxnId="{85D7B32C-D60C-4006-B4D3-8C1942F32C63}">
      <dgm:prSet/>
      <dgm:spPr/>
      <dgm:t>
        <a:bodyPr/>
        <a:lstStyle/>
        <a:p>
          <a:endParaRPr lang="es-ES" sz="1600"/>
        </a:p>
      </dgm:t>
    </dgm:pt>
    <dgm:pt modelId="{469EACB0-FF5A-4138-B9BB-6BD5059863EF}">
      <dgm:prSet custT="1"/>
      <dgm:spPr>
        <a:solidFill>
          <a:srgbClr val="FFC000"/>
        </a:solidFill>
      </dgm:spPr>
      <dgm:t>
        <a:bodyPr/>
        <a:lstStyle/>
        <a:p>
          <a:r>
            <a:rPr lang="en-US" sz="2400" b="1" dirty="0" smtClean="0">
              <a:solidFill>
                <a:srgbClr val="8A1F5A"/>
              </a:solidFill>
            </a:rPr>
            <a:t>CONTENT</a:t>
          </a:r>
          <a:endParaRPr lang="en-US" sz="2400" b="1" dirty="0">
            <a:solidFill>
              <a:srgbClr val="8A1F5A"/>
            </a:solidFill>
          </a:endParaRPr>
        </a:p>
      </dgm:t>
    </dgm:pt>
    <dgm:pt modelId="{1D695CE7-CCAD-4E7B-A08D-383FBE6C9F38}" type="parTrans" cxnId="{13E10E7A-5A8D-476E-978D-3ADA7C62421F}">
      <dgm:prSet/>
      <dgm:spPr/>
      <dgm:t>
        <a:bodyPr/>
        <a:lstStyle/>
        <a:p>
          <a:endParaRPr lang="es-ES" sz="1600"/>
        </a:p>
      </dgm:t>
    </dgm:pt>
    <dgm:pt modelId="{B845E924-007E-4DE2-B076-8664B624F501}" type="sibTrans" cxnId="{13E10E7A-5A8D-476E-978D-3ADA7C62421F}">
      <dgm:prSet/>
      <dgm:spPr/>
      <dgm:t>
        <a:bodyPr/>
        <a:lstStyle/>
        <a:p>
          <a:endParaRPr lang="es-ES" sz="1600"/>
        </a:p>
      </dgm:t>
    </dgm:pt>
    <dgm:pt modelId="{21E39AB9-5160-4ACD-B3B1-B5C12F9CF746}" type="pres">
      <dgm:prSet presAssocID="{8625469F-84CA-46C3-B8D9-290DAADD363A}" presName="hierChild1" presStyleCnt="0">
        <dgm:presLayoutVars>
          <dgm:orgChart val="1"/>
          <dgm:chPref val="1"/>
          <dgm:dir val="rev"/>
          <dgm:animOne val="branch"/>
          <dgm:animLvl val="lvl"/>
          <dgm:resizeHandles/>
        </dgm:presLayoutVars>
      </dgm:prSet>
      <dgm:spPr/>
      <dgm:t>
        <a:bodyPr/>
        <a:lstStyle/>
        <a:p>
          <a:endParaRPr lang="fr-FR"/>
        </a:p>
      </dgm:t>
    </dgm:pt>
    <dgm:pt modelId="{62E66AC9-A32E-42B9-AE9C-43D51A3772EE}" type="pres">
      <dgm:prSet presAssocID="{473BCDCA-B387-4600-83CA-899388E36FBE}" presName="hierRoot1" presStyleCnt="0">
        <dgm:presLayoutVars>
          <dgm:hierBranch val="init"/>
        </dgm:presLayoutVars>
      </dgm:prSet>
      <dgm:spPr/>
    </dgm:pt>
    <dgm:pt modelId="{1B17DD75-98B0-4BD5-A770-4A464FB479C8}" type="pres">
      <dgm:prSet presAssocID="{473BCDCA-B387-4600-83CA-899388E36FBE}" presName="rootComposite1" presStyleCnt="0"/>
      <dgm:spPr/>
    </dgm:pt>
    <dgm:pt modelId="{FAE03E91-111A-4B6D-B981-394BEC9D66C7}" type="pres">
      <dgm:prSet presAssocID="{473BCDCA-B387-4600-83CA-899388E36FBE}" presName="rootText1" presStyleLbl="node0" presStyleIdx="0" presStyleCnt="1" custScaleX="222171">
        <dgm:presLayoutVars>
          <dgm:chPref val="3"/>
        </dgm:presLayoutVars>
      </dgm:prSet>
      <dgm:spPr/>
      <dgm:t>
        <a:bodyPr/>
        <a:lstStyle/>
        <a:p>
          <a:endParaRPr lang="es-ES"/>
        </a:p>
      </dgm:t>
    </dgm:pt>
    <dgm:pt modelId="{B283E5B8-0CC0-4B69-83FB-6E0553950D25}" type="pres">
      <dgm:prSet presAssocID="{473BCDCA-B387-4600-83CA-899388E36FBE}" presName="rootConnector1" presStyleLbl="node1" presStyleIdx="0" presStyleCnt="0"/>
      <dgm:spPr/>
      <dgm:t>
        <a:bodyPr/>
        <a:lstStyle/>
        <a:p>
          <a:endParaRPr lang="fr-FR"/>
        </a:p>
      </dgm:t>
    </dgm:pt>
    <dgm:pt modelId="{0391E974-A03B-4BAA-B558-1D5EAA5D5077}" type="pres">
      <dgm:prSet presAssocID="{473BCDCA-B387-4600-83CA-899388E36FBE}" presName="hierChild2" presStyleCnt="0"/>
      <dgm:spPr/>
    </dgm:pt>
    <dgm:pt modelId="{EECECA14-56ED-4ED9-93A7-953DDA71FF56}" type="pres">
      <dgm:prSet presAssocID="{8206D527-98B8-449C-B8DC-4D445F4A21B9}" presName="Name37" presStyleLbl="parChTrans1D2" presStyleIdx="0" presStyleCnt="2"/>
      <dgm:spPr/>
      <dgm:t>
        <a:bodyPr/>
        <a:lstStyle/>
        <a:p>
          <a:endParaRPr lang="fr-FR"/>
        </a:p>
      </dgm:t>
    </dgm:pt>
    <dgm:pt modelId="{8F2ED416-65D3-4DB5-9731-3AB4241A5CCC}" type="pres">
      <dgm:prSet presAssocID="{7FF2AC17-4775-417C-8204-C007779AF0BF}" presName="hierRoot2" presStyleCnt="0">
        <dgm:presLayoutVars>
          <dgm:hierBranch val="init"/>
        </dgm:presLayoutVars>
      </dgm:prSet>
      <dgm:spPr/>
    </dgm:pt>
    <dgm:pt modelId="{DE2154CC-0D65-46E5-97E3-2BE91E20668F}" type="pres">
      <dgm:prSet presAssocID="{7FF2AC17-4775-417C-8204-C007779AF0BF}" presName="rootComposite" presStyleCnt="0"/>
      <dgm:spPr/>
    </dgm:pt>
    <dgm:pt modelId="{CCBF4CA3-4694-45D7-8954-50F497B3F9FD}" type="pres">
      <dgm:prSet presAssocID="{7FF2AC17-4775-417C-8204-C007779AF0BF}" presName="rootText" presStyleLbl="node2" presStyleIdx="0" presStyleCnt="2">
        <dgm:presLayoutVars>
          <dgm:chPref val="3"/>
        </dgm:presLayoutVars>
      </dgm:prSet>
      <dgm:spPr/>
      <dgm:t>
        <a:bodyPr/>
        <a:lstStyle/>
        <a:p>
          <a:endParaRPr lang="es-ES"/>
        </a:p>
      </dgm:t>
    </dgm:pt>
    <dgm:pt modelId="{87FDE45A-FCE6-403D-AD4A-A5FA7F4EEA31}" type="pres">
      <dgm:prSet presAssocID="{7FF2AC17-4775-417C-8204-C007779AF0BF}" presName="rootConnector" presStyleLbl="node2" presStyleIdx="0" presStyleCnt="2"/>
      <dgm:spPr/>
      <dgm:t>
        <a:bodyPr/>
        <a:lstStyle/>
        <a:p>
          <a:endParaRPr lang="fr-FR"/>
        </a:p>
      </dgm:t>
    </dgm:pt>
    <dgm:pt modelId="{9C3C33C0-8F62-413C-831C-56CF5D410A15}" type="pres">
      <dgm:prSet presAssocID="{7FF2AC17-4775-417C-8204-C007779AF0BF}" presName="hierChild4" presStyleCnt="0"/>
      <dgm:spPr/>
    </dgm:pt>
    <dgm:pt modelId="{44490BC6-80F2-4F26-989C-7B451748EE25}" type="pres">
      <dgm:prSet presAssocID="{FEFCA057-353D-46CD-B141-6A6C5A7DB7C2}" presName="Name37" presStyleLbl="parChTrans1D3" presStyleIdx="0" presStyleCnt="2"/>
      <dgm:spPr/>
      <dgm:t>
        <a:bodyPr/>
        <a:lstStyle/>
        <a:p>
          <a:endParaRPr lang="fr-FR"/>
        </a:p>
      </dgm:t>
    </dgm:pt>
    <dgm:pt modelId="{74BFAA08-8341-4A97-A36A-F89FC901711E}" type="pres">
      <dgm:prSet presAssocID="{FDA89081-DBB6-484E-BBBA-FBCC7E03CE54}" presName="hierRoot2" presStyleCnt="0">
        <dgm:presLayoutVars>
          <dgm:hierBranch val="init"/>
        </dgm:presLayoutVars>
      </dgm:prSet>
      <dgm:spPr/>
    </dgm:pt>
    <dgm:pt modelId="{B408D1C6-4672-4D80-8B34-E98E28A6B6A9}" type="pres">
      <dgm:prSet presAssocID="{FDA89081-DBB6-484E-BBBA-FBCC7E03CE54}" presName="rootComposite" presStyleCnt="0"/>
      <dgm:spPr/>
    </dgm:pt>
    <dgm:pt modelId="{C2625273-7F71-4D06-A32B-1DD6A0A75723}" type="pres">
      <dgm:prSet presAssocID="{FDA89081-DBB6-484E-BBBA-FBCC7E03CE54}" presName="rootText" presStyleLbl="node3" presStyleIdx="0" presStyleCnt="2">
        <dgm:presLayoutVars>
          <dgm:chPref val="3"/>
        </dgm:presLayoutVars>
      </dgm:prSet>
      <dgm:spPr/>
      <dgm:t>
        <a:bodyPr/>
        <a:lstStyle/>
        <a:p>
          <a:endParaRPr lang="es-ES"/>
        </a:p>
      </dgm:t>
    </dgm:pt>
    <dgm:pt modelId="{0B70885C-3904-47F8-9D85-C599836DBE7B}" type="pres">
      <dgm:prSet presAssocID="{FDA89081-DBB6-484E-BBBA-FBCC7E03CE54}" presName="rootConnector" presStyleLbl="node3" presStyleIdx="0" presStyleCnt="2"/>
      <dgm:spPr/>
      <dgm:t>
        <a:bodyPr/>
        <a:lstStyle/>
        <a:p>
          <a:endParaRPr lang="fr-FR"/>
        </a:p>
      </dgm:t>
    </dgm:pt>
    <dgm:pt modelId="{94B2E9A4-5957-4366-AEDF-EEB8CDB52BDE}" type="pres">
      <dgm:prSet presAssocID="{FDA89081-DBB6-484E-BBBA-FBCC7E03CE54}" presName="hierChild4" presStyleCnt="0"/>
      <dgm:spPr/>
    </dgm:pt>
    <dgm:pt modelId="{7EFFCB28-41D6-4C88-813A-BC11A7B31E86}" type="pres">
      <dgm:prSet presAssocID="{1740FC5D-A08A-4E83-A563-72BFC6C0720D}" presName="Name37" presStyleLbl="parChTrans1D4" presStyleIdx="0" presStyleCnt="2"/>
      <dgm:spPr/>
      <dgm:t>
        <a:bodyPr/>
        <a:lstStyle/>
        <a:p>
          <a:endParaRPr lang="fr-FR"/>
        </a:p>
      </dgm:t>
    </dgm:pt>
    <dgm:pt modelId="{00D8CF32-70CD-457D-8945-8CE391E8CA81}" type="pres">
      <dgm:prSet presAssocID="{83D23DF3-6A9D-4963-A52E-B96D846A7E9A}" presName="hierRoot2" presStyleCnt="0">
        <dgm:presLayoutVars>
          <dgm:hierBranch val="init"/>
        </dgm:presLayoutVars>
      </dgm:prSet>
      <dgm:spPr/>
    </dgm:pt>
    <dgm:pt modelId="{87D1F05E-89E2-4A5E-91D3-BAB4711C6EDE}" type="pres">
      <dgm:prSet presAssocID="{83D23DF3-6A9D-4963-A52E-B96D846A7E9A}" presName="rootComposite" presStyleCnt="0"/>
      <dgm:spPr/>
    </dgm:pt>
    <dgm:pt modelId="{ED678526-902C-4736-9F77-937CEB7E7097}" type="pres">
      <dgm:prSet presAssocID="{83D23DF3-6A9D-4963-A52E-B96D846A7E9A}" presName="rootText" presStyleLbl="node4" presStyleIdx="0" presStyleCnt="2" custScaleY="48662">
        <dgm:presLayoutVars>
          <dgm:chPref val="3"/>
        </dgm:presLayoutVars>
      </dgm:prSet>
      <dgm:spPr/>
      <dgm:t>
        <a:bodyPr/>
        <a:lstStyle/>
        <a:p>
          <a:endParaRPr lang="es-ES"/>
        </a:p>
      </dgm:t>
    </dgm:pt>
    <dgm:pt modelId="{594BFA88-C410-4A27-8E59-99DB909355C8}" type="pres">
      <dgm:prSet presAssocID="{83D23DF3-6A9D-4963-A52E-B96D846A7E9A}" presName="rootConnector" presStyleLbl="node4" presStyleIdx="0" presStyleCnt="2"/>
      <dgm:spPr/>
      <dgm:t>
        <a:bodyPr/>
        <a:lstStyle/>
        <a:p>
          <a:endParaRPr lang="fr-FR"/>
        </a:p>
      </dgm:t>
    </dgm:pt>
    <dgm:pt modelId="{1686C910-B26A-4671-B3BB-61A70A510C0F}" type="pres">
      <dgm:prSet presAssocID="{83D23DF3-6A9D-4963-A52E-B96D846A7E9A}" presName="hierChild4" presStyleCnt="0"/>
      <dgm:spPr/>
    </dgm:pt>
    <dgm:pt modelId="{B3FE5E1D-F830-4EE7-B7E4-08C4D5BA2A1D}" type="pres">
      <dgm:prSet presAssocID="{83D23DF3-6A9D-4963-A52E-B96D846A7E9A}" presName="hierChild5" presStyleCnt="0"/>
      <dgm:spPr/>
    </dgm:pt>
    <dgm:pt modelId="{F05956D0-2543-46BC-ABB8-FFA86A317A42}" type="pres">
      <dgm:prSet presAssocID="{FDA89081-DBB6-484E-BBBA-FBCC7E03CE54}" presName="hierChild5" presStyleCnt="0"/>
      <dgm:spPr/>
    </dgm:pt>
    <dgm:pt modelId="{D0FA6141-EA22-4D80-8509-756AEDFEC30F}" type="pres">
      <dgm:prSet presAssocID="{7FF2AC17-4775-417C-8204-C007779AF0BF}" presName="hierChild5" presStyleCnt="0"/>
      <dgm:spPr/>
    </dgm:pt>
    <dgm:pt modelId="{6FC379A4-A69F-4D87-85B1-E2E102FAE3D2}" type="pres">
      <dgm:prSet presAssocID="{C7369DBF-64E3-49E2-8411-3C5356E37882}" presName="Name37" presStyleLbl="parChTrans1D2" presStyleIdx="1" presStyleCnt="2"/>
      <dgm:spPr/>
      <dgm:t>
        <a:bodyPr/>
        <a:lstStyle/>
        <a:p>
          <a:endParaRPr lang="fr-FR"/>
        </a:p>
      </dgm:t>
    </dgm:pt>
    <dgm:pt modelId="{E75F6729-CCAB-420D-8206-91ACEEB4C6DB}" type="pres">
      <dgm:prSet presAssocID="{048F560C-C105-417E-8D0E-F94B2B8DED1C}" presName="hierRoot2" presStyleCnt="0">
        <dgm:presLayoutVars>
          <dgm:hierBranch val="init"/>
        </dgm:presLayoutVars>
      </dgm:prSet>
      <dgm:spPr/>
    </dgm:pt>
    <dgm:pt modelId="{E046AE38-3F8A-4D05-A6D4-8F8E13200A4F}" type="pres">
      <dgm:prSet presAssocID="{048F560C-C105-417E-8D0E-F94B2B8DED1C}" presName="rootComposite" presStyleCnt="0"/>
      <dgm:spPr/>
    </dgm:pt>
    <dgm:pt modelId="{55FD965B-7DB8-4DDC-BC78-BCA26DC95CEC}" type="pres">
      <dgm:prSet presAssocID="{048F560C-C105-417E-8D0E-F94B2B8DED1C}" presName="rootText" presStyleLbl="node2" presStyleIdx="1" presStyleCnt="2">
        <dgm:presLayoutVars>
          <dgm:chPref val="3"/>
        </dgm:presLayoutVars>
      </dgm:prSet>
      <dgm:spPr/>
      <dgm:t>
        <a:bodyPr/>
        <a:lstStyle/>
        <a:p>
          <a:endParaRPr lang="fr-FR"/>
        </a:p>
      </dgm:t>
    </dgm:pt>
    <dgm:pt modelId="{91FD63EA-8DFD-4AC7-A745-268974B60723}" type="pres">
      <dgm:prSet presAssocID="{048F560C-C105-417E-8D0E-F94B2B8DED1C}" presName="rootConnector" presStyleLbl="node2" presStyleIdx="1" presStyleCnt="2"/>
      <dgm:spPr/>
      <dgm:t>
        <a:bodyPr/>
        <a:lstStyle/>
        <a:p>
          <a:endParaRPr lang="fr-FR"/>
        </a:p>
      </dgm:t>
    </dgm:pt>
    <dgm:pt modelId="{046711CA-025B-43DD-ADD7-39082AFD1B39}" type="pres">
      <dgm:prSet presAssocID="{048F560C-C105-417E-8D0E-F94B2B8DED1C}" presName="hierChild4" presStyleCnt="0"/>
      <dgm:spPr/>
    </dgm:pt>
    <dgm:pt modelId="{79A24368-0E6E-4AFC-8D32-8836672EE996}" type="pres">
      <dgm:prSet presAssocID="{118A4131-9C84-4E70-8AF3-3DE42A1A6EE7}" presName="Name37" presStyleLbl="parChTrans1D3" presStyleIdx="1" presStyleCnt="2"/>
      <dgm:spPr/>
      <dgm:t>
        <a:bodyPr/>
        <a:lstStyle/>
        <a:p>
          <a:endParaRPr lang="fr-FR"/>
        </a:p>
      </dgm:t>
    </dgm:pt>
    <dgm:pt modelId="{C8F720A4-7DA4-4FA1-AA1E-F3D4151CBBDD}" type="pres">
      <dgm:prSet presAssocID="{3A4EEB28-B8C4-4559-9329-C662AE1D87CC}" presName="hierRoot2" presStyleCnt="0">
        <dgm:presLayoutVars>
          <dgm:hierBranch val="init"/>
        </dgm:presLayoutVars>
      </dgm:prSet>
      <dgm:spPr/>
    </dgm:pt>
    <dgm:pt modelId="{E05C9D80-2393-46E1-87FB-06FD39AA1EBD}" type="pres">
      <dgm:prSet presAssocID="{3A4EEB28-B8C4-4559-9329-C662AE1D87CC}" presName="rootComposite" presStyleCnt="0"/>
      <dgm:spPr/>
    </dgm:pt>
    <dgm:pt modelId="{6BCE2062-F49E-4ACB-B070-FACA2A6D3509}" type="pres">
      <dgm:prSet presAssocID="{3A4EEB28-B8C4-4559-9329-C662AE1D87CC}" presName="rootText" presStyleLbl="node3" presStyleIdx="1" presStyleCnt="2">
        <dgm:presLayoutVars>
          <dgm:chPref val="3"/>
        </dgm:presLayoutVars>
      </dgm:prSet>
      <dgm:spPr/>
      <dgm:t>
        <a:bodyPr/>
        <a:lstStyle/>
        <a:p>
          <a:endParaRPr lang="es-ES"/>
        </a:p>
      </dgm:t>
    </dgm:pt>
    <dgm:pt modelId="{C5244409-E87B-4C2D-B94B-A2DFF44764BC}" type="pres">
      <dgm:prSet presAssocID="{3A4EEB28-B8C4-4559-9329-C662AE1D87CC}" presName="rootConnector" presStyleLbl="node3" presStyleIdx="1" presStyleCnt="2"/>
      <dgm:spPr/>
      <dgm:t>
        <a:bodyPr/>
        <a:lstStyle/>
        <a:p>
          <a:endParaRPr lang="fr-FR"/>
        </a:p>
      </dgm:t>
    </dgm:pt>
    <dgm:pt modelId="{44B330B0-F86A-4D45-85BF-0EC4FD01CEF7}" type="pres">
      <dgm:prSet presAssocID="{3A4EEB28-B8C4-4559-9329-C662AE1D87CC}" presName="hierChild4" presStyleCnt="0"/>
      <dgm:spPr/>
    </dgm:pt>
    <dgm:pt modelId="{9AE3BCE5-B945-4946-AA4D-83F2994E7F29}" type="pres">
      <dgm:prSet presAssocID="{1D695CE7-CCAD-4E7B-A08D-383FBE6C9F38}" presName="Name37" presStyleLbl="parChTrans1D4" presStyleIdx="1" presStyleCnt="2"/>
      <dgm:spPr/>
      <dgm:t>
        <a:bodyPr/>
        <a:lstStyle/>
        <a:p>
          <a:endParaRPr lang="fr-FR"/>
        </a:p>
      </dgm:t>
    </dgm:pt>
    <dgm:pt modelId="{F28E3C45-7331-4ABD-A872-72B97ED6093F}" type="pres">
      <dgm:prSet presAssocID="{469EACB0-FF5A-4138-B9BB-6BD5059863EF}" presName="hierRoot2" presStyleCnt="0">
        <dgm:presLayoutVars>
          <dgm:hierBranch val="init"/>
        </dgm:presLayoutVars>
      </dgm:prSet>
      <dgm:spPr/>
    </dgm:pt>
    <dgm:pt modelId="{54497823-2C38-45B6-BBCF-ACCED88AB755}" type="pres">
      <dgm:prSet presAssocID="{469EACB0-FF5A-4138-B9BB-6BD5059863EF}" presName="rootComposite" presStyleCnt="0"/>
      <dgm:spPr/>
    </dgm:pt>
    <dgm:pt modelId="{FD3F0336-FF43-4FEA-B09E-80FB9809458D}" type="pres">
      <dgm:prSet presAssocID="{469EACB0-FF5A-4138-B9BB-6BD5059863EF}" presName="rootText" presStyleLbl="node4" presStyleIdx="1" presStyleCnt="2" custScaleY="48662">
        <dgm:presLayoutVars>
          <dgm:chPref val="3"/>
        </dgm:presLayoutVars>
      </dgm:prSet>
      <dgm:spPr/>
      <dgm:t>
        <a:bodyPr/>
        <a:lstStyle/>
        <a:p>
          <a:endParaRPr lang="es-ES"/>
        </a:p>
      </dgm:t>
    </dgm:pt>
    <dgm:pt modelId="{1116373E-76FC-480B-9F6F-3FD14112C3F3}" type="pres">
      <dgm:prSet presAssocID="{469EACB0-FF5A-4138-B9BB-6BD5059863EF}" presName="rootConnector" presStyleLbl="node4" presStyleIdx="1" presStyleCnt="2"/>
      <dgm:spPr/>
      <dgm:t>
        <a:bodyPr/>
        <a:lstStyle/>
        <a:p>
          <a:endParaRPr lang="fr-FR"/>
        </a:p>
      </dgm:t>
    </dgm:pt>
    <dgm:pt modelId="{44A67DBE-F609-45C7-BCCD-DD3966101D15}" type="pres">
      <dgm:prSet presAssocID="{469EACB0-FF5A-4138-B9BB-6BD5059863EF}" presName="hierChild4" presStyleCnt="0"/>
      <dgm:spPr/>
    </dgm:pt>
    <dgm:pt modelId="{9EC79D48-9D50-4F81-B885-CB2C6763BE6E}" type="pres">
      <dgm:prSet presAssocID="{469EACB0-FF5A-4138-B9BB-6BD5059863EF}" presName="hierChild5" presStyleCnt="0"/>
      <dgm:spPr/>
    </dgm:pt>
    <dgm:pt modelId="{404DC9C0-5FD3-4F68-B231-8B85811CFB59}" type="pres">
      <dgm:prSet presAssocID="{3A4EEB28-B8C4-4559-9329-C662AE1D87CC}" presName="hierChild5" presStyleCnt="0"/>
      <dgm:spPr/>
    </dgm:pt>
    <dgm:pt modelId="{43FCC1E7-5999-4DD5-A59A-991B90A5ACF8}" type="pres">
      <dgm:prSet presAssocID="{048F560C-C105-417E-8D0E-F94B2B8DED1C}" presName="hierChild5" presStyleCnt="0"/>
      <dgm:spPr/>
    </dgm:pt>
    <dgm:pt modelId="{945A136E-AF1D-4AE5-ACF2-3D41B2A60B7C}" type="pres">
      <dgm:prSet presAssocID="{473BCDCA-B387-4600-83CA-899388E36FBE}" presName="hierChild3" presStyleCnt="0"/>
      <dgm:spPr/>
    </dgm:pt>
  </dgm:ptLst>
  <dgm:cxnLst>
    <dgm:cxn modelId="{89EA0C91-7E1A-48C9-887A-986B1A510CE8}" type="presOf" srcId="{048F560C-C105-417E-8D0E-F94B2B8DED1C}" destId="{55FD965B-7DB8-4DDC-BC78-BCA26DC95CEC}" srcOrd="0" destOrd="0" presId="urn:microsoft.com/office/officeart/2005/8/layout/orgChart1"/>
    <dgm:cxn modelId="{68C9CE58-6BB7-4836-9AD0-3EE6C4137640}" srcId="{473BCDCA-B387-4600-83CA-899388E36FBE}" destId="{048F560C-C105-417E-8D0E-F94B2B8DED1C}" srcOrd="1" destOrd="0" parTransId="{C7369DBF-64E3-49E2-8411-3C5356E37882}" sibTransId="{D0C6F314-8D04-40C1-8AC6-E67275789766}"/>
    <dgm:cxn modelId="{3F32C973-3AB5-4130-937A-68E1DA7D7B5B}" type="presOf" srcId="{8206D527-98B8-449C-B8DC-4D445F4A21B9}" destId="{EECECA14-56ED-4ED9-93A7-953DDA71FF56}" srcOrd="0" destOrd="0" presId="urn:microsoft.com/office/officeart/2005/8/layout/orgChart1"/>
    <dgm:cxn modelId="{E622A813-EEC3-4C24-9606-962A7F60D2FE}" type="presOf" srcId="{118A4131-9C84-4E70-8AF3-3DE42A1A6EE7}" destId="{79A24368-0E6E-4AFC-8D32-8836672EE996}" srcOrd="0" destOrd="0" presId="urn:microsoft.com/office/officeart/2005/8/layout/orgChart1"/>
    <dgm:cxn modelId="{B3945DED-607A-413B-BCCD-794D2D49B7A6}" srcId="{048F560C-C105-417E-8D0E-F94B2B8DED1C}" destId="{3A4EEB28-B8C4-4559-9329-C662AE1D87CC}" srcOrd="0" destOrd="0" parTransId="{118A4131-9C84-4E70-8AF3-3DE42A1A6EE7}" sibTransId="{0C63DFCC-55AB-4704-A656-6B059D3F70A8}"/>
    <dgm:cxn modelId="{B77BA6E7-C848-4CF8-97DE-DFF39B4B6F43}" type="presOf" srcId="{473BCDCA-B387-4600-83CA-899388E36FBE}" destId="{B283E5B8-0CC0-4B69-83FB-6E0553950D25}" srcOrd="1" destOrd="0" presId="urn:microsoft.com/office/officeart/2005/8/layout/orgChart1"/>
    <dgm:cxn modelId="{A335B899-0C0C-444C-9ACA-53890AF4ADA8}" type="presOf" srcId="{FDA89081-DBB6-484E-BBBA-FBCC7E03CE54}" destId="{0B70885C-3904-47F8-9D85-C599836DBE7B}" srcOrd="1" destOrd="0" presId="urn:microsoft.com/office/officeart/2005/8/layout/orgChart1"/>
    <dgm:cxn modelId="{25516019-A9FC-42AC-A3D9-243E85856345}" type="presOf" srcId="{7FF2AC17-4775-417C-8204-C007779AF0BF}" destId="{87FDE45A-FCE6-403D-AD4A-A5FA7F4EEA31}" srcOrd="1" destOrd="0" presId="urn:microsoft.com/office/officeart/2005/8/layout/orgChart1"/>
    <dgm:cxn modelId="{DA7A7257-DA60-4B5D-B130-134A36CEFEBB}" type="presOf" srcId="{FDA89081-DBB6-484E-BBBA-FBCC7E03CE54}" destId="{C2625273-7F71-4D06-A32B-1DD6A0A75723}" srcOrd="0" destOrd="0" presId="urn:microsoft.com/office/officeart/2005/8/layout/orgChart1"/>
    <dgm:cxn modelId="{AD93959A-67C5-42FA-9C4C-2255ED9BDD34}" type="presOf" srcId="{3A4EEB28-B8C4-4559-9329-C662AE1D87CC}" destId="{C5244409-E87B-4C2D-B94B-A2DFF44764BC}" srcOrd="1" destOrd="0" presId="urn:microsoft.com/office/officeart/2005/8/layout/orgChart1"/>
    <dgm:cxn modelId="{C9A59FFE-E74B-4EF1-A09C-49A30494A4AE}" type="presOf" srcId="{8625469F-84CA-46C3-B8D9-290DAADD363A}" destId="{21E39AB9-5160-4ACD-B3B1-B5C12F9CF746}" srcOrd="0" destOrd="0" presId="urn:microsoft.com/office/officeart/2005/8/layout/orgChart1"/>
    <dgm:cxn modelId="{CF8D89ED-0928-44EF-9FD8-0CB79AA1334B}" type="presOf" srcId="{469EACB0-FF5A-4138-B9BB-6BD5059863EF}" destId="{FD3F0336-FF43-4FEA-B09E-80FB9809458D}" srcOrd="0" destOrd="0" presId="urn:microsoft.com/office/officeart/2005/8/layout/orgChart1"/>
    <dgm:cxn modelId="{47A5F21E-2AD4-410B-86DC-F70E62AD6859}" type="presOf" srcId="{7FF2AC17-4775-417C-8204-C007779AF0BF}" destId="{CCBF4CA3-4694-45D7-8954-50F497B3F9FD}" srcOrd="0" destOrd="0" presId="urn:microsoft.com/office/officeart/2005/8/layout/orgChart1"/>
    <dgm:cxn modelId="{679C5651-A58A-48D8-AA23-4D8EA6C46BE9}" type="presOf" srcId="{1D695CE7-CCAD-4E7B-A08D-383FBE6C9F38}" destId="{9AE3BCE5-B945-4946-AA4D-83F2994E7F29}" srcOrd="0" destOrd="0" presId="urn:microsoft.com/office/officeart/2005/8/layout/orgChart1"/>
    <dgm:cxn modelId="{C1B5D699-AAC7-412D-A438-5F560CB18C96}" srcId="{8625469F-84CA-46C3-B8D9-290DAADD363A}" destId="{473BCDCA-B387-4600-83CA-899388E36FBE}" srcOrd="0" destOrd="0" parTransId="{BED861E3-D689-4DBA-95B9-404E5E084EAE}" sibTransId="{0E8CADE8-7A38-4015-9778-B039213D553A}"/>
    <dgm:cxn modelId="{13E10E7A-5A8D-476E-978D-3ADA7C62421F}" srcId="{3A4EEB28-B8C4-4559-9329-C662AE1D87CC}" destId="{469EACB0-FF5A-4138-B9BB-6BD5059863EF}" srcOrd="0" destOrd="0" parTransId="{1D695CE7-CCAD-4E7B-A08D-383FBE6C9F38}" sibTransId="{B845E924-007E-4DE2-B076-8664B624F501}"/>
    <dgm:cxn modelId="{731D9992-4422-4D46-ADB8-5131B59DC75E}" srcId="{7FF2AC17-4775-417C-8204-C007779AF0BF}" destId="{FDA89081-DBB6-484E-BBBA-FBCC7E03CE54}" srcOrd="0" destOrd="0" parTransId="{FEFCA057-353D-46CD-B141-6A6C5A7DB7C2}" sibTransId="{138B3E71-A6A4-4CDF-A347-F0366CEA9905}"/>
    <dgm:cxn modelId="{CFF2743D-9762-483E-A22F-8860C7F5ED31}" type="presOf" srcId="{C7369DBF-64E3-49E2-8411-3C5356E37882}" destId="{6FC379A4-A69F-4D87-85B1-E2E102FAE3D2}" srcOrd="0" destOrd="0" presId="urn:microsoft.com/office/officeart/2005/8/layout/orgChart1"/>
    <dgm:cxn modelId="{85D7B32C-D60C-4006-B4D3-8C1942F32C63}" srcId="{FDA89081-DBB6-484E-BBBA-FBCC7E03CE54}" destId="{83D23DF3-6A9D-4963-A52E-B96D846A7E9A}" srcOrd="0" destOrd="0" parTransId="{1740FC5D-A08A-4E83-A563-72BFC6C0720D}" sibTransId="{E72AF747-D118-4ECB-BA74-2C347BF21B0E}"/>
    <dgm:cxn modelId="{0E7AF686-D2BD-40FC-83CA-282489D4018D}" type="presOf" srcId="{1740FC5D-A08A-4E83-A563-72BFC6C0720D}" destId="{7EFFCB28-41D6-4C88-813A-BC11A7B31E86}" srcOrd="0" destOrd="0" presId="urn:microsoft.com/office/officeart/2005/8/layout/orgChart1"/>
    <dgm:cxn modelId="{47B7EF64-A8C5-46A4-92B8-AB609557AB4B}" srcId="{473BCDCA-B387-4600-83CA-899388E36FBE}" destId="{7FF2AC17-4775-417C-8204-C007779AF0BF}" srcOrd="0" destOrd="0" parTransId="{8206D527-98B8-449C-B8DC-4D445F4A21B9}" sibTransId="{059FB01B-4A8F-4B3C-A8A3-021AE7B11084}"/>
    <dgm:cxn modelId="{D98399CE-770E-4576-9DF3-6653C6BA95FE}" type="presOf" srcId="{473BCDCA-B387-4600-83CA-899388E36FBE}" destId="{FAE03E91-111A-4B6D-B981-394BEC9D66C7}" srcOrd="0" destOrd="0" presId="urn:microsoft.com/office/officeart/2005/8/layout/orgChart1"/>
    <dgm:cxn modelId="{19BF11E2-1892-4A6D-8DD9-4CC110FAB0C4}" type="presOf" srcId="{83D23DF3-6A9D-4963-A52E-B96D846A7E9A}" destId="{594BFA88-C410-4A27-8E59-99DB909355C8}" srcOrd="1" destOrd="0" presId="urn:microsoft.com/office/officeart/2005/8/layout/orgChart1"/>
    <dgm:cxn modelId="{70520CF6-9791-4438-BF28-39991674CA53}" type="presOf" srcId="{FEFCA057-353D-46CD-B141-6A6C5A7DB7C2}" destId="{44490BC6-80F2-4F26-989C-7B451748EE25}" srcOrd="0" destOrd="0" presId="urn:microsoft.com/office/officeart/2005/8/layout/orgChart1"/>
    <dgm:cxn modelId="{79A5B139-ECDF-4D3F-9530-F3F06262B444}" type="presOf" srcId="{048F560C-C105-417E-8D0E-F94B2B8DED1C}" destId="{91FD63EA-8DFD-4AC7-A745-268974B60723}" srcOrd="1" destOrd="0" presId="urn:microsoft.com/office/officeart/2005/8/layout/orgChart1"/>
    <dgm:cxn modelId="{FA286574-D2BA-4A57-9BA9-FECE30737217}" type="presOf" srcId="{469EACB0-FF5A-4138-B9BB-6BD5059863EF}" destId="{1116373E-76FC-480B-9F6F-3FD14112C3F3}" srcOrd="1" destOrd="0" presId="urn:microsoft.com/office/officeart/2005/8/layout/orgChart1"/>
    <dgm:cxn modelId="{FBD73D90-A086-4FFA-97A0-60F54207D867}" type="presOf" srcId="{83D23DF3-6A9D-4963-A52E-B96D846A7E9A}" destId="{ED678526-902C-4736-9F77-937CEB7E7097}" srcOrd="0" destOrd="0" presId="urn:microsoft.com/office/officeart/2005/8/layout/orgChart1"/>
    <dgm:cxn modelId="{38B1BCE6-91F0-492E-A5DA-5C75EC958386}" type="presOf" srcId="{3A4EEB28-B8C4-4559-9329-C662AE1D87CC}" destId="{6BCE2062-F49E-4ACB-B070-FACA2A6D3509}" srcOrd="0" destOrd="0" presId="urn:microsoft.com/office/officeart/2005/8/layout/orgChart1"/>
    <dgm:cxn modelId="{4ECC569E-B78E-4694-B7C9-568AB93F53E2}" type="presParOf" srcId="{21E39AB9-5160-4ACD-B3B1-B5C12F9CF746}" destId="{62E66AC9-A32E-42B9-AE9C-43D51A3772EE}" srcOrd="0" destOrd="0" presId="urn:microsoft.com/office/officeart/2005/8/layout/orgChart1"/>
    <dgm:cxn modelId="{D7554221-F804-4625-87E0-71720A9AA5C5}" type="presParOf" srcId="{62E66AC9-A32E-42B9-AE9C-43D51A3772EE}" destId="{1B17DD75-98B0-4BD5-A770-4A464FB479C8}" srcOrd="0" destOrd="0" presId="urn:microsoft.com/office/officeart/2005/8/layout/orgChart1"/>
    <dgm:cxn modelId="{2E8A7C9B-6980-43EA-864D-B18FED2A3161}" type="presParOf" srcId="{1B17DD75-98B0-4BD5-A770-4A464FB479C8}" destId="{FAE03E91-111A-4B6D-B981-394BEC9D66C7}" srcOrd="0" destOrd="0" presId="urn:microsoft.com/office/officeart/2005/8/layout/orgChart1"/>
    <dgm:cxn modelId="{D2EF0670-33F5-42C0-8F9E-E5D56AC80114}" type="presParOf" srcId="{1B17DD75-98B0-4BD5-A770-4A464FB479C8}" destId="{B283E5B8-0CC0-4B69-83FB-6E0553950D25}" srcOrd="1" destOrd="0" presId="urn:microsoft.com/office/officeart/2005/8/layout/orgChart1"/>
    <dgm:cxn modelId="{C3436164-D553-4727-BB57-AEBB55E54B5B}" type="presParOf" srcId="{62E66AC9-A32E-42B9-AE9C-43D51A3772EE}" destId="{0391E974-A03B-4BAA-B558-1D5EAA5D5077}" srcOrd="1" destOrd="0" presId="urn:microsoft.com/office/officeart/2005/8/layout/orgChart1"/>
    <dgm:cxn modelId="{87A6647C-3EAC-42B3-A886-953D00DE97D7}" type="presParOf" srcId="{0391E974-A03B-4BAA-B558-1D5EAA5D5077}" destId="{EECECA14-56ED-4ED9-93A7-953DDA71FF56}" srcOrd="0" destOrd="0" presId="urn:microsoft.com/office/officeart/2005/8/layout/orgChart1"/>
    <dgm:cxn modelId="{EC8351A9-4737-46BB-AD2F-FDC87A90FE03}" type="presParOf" srcId="{0391E974-A03B-4BAA-B558-1D5EAA5D5077}" destId="{8F2ED416-65D3-4DB5-9731-3AB4241A5CCC}" srcOrd="1" destOrd="0" presId="urn:microsoft.com/office/officeart/2005/8/layout/orgChart1"/>
    <dgm:cxn modelId="{7F97FC7D-C6C9-451A-BAD5-DE4692EAB46E}" type="presParOf" srcId="{8F2ED416-65D3-4DB5-9731-3AB4241A5CCC}" destId="{DE2154CC-0D65-46E5-97E3-2BE91E20668F}" srcOrd="0" destOrd="0" presId="urn:microsoft.com/office/officeart/2005/8/layout/orgChart1"/>
    <dgm:cxn modelId="{7A36A33E-BA86-4DDC-9069-0DC7936FB46F}" type="presParOf" srcId="{DE2154CC-0D65-46E5-97E3-2BE91E20668F}" destId="{CCBF4CA3-4694-45D7-8954-50F497B3F9FD}" srcOrd="0" destOrd="0" presId="urn:microsoft.com/office/officeart/2005/8/layout/orgChart1"/>
    <dgm:cxn modelId="{7DF2123C-1B83-4D1E-AABB-5B4C23D21DAF}" type="presParOf" srcId="{DE2154CC-0D65-46E5-97E3-2BE91E20668F}" destId="{87FDE45A-FCE6-403D-AD4A-A5FA7F4EEA31}" srcOrd="1" destOrd="0" presId="urn:microsoft.com/office/officeart/2005/8/layout/orgChart1"/>
    <dgm:cxn modelId="{8779AC98-085A-4389-9029-4C98080DF2D1}" type="presParOf" srcId="{8F2ED416-65D3-4DB5-9731-3AB4241A5CCC}" destId="{9C3C33C0-8F62-413C-831C-56CF5D410A15}" srcOrd="1" destOrd="0" presId="urn:microsoft.com/office/officeart/2005/8/layout/orgChart1"/>
    <dgm:cxn modelId="{D6D3E8EF-460D-428C-A318-701F794BE5DF}" type="presParOf" srcId="{9C3C33C0-8F62-413C-831C-56CF5D410A15}" destId="{44490BC6-80F2-4F26-989C-7B451748EE25}" srcOrd="0" destOrd="0" presId="urn:microsoft.com/office/officeart/2005/8/layout/orgChart1"/>
    <dgm:cxn modelId="{AEE129AC-2257-4A7F-913E-B5D0B00F6EE5}" type="presParOf" srcId="{9C3C33C0-8F62-413C-831C-56CF5D410A15}" destId="{74BFAA08-8341-4A97-A36A-F89FC901711E}" srcOrd="1" destOrd="0" presId="urn:microsoft.com/office/officeart/2005/8/layout/orgChart1"/>
    <dgm:cxn modelId="{3D489E73-E0A4-40E2-AFC5-A527369E7E1D}" type="presParOf" srcId="{74BFAA08-8341-4A97-A36A-F89FC901711E}" destId="{B408D1C6-4672-4D80-8B34-E98E28A6B6A9}" srcOrd="0" destOrd="0" presId="urn:microsoft.com/office/officeart/2005/8/layout/orgChart1"/>
    <dgm:cxn modelId="{CDA85814-D9B5-4227-8444-35F9A8E3B403}" type="presParOf" srcId="{B408D1C6-4672-4D80-8B34-E98E28A6B6A9}" destId="{C2625273-7F71-4D06-A32B-1DD6A0A75723}" srcOrd="0" destOrd="0" presId="urn:microsoft.com/office/officeart/2005/8/layout/orgChart1"/>
    <dgm:cxn modelId="{9B9A818F-686A-43EE-872D-58711EB996EC}" type="presParOf" srcId="{B408D1C6-4672-4D80-8B34-E98E28A6B6A9}" destId="{0B70885C-3904-47F8-9D85-C599836DBE7B}" srcOrd="1" destOrd="0" presId="urn:microsoft.com/office/officeart/2005/8/layout/orgChart1"/>
    <dgm:cxn modelId="{B5AC6697-AE80-4462-9AC5-DA18D9CFD089}" type="presParOf" srcId="{74BFAA08-8341-4A97-A36A-F89FC901711E}" destId="{94B2E9A4-5957-4366-AEDF-EEB8CDB52BDE}" srcOrd="1" destOrd="0" presId="urn:microsoft.com/office/officeart/2005/8/layout/orgChart1"/>
    <dgm:cxn modelId="{6E1AC3D2-DE9B-4BC2-BA7F-306214AAAA37}" type="presParOf" srcId="{94B2E9A4-5957-4366-AEDF-EEB8CDB52BDE}" destId="{7EFFCB28-41D6-4C88-813A-BC11A7B31E86}" srcOrd="0" destOrd="0" presId="urn:microsoft.com/office/officeart/2005/8/layout/orgChart1"/>
    <dgm:cxn modelId="{0A0668F9-51EA-4629-AF53-1B3168081C7E}" type="presParOf" srcId="{94B2E9A4-5957-4366-AEDF-EEB8CDB52BDE}" destId="{00D8CF32-70CD-457D-8945-8CE391E8CA81}" srcOrd="1" destOrd="0" presId="urn:microsoft.com/office/officeart/2005/8/layout/orgChart1"/>
    <dgm:cxn modelId="{224743BE-B11B-4183-8FCF-EB53EFC5D247}" type="presParOf" srcId="{00D8CF32-70CD-457D-8945-8CE391E8CA81}" destId="{87D1F05E-89E2-4A5E-91D3-BAB4711C6EDE}" srcOrd="0" destOrd="0" presId="urn:microsoft.com/office/officeart/2005/8/layout/orgChart1"/>
    <dgm:cxn modelId="{9833DAF2-0A1C-40BA-A544-D6D813BA5BCA}" type="presParOf" srcId="{87D1F05E-89E2-4A5E-91D3-BAB4711C6EDE}" destId="{ED678526-902C-4736-9F77-937CEB7E7097}" srcOrd="0" destOrd="0" presId="urn:microsoft.com/office/officeart/2005/8/layout/orgChart1"/>
    <dgm:cxn modelId="{76699C11-AD85-4459-8484-5E6910A35DB3}" type="presParOf" srcId="{87D1F05E-89E2-4A5E-91D3-BAB4711C6EDE}" destId="{594BFA88-C410-4A27-8E59-99DB909355C8}" srcOrd="1" destOrd="0" presId="urn:microsoft.com/office/officeart/2005/8/layout/orgChart1"/>
    <dgm:cxn modelId="{1C521ED1-A7EE-43F8-A5CD-A04B48C273F3}" type="presParOf" srcId="{00D8CF32-70CD-457D-8945-8CE391E8CA81}" destId="{1686C910-B26A-4671-B3BB-61A70A510C0F}" srcOrd="1" destOrd="0" presId="urn:microsoft.com/office/officeart/2005/8/layout/orgChart1"/>
    <dgm:cxn modelId="{D74336C2-F905-46F8-9285-5EE8BD8ACB7C}" type="presParOf" srcId="{00D8CF32-70CD-457D-8945-8CE391E8CA81}" destId="{B3FE5E1D-F830-4EE7-B7E4-08C4D5BA2A1D}" srcOrd="2" destOrd="0" presId="urn:microsoft.com/office/officeart/2005/8/layout/orgChart1"/>
    <dgm:cxn modelId="{D1C2CB1F-7586-46D6-9162-4B97D5E744CD}" type="presParOf" srcId="{74BFAA08-8341-4A97-A36A-F89FC901711E}" destId="{F05956D0-2543-46BC-ABB8-FFA86A317A42}" srcOrd="2" destOrd="0" presId="urn:microsoft.com/office/officeart/2005/8/layout/orgChart1"/>
    <dgm:cxn modelId="{DB026FB6-A872-4940-9D26-8C4B2C55DDBC}" type="presParOf" srcId="{8F2ED416-65D3-4DB5-9731-3AB4241A5CCC}" destId="{D0FA6141-EA22-4D80-8509-756AEDFEC30F}" srcOrd="2" destOrd="0" presId="urn:microsoft.com/office/officeart/2005/8/layout/orgChart1"/>
    <dgm:cxn modelId="{3877C4CD-3725-4CA1-8A9F-CF97A22F38CB}" type="presParOf" srcId="{0391E974-A03B-4BAA-B558-1D5EAA5D5077}" destId="{6FC379A4-A69F-4D87-85B1-E2E102FAE3D2}" srcOrd="2" destOrd="0" presId="urn:microsoft.com/office/officeart/2005/8/layout/orgChart1"/>
    <dgm:cxn modelId="{F71216C4-05AC-4399-B24D-6B4F916E3C11}" type="presParOf" srcId="{0391E974-A03B-4BAA-B558-1D5EAA5D5077}" destId="{E75F6729-CCAB-420D-8206-91ACEEB4C6DB}" srcOrd="3" destOrd="0" presId="urn:microsoft.com/office/officeart/2005/8/layout/orgChart1"/>
    <dgm:cxn modelId="{4E20853B-077C-4DE5-B1F6-A5D21C2A9205}" type="presParOf" srcId="{E75F6729-CCAB-420D-8206-91ACEEB4C6DB}" destId="{E046AE38-3F8A-4D05-A6D4-8F8E13200A4F}" srcOrd="0" destOrd="0" presId="urn:microsoft.com/office/officeart/2005/8/layout/orgChart1"/>
    <dgm:cxn modelId="{AC62B15B-C774-4F0A-AF8F-FB7D1AF059D6}" type="presParOf" srcId="{E046AE38-3F8A-4D05-A6D4-8F8E13200A4F}" destId="{55FD965B-7DB8-4DDC-BC78-BCA26DC95CEC}" srcOrd="0" destOrd="0" presId="urn:microsoft.com/office/officeart/2005/8/layout/orgChart1"/>
    <dgm:cxn modelId="{7E1711B2-3FB8-40C7-B777-1A40C0400917}" type="presParOf" srcId="{E046AE38-3F8A-4D05-A6D4-8F8E13200A4F}" destId="{91FD63EA-8DFD-4AC7-A745-268974B60723}" srcOrd="1" destOrd="0" presId="urn:microsoft.com/office/officeart/2005/8/layout/orgChart1"/>
    <dgm:cxn modelId="{202F8B96-207F-4DC7-BD2F-1C64736BB336}" type="presParOf" srcId="{E75F6729-CCAB-420D-8206-91ACEEB4C6DB}" destId="{046711CA-025B-43DD-ADD7-39082AFD1B39}" srcOrd="1" destOrd="0" presId="urn:microsoft.com/office/officeart/2005/8/layout/orgChart1"/>
    <dgm:cxn modelId="{4E8F8772-33DD-4453-8C7B-D9756E20762B}" type="presParOf" srcId="{046711CA-025B-43DD-ADD7-39082AFD1B39}" destId="{79A24368-0E6E-4AFC-8D32-8836672EE996}" srcOrd="0" destOrd="0" presId="urn:microsoft.com/office/officeart/2005/8/layout/orgChart1"/>
    <dgm:cxn modelId="{C018E274-AE11-40D8-99A0-D4303E1E5E4E}" type="presParOf" srcId="{046711CA-025B-43DD-ADD7-39082AFD1B39}" destId="{C8F720A4-7DA4-4FA1-AA1E-F3D4151CBBDD}" srcOrd="1" destOrd="0" presId="urn:microsoft.com/office/officeart/2005/8/layout/orgChart1"/>
    <dgm:cxn modelId="{A166EF1F-344A-41BC-9FE6-2275CD427A87}" type="presParOf" srcId="{C8F720A4-7DA4-4FA1-AA1E-F3D4151CBBDD}" destId="{E05C9D80-2393-46E1-87FB-06FD39AA1EBD}" srcOrd="0" destOrd="0" presId="urn:microsoft.com/office/officeart/2005/8/layout/orgChart1"/>
    <dgm:cxn modelId="{D1AD319D-B31A-44B6-909A-31006506AC3F}" type="presParOf" srcId="{E05C9D80-2393-46E1-87FB-06FD39AA1EBD}" destId="{6BCE2062-F49E-4ACB-B070-FACA2A6D3509}" srcOrd="0" destOrd="0" presId="urn:microsoft.com/office/officeart/2005/8/layout/orgChart1"/>
    <dgm:cxn modelId="{F0BFDD76-EB71-40A0-8CA6-59DD59AD0AE4}" type="presParOf" srcId="{E05C9D80-2393-46E1-87FB-06FD39AA1EBD}" destId="{C5244409-E87B-4C2D-B94B-A2DFF44764BC}" srcOrd="1" destOrd="0" presId="urn:microsoft.com/office/officeart/2005/8/layout/orgChart1"/>
    <dgm:cxn modelId="{2AAF89F4-1A2F-4AE4-BE7D-9B48F1BE4EC4}" type="presParOf" srcId="{C8F720A4-7DA4-4FA1-AA1E-F3D4151CBBDD}" destId="{44B330B0-F86A-4D45-85BF-0EC4FD01CEF7}" srcOrd="1" destOrd="0" presId="urn:microsoft.com/office/officeart/2005/8/layout/orgChart1"/>
    <dgm:cxn modelId="{EDDE4520-B5D1-4185-B828-745A2AFB3ACF}" type="presParOf" srcId="{44B330B0-F86A-4D45-85BF-0EC4FD01CEF7}" destId="{9AE3BCE5-B945-4946-AA4D-83F2994E7F29}" srcOrd="0" destOrd="0" presId="urn:microsoft.com/office/officeart/2005/8/layout/orgChart1"/>
    <dgm:cxn modelId="{7895D36C-8945-4EA4-BD4A-4578D4B28671}" type="presParOf" srcId="{44B330B0-F86A-4D45-85BF-0EC4FD01CEF7}" destId="{F28E3C45-7331-4ABD-A872-72B97ED6093F}" srcOrd="1" destOrd="0" presId="urn:microsoft.com/office/officeart/2005/8/layout/orgChart1"/>
    <dgm:cxn modelId="{0ECE655E-9129-4BEB-B473-701130F05DC6}" type="presParOf" srcId="{F28E3C45-7331-4ABD-A872-72B97ED6093F}" destId="{54497823-2C38-45B6-BBCF-ACCED88AB755}" srcOrd="0" destOrd="0" presId="urn:microsoft.com/office/officeart/2005/8/layout/orgChart1"/>
    <dgm:cxn modelId="{4583F69A-8041-4C3B-923D-4441D7F5FC5F}" type="presParOf" srcId="{54497823-2C38-45B6-BBCF-ACCED88AB755}" destId="{FD3F0336-FF43-4FEA-B09E-80FB9809458D}" srcOrd="0" destOrd="0" presId="urn:microsoft.com/office/officeart/2005/8/layout/orgChart1"/>
    <dgm:cxn modelId="{6F4E0FBB-CA38-444E-926A-1BBC77B3319D}" type="presParOf" srcId="{54497823-2C38-45B6-BBCF-ACCED88AB755}" destId="{1116373E-76FC-480B-9F6F-3FD14112C3F3}" srcOrd="1" destOrd="0" presId="urn:microsoft.com/office/officeart/2005/8/layout/orgChart1"/>
    <dgm:cxn modelId="{7FF07B13-D861-4104-A366-84D634FDED72}" type="presParOf" srcId="{F28E3C45-7331-4ABD-A872-72B97ED6093F}" destId="{44A67DBE-F609-45C7-BCCD-DD3966101D15}" srcOrd="1" destOrd="0" presId="urn:microsoft.com/office/officeart/2005/8/layout/orgChart1"/>
    <dgm:cxn modelId="{A0010651-031A-42CF-B73A-AE236E99D619}" type="presParOf" srcId="{F28E3C45-7331-4ABD-A872-72B97ED6093F}" destId="{9EC79D48-9D50-4F81-B885-CB2C6763BE6E}" srcOrd="2" destOrd="0" presId="urn:microsoft.com/office/officeart/2005/8/layout/orgChart1"/>
    <dgm:cxn modelId="{7F02FEA6-4B91-43DA-BF41-44205E4685FE}" type="presParOf" srcId="{C8F720A4-7DA4-4FA1-AA1E-F3D4151CBBDD}" destId="{404DC9C0-5FD3-4F68-B231-8B85811CFB59}" srcOrd="2" destOrd="0" presId="urn:microsoft.com/office/officeart/2005/8/layout/orgChart1"/>
    <dgm:cxn modelId="{02E0CC0A-2452-4DD9-9D90-770FE368247C}" type="presParOf" srcId="{E75F6729-CCAB-420D-8206-91ACEEB4C6DB}" destId="{43FCC1E7-5999-4DD5-A59A-991B90A5ACF8}" srcOrd="2" destOrd="0" presId="urn:microsoft.com/office/officeart/2005/8/layout/orgChart1"/>
    <dgm:cxn modelId="{9DF6B90B-C46C-48C8-8C74-773137D72E07}" type="presParOf" srcId="{62E66AC9-A32E-42B9-AE9C-43D51A3772EE}" destId="{945A136E-AF1D-4AE5-ACF2-3D41B2A60B7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3BCE5-B945-4946-AA4D-83F2994E7F29}">
      <dsp:nvSpPr>
        <dsp:cNvPr id="0" name=""/>
        <dsp:cNvSpPr/>
      </dsp:nvSpPr>
      <dsp:spPr>
        <a:xfrm>
          <a:off x="1074474" y="4182513"/>
          <a:ext cx="326587" cy="722095"/>
        </a:xfrm>
        <a:custGeom>
          <a:avLst/>
          <a:gdLst/>
          <a:ahLst/>
          <a:cxnLst/>
          <a:rect l="0" t="0" r="0" b="0"/>
          <a:pathLst>
            <a:path>
              <a:moveTo>
                <a:pt x="0" y="0"/>
              </a:moveTo>
              <a:lnTo>
                <a:pt x="0" y="722095"/>
              </a:lnTo>
              <a:lnTo>
                <a:pt x="326587" y="72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A24368-0E6E-4AFC-8D32-8836672EE996}">
      <dsp:nvSpPr>
        <dsp:cNvPr id="0" name=""/>
        <dsp:cNvSpPr/>
      </dsp:nvSpPr>
      <dsp:spPr>
        <a:xfrm>
          <a:off x="1899654" y="2636666"/>
          <a:ext cx="91440" cy="457222"/>
        </a:xfrm>
        <a:custGeom>
          <a:avLst/>
          <a:gdLst/>
          <a:ahLst/>
          <a:cxnLst/>
          <a:rect l="0" t="0" r="0" b="0"/>
          <a:pathLst>
            <a:path>
              <a:moveTo>
                <a:pt x="45720" y="0"/>
              </a:moveTo>
              <a:lnTo>
                <a:pt x="45720" y="457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C379A4-A69F-4D87-85B1-E2E102FAE3D2}">
      <dsp:nvSpPr>
        <dsp:cNvPr id="0" name=""/>
        <dsp:cNvSpPr/>
      </dsp:nvSpPr>
      <dsp:spPr>
        <a:xfrm>
          <a:off x="1945374" y="1090820"/>
          <a:ext cx="1317235" cy="457222"/>
        </a:xfrm>
        <a:custGeom>
          <a:avLst/>
          <a:gdLst/>
          <a:ahLst/>
          <a:cxnLst/>
          <a:rect l="0" t="0" r="0" b="0"/>
          <a:pathLst>
            <a:path>
              <a:moveTo>
                <a:pt x="1317235" y="0"/>
              </a:moveTo>
              <a:lnTo>
                <a:pt x="1317235" y="228611"/>
              </a:lnTo>
              <a:lnTo>
                <a:pt x="0" y="228611"/>
              </a:lnTo>
              <a:lnTo>
                <a:pt x="0" y="4572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FCB28-41D6-4C88-813A-BC11A7B31E86}">
      <dsp:nvSpPr>
        <dsp:cNvPr id="0" name=""/>
        <dsp:cNvSpPr/>
      </dsp:nvSpPr>
      <dsp:spPr>
        <a:xfrm>
          <a:off x="3708945" y="4182513"/>
          <a:ext cx="326587" cy="722095"/>
        </a:xfrm>
        <a:custGeom>
          <a:avLst/>
          <a:gdLst/>
          <a:ahLst/>
          <a:cxnLst/>
          <a:rect l="0" t="0" r="0" b="0"/>
          <a:pathLst>
            <a:path>
              <a:moveTo>
                <a:pt x="0" y="0"/>
              </a:moveTo>
              <a:lnTo>
                <a:pt x="0" y="722095"/>
              </a:lnTo>
              <a:lnTo>
                <a:pt x="326587" y="722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90BC6-80F2-4F26-989C-7B451748EE25}">
      <dsp:nvSpPr>
        <dsp:cNvPr id="0" name=""/>
        <dsp:cNvSpPr/>
      </dsp:nvSpPr>
      <dsp:spPr>
        <a:xfrm>
          <a:off x="4534125" y="2636666"/>
          <a:ext cx="91440" cy="457222"/>
        </a:xfrm>
        <a:custGeom>
          <a:avLst/>
          <a:gdLst/>
          <a:ahLst/>
          <a:cxnLst/>
          <a:rect l="0" t="0" r="0" b="0"/>
          <a:pathLst>
            <a:path>
              <a:moveTo>
                <a:pt x="45720" y="0"/>
              </a:moveTo>
              <a:lnTo>
                <a:pt x="45720" y="457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ECA14-56ED-4ED9-93A7-953DDA71FF56}">
      <dsp:nvSpPr>
        <dsp:cNvPr id="0" name=""/>
        <dsp:cNvSpPr/>
      </dsp:nvSpPr>
      <dsp:spPr>
        <a:xfrm>
          <a:off x="3262609" y="1090820"/>
          <a:ext cx="1317235" cy="457222"/>
        </a:xfrm>
        <a:custGeom>
          <a:avLst/>
          <a:gdLst/>
          <a:ahLst/>
          <a:cxnLst/>
          <a:rect l="0" t="0" r="0" b="0"/>
          <a:pathLst>
            <a:path>
              <a:moveTo>
                <a:pt x="0" y="0"/>
              </a:moveTo>
              <a:lnTo>
                <a:pt x="0" y="228611"/>
              </a:lnTo>
              <a:lnTo>
                <a:pt x="1317235" y="228611"/>
              </a:lnTo>
              <a:lnTo>
                <a:pt x="1317235" y="4572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03E91-111A-4B6D-B981-394BEC9D66C7}">
      <dsp:nvSpPr>
        <dsp:cNvPr id="0" name=""/>
        <dsp:cNvSpPr/>
      </dsp:nvSpPr>
      <dsp:spPr>
        <a:xfrm>
          <a:off x="844002" y="2195"/>
          <a:ext cx="4837215" cy="1088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NZ" sz="1800" kern="1200" dirty="0" smtClean="0"/>
            <a:t>Major common mistakes detected during JS check 1</a:t>
          </a:r>
          <a:r>
            <a:rPr lang="en-NZ" sz="1800" kern="1200" baseline="30000" dirty="0" smtClean="0"/>
            <a:t>st </a:t>
          </a:r>
          <a:r>
            <a:rPr lang="en-NZ" sz="1800" kern="1200" baseline="0" dirty="0" smtClean="0"/>
            <a:t>payment claim </a:t>
          </a:r>
          <a:endParaRPr lang="es-ES" sz="1800" kern="1200" baseline="0" dirty="0"/>
        </a:p>
      </dsp:txBody>
      <dsp:txXfrm>
        <a:off x="844002" y="2195"/>
        <a:ext cx="4837215" cy="1088624"/>
      </dsp:txXfrm>
    </dsp:sp>
    <dsp:sp modelId="{CCBF4CA3-4694-45D7-8954-50F497B3F9FD}">
      <dsp:nvSpPr>
        <dsp:cNvPr id="0" name=""/>
        <dsp:cNvSpPr/>
      </dsp:nvSpPr>
      <dsp:spPr>
        <a:xfrm>
          <a:off x="3491220" y="1548042"/>
          <a:ext cx="2177248" cy="1088624"/>
        </a:xfrm>
        <a:prstGeom prst="rect">
          <a:avLst/>
        </a:prstGeom>
        <a:solidFill>
          <a:srgbClr val="8A1F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Delays in finalization of JS checks    </a:t>
          </a:r>
          <a:endParaRPr lang="es-ES" sz="1800" kern="1200" dirty="0"/>
        </a:p>
      </dsp:txBody>
      <dsp:txXfrm>
        <a:off x="3491220" y="1548042"/>
        <a:ext cx="2177248" cy="1088624"/>
      </dsp:txXfrm>
    </dsp:sp>
    <dsp:sp modelId="{C2625273-7F71-4D06-A32B-1DD6A0A75723}">
      <dsp:nvSpPr>
        <dsp:cNvPr id="0" name=""/>
        <dsp:cNvSpPr/>
      </dsp:nvSpPr>
      <dsp:spPr>
        <a:xfrm>
          <a:off x="3491220" y="3093889"/>
          <a:ext cx="2177248" cy="1088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Delayed ERDF reimbursement to partner</a:t>
          </a:r>
          <a:endParaRPr lang="es-ES" sz="1800" kern="1200" dirty="0"/>
        </a:p>
      </dsp:txBody>
      <dsp:txXfrm>
        <a:off x="3491220" y="3093889"/>
        <a:ext cx="2177248" cy="1088624"/>
      </dsp:txXfrm>
    </dsp:sp>
    <dsp:sp modelId="{ED678526-902C-4736-9F77-937CEB7E7097}">
      <dsp:nvSpPr>
        <dsp:cNvPr id="0" name=""/>
        <dsp:cNvSpPr/>
      </dsp:nvSpPr>
      <dsp:spPr>
        <a:xfrm>
          <a:off x="4035533" y="4639735"/>
          <a:ext cx="2177248" cy="52974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solidFill>
                <a:srgbClr val="8A1F5A"/>
              </a:solidFill>
            </a:rPr>
            <a:t>FORMAT</a:t>
          </a:r>
          <a:endParaRPr lang="es-ES" sz="2400" b="1" kern="1200" dirty="0">
            <a:solidFill>
              <a:srgbClr val="8A1F5A"/>
            </a:solidFill>
          </a:endParaRPr>
        </a:p>
      </dsp:txBody>
      <dsp:txXfrm>
        <a:off x="4035533" y="4639735"/>
        <a:ext cx="2177248" cy="529746"/>
      </dsp:txXfrm>
    </dsp:sp>
    <dsp:sp modelId="{55FD965B-7DB8-4DDC-BC78-BCA26DC95CEC}">
      <dsp:nvSpPr>
        <dsp:cNvPr id="0" name=""/>
        <dsp:cNvSpPr/>
      </dsp:nvSpPr>
      <dsp:spPr>
        <a:xfrm>
          <a:off x="856749" y="1548042"/>
          <a:ext cx="2177248" cy="1088624"/>
        </a:xfrm>
        <a:prstGeom prst="rect">
          <a:avLst/>
        </a:prstGeom>
        <a:solidFill>
          <a:srgbClr val="8A1F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Ineligible expenditures</a:t>
          </a:r>
          <a:endParaRPr lang="es-ES" sz="1800" kern="1200" dirty="0"/>
        </a:p>
      </dsp:txBody>
      <dsp:txXfrm>
        <a:off x="856749" y="1548042"/>
        <a:ext cx="2177248" cy="1088624"/>
      </dsp:txXfrm>
    </dsp:sp>
    <dsp:sp modelId="{6BCE2062-F49E-4ACB-B070-FACA2A6D3509}">
      <dsp:nvSpPr>
        <dsp:cNvPr id="0" name=""/>
        <dsp:cNvSpPr/>
      </dsp:nvSpPr>
      <dsp:spPr>
        <a:xfrm>
          <a:off x="856749" y="3093889"/>
          <a:ext cx="2177248" cy="1088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Expenditures not reimbursed     </a:t>
          </a:r>
          <a:endParaRPr lang="en-US" sz="1800" kern="1200" dirty="0"/>
        </a:p>
      </dsp:txBody>
      <dsp:txXfrm>
        <a:off x="856749" y="3093889"/>
        <a:ext cx="2177248" cy="1088624"/>
      </dsp:txXfrm>
    </dsp:sp>
    <dsp:sp modelId="{FD3F0336-FF43-4FEA-B09E-80FB9809458D}">
      <dsp:nvSpPr>
        <dsp:cNvPr id="0" name=""/>
        <dsp:cNvSpPr/>
      </dsp:nvSpPr>
      <dsp:spPr>
        <a:xfrm>
          <a:off x="1401062" y="4639735"/>
          <a:ext cx="2177248" cy="52974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8A1F5A"/>
              </a:solidFill>
            </a:rPr>
            <a:t>CONTENT</a:t>
          </a:r>
          <a:endParaRPr lang="en-US" sz="2400" b="1" kern="1200" dirty="0">
            <a:solidFill>
              <a:srgbClr val="8A1F5A"/>
            </a:solidFill>
          </a:endParaRPr>
        </a:p>
      </dsp:txBody>
      <dsp:txXfrm>
        <a:off x="1401062" y="4639735"/>
        <a:ext cx="2177248" cy="5297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0618"/>
          </a:xfrm>
          <a:prstGeom prst="rect">
            <a:avLst/>
          </a:prstGeom>
        </p:spPr>
        <p:txBody>
          <a:bodyPr vert="horz" lIns="92364" tIns="46182" rIns="92364" bIns="46182" rtlCol="0"/>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98102" y="0"/>
            <a:ext cx="2982119" cy="500618"/>
          </a:xfrm>
          <a:prstGeom prst="rect">
            <a:avLst/>
          </a:prstGeom>
        </p:spPr>
        <p:txBody>
          <a:bodyPr vert="horz" wrap="square" lIns="92364" tIns="46182" rIns="92364" bIns="46182" numCol="1" anchor="t" anchorCtr="0" compatLnSpc="1">
            <a:prstTxWarp prst="textNoShape">
              <a:avLst/>
            </a:prstTxWarp>
          </a:bodyPr>
          <a:lstStyle>
            <a:lvl1pPr algn="r" eaLnBrk="1" hangingPunct="1">
              <a:defRPr sz="1200"/>
            </a:lvl1pPr>
          </a:lstStyle>
          <a:p>
            <a:pPr>
              <a:defRPr/>
            </a:pPr>
            <a:fld id="{1CD9996E-2829-48FB-9ECB-80F90C936308}" type="datetimeFigureOut">
              <a:rPr lang="fr-FR" altLang="fr-FR"/>
              <a:pPr>
                <a:defRPr/>
              </a:pPr>
              <a:t>30/01/2018</a:t>
            </a:fld>
            <a:endParaRPr lang="fr-FR" altLang="fr-FR"/>
          </a:p>
        </p:txBody>
      </p:sp>
      <p:sp>
        <p:nvSpPr>
          <p:cNvPr id="4" name="Espace réservé du pied de page 3"/>
          <p:cNvSpPr>
            <a:spLocks noGrp="1"/>
          </p:cNvSpPr>
          <p:nvPr>
            <p:ph type="ftr" sz="quarter" idx="2"/>
          </p:nvPr>
        </p:nvSpPr>
        <p:spPr>
          <a:xfrm>
            <a:off x="0" y="9510007"/>
            <a:ext cx="2982119" cy="500618"/>
          </a:xfrm>
          <a:prstGeom prst="rect">
            <a:avLst/>
          </a:prstGeom>
        </p:spPr>
        <p:txBody>
          <a:bodyPr vert="horz" lIns="92364" tIns="46182" rIns="92364" bIns="46182" rtlCol="0" anchor="b"/>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98102" y="9510007"/>
            <a:ext cx="2982119" cy="500618"/>
          </a:xfrm>
          <a:prstGeom prst="rect">
            <a:avLst/>
          </a:prstGeom>
        </p:spPr>
        <p:txBody>
          <a:bodyPr vert="horz" wrap="square" lIns="92364" tIns="46182" rIns="92364" bIns="46182" numCol="1" anchor="b" anchorCtr="0" compatLnSpc="1">
            <a:prstTxWarp prst="textNoShape">
              <a:avLst/>
            </a:prstTxWarp>
          </a:bodyPr>
          <a:lstStyle>
            <a:lvl1pPr algn="r" eaLnBrk="1" hangingPunct="1">
              <a:defRPr sz="1200"/>
            </a:lvl1pPr>
          </a:lstStyle>
          <a:p>
            <a:pPr>
              <a:defRPr/>
            </a:pPr>
            <a:fld id="{E9CAB391-EC00-4C8B-9D7F-92A29684C8A8}" type="slidenum">
              <a:rPr lang="fr-FR" altLang="fr-FR"/>
              <a:pPr>
                <a:defRPr/>
              </a:pPr>
              <a:t>‹#›</a:t>
            </a:fld>
            <a:endParaRPr lang="fr-FR" altLang="fr-FR"/>
          </a:p>
        </p:txBody>
      </p:sp>
    </p:spTree>
    <p:extLst>
      <p:ext uri="{BB962C8B-B14F-4D97-AF65-F5344CB8AC3E}">
        <p14:creationId xmlns:p14="http://schemas.microsoft.com/office/powerpoint/2010/main" val="3958998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119" cy="500618"/>
          </a:xfrm>
          <a:prstGeom prst="rect">
            <a:avLst/>
          </a:prstGeom>
          <a:noFill/>
          <a:ln>
            <a:noFill/>
          </a:ln>
          <a:effectLst/>
          <a:extLst/>
        </p:spPr>
        <p:txBody>
          <a:bodyPr vert="horz" wrap="square" lIns="92364" tIns="46182" rIns="92364" bIns="46182"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fr-FR"/>
          </a:p>
        </p:txBody>
      </p:sp>
      <p:sp>
        <p:nvSpPr>
          <p:cNvPr id="7171" name="Rectangle 3"/>
          <p:cNvSpPr>
            <a:spLocks noGrp="1" noChangeArrowheads="1"/>
          </p:cNvSpPr>
          <p:nvPr>
            <p:ph type="dt" idx="1"/>
          </p:nvPr>
        </p:nvSpPr>
        <p:spPr bwMode="auto">
          <a:xfrm>
            <a:off x="3898102" y="0"/>
            <a:ext cx="2982119" cy="500618"/>
          </a:xfrm>
          <a:prstGeom prst="rect">
            <a:avLst/>
          </a:prstGeom>
          <a:noFill/>
          <a:ln>
            <a:noFill/>
          </a:ln>
          <a:effectLst/>
          <a:extLst/>
        </p:spPr>
        <p:txBody>
          <a:bodyPr vert="horz" wrap="square" lIns="92364" tIns="46182" rIns="92364" bIns="46182"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fr-FR"/>
          </a:p>
        </p:txBody>
      </p:sp>
      <p:sp>
        <p:nvSpPr>
          <p:cNvPr id="8196" name="Rectangle 4"/>
          <p:cNvSpPr>
            <a:spLocks noGrp="1" noRot="1" noChangeAspect="1" noChangeArrowheads="1" noTextEdit="1"/>
          </p:cNvSpPr>
          <p:nvPr>
            <p:ph type="sldImg" idx="2"/>
          </p:nvPr>
        </p:nvSpPr>
        <p:spPr bwMode="auto">
          <a:xfrm>
            <a:off x="938213" y="750888"/>
            <a:ext cx="5005387" cy="3754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8182" y="4755873"/>
            <a:ext cx="5505450" cy="4505563"/>
          </a:xfrm>
          <a:prstGeom prst="rect">
            <a:avLst/>
          </a:prstGeom>
          <a:noFill/>
          <a:ln>
            <a:noFill/>
          </a:ln>
          <a:effectLst/>
          <a:extLst/>
        </p:spPr>
        <p:txBody>
          <a:bodyPr vert="horz" wrap="square" lIns="92364" tIns="46182" rIns="92364" bIns="46182"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7174" name="Rectangle 6"/>
          <p:cNvSpPr>
            <a:spLocks noGrp="1" noChangeArrowheads="1"/>
          </p:cNvSpPr>
          <p:nvPr>
            <p:ph type="ftr" sz="quarter" idx="4"/>
          </p:nvPr>
        </p:nvSpPr>
        <p:spPr bwMode="auto">
          <a:xfrm>
            <a:off x="0" y="9510007"/>
            <a:ext cx="2982119" cy="500618"/>
          </a:xfrm>
          <a:prstGeom prst="rect">
            <a:avLst/>
          </a:prstGeom>
          <a:noFill/>
          <a:ln>
            <a:noFill/>
          </a:ln>
          <a:effectLst/>
          <a:extLst/>
        </p:spPr>
        <p:txBody>
          <a:bodyPr vert="horz" wrap="square" lIns="92364" tIns="46182" rIns="92364" bIns="46182"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fr-FR"/>
          </a:p>
        </p:txBody>
      </p:sp>
      <p:sp>
        <p:nvSpPr>
          <p:cNvPr id="7175" name="Rectangle 7"/>
          <p:cNvSpPr>
            <a:spLocks noGrp="1" noChangeArrowheads="1"/>
          </p:cNvSpPr>
          <p:nvPr>
            <p:ph type="sldNum" sz="quarter" idx="5"/>
          </p:nvPr>
        </p:nvSpPr>
        <p:spPr bwMode="auto">
          <a:xfrm>
            <a:off x="3898102" y="9510007"/>
            <a:ext cx="2982119" cy="500618"/>
          </a:xfrm>
          <a:prstGeom prst="rect">
            <a:avLst/>
          </a:prstGeom>
          <a:noFill/>
          <a:ln>
            <a:noFill/>
          </a:ln>
          <a:effectLst/>
          <a:extLst/>
        </p:spPr>
        <p:txBody>
          <a:bodyPr vert="horz" wrap="square" lIns="92364" tIns="46182" rIns="92364" bIns="46182" numCol="1" anchor="b" anchorCtr="0" compatLnSpc="1">
            <a:prstTxWarp prst="textNoShape">
              <a:avLst/>
            </a:prstTxWarp>
          </a:bodyPr>
          <a:lstStyle>
            <a:lvl1pPr algn="r" eaLnBrk="1" hangingPunct="1">
              <a:defRPr sz="1200"/>
            </a:lvl1pPr>
          </a:lstStyle>
          <a:p>
            <a:pPr>
              <a:defRPr/>
            </a:pPr>
            <a:fld id="{042C9EA3-4F78-43C0-90CD-2B999B5B87C1}" type="slidenum">
              <a:rPr lang="fr-FR" altLang="fr-FR"/>
              <a:pPr>
                <a:defRPr/>
              </a:pPr>
              <a:t>‹#›</a:t>
            </a:fld>
            <a:endParaRPr lang="fr-FR" altLang="fr-FR"/>
          </a:p>
        </p:txBody>
      </p:sp>
    </p:spTree>
    <p:extLst>
      <p:ext uri="{BB962C8B-B14F-4D97-AF65-F5344CB8AC3E}">
        <p14:creationId xmlns:p14="http://schemas.microsoft.com/office/powerpoint/2010/main" val="13762321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0454" indent="-288636">
              <a:spcBef>
                <a:spcPct val="30000"/>
              </a:spcBef>
              <a:defRPr sz="1200">
                <a:solidFill>
                  <a:schemeClr val="tx1"/>
                </a:solidFill>
                <a:latin typeface="Arial" panose="020B0604020202020204" pitchFamily="34" charset="0"/>
                <a:ea typeface="MS PGothic" panose="020B0600070205080204" pitchFamily="34" charset="-128"/>
              </a:defRPr>
            </a:lvl2pPr>
            <a:lvl3pPr marL="1154544" indent="-230909">
              <a:spcBef>
                <a:spcPct val="30000"/>
              </a:spcBef>
              <a:defRPr sz="1200">
                <a:solidFill>
                  <a:schemeClr val="tx1"/>
                </a:solidFill>
                <a:latin typeface="Arial" panose="020B0604020202020204" pitchFamily="34" charset="0"/>
                <a:ea typeface="MS PGothic" panose="020B0600070205080204" pitchFamily="34" charset="-128"/>
              </a:defRPr>
            </a:lvl3pPr>
            <a:lvl4pPr marL="1616362" indent="-230909">
              <a:spcBef>
                <a:spcPct val="30000"/>
              </a:spcBef>
              <a:defRPr sz="1200">
                <a:solidFill>
                  <a:schemeClr val="tx1"/>
                </a:solidFill>
                <a:latin typeface="Arial" panose="020B0604020202020204" pitchFamily="34" charset="0"/>
                <a:ea typeface="MS PGothic" panose="020B0600070205080204" pitchFamily="34" charset="-128"/>
              </a:defRPr>
            </a:lvl4pPr>
            <a:lvl5pPr marL="2078180" indent="-230909">
              <a:spcBef>
                <a:spcPct val="30000"/>
              </a:spcBef>
              <a:defRPr sz="1200">
                <a:solidFill>
                  <a:schemeClr val="tx1"/>
                </a:solidFill>
                <a:latin typeface="Arial" panose="020B0604020202020204" pitchFamily="34" charset="0"/>
                <a:ea typeface="MS PGothic" panose="020B0600070205080204" pitchFamily="34" charset="-128"/>
              </a:defRPr>
            </a:lvl5pPr>
            <a:lvl6pPr marL="2539997"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1815"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3633"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5451"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defTabSz="923635">
              <a:spcBef>
                <a:spcPct val="0"/>
              </a:spcBef>
              <a:defRPr/>
            </a:pPr>
            <a:fld id="{20E32F0A-EEEA-439E-A2B1-D8DECB0C4D61}" type="slidenum">
              <a:rPr lang="fr-FR" altLang="fr-FR">
                <a:solidFill>
                  <a:srgbClr val="000000"/>
                </a:solidFill>
              </a:rPr>
              <a:pPr defTabSz="923635">
                <a:spcBef>
                  <a:spcPct val="0"/>
                </a:spcBef>
                <a:defRPr/>
              </a:pPr>
              <a:t>1</a:t>
            </a:fld>
            <a:endParaRPr lang="fr-FR" altLang="fr-FR">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fr-FR" smtClean="0"/>
          </a:p>
        </p:txBody>
      </p:sp>
    </p:spTree>
    <p:extLst>
      <p:ext uri="{BB962C8B-B14F-4D97-AF65-F5344CB8AC3E}">
        <p14:creationId xmlns:p14="http://schemas.microsoft.com/office/powerpoint/2010/main" val="67519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0454" indent="-288636">
              <a:spcBef>
                <a:spcPct val="30000"/>
              </a:spcBef>
              <a:defRPr sz="1200">
                <a:solidFill>
                  <a:schemeClr val="tx1"/>
                </a:solidFill>
                <a:latin typeface="Arial" panose="020B0604020202020204" pitchFamily="34" charset="0"/>
                <a:ea typeface="MS PGothic" panose="020B0600070205080204" pitchFamily="34" charset="-128"/>
              </a:defRPr>
            </a:lvl2pPr>
            <a:lvl3pPr marL="1154544" indent="-230909">
              <a:spcBef>
                <a:spcPct val="30000"/>
              </a:spcBef>
              <a:defRPr sz="1200">
                <a:solidFill>
                  <a:schemeClr val="tx1"/>
                </a:solidFill>
                <a:latin typeface="Arial" panose="020B0604020202020204" pitchFamily="34" charset="0"/>
                <a:ea typeface="MS PGothic" panose="020B0600070205080204" pitchFamily="34" charset="-128"/>
              </a:defRPr>
            </a:lvl3pPr>
            <a:lvl4pPr marL="1616362" indent="-230909">
              <a:spcBef>
                <a:spcPct val="30000"/>
              </a:spcBef>
              <a:defRPr sz="1200">
                <a:solidFill>
                  <a:schemeClr val="tx1"/>
                </a:solidFill>
                <a:latin typeface="Arial" panose="020B0604020202020204" pitchFamily="34" charset="0"/>
                <a:ea typeface="MS PGothic" panose="020B0600070205080204" pitchFamily="34" charset="-128"/>
              </a:defRPr>
            </a:lvl4pPr>
            <a:lvl5pPr marL="2078180" indent="-230909">
              <a:spcBef>
                <a:spcPct val="30000"/>
              </a:spcBef>
              <a:defRPr sz="1200">
                <a:solidFill>
                  <a:schemeClr val="tx1"/>
                </a:solidFill>
                <a:latin typeface="Arial" panose="020B0604020202020204" pitchFamily="34" charset="0"/>
                <a:ea typeface="MS PGothic" panose="020B0600070205080204" pitchFamily="34" charset="-128"/>
              </a:defRPr>
            </a:lvl5pPr>
            <a:lvl6pPr marL="2539997"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1815"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3633"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5451"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defTabSz="923635">
              <a:spcBef>
                <a:spcPct val="0"/>
              </a:spcBef>
              <a:defRPr/>
            </a:pPr>
            <a:fld id="{61CA33DE-67EC-4B84-9803-AD5C3FA7F6F2}" type="slidenum">
              <a:rPr lang="fr-FR" altLang="fr-FR">
                <a:solidFill>
                  <a:srgbClr val="000000"/>
                </a:solidFill>
              </a:rPr>
              <a:pPr defTabSz="923635">
                <a:spcBef>
                  <a:spcPct val="0"/>
                </a:spcBef>
                <a:defRPr/>
              </a:pPr>
              <a:t>10</a:t>
            </a:fld>
            <a:endParaRPr lang="fr-FR" altLang="fr-FR" dirty="0">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fr-FR" dirty="0" smtClean="0"/>
          </a:p>
        </p:txBody>
      </p:sp>
    </p:spTree>
    <p:extLst>
      <p:ext uri="{BB962C8B-B14F-4D97-AF65-F5344CB8AC3E}">
        <p14:creationId xmlns:p14="http://schemas.microsoft.com/office/powerpoint/2010/main" val="368061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11</a:t>
            </a:fld>
            <a:endParaRPr lang="fr-FR" altLang="fr-FR"/>
          </a:p>
        </p:txBody>
      </p:sp>
    </p:spTree>
    <p:extLst>
      <p:ext uri="{BB962C8B-B14F-4D97-AF65-F5344CB8AC3E}">
        <p14:creationId xmlns:p14="http://schemas.microsoft.com/office/powerpoint/2010/main" val="190201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12</a:t>
            </a:fld>
            <a:endParaRPr lang="fr-FR" altLang="fr-FR"/>
          </a:p>
        </p:txBody>
      </p:sp>
    </p:spTree>
    <p:extLst>
      <p:ext uri="{BB962C8B-B14F-4D97-AF65-F5344CB8AC3E}">
        <p14:creationId xmlns:p14="http://schemas.microsoft.com/office/powerpoint/2010/main" val="88554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13</a:t>
            </a:fld>
            <a:endParaRPr lang="fr-FR" altLang="fr-FR"/>
          </a:p>
        </p:txBody>
      </p:sp>
    </p:spTree>
    <p:extLst>
      <p:ext uri="{BB962C8B-B14F-4D97-AF65-F5344CB8AC3E}">
        <p14:creationId xmlns:p14="http://schemas.microsoft.com/office/powerpoint/2010/main" val="1607744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14</a:t>
            </a:fld>
            <a:endParaRPr lang="fr-FR" altLang="fr-FR"/>
          </a:p>
        </p:txBody>
      </p:sp>
    </p:spTree>
    <p:extLst>
      <p:ext uri="{BB962C8B-B14F-4D97-AF65-F5344CB8AC3E}">
        <p14:creationId xmlns:p14="http://schemas.microsoft.com/office/powerpoint/2010/main" val="36310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15</a:t>
            </a:fld>
            <a:endParaRPr lang="fr-FR" altLang="fr-FR"/>
          </a:p>
        </p:txBody>
      </p:sp>
    </p:spTree>
    <p:extLst>
      <p:ext uri="{BB962C8B-B14F-4D97-AF65-F5344CB8AC3E}">
        <p14:creationId xmlns:p14="http://schemas.microsoft.com/office/powerpoint/2010/main" val="12725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16</a:t>
            </a:fld>
            <a:endParaRPr lang="fr-FR" altLang="fr-FR"/>
          </a:p>
        </p:txBody>
      </p:sp>
    </p:spTree>
    <p:extLst>
      <p:ext uri="{BB962C8B-B14F-4D97-AF65-F5344CB8AC3E}">
        <p14:creationId xmlns:p14="http://schemas.microsoft.com/office/powerpoint/2010/main" val="216678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17</a:t>
            </a:fld>
            <a:endParaRPr lang="fr-FR" altLang="fr-FR"/>
          </a:p>
        </p:txBody>
      </p:sp>
    </p:spTree>
    <p:extLst>
      <p:ext uri="{BB962C8B-B14F-4D97-AF65-F5344CB8AC3E}">
        <p14:creationId xmlns:p14="http://schemas.microsoft.com/office/powerpoint/2010/main" val="339172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18</a:t>
            </a:fld>
            <a:endParaRPr lang="fr-FR" altLang="fr-FR"/>
          </a:p>
        </p:txBody>
      </p:sp>
    </p:spTree>
    <p:extLst>
      <p:ext uri="{BB962C8B-B14F-4D97-AF65-F5344CB8AC3E}">
        <p14:creationId xmlns:p14="http://schemas.microsoft.com/office/powerpoint/2010/main" val="31132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19</a:t>
            </a:fld>
            <a:endParaRPr lang="fr-FR" altLang="fr-FR"/>
          </a:p>
        </p:txBody>
      </p:sp>
    </p:spTree>
    <p:extLst>
      <p:ext uri="{BB962C8B-B14F-4D97-AF65-F5344CB8AC3E}">
        <p14:creationId xmlns:p14="http://schemas.microsoft.com/office/powerpoint/2010/main" val="20444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a:defRPr/>
            </a:pPr>
            <a:fld id="{042C9EA3-4F78-43C0-90CD-2B999B5B87C1}" type="slidenum">
              <a:rPr lang="fr-FR" altLang="fr-FR" smtClean="0"/>
              <a:pPr>
                <a:defRPr/>
              </a:pPr>
              <a:t>2</a:t>
            </a:fld>
            <a:endParaRPr lang="fr-FR" altLang="fr-FR"/>
          </a:p>
        </p:txBody>
      </p:sp>
    </p:spTree>
    <p:extLst>
      <p:ext uri="{BB962C8B-B14F-4D97-AF65-F5344CB8AC3E}">
        <p14:creationId xmlns:p14="http://schemas.microsoft.com/office/powerpoint/2010/main" val="940753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20</a:t>
            </a:fld>
            <a:endParaRPr lang="fr-FR" altLang="fr-FR"/>
          </a:p>
        </p:txBody>
      </p:sp>
    </p:spTree>
    <p:extLst>
      <p:ext uri="{BB962C8B-B14F-4D97-AF65-F5344CB8AC3E}">
        <p14:creationId xmlns:p14="http://schemas.microsoft.com/office/powerpoint/2010/main" val="3241448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21</a:t>
            </a:fld>
            <a:endParaRPr lang="fr-FR" altLang="fr-FR"/>
          </a:p>
        </p:txBody>
      </p:sp>
    </p:spTree>
    <p:extLst>
      <p:ext uri="{BB962C8B-B14F-4D97-AF65-F5344CB8AC3E}">
        <p14:creationId xmlns:p14="http://schemas.microsoft.com/office/powerpoint/2010/main" val="1738075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22</a:t>
            </a:fld>
            <a:endParaRPr lang="fr-FR" altLang="fr-FR"/>
          </a:p>
        </p:txBody>
      </p:sp>
    </p:spTree>
    <p:extLst>
      <p:ext uri="{BB962C8B-B14F-4D97-AF65-F5344CB8AC3E}">
        <p14:creationId xmlns:p14="http://schemas.microsoft.com/office/powerpoint/2010/main" val="3196132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23</a:t>
            </a:fld>
            <a:endParaRPr lang="fr-FR" altLang="fr-FR"/>
          </a:p>
        </p:txBody>
      </p:sp>
    </p:spTree>
    <p:extLst>
      <p:ext uri="{BB962C8B-B14F-4D97-AF65-F5344CB8AC3E}">
        <p14:creationId xmlns:p14="http://schemas.microsoft.com/office/powerpoint/2010/main" val="2376673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24</a:t>
            </a:fld>
            <a:endParaRPr lang="fr-FR" altLang="fr-FR"/>
          </a:p>
        </p:txBody>
      </p:sp>
    </p:spTree>
    <p:extLst>
      <p:ext uri="{BB962C8B-B14F-4D97-AF65-F5344CB8AC3E}">
        <p14:creationId xmlns:p14="http://schemas.microsoft.com/office/powerpoint/2010/main" val="2338889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0454" indent="-288636">
              <a:spcBef>
                <a:spcPct val="30000"/>
              </a:spcBef>
              <a:defRPr sz="1200">
                <a:solidFill>
                  <a:schemeClr val="tx1"/>
                </a:solidFill>
                <a:latin typeface="Arial" panose="020B0604020202020204" pitchFamily="34" charset="0"/>
                <a:ea typeface="MS PGothic" panose="020B0600070205080204" pitchFamily="34" charset="-128"/>
              </a:defRPr>
            </a:lvl2pPr>
            <a:lvl3pPr marL="1154544" indent="-230909">
              <a:spcBef>
                <a:spcPct val="30000"/>
              </a:spcBef>
              <a:defRPr sz="1200">
                <a:solidFill>
                  <a:schemeClr val="tx1"/>
                </a:solidFill>
                <a:latin typeface="Arial" panose="020B0604020202020204" pitchFamily="34" charset="0"/>
                <a:ea typeface="MS PGothic" panose="020B0600070205080204" pitchFamily="34" charset="-128"/>
              </a:defRPr>
            </a:lvl3pPr>
            <a:lvl4pPr marL="1616362" indent="-230909">
              <a:spcBef>
                <a:spcPct val="30000"/>
              </a:spcBef>
              <a:defRPr sz="1200">
                <a:solidFill>
                  <a:schemeClr val="tx1"/>
                </a:solidFill>
                <a:latin typeface="Arial" panose="020B0604020202020204" pitchFamily="34" charset="0"/>
                <a:ea typeface="MS PGothic" panose="020B0600070205080204" pitchFamily="34" charset="-128"/>
              </a:defRPr>
            </a:lvl4pPr>
            <a:lvl5pPr marL="2078180" indent="-230909">
              <a:spcBef>
                <a:spcPct val="30000"/>
              </a:spcBef>
              <a:defRPr sz="1200">
                <a:solidFill>
                  <a:schemeClr val="tx1"/>
                </a:solidFill>
                <a:latin typeface="Arial" panose="020B0604020202020204" pitchFamily="34" charset="0"/>
                <a:ea typeface="MS PGothic" panose="020B0600070205080204" pitchFamily="34" charset="-128"/>
              </a:defRPr>
            </a:lvl5pPr>
            <a:lvl6pPr marL="2539997"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1815"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3633"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5451"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608B41E-5316-45B2-8AF5-6044F5F7838D}" type="slidenum">
              <a:rPr lang="fr-FR" altLang="fr-FR" smtClean="0"/>
              <a:pPr>
                <a:spcBef>
                  <a:spcPct val="0"/>
                </a:spcBef>
              </a:pPr>
              <a:t>25</a:t>
            </a:fld>
            <a:endParaRPr lang="fr-FR" altLang="fr-FR"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fr-FR" smtClean="0"/>
          </a:p>
        </p:txBody>
      </p:sp>
    </p:spTree>
    <p:extLst>
      <p:ext uri="{BB962C8B-B14F-4D97-AF65-F5344CB8AC3E}">
        <p14:creationId xmlns:p14="http://schemas.microsoft.com/office/powerpoint/2010/main" val="118451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3</a:t>
            </a:fld>
            <a:endParaRPr lang="fr-FR" altLang="fr-FR"/>
          </a:p>
        </p:txBody>
      </p:sp>
    </p:spTree>
    <p:extLst>
      <p:ext uri="{BB962C8B-B14F-4D97-AF65-F5344CB8AC3E}">
        <p14:creationId xmlns:p14="http://schemas.microsoft.com/office/powerpoint/2010/main" val="92543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0454" indent="-288636">
              <a:spcBef>
                <a:spcPct val="30000"/>
              </a:spcBef>
              <a:defRPr sz="1200">
                <a:solidFill>
                  <a:schemeClr val="tx1"/>
                </a:solidFill>
                <a:latin typeface="Arial" panose="020B0604020202020204" pitchFamily="34" charset="0"/>
                <a:ea typeface="MS PGothic" panose="020B0600070205080204" pitchFamily="34" charset="-128"/>
              </a:defRPr>
            </a:lvl2pPr>
            <a:lvl3pPr marL="1154544" indent="-230909">
              <a:spcBef>
                <a:spcPct val="30000"/>
              </a:spcBef>
              <a:defRPr sz="1200">
                <a:solidFill>
                  <a:schemeClr val="tx1"/>
                </a:solidFill>
                <a:latin typeface="Arial" panose="020B0604020202020204" pitchFamily="34" charset="0"/>
                <a:ea typeface="MS PGothic" panose="020B0600070205080204" pitchFamily="34" charset="-128"/>
              </a:defRPr>
            </a:lvl3pPr>
            <a:lvl4pPr marL="1616362" indent="-230909">
              <a:spcBef>
                <a:spcPct val="30000"/>
              </a:spcBef>
              <a:defRPr sz="1200">
                <a:solidFill>
                  <a:schemeClr val="tx1"/>
                </a:solidFill>
                <a:latin typeface="Arial" panose="020B0604020202020204" pitchFamily="34" charset="0"/>
                <a:ea typeface="MS PGothic" panose="020B0600070205080204" pitchFamily="34" charset="-128"/>
              </a:defRPr>
            </a:lvl4pPr>
            <a:lvl5pPr marL="2078180" indent="-230909">
              <a:spcBef>
                <a:spcPct val="30000"/>
              </a:spcBef>
              <a:defRPr sz="1200">
                <a:solidFill>
                  <a:schemeClr val="tx1"/>
                </a:solidFill>
                <a:latin typeface="Arial" panose="020B0604020202020204" pitchFamily="34" charset="0"/>
                <a:ea typeface="MS PGothic" panose="020B0600070205080204" pitchFamily="34" charset="-128"/>
              </a:defRPr>
            </a:lvl5pPr>
            <a:lvl6pPr marL="2539997"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1815"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3633"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5451"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defTabSz="923635">
              <a:spcBef>
                <a:spcPct val="0"/>
              </a:spcBef>
              <a:defRPr/>
            </a:pPr>
            <a:fld id="{61CA33DE-67EC-4B84-9803-AD5C3FA7F6F2}" type="slidenum">
              <a:rPr lang="fr-FR" altLang="fr-FR">
                <a:solidFill>
                  <a:srgbClr val="000000"/>
                </a:solidFill>
              </a:rPr>
              <a:pPr defTabSz="923635">
                <a:spcBef>
                  <a:spcPct val="0"/>
                </a:spcBef>
                <a:defRPr/>
              </a:pPr>
              <a:t>4</a:t>
            </a:fld>
            <a:endParaRPr lang="fr-FR" altLang="fr-FR" dirty="0">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fr-FR" dirty="0" smtClean="0"/>
          </a:p>
        </p:txBody>
      </p:sp>
    </p:spTree>
    <p:extLst>
      <p:ext uri="{BB962C8B-B14F-4D97-AF65-F5344CB8AC3E}">
        <p14:creationId xmlns:p14="http://schemas.microsoft.com/office/powerpoint/2010/main" val="224106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0454" indent="-288636">
              <a:spcBef>
                <a:spcPct val="30000"/>
              </a:spcBef>
              <a:defRPr sz="1200">
                <a:solidFill>
                  <a:schemeClr val="tx1"/>
                </a:solidFill>
                <a:latin typeface="Arial" panose="020B0604020202020204" pitchFamily="34" charset="0"/>
                <a:ea typeface="MS PGothic" panose="020B0600070205080204" pitchFamily="34" charset="-128"/>
              </a:defRPr>
            </a:lvl2pPr>
            <a:lvl3pPr marL="1154544" indent="-230909">
              <a:spcBef>
                <a:spcPct val="30000"/>
              </a:spcBef>
              <a:defRPr sz="1200">
                <a:solidFill>
                  <a:schemeClr val="tx1"/>
                </a:solidFill>
                <a:latin typeface="Arial" panose="020B0604020202020204" pitchFamily="34" charset="0"/>
                <a:ea typeface="MS PGothic" panose="020B0600070205080204" pitchFamily="34" charset="-128"/>
              </a:defRPr>
            </a:lvl3pPr>
            <a:lvl4pPr marL="1616362" indent="-230909">
              <a:spcBef>
                <a:spcPct val="30000"/>
              </a:spcBef>
              <a:defRPr sz="1200">
                <a:solidFill>
                  <a:schemeClr val="tx1"/>
                </a:solidFill>
                <a:latin typeface="Arial" panose="020B0604020202020204" pitchFamily="34" charset="0"/>
                <a:ea typeface="MS PGothic" panose="020B0600070205080204" pitchFamily="34" charset="-128"/>
              </a:defRPr>
            </a:lvl4pPr>
            <a:lvl5pPr marL="2078180" indent="-230909">
              <a:spcBef>
                <a:spcPct val="30000"/>
              </a:spcBef>
              <a:defRPr sz="1200">
                <a:solidFill>
                  <a:schemeClr val="tx1"/>
                </a:solidFill>
                <a:latin typeface="Arial" panose="020B0604020202020204" pitchFamily="34" charset="0"/>
                <a:ea typeface="MS PGothic" panose="020B0600070205080204" pitchFamily="34" charset="-128"/>
              </a:defRPr>
            </a:lvl5pPr>
            <a:lvl6pPr marL="2539997"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1815"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3633"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5451" indent="-23090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defTabSz="923635">
              <a:spcBef>
                <a:spcPct val="0"/>
              </a:spcBef>
              <a:defRPr/>
            </a:pPr>
            <a:fld id="{61CA33DE-67EC-4B84-9803-AD5C3FA7F6F2}" type="slidenum">
              <a:rPr lang="fr-FR" altLang="fr-FR">
                <a:solidFill>
                  <a:srgbClr val="000000"/>
                </a:solidFill>
              </a:rPr>
              <a:pPr defTabSz="923635">
                <a:spcBef>
                  <a:spcPct val="0"/>
                </a:spcBef>
                <a:defRPr/>
              </a:pPr>
              <a:t>5</a:t>
            </a:fld>
            <a:endParaRPr lang="fr-FR" altLang="fr-FR" dirty="0">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fr-FR" dirty="0" smtClean="0"/>
          </a:p>
        </p:txBody>
      </p:sp>
    </p:spTree>
    <p:extLst>
      <p:ext uri="{BB962C8B-B14F-4D97-AF65-F5344CB8AC3E}">
        <p14:creationId xmlns:p14="http://schemas.microsoft.com/office/powerpoint/2010/main" val="358095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6</a:t>
            </a:fld>
            <a:endParaRPr lang="fr-FR" altLang="fr-FR"/>
          </a:p>
        </p:txBody>
      </p:sp>
    </p:spTree>
    <p:extLst>
      <p:ext uri="{BB962C8B-B14F-4D97-AF65-F5344CB8AC3E}">
        <p14:creationId xmlns:p14="http://schemas.microsoft.com/office/powerpoint/2010/main" val="47440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7</a:t>
            </a:fld>
            <a:endParaRPr lang="fr-FR" altLang="fr-FR"/>
          </a:p>
        </p:txBody>
      </p:sp>
    </p:spTree>
    <p:extLst>
      <p:ext uri="{BB962C8B-B14F-4D97-AF65-F5344CB8AC3E}">
        <p14:creationId xmlns:p14="http://schemas.microsoft.com/office/powerpoint/2010/main" val="369224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8</a:t>
            </a:fld>
            <a:endParaRPr lang="fr-FR" altLang="fr-FR"/>
          </a:p>
        </p:txBody>
      </p:sp>
    </p:spTree>
    <p:extLst>
      <p:ext uri="{BB962C8B-B14F-4D97-AF65-F5344CB8AC3E}">
        <p14:creationId xmlns:p14="http://schemas.microsoft.com/office/powerpoint/2010/main" val="144287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9</a:t>
            </a:fld>
            <a:endParaRPr lang="fr-FR" altLang="fr-FR"/>
          </a:p>
        </p:txBody>
      </p:sp>
    </p:spTree>
    <p:extLst>
      <p:ext uri="{BB962C8B-B14F-4D97-AF65-F5344CB8AC3E}">
        <p14:creationId xmlns:p14="http://schemas.microsoft.com/office/powerpoint/2010/main" val="149905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baseline="0">
                <a:solidFill>
                  <a:srgbClr val="003399"/>
                </a:solidFill>
                <a:latin typeface="Montserrat Hairline"/>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sz="2400" baseline="0">
                <a:solidFill>
                  <a:srgbClr val="003399"/>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387334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dirty="0" smtClean="0"/>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152302E-BFCB-488D-9731-09A7B27D5ACA}" type="slidenum">
              <a:rPr lang="fr-FR" altLang="fr-FR"/>
              <a:pPr>
                <a:defRPr/>
              </a:pPr>
              <a:t>‹#›</a:t>
            </a:fld>
            <a:endParaRPr lang="fr-FR" altLang="fr-FR"/>
          </a:p>
        </p:txBody>
      </p:sp>
    </p:spTree>
    <p:extLst>
      <p:ext uri="{BB962C8B-B14F-4D97-AF65-F5344CB8AC3E}">
        <p14:creationId xmlns:p14="http://schemas.microsoft.com/office/powerpoint/2010/main" val="177627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baseline="0">
                <a:solidFill>
                  <a:srgbClr val="003399"/>
                </a:solidFill>
              </a:defRPr>
            </a:lvl1pPr>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4FD568B-BE23-484B-83C5-6DF82D75B40E}" type="slidenum">
              <a:rPr lang="fr-FR" altLang="fr-FR"/>
              <a:pPr>
                <a:defRPr/>
              </a:pPr>
              <a:t>‹#›</a:t>
            </a:fld>
            <a:endParaRPr lang="fr-FR" altLang="fr-FR"/>
          </a:p>
        </p:txBody>
      </p:sp>
    </p:spTree>
    <p:extLst>
      <p:ext uri="{BB962C8B-B14F-4D97-AF65-F5344CB8AC3E}">
        <p14:creationId xmlns:p14="http://schemas.microsoft.com/office/powerpoint/2010/main" val="286841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aseline="0">
                <a:solidFill>
                  <a:srgbClr val="003399"/>
                </a:solidFill>
              </a:defRPr>
            </a:lvl1pPr>
          </a:lstStyle>
          <a:p>
            <a:r>
              <a:rPr lang="en-US" dirty="0" smtClean="0"/>
              <a:t>Click to edit Master title style</a:t>
            </a:r>
            <a:endParaRPr lang="el-GR" dirty="0"/>
          </a:p>
        </p:txBody>
      </p:sp>
      <p:sp>
        <p:nvSpPr>
          <p:cNvPr id="3" name="Table Placeholder 2"/>
          <p:cNvSpPr>
            <a:spLocks noGrp="1"/>
          </p:cNvSpPr>
          <p:nvPr>
            <p:ph type="tbl" idx="1"/>
          </p:nvPr>
        </p:nvSpPr>
        <p:spPr>
          <a:xfrm>
            <a:off x="457200" y="1600200"/>
            <a:ext cx="8229600" cy="4525963"/>
          </a:xfrm>
        </p:spPr>
        <p:txBody>
          <a:bodyPr/>
          <a:lstStyle/>
          <a:p>
            <a:pPr lvl="0"/>
            <a:endParaRPr lang="el-GR"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B9D2910-0DA3-4F78-8A0A-3F708262B137}" type="slidenum">
              <a:rPr lang="fr-FR" altLang="fr-FR"/>
              <a:pPr>
                <a:defRPr/>
              </a:pPr>
              <a:t>‹#›</a:t>
            </a:fld>
            <a:endParaRPr lang="fr-FR" altLang="fr-FR"/>
          </a:p>
        </p:txBody>
      </p:sp>
    </p:spTree>
    <p:extLst>
      <p:ext uri="{BB962C8B-B14F-4D97-AF65-F5344CB8AC3E}">
        <p14:creationId xmlns:p14="http://schemas.microsoft.com/office/powerpoint/2010/main" val="188033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aseline="0">
                <a:solidFill>
                  <a:srgbClr val="003399"/>
                </a:solidFill>
              </a:defRPr>
            </a:lvl1pPr>
          </a:lstStyle>
          <a:p>
            <a:r>
              <a:rPr lang="en-US" dirty="0" smtClean="0"/>
              <a:t>Click to edit Master title style</a:t>
            </a:r>
            <a:endParaRPr lang="el-GR"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Espace réservé de la dat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7" name="Espace réservé du numéro de diapositiv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A30D874-1D12-4266-AC61-25165E28243F}" type="slidenum">
              <a:rPr lang="fr-FR" altLang="fr-FR"/>
              <a:pPr>
                <a:defRPr/>
              </a:pPr>
              <a:t>‹#›</a:t>
            </a:fld>
            <a:endParaRPr lang="fr-FR" altLang="fr-FR"/>
          </a:p>
        </p:txBody>
      </p:sp>
    </p:spTree>
    <p:extLst>
      <p:ext uri="{BB962C8B-B14F-4D97-AF65-F5344CB8AC3E}">
        <p14:creationId xmlns:p14="http://schemas.microsoft.com/office/powerpoint/2010/main" val="2877409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FEBC2E5-3152-45B5-AE4E-CB4ACF05EC40}" type="slidenum">
              <a:rPr lang="fr-FR" altLang="fr-FR"/>
              <a:pPr>
                <a:defRPr/>
              </a:pPr>
              <a:t>‹#›</a:t>
            </a:fld>
            <a:endParaRPr lang="fr-FR" altLang="fr-FR"/>
          </a:p>
        </p:txBody>
      </p:sp>
    </p:spTree>
    <p:extLst>
      <p:ext uri="{BB962C8B-B14F-4D97-AF65-F5344CB8AC3E}">
        <p14:creationId xmlns:p14="http://schemas.microsoft.com/office/powerpoint/2010/main" val="405285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D87C9DF-D696-4B6E-A0AD-4DD47AE6FD83}" type="slidenum">
              <a:rPr lang="fr-FR" altLang="fr-FR"/>
              <a:pPr>
                <a:defRPr/>
              </a:pPr>
              <a:t>‹#›</a:t>
            </a:fld>
            <a:endParaRPr lang="fr-FR" altLang="fr-FR"/>
          </a:p>
        </p:txBody>
      </p:sp>
    </p:spTree>
    <p:extLst>
      <p:ext uri="{BB962C8B-B14F-4D97-AF65-F5344CB8AC3E}">
        <p14:creationId xmlns:p14="http://schemas.microsoft.com/office/powerpoint/2010/main" val="274366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400" baseline="0">
                <a:solidFill>
                  <a:srgbClr val="003399"/>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1600201"/>
            <a:ext cx="8229600" cy="391703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23001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110332"/>
          </a:xfrm>
        </p:spPr>
        <p:txBody>
          <a:bodyPr anchor="t"/>
          <a:lstStyle>
            <a:lvl1pPr algn="l">
              <a:defRPr sz="3000" b="1" cap="all" baseline="0">
                <a:solidFill>
                  <a:srgbClr val="003399"/>
                </a:solidFill>
                <a:latin typeface="Verdana" panose="020B0604030504040204" pitchFamily="34" charset="0"/>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Modifiez les styles du texte du masque</a:t>
            </a:r>
          </a:p>
        </p:txBody>
      </p:sp>
    </p:spTree>
    <p:extLst>
      <p:ext uri="{BB962C8B-B14F-4D97-AF65-F5344CB8AC3E}">
        <p14:creationId xmlns:p14="http://schemas.microsoft.com/office/powerpoint/2010/main" val="123613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none" baseline="0">
                <a:solidFill>
                  <a:srgbClr val="003399"/>
                </a:solidFill>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457200" y="1600201"/>
            <a:ext cx="40386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1"/>
            <a:ext cx="40386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57465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29645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64599" y="228829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05489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dirty="0" smtClean="0"/>
              <a:t>Modifiez le style du titre</a:t>
            </a:r>
            <a:endParaRPr lang="fr-FR" dirty="0"/>
          </a:p>
        </p:txBody>
      </p:sp>
    </p:spTree>
    <p:extLst>
      <p:ext uri="{BB962C8B-B14F-4D97-AF65-F5344CB8AC3E}">
        <p14:creationId xmlns:p14="http://schemas.microsoft.com/office/powerpoint/2010/main" val="2977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67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baseline="0">
                <a:solidFill>
                  <a:srgbClr val="003399"/>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3575050" y="273051"/>
            <a:ext cx="5111750" cy="5316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1"/>
            <a:ext cx="3008313" cy="42607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Tree>
    <p:extLst>
      <p:ext uri="{BB962C8B-B14F-4D97-AF65-F5344CB8AC3E}">
        <p14:creationId xmlns:p14="http://schemas.microsoft.com/office/powerpoint/2010/main" val="171704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baseline="0">
                <a:solidFill>
                  <a:srgbClr val="003399"/>
                </a:solidFill>
              </a:defRPr>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Tree>
    <p:extLst>
      <p:ext uri="{BB962C8B-B14F-4D97-AF65-F5344CB8AC3E}">
        <p14:creationId xmlns:p14="http://schemas.microsoft.com/office/powerpoint/2010/main" val="259929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Rectangle 3"/>
          <p:cNvSpPr>
            <a:spLocks noGrp="1" noChangeArrowheads="1"/>
          </p:cNvSpPr>
          <p:nvPr>
            <p:ph type="body" idx="1"/>
          </p:nvPr>
        </p:nvSpPr>
        <p:spPr bwMode="auto">
          <a:xfrm>
            <a:off x="457200" y="1600200"/>
            <a:ext cx="8229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a:defRPr>
      </a:lvl1pPr>
      <a:lvl2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2pPr>
      <a:lvl3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3pPr>
      <a:lvl4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4pPr>
      <a:lvl5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179512" y="692696"/>
            <a:ext cx="8712968" cy="3970318"/>
          </a:xfrm>
          <a:prstGeom prst="rect">
            <a:avLst/>
          </a:prstGeom>
          <a:noFill/>
        </p:spPr>
        <p:txBody>
          <a:bodyPr wrap="square" rtlCol="0">
            <a:spAutoFit/>
          </a:bodyPr>
          <a:lstStyle/>
          <a:p>
            <a:pPr algn="ctr"/>
            <a:endParaRPr lang="es-ES" sz="4400" dirty="0">
              <a:solidFill>
                <a:schemeClr val="accent2"/>
              </a:solidFill>
            </a:endParaRPr>
          </a:p>
          <a:p>
            <a:pPr algn="ctr"/>
            <a:r>
              <a:rPr lang="it-IT" sz="4400" dirty="0">
                <a:solidFill>
                  <a:schemeClr val="accent2"/>
                </a:solidFill>
              </a:rPr>
              <a:t> </a:t>
            </a:r>
            <a:r>
              <a:rPr lang="it-IT" sz="4400" b="1" dirty="0">
                <a:solidFill>
                  <a:schemeClr val="accent2"/>
                </a:solidFill>
              </a:rPr>
              <a:t>Controlli di primo livello: consigli ed errori più </a:t>
            </a:r>
            <a:r>
              <a:rPr lang="it-IT" sz="4400" b="1" dirty="0" smtClean="0">
                <a:solidFill>
                  <a:schemeClr val="accent2"/>
                </a:solidFill>
              </a:rPr>
              <a:t>frequenti</a:t>
            </a:r>
            <a:endParaRPr lang="it-IT" sz="4400" dirty="0" smtClean="0">
              <a:solidFill>
                <a:schemeClr val="accent2"/>
              </a:solidFill>
            </a:endParaRPr>
          </a:p>
          <a:p>
            <a:pPr algn="ctr"/>
            <a:r>
              <a:rPr lang="es-ES" sz="4400" dirty="0" smtClean="0">
                <a:solidFill>
                  <a:schemeClr val="accent2"/>
                </a:solidFill>
              </a:rPr>
              <a:t>JS </a:t>
            </a:r>
            <a:r>
              <a:rPr lang="es-ES" sz="4400" dirty="0" err="1" smtClean="0">
                <a:solidFill>
                  <a:schemeClr val="accent2"/>
                </a:solidFill>
              </a:rPr>
              <a:t>Interreg</a:t>
            </a:r>
            <a:r>
              <a:rPr lang="es-ES" sz="4400" dirty="0" smtClean="0">
                <a:solidFill>
                  <a:schemeClr val="accent2"/>
                </a:solidFill>
              </a:rPr>
              <a:t> MED</a:t>
            </a:r>
          </a:p>
          <a:p>
            <a:pPr algn="ctr"/>
            <a:endParaRPr lang="es-ES" sz="4400" dirty="0">
              <a:solidFill>
                <a:schemeClr val="accent2"/>
              </a:solidFill>
            </a:endParaRPr>
          </a:p>
          <a:p>
            <a:pPr algn="ctr"/>
            <a:r>
              <a:rPr lang="es-ES" sz="3200" dirty="0" err="1" smtClean="0">
                <a:solidFill>
                  <a:schemeClr val="accent2"/>
                </a:solidFill>
              </a:rPr>
              <a:t>Bologna</a:t>
            </a:r>
            <a:r>
              <a:rPr lang="es-ES" sz="3200" dirty="0" smtClean="0">
                <a:solidFill>
                  <a:schemeClr val="accent2"/>
                </a:solidFill>
              </a:rPr>
              <a:t>, 30/01/2018</a:t>
            </a:r>
            <a:endParaRPr lang="es-ES" sz="3200" dirty="0">
              <a:solidFill>
                <a:schemeClr val="accent2"/>
              </a:solidFill>
            </a:endParaRPr>
          </a:p>
        </p:txBody>
      </p:sp>
    </p:spTree>
    <p:extLst>
      <p:ext uri="{BB962C8B-B14F-4D97-AF65-F5344CB8AC3E}">
        <p14:creationId xmlns:p14="http://schemas.microsoft.com/office/powerpoint/2010/main" val="1339408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7"/>
          <p:cNvSpPr>
            <a:spLocks noGrp="1"/>
          </p:cNvSpPr>
          <p:nvPr>
            <p:ph type="title"/>
          </p:nvPr>
        </p:nvSpPr>
        <p:spPr>
          <a:xfrm>
            <a:off x="207292" y="186235"/>
            <a:ext cx="8784976" cy="782119"/>
          </a:xfrm>
        </p:spPr>
        <p:txBody>
          <a:bodyPr/>
          <a:lstStyle/>
          <a:p>
            <a:r>
              <a:rPr lang="en-GB" sz="2400" dirty="0" smtClean="0"/>
              <a:t>Eligibility period – </a:t>
            </a:r>
            <a:r>
              <a:rPr lang="en-GB" sz="2400" dirty="0" smtClean="0"/>
              <a:t>payment date </a:t>
            </a:r>
            <a:endParaRPr lang="en-GB" altLang="fr-FR" sz="2200" b="0" i="1" dirty="0" smtClean="0">
              <a:cs typeface="Montserrat" charset="0"/>
            </a:endParaRPr>
          </a:p>
        </p:txBody>
      </p:sp>
      <p:sp>
        <p:nvSpPr>
          <p:cNvPr id="4" name="Espace réservé du contenu 3"/>
          <p:cNvSpPr>
            <a:spLocks noGrp="1"/>
          </p:cNvSpPr>
          <p:nvPr>
            <p:ph idx="1"/>
          </p:nvPr>
        </p:nvSpPr>
        <p:spPr>
          <a:xfrm>
            <a:off x="312308" y="998394"/>
            <a:ext cx="8679960" cy="2268871"/>
          </a:xfrm>
        </p:spPr>
        <p:txBody>
          <a:bodyPr/>
          <a:lstStyle/>
          <a:p>
            <a:pPr>
              <a:lnSpc>
                <a:spcPct val="150000"/>
              </a:lnSpc>
              <a:buFont typeface="Arial" panose="020B0604020202020204" pitchFamily="34" charset="0"/>
              <a:buChar char="•"/>
            </a:pPr>
            <a:r>
              <a:rPr lang="en-GB" sz="1800" b="1" dirty="0">
                <a:solidFill>
                  <a:srgbClr val="8A1F5A"/>
                </a:solidFill>
              </a:rPr>
              <a:t>Ineligible costs </a:t>
            </a:r>
            <a:r>
              <a:rPr lang="en-GB" sz="1800" b="1" dirty="0" smtClean="0">
                <a:solidFill>
                  <a:srgbClr val="8A1F5A"/>
                </a:solidFill>
              </a:rPr>
              <a:t>rejected </a:t>
            </a:r>
            <a:r>
              <a:rPr lang="en-GB" sz="1800" b="1" dirty="0">
                <a:solidFill>
                  <a:srgbClr val="8A1F5A"/>
                </a:solidFill>
              </a:rPr>
              <a:t>by FLC</a:t>
            </a:r>
          </a:p>
          <a:p>
            <a:pPr marL="0" indent="0">
              <a:lnSpc>
                <a:spcPct val="150000"/>
              </a:lnSpc>
              <a:buNone/>
            </a:pPr>
            <a:r>
              <a:rPr lang="en-GB" sz="1800" dirty="0" smtClean="0"/>
              <a:t>PREPARATION COSTS = incurred</a:t>
            </a:r>
            <a:r>
              <a:rPr lang="en-GB" sz="1800" dirty="0"/>
              <a:t>, invoiced </a:t>
            </a:r>
            <a:r>
              <a:rPr lang="en-GB" sz="1800" dirty="0" smtClean="0"/>
              <a:t>OR paid out before </a:t>
            </a:r>
            <a:r>
              <a:rPr lang="en-GB" sz="1800" b="1" dirty="0" smtClean="0"/>
              <a:t>the </a:t>
            </a:r>
            <a:r>
              <a:rPr lang="en-GB" sz="1800" b="1" dirty="0"/>
              <a:t>date of the approval of the proposal </a:t>
            </a:r>
            <a:endParaRPr lang="en-GB" sz="1800" b="1" dirty="0" smtClean="0"/>
          </a:p>
          <a:p>
            <a:pPr marL="0" indent="0">
              <a:lnSpc>
                <a:spcPct val="150000"/>
              </a:lnSpc>
              <a:buNone/>
            </a:pPr>
            <a:r>
              <a:rPr lang="en-GB" sz="1800" dirty="0" smtClean="0"/>
              <a:t>Expenditure paid out more than 2 months after the project ending date</a:t>
            </a:r>
          </a:p>
          <a:p>
            <a:pPr>
              <a:lnSpc>
                <a:spcPct val="150000"/>
              </a:lnSpc>
              <a:buFont typeface="Arial" panose="020B0604020202020204" pitchFamily="34" charset="0"/>
              <a:buChar char="•"/>
            </a:pPr>
            <a:endParaRPr lang="en-GB" sz="1800" b="1" dirty="0" smtClean="0">
              <a:solidFill>
                <a:srgbClr val="8A1F5A"/>
              </a:solidFill>
            </a:endParaRPr>
          </a:p>
          <a:p>
            <a:pPr>
              <a:lnSpc>
                <a:spcPct val="150000"/>
              </a:lnSpc>
              <a:buFont typeface="Arial" panose="020B0604020202020204" pitchFamily="34" charset="0"/>
              <a:buChar char="•"/>
            </a:pPr>
            <a:r>
              <a:rPr lang="en-GB" sz="1800" b="1" dirty="0" smtClean="0">
                <a:solidFill>
                  <a:srgbClr val="8A1F5A"/>
                </a:solidFill>
              </a:rPr>
              <a:t>Eligible costs paid out after the end of the reporting period, but no </a:t>
            </a:r>
            <a:r>
              <a:rPr lang="en-US" sz="1800" b="1" dirty="0">
                <a:solidFill>
                  <a:srgbClr val="8A1F5A"/>
                </a:solidFill>
              </a:rPr>
              <a:t>more than 2 months after the project ending date</a:t>
            </a:r>
          </a:p>
          <a:p>
            <a:pPr marL="0" indent="0">
              <a:lnSpc>
                <a:spcPct val="150000"/>
              </a:lnSpc>
              <a:buNone/>
            </a:pPr>
            <a:r>
              <a:rPr lang="en-GB" sz="1800" dirty="0"/>
              <a:t>FLC can certify </a:t>
            </a:r>
            <a:r>
              <a:rPr lang="en-GB" sz="1800" dirty="0" smtClean="0"/>
              <a:t>them, </a:t>
            </a:r>
            <a:r>
              <a:rPr lang="en-GB" sz="1800" dirty="0"/>
              <a:t>the system will prevent to include </a:t>
            </a:r>
            <a:r>
              <a:rPr lang="en-GB" sz="1800" dirty="0" smtClean="0"/>
              <a:t>them</a:t>
            </a:r>
            <a:r>
              <a:rPr lang="en-GB" sz="1800" dirty="0" smtClean="0"/>
              <a:t> </a:t>
            </a:r>
            <a:r>
              <a:rPr lang="en-GB" sz="1800" dirty="0"/>
              <a:t>in the current certificate and </a:t>
            </a:r>
            <a:r>
              <a:rPr lang="en-GB" sz="1800" dirty="0" smtClean="0"/>
              <a:t>the </a:t>
            </a:r>
            <a:r>
              <a:rPr lang="en-GB" sz="1800" dirty="0" smtClean="0"/>
              <a:t>will </a:t>
            </a:r>
            <a:r>
              <a:rPr lang="en-GB" sz="1800" dirty="0"/>
              <a:t>remain in the system available for the next one</a:t>
            </a:r>
          </a:p>
          <a:p>
            <a:pPr>
              <a:lnSpc>
                <a:spcPct val="150000"/>
              </a:lnSpc>
              <a:buFont typeface="Arial" panose="020B0604020202020204" pitchFamily="34" charset="0"/>
              <a:buChar char="•"/>
            </a:pPr>
            <a:endParaRPr lang="en-GB" sz="1800" dirty="0" smtClean="0"/>
          </a:p>
        </p:txBody>
      </p:sp>
    </p:spTree>
    <p:extLst>
      <p:ext uri="{BB962C8B-B14F-4D97-AF65-F5344CB8AC3E}">
        <p14:creationId xmlns:p14="http://schemas.microsoft.com/office/powerpoint/2010/main" val="2861726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340967"/>
          </a:xfrm>
        </p:spPr>
        <p:txBody>
          <a:bodyPr anchor="b"/>
          <a:lstStyle/>
          <a:p>
            <a:pPr marL="0" indent="0" algn="r">
              <a:buNone/>
            </a:pPr>
            <a:r>
              <a:rPr lang="en-US" sz="4800" dirty="0" smtClean="0">
                <a:solidFill>
                  <a:srgbClr val="CB4F88"/>
                </a:solidFill>
              </a:rPr>
              <a:t>Issues linked to the FLC certificate</a:t>
            </a:r>
            <a:endParaRPr lang="en-US" sz="4800" dirty="0">
              <a:solidFill>
                <a:srgbClr val="CB4F88"/>
              </a:solidFill>
            </a:endParaRPr>
          </a:p>
        </p:txBody>
      </p:sp>
    </p:spTree>
    <p:extLst>
      <p:ext uri="{BB962C8B-B14F-4D97-AF65-F5344CB8AC3E}">
        <p14:creationId xmlns:p14="http://schemas.microsoft.com/office/powerpoint/2010/main" val="3196058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38" y="1052736"/>
            <a:ext cx="8378512" cy="108012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marL="0" indent="0" algn="just">
              <a:lnSpc>
                <a:spcPct val="130000"/>
              </a:lnSpc>
              <a:buNone/>
            </a:pPr>
            <a:r>
              <a:rPr lang="en-US" dirty="0" smtClean="0"/>
              <a:t>Each partner must maintain </a:t>
            </a:r>
            <a:r>
              <a:rPr lang="en-US" dirty="0"/>
              <a:t>either a separate accounting system or an adequate accounting code for all transactions relating to an </a:t>
            </a:r>
            <a:r>
              <a:rPr lang="en-US" dirty="0" smtClean="0"/>
              <a:t>operation. </a:t>
            </a:r>
            <a:endParaRPr lang="en-NZ" dirty="0"/>
          </a:p>
        </p:txBody>
      </p:sp>
      <p:sp>
        <p:nvSpPr>
          <p:cNvPr id="5" name="Title 1"/>
          <p:cNvSpPr txBox="1">
            <a:spLocks/>
          </p:cNvSpPr>
          <p:nvPr/>
        </p:nvSpPr>
        <p:spPr bwMode="auto">
          <a:xfrm>
            <a:off x="363538" y="15386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baseline="0">
                <a:solidFill>
                  <a:srgbClr val="003399"/>
                </a:solidFill>
                <a:latin typeface="Montserrat Hairline"/>
                <a:ea typeface="MS PGothic" panose="020B0600070205080204" pitchFamily="34" charset="-128"/>
                <a:cs typeface="Montserrat"/>
              </a:defRPr>
            </a:lvl1pPr>
            <a:lvl2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2pPr>
            <a:lvl3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3pPr>
            <a:lvl4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4pPr>
            <a:lvl5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2800" dirty="0" smtClean="0"/>
              <a:t>Accounting system  </a:t>
            </a:r>
            <a:r>
              <a:rPr lang="en-US" sz="2800" kern="0" dirty="0" smtClean="0"/>
              <a:t>  </a:t>
            </a:r>
            <a:endParaRPr lang="es-ES" sz="2800" kern="0" dirty="0"/>
          </a:p>
        </p:txBody>
      </p:sp>
      <p:sp>
        <p:nvSpPr>
          <p:cNvPr id="6" name="TextBox 5"/>
          <p:cNvSpPr txBox="1"/>
          <p:nvPr/>
        </p:nvSpPr>
        <p:spPr>
          <a:xfrm>
            <a:off x="2699792" y="2492896"/>
            <a:ext cx="6336704" cy="2862322"/>
          </a:xfrm>
          <a:prstGeom prst="rect">
            <a:avLst/>
          </a:prstGeom>
          <a:noFill/>
        </p:spPr>
        <p:txBody>
          <a:bodyPr wrap="square" rtlCol="0">
            <a:spAutoFit/>
          </a:bodyPr>
          <a:lstStyle/>
          <a:p>
            <a:r>
              <a:rPr lang="en-US" dirty="0" smtClean="0">
                <a:solidFill>
                  <a:srgbClr val="002060"/>
                </a:solidFill>
                <a:latin typeface="+mj-lt"/>
              </a:rPr>
              <a:t>FLC must declare which system is used by the partner, and if it works properly in </a:t>
            </a:r>
            <a:r>
              <a:rPr lang="en-US" dirty="0">
                <a:solidFill>
                  <a:srgbClr val="002060"/>
                </a:solidFill>
                <a:latin typeface="+mj-lt"/>
              </a:rPr>
              <a:t>question </a:t>
            </a:r>
            <a:r>
              <a:rPr lang="en-US" dirty="0" smtClean="0">
                <a:solidFill>
                  <a:srgbClr val="002060"/>
                </a:solidFill>
                <a:latin typeface="+mj-lt"/>
              </a:rPr>
              <a:t>4.1.1/2 </a:t>
            </a:r>
            <a:r>
              <a:rPr lang="en-US" dirty="0">
                <a:solidFill>
                  <a:srgbClr val="002060"/>
                </a:solidFill>
                <a:latin typeface="+mj-lt"/>
              </a:rPr>
              <a:t>of the each FLC </a:t>
            </a:r>
            <a:r>
              <a:rPr lang="en-US" dirty="0" smtClean="0">
                <a:solidFill>
                  <a:srgbClr val="002060"/>
                </a:solidFill>
                <a:latin typeface="+mj-lt"/>
              </a:rPr>
              <a:t>certificate. </a:t>
            </a:r>
          </a:p>
          <a:p>
            <a:endParaRPr lang="en-US" dirty="0" smtClean="0">
              <a:solidFill>
                <a:srgbClr val="002060"/>
              </a:solidFill>
              <a:latin typeface="+mj-lt"/>
            </a:endParaRPr>
          </a:p>
          <a:p>
            <a:endParaRPr lang="en-US" dirty="0" smtClean="0">
              <a:solidFill>
                <a:srgbClr val="002060"/>
              </a:solidFill>
              <a:latin typeface="+mj-lt"/>
            </a:endParaRPr>
          </a:p>
          <a:p>
            <a:r>
              <a:rPr lang="en-US" dirty="0" smtClean="0">
                <a:solidFill>
                  <a:srgbClr val="002060"/>
                </a:solidFill>
                <a:latin typeface="+mj-lt"/>
              </a:rPr>
              <a:t>When </a:t>
            </a:r>
            <a:r>
              <a:rPr lang="en-US" dirty="0">
                <a:solidFill>
                  <a:srgbClr val="002060"/>
                </a:solidFill>
                <a:latin typeface="+mj-lt"/>
              </a:rPr>
              <a:t>no on-the-spot </a:t>
            </a:r>
            <a:r>
              <a:rPr lang="en-US" dirty="0" smtClean="0">
                <a:solidFill>
                  <a:srgbClr val="002060"/>
                </a:solidFill>
                <a:latin typeface="+mj-lt"/>
              </a:rPr>
              <a:t>control has </a:t>
            </a:r>
            <a:r>
              <a:rPr lang="en-US" dirty="0">
                <a:solidFill>
                  <a:srgbClr val="002060"/>
                </a:solidFill>
                <a:latin typeface="+mj-lt"/>
              </a:rPr>
              <a:t>been carried out, </a:t>
            </a:r>
            <a:r>
              <a:rPr lang="en-US" dirty="0" smtClean="0">
                <a:solidFill>
                  <a:srgbClr val="002060"/>
                </a:solidFill>
                <a:latin typeface="+mj-lt"/>
              </a:rPr>
              <a:t>desk-based checks must </a:t>
            </a:r>
            <a:r>
              <a:rPr lang="en-US" dirty="0">
                <a:solidFill>
                  <a:srgbClr val="002060"/>
                </a:solidFill>
                <a:latin typeface="+mj-lt"/>
              </a:rPr>
              <a:t>be sufficient to answer these questions. The on-the-spot </a:t>
            </a:r>
            <a:r>
              <a:rPr lang="en-US" dirty="0" smtClean="0">
                <a:solidFill>
                  <a:srgbClr val="002060"/>
                </a:solidFill>
                <a:latin typeface="+mj-lt"/>
              </a:rPr>
              <a:t>control subsequent shall </a:t>
            </a:r>
            <a:r>
              <a:rPr lang="en-US" dirty="0">
                <a:solidFill>
                  <a:srgbClr val="002060"/>
                </a:solidFill>
                <a:latin typeface="+mj-lt"/>
              </a:rPr>
              <a:t>confirm the conclusions of </a:t>
            </a:r>
            <a:r>
              <a:rPr lang="en-US" dirty="0" smtClean="0">
                <a:solidFill>
                  <a:srgbClr val="002060"/>
                </a:solidFill>
                <a:latin typeface="+mj-lt"/>
              </a:rPr>
              <a:t>the desk-based checks.  </a:t>
            </a:r>
            <a:endParaRPr lang="en-GB" dirty="0">
              <a:solidFill>
                <a:srgbClr val="002060"/>
              </a:solidFill>
              <a:latin typeface="+mj-lt"/>
            </a:endParaRPr>
          </a:p>
        </p:txBody>
      </p:sp>
    </p:spTree>
    <p:extLst>
      <p:ext uri="{BB962C8B-B14F-4D97-AF65-F5344CB8AC3E}">
        <p14:creationId xmlns:p14="http://schemas.microsoft.com/office/powerpoint/2010/main" val="786991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38" y="1052736"/>
            <a:ext cx="8378512" cy="3168352"/>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marL="0" indent="0" algn="just">
              <a:lnSpc>
                <a:spcPct val="130000"/>
              </a:lnSpc>
              <a:buNone/>
            </a:pPr>
            <a:r>
              <a:rPr lang="en-US" dirty="0"/>
              <a:t>Mechanism(s) set up by the partner to avoid the reimbursement of same expenditure by multiple means of financing (EU, national, regional, other). </a:t>
            </a:r>
            <a:endParaRPr lang="en-NZ" dirty="0"/>
          </a:p>
          <a:p>
            <a:pPr marL="0" indent="0" algn="just">
              <a:lnSpc>
                <a:spcPct val="130000"/>
              </a:lnSpc>
              <a:buNone/>
            </a:pPr>
            <a:r>
              <a:rPr lang="en-US" dirty="0"/>
              <a:t>Each partners has to implement a systematic and objective method that allows a real control/follow up of co-financed expenditure.</a:t>
            </a:r>
          </a:p>
          <a:p>
            <a:pPr marL="0" indent="0" algn="just">
              <a:lnSpc>
                <a:spcPct val="130000"/>
              </a:lnSpc>
              <a:buNone/>
            </a:pPr>
            <a:r>
              <a:rPr lang="en-US" dirty="0"/>
              <a:t>Allow a check implemented on 100% of expenditures on all cost budget lines (staff, travel and accommodation, etc…). </a:t>
            </a:r>
          </a:p>
          <a:p>
            <a:pPr marL="0" indent="0" algn="just">
              <a:lnSpc>
                <a:spcPct val="130000"/>
              </a:lnSpc>
              <a:buNone/>
            </a:pPr>
            <a:r>
              <a:rPr lang="en-NZ" dirty="0"/>
              <a:t>A declaration of the partners is not enough. </a:t>
            </a:r>
          </a:p>
        </p:txBody>
      </p:sp>
      <p:sp>
        <p:nvSpPr>
          <p:cNvPr id="5" name="Title 1"/>
          <p:cNvSpPr txBox="1">
            <a:spLocks/>
          </p:cNvSpPr>
          <p:nvPr/>
        </p:nvSpPr>
        <p:spPr bwMode="auto">
          <a:xfrm>
            <a:off x="363538" y="15386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baseline="0">
                <a:solidFill>
                  <a:srgbClr val="003399"/>
                </a:solidFill>
                <a:latin typeface="Montserrat Hairline"/>
                <a:ea typeface="MS PGothic" panose="020B0600070205080204" pitchFamily="34" charset="-128"/>
                <a:cs typeface="Montserrat"/>
              </a:defRPr>
            </a:lvl1pPr>
            <a:lvl2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2pPr>
            <a:lvl3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3pPr>
            <a:lvl4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4pPr>
            <a:lvl5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2800" dirty="0" smtClean="0"/>
              <a:t>Double funding </a:t>
            </a:r>
            <a:r>
              <a:rPr lang="en-US" sz="2800" kern="0" dirty="0" smtClean="0"/>
              <a:t>  </a:t>
            </a:r>
            <a:endParaRPr lang="es-ES" sz="2800" kern="0" dirty="0"/>
          </a:p>
        </p:txBody>
      </p:sp>
      <p:sp>
        <p:nvSpPr>
          <p:cNvPr id="6" name="TextBox 5"/>
          <p:cNvSpPr txBox="1"/>
          <p:nvPr/>
        </p:nvSpPr>
        <p:spPr>
          <a:xfrm>
            <a:off x="2699793" y="4424642"/>
            <a:ext cx="6336704" cy="923330"/>
          </a:xfrm>
          <a:prstGeom prst="rect">
            <a:avLst/>
          </a:prstGeom>
          <a:noFill/>
        </p:spPr>
        <p:txBody>
          <a:bodyPr wrap="square" rtlCol="0">
            <a:spAutoFit/>
          </a:bodyPr>
          <a:lstStyle/>
          <a:p>
            <a:r>
              <a:rPr lang="en-US" dirty="0">
                <a:solidFill>
                  <a:srgbClr val="002060"/>
                </a:solidFill>
                <a:latin typeface="+mj-lt"/>
              </a:rPr>
              <a:t>Compulsory comment explaining the mechanism(s) is to be </a:t>
            </a:r>
            <a:r>
              <a:rPr lang="en-US" dirty="0" smtClean="0">
                <a:solidFill>
                  <a:srgbClr val="002060"/>
                </a:solidFill>
                <a:latin typeface="+mj-lt"/>
              </a:rPr>
              <a:t>included </a:t>
            </a:r>
            <a:r>
              <a:rPr lang="en-US" dirty="0">
                <a:solidFill>
                  <a:srgbClr val="002060"/>
                </a:solidFill>
                <a:latin typeface="+mj-lt"/>
              </a:rPr>
              <a:t>in question 4.1.3 of the each FLC certificate </a:t>
            </a:r>
            <a:endParaRPr lang="en-GB" dirty="0">
              <a:solidFill>
                <a:srgbClr val="002060"/>
              </a:solidFill>
              <a:latin typeface="+mj-lt"/>
            </a:endParaRPr>
          </a:p>
        </p:txBody>
      </p:sp>
    </p:spTree>
    <p:extLst>
      <p:ext uri="{BB962C8B-B14F-4D97-AF65-F5344CB8AC3E}">
        <p14:creationId xmlns:p14="http://schemas.microsoft.com/office/powerpoint/2010/main" val="2897458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1226942"/>
            <a:ext cx="8928992" cy="4074266"/>
          </a:xfrm>
          <a:prstGeom prst="rect">
            <a:avLst/>
          </a:prstGeom>
        </p:spPr>
      </p:pic>
      <p:sp>
        <p:nvSpPr>
          <p:cNvPr id="5" name="Title 1"/>
          <p:cNvSpPr>
            <a:spLocks noGrp="1"/>
          </p:cNvSpPr>
          <p:nvPr>
            <p:ph type="title"/>
          </p:nvPr>
        </p:nvSpPr>
        <p:spPr>
          <a:xfrm>
            <a:off x="457200" y="188640"/>
            <a:ext cx="8229600" cy="720080"/>
          </a:xfrm>
        </p:spPr>
        <p:txBody>
          <a:bodyPr/>
          <a:lstStyle/>
          <a:p>
            <a:r>
              <a:rPr lang="en-US" sz="2800" dirty="0" err="1" smtClean="0"/>
              <a:t>Synergie</a:t>
            </a:r>
            <a:r>
              <a:rPr lang="en-US" sz="2800" dirty="0" smtClean="0"/>
              <a:t> CTE – FLC certificate – 4.1 </a:t>
            </a:r>
            <a:endParaRPr lang="es-ES" sz="2800" dirty="0"/>
          </a:p>
        </p:txBody>
      </p:sp>
      <p:sp>
        <p:nvSpPr>
          <p:cNvPr id="2" name="Oval 1"/>
          <p:cNvSpPr/>
          <p:nvPr/>
        </p:nvSpPr>
        <p:spPr>
          <a:xfrm>
            <a:off x="0" y="4813856"/>
            <a:ext cx="648072" cy="432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ular Callout 5"/>
          <p:cNvSpPr/>
          <p:nvPr/>
        </p:nvSpPr>
        <p:spPr>
          <a:xfrm>
            <a:off x="3563888" y="3027094"/>
            <a:ext cx="3456384" cy="1440160"/>
          </a:xfrm>
          <a:prstGeom prst="wedgeRectCallout">
            <a:avLst>
              <a:gd name="adj1" fmla="val 79900"/>
              <a:gd name="adj2" fmla="val 15064"/>
            </a:avLst>
          </a:prstGeom>
          <a:ln>
            <a:solidFill>
              <a:srgbClr val="00339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002060"/>
                </a:solidFill>
              </a:rPr>
              <a:t>Compulsory comment in one language, include N/A in the other one. </a:t>
            </a:r>
            <a:endParaRPr lang="es-ES" dirty="0"/>
          </a:p>
        </p:txBody>
      </p:sp>
      <p:sp>
        <p:nvSpPr>
          <p:cNvPr id="7" name="Rectangle 6"/>
          <p:cNvSpPr/>
          <p:nvPr/>
        </p:nvSpPr>
        <p:spPr>
          <a:xfrm>
            <a:off x="4572000" y="5301208"/>
            <a:ext cx="4032448"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Check that information of this section has been recorded. </a:t>
            </a:r>
            <a:endParaRPr lang="es-ES" sz="1700" dirty="0"/>
          </a:p>
        </p:txBody>
      </p:sp>
      <p:pic>
        <p:nvPicPr>
          <p:cNvPr id="3" name="Picture 2"/>
          <p:cNvPicPr>
            <a:picLocks noChangeAspect="1"/>
          </p:cNvPicPr>
          <p:nvPr/>
        </p:nvPicPr>
        <p:blipFill>
          <a:blip r:embed="rId4"/>
          <a:stretch>
            <a:fillRect/>
          </a:stretch>
        </p:blipFill>
        <p:spPr>
          <a:xfrm>
            <a:off x="3522164" y="5301209"/>
            <a:ext cx="1049836" cy="864096"/>
          </a:xfrm>
          <a:prstGeom prst="rect">
            <a:avLst/>
          </a:prstGeom>
        </p:spPr>
      </p:pic>
    </p:spTree>
    <p:extLst>
      <p:ext uri="{BB962C8B-B14F-4D97-AF65-F5344CB8AC3E}">
        <p14:creationId xmlns:p14="http://schemas.microsoft.com/office/powerpoint/2010/main" val="2260509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63538" y="15386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baseline="0">
                <a:solidFill>
                  <a:srgbClr val="003399"/>
                </a:solidFill>
                <a:latin typeface="Montserrat Hairline"/>
                <a:ea typeface="MS PGothic" panose="020B0600070205080204" pitchFamily="34" charset="-128"/>
                <a:cs typeface="Montserrat"/>
              </a:defRPr>
            </a:lvl1pPr>
            <a:lvl2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2pPr>
            <a:lvl3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3pPr>
            <a:lvl4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4pPr>
            <a:lvl5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2800" dirty="0" smtClean="0"/>
              <a:t>VAT – 4.2 &amp; 3   </a:t>
            </a:r>
            <a:r>
              <a:rPr lang="en-US" sz="2800" kern="0" dirty="0" smtClean="0"/>
              <a:t>  </a:t>
            </a:r>
            <a:endParaRPr lang="es-ES" sz="2800" kern="0" dirty="0"/>
          </a:p>
        </p:txBody>
      </p:sp>
      <p:sp>
        <p:nvSpPr>
          <p:cNvPr id="3" name="TextBox 2"/>
          <p:cNvSpPr txBox="1"/>
          <p:nvPr/>
        </p:nvSpPr>
        <p:spPr>
          <a:xfrm>
            <a:off x="363538" y="873942"/>
            <a:ext cx="8229600" cy="400110"/>
          </a:xfrm>
          <a:prstGeom prst="rect">
            <a:avLst/>
          </a:prstGeom>
          <a:noFill/>
        </p:spPr>
        <p:txBody>
          <a:bodyPr wrap="square" rtlCol="0">
            <a:spAutoFit/>
          </a:bodyPr>
          <a:lstStyle/>
          <a:p>
            <a:r>
              <a:rPr lang="es-ES" sz="2000" dirty="0" smtClean="0"/>
              <a:t>1) </a:t>
            </a:r>
            <a:r>
              <a:rPr lang="en-US" sz="2000" dirty="0" smtClean="0"/>
              <a:t>VAT </a:t>
            </a:r>
            <a:r>
              <a:rPr lang="en-US" sz="2000" dirty="0"/>
              <a:t>status declared by the partner in the application form is correct. </a:t>
            </a:r>
          </a:p>
        </p:txBody>
      </p:sp>
      <p:pic>
        <p:nvPicPr>
          <p:cNvPr id="7" name="Picture 6"/>
          <p:cNvPicPr>
            <a:picLocks noChangeAspect="1"/>
          </p:cNvPicPr>
          <p:nvPr/>
        </p:nvPicPr>
        <p:blipFill>
          <a:blip r:embed="rId3"/>
          <a:stretch>
            <a:fillRect/>
          </a:stretch>
        </p:blipFill>
        <p:spPr>
          <a:xfrm>
            <a:off x="467544" y="1572293"/>
            <a:ext cx="3754338" cy="1538663"/>
          </a:xfrm>
          <a:prstGeom prst="rect">
            <a:avLst/>
          </a:prstGeom>
        </p:spPr>
      </p:pic>
      <p:sp>
        <p:nvSpPr>
          <p:cNvPr id="8" name="Rectangular Callout 7"/>
          <p:cNvSpPr/>
          <p:nvPr/>
        </p:nvSpPr>
        <p:spPr>
          <a:xfrm>
            <a:off x="5004047" y="1537262"/>
            <a:ext cx="3960441" cy="1440160"/>
          </a:xfrm>
          <a:prstGeom prst="wedgeRectCallout">
            <a:avLst>
              <a:gd name="adj1" fmla="val -107896"/>
              <a:gd name="adj2" fmla="val -1927"/>
            </a:avLst>
          </a:prstGeom>
          <a:ln>
            <a:solidFill>
              <a:srgbClr val="00339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002060"/>
                </a:solidFill>
              </a:rPr>
              <a:t>If the status declared is not correct, kindly ask the partner to contact the LP and the JS to modify it. </a:t>
            </a:r>
            <a:endParaRPr lang="es-ES" dirty="0"/>
          </a:p>
        </p:txBody>
      </p:sp>
      <p:sp>
        <p:nvSpPr>
          <p:cNvPr id="10" name="TextBox 9"/>
          <p:cNvSpPr txBox="1"/>
          <p:nvPr/>
        </p:nvSpPr>
        <p:spPr>
          <a:xfrm>
            <a:off x="363538" y="3456862"/>
            <a:ext cx="8229600" cy="400110"/>
          </a:xfrm>
          <a:prstGeom prst="rect">
            <a:avLst/>
          </a:prstGeom>
          <a:noFill/>
        </p:spPr>
        <p:txBody>
          <a:bodyPr wrap="square" rtlCol="0">
            <a:spAutoFit/>
          </a:bodyPr>
          <a:lstStyle/>
          <a:p>
            <a:r>
              <a:rPr lang="es-ES" sz="2000" dirty="0"/>
              <a:t>2</a:t>
            </a:r>
            <a:r>
              <a:rPr lang="es-ES" sz="2000" dirty="0" smtClean="0"/>
              <a:t>) </a:t>
            </a:r>
            <a:r>
              <a:rPr lang="en-US" sz="2000" dirty="0" smtClean="0"/>
              <a:t>Recoverable </a:t>
            </a:r>
            <a:r>
              <a:rPr lang="en-US" sz="2000" dirty="0"/>
              <a:t>VAT has been deducted. </a:t>
            </a:r>
            <a:r>
              <a:rPr lang="en-US" sz="2000" dirty="0" smtClean="0"/>
              <a:t> </a:t>
            </a:r>
            <a:endParaRPr lang="en-US" sz="2000" dirty="0"/>
          </a:p>
        </p:txBody>
      </p:sp>
      <p:sp>
        <p:nvSpPr>
          <p:cNvPr id="11" name="TextBox 10"/>
          <p:cNvSpPr txBox="1"/>
          <p:nvPr/>
        </p:nvSpPr>
        <p:spPr>
          <a:xfrm>
            <a:off x="2627784" y="4202878"/>
            <a:ext cx="6336704" cy="923330"/>
          </a:xfrm>
          <a:prstGeom prst="rect">
            <a:avLst/>
          </a:prstGeom>
          <a:noFill/>
        </p:spPr>
        <p:txBody>
          <a:bodyPr wrap="square" rtlCol="0">
            <a:spAutoFit/>
          </a:bodyPr>
          <a:lstStyle/>
          <a:p>
            <a:r>
              <a:rPr lang="en-US" dirty="0">
                <a:solidFill>
                  <a:srgbClr val="002060"/>
                </a:solidFill>
                <a:latin typeface="+mj-lt"/>
              </a:rPr>
              <a:t>If the VAT status of the partner is "not recoverable", it is correct and has been correctly applied to the expenditure, kindly answer N/A to the question.</a:t>
            </a:r>
            <a:endParaRPr lang="en-GB" dirty="0">
              <a:solidFill>
                <a:srgbClr val="002060"/>
              </a:solidFill>
              <a:latin typeface="+mj-lt"/>
            </a:endParaRPr>
          </a:p>
        </p:txBody>
      </p:sp>
    </p:spTree>
    <p:extLst>
      <p:ext uri="{BB962C8B-B14F-4D97-AF65-F5344CB8AC3E}">
        <p14:creationId xmlns:p14="http://schemas.microsoft.com/office/powerpoint/2010/main" val="2736358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620688"/>
            <a:ext cx="8600950" cy="5078313"/>
          </a:xfrm>
          <a:prstGeom prst="rect">
            <a:avLst/>
          </a:prstGeom>
          <a:noFill/>
        </p:spPr>
        <p:txBody>
          <a:bodyPr wrap="square" rtlCol="0">
            <a:spAutoFit/>
          </a:bodyPr>
          <a:lstStyle/>
          <a:p>
            <a:endParaRPr lang="en-US" dirty="0" smtClean="0"/>
          </a:p>
          <a:p>
            <a:endParaRPr lang="en-US" dirty="0"/>
          </a:p>
          <a:p>
            <a:r>
              <a:rPr lang="en-US" dirty="0" smtClean="0">
                <a:solidFill>
                  <a:srgbClr val="8A1F5A"/>
                </a:solidFill>
                <a:sym typeface="Wingdings" panose="05000000000000000000" pitchFamily="2" charset="2"/>
              </a:rPr>
              <a:t> </a:t>
            </a:r>
            <a:r>
              <a:rPr lang="en-US" b="1" dirty="0" smtClean="0">
                <a:solidFill>
                  <a:srgbClr val="8A1F5A"/>
                </a:solidFill>
              </a:rPr>
              <a:t>YES</a:t>
            </a:r>
            <a:r>
              <a:rPr lang="en-US" b="1" dirty="0">
                <a:solidFill>
                  <a:srgbClr val="8A1F5A"/>
                </a:solidFill>
              </a:rPr>
              <a:t>: </a:t>
            </a:r>
            <a:r>
              <a:rPr lang="en-US" dirty="0">
                <a:solidFill>
                  <a:srgbClr val="8A1F5A"/>
                </a:solidFill>
              </a:rPr>
              <a:t>Partner CAN recover the VAT; in consequence, VAT is not eligible. </a:t>
            </a:r>
            <a:endParaRPr lang="en-US" dirty="0" smtClean="0">
              <a:solidFill>
                <a:srgbClr val="8A1F5A"/>
              </a:solidFill>
            </a:endParaRPr>
          </a:p>
          <a:p>
            <a:r>
              <a:rPr lang="en-US" dirty="0" smtClean="0"/>
              <a:t>FLC </a:t>
            </a:r>
            <a:r>
              <a:rPr lang="en-US" dirty="0"/>
              <a:t>must check that expenditures claimed by the partner are reported without VAT. If expenditures are included in the system with VAT, FLC must reject the VAT of each concerned expenditure. </a:t>
            </a:r>
            <a:endParaRPr lang="en-US" dirty="0" smtClean="0"/>
          </a:p>
          <a:p>
            <a:endParaRPr lang="en-US" dirty="0"/>
          </a:p>
          <a:p>
            <a:r>
              <a:rPr lang="en-US" dirty="0" smtClean="0">
                <a:solidFill>
                  <a:srgbClr val="8A1F5A"/>
                </a:solidFill>
                <a:sym typeface="Wingdings" panose="05000000000000000000" pitchFamily="2" charset="2"/>
              </a:rPr>
              <a:t></a:t>
            </a:r>
            <a:r>
              <a:rPr lang="en-US" dirty="0" smtClean="0">
                <a:solidFill>
                  <a:srgbClr val="8A1F5A"/>
                </a:solidFill>
              </a:rPr>
              <a:t> </a:t>
            </a:r>
            <a:r>
              <a:rPr lang="en-US" b="1" dirty="0">
                <a:solidFill>
                  <a:srgbClr val="8A1F5A"/>
                </a:solidFill>
              </a:rPr>
              <a:t>PARTIALLY: </a:t>
            </a:r>
            <a:r>
              <a:rPr lang="en-US" dirty="0">
                <a:solidFill>
                  <a:srgbClr val="8A1F5A"/>
                </a:solidFill>
              </a:rPr>
              <a:t>Partner can recover the VAT partially; in consequence, the part of the VAT that is recoverable is not eligible and the part of the VAT that cannot be recovered is eligible. </a:t>
            </a:r>
            <a:endParaRPr lang="en-US" dirty="0" smtClean="0">
              <a:solidFill>
                <a:srgbClr val="8A1F5A"/>
              </a:solidFill>
            </a:endParaRPr>
          </a:p>
          <a:p>
            <a:r>
              <a:rPr lang="en-US" dirty="0" smtClean="0"/>
              <a:t>FLC </a:t>
            </a:r>
            <a:r>
              <a:rPr lang="en-US" dirty="0"/>
              <a:t>must check that expenditures claimed by the partner are reported only with the non-recoverable VAT (amount excluding tax + non-recoverable VAT share). If expenditures are included in the system with VAT, FLC must reject the part of </a:t>
            </a:r>
            <a:r>
              <a:rPr lang="en-US" dirty="0" smtClean="0"/>
              <a:t>recoverable </a:t>
            </a:r>
            <a:r>
              <a:rPr lang="en-US" dirty="0"/>
              <a:t>VAT of each concerned expenditure. </a:t>
            </a:r>
            <a:endParaRPr lang="en-US" dirty="0" smtClean="0"/>
          </a:p>
          <a:p>
            <a:endParaRPr lang="en-US" dirty="0"/>
          </a:p>
          <a:p>
            <a:pPr marL="285750" indent="-285750">
              <a:buFont typeface="Wingdings" panose="05000000000000000000" pitchFamily="2" charset="2"/>
              <a:buChar char="à"/>
            </a:pPr>
            <a:r>
              <a:rPr lang="en-US" b="1" dirty="0" smtClean="0">
                <a:solidFill>
                  <a:srgbClr val="8A1F5A"/>
                </a:solidFill>
              </a:rPr>
              <a:t>NO</a:t>
            </a:r>
            <a:r>
              <a:rPr lang="en-US" b="1" dirty="0">
                <a:solidFill>
                  <a:srgbClr val="8A1F5A"/>
                </a:solidFill>
              </a:rPr>
              <a:t>: </a:t>
            </a:r>
            <a:r>
              <a:rPr lang="en-US" dirty="0">
                <a:solidFill>
                  <a:srgbClr val="8A1F5A"/>
                </a:solidFill>
              </a:rPr>
              <a:t>Partner CANNOT recover the VAT; in consequence, VAT is eligible. </a:t>
            </a:r>
            <a:endParaRPr lang="en-US" dirty="0" smtClean="0">
              <a:solidFill>
                <a:srgbClr val="8A1F5A"/>
              </a:solidFill>
            </a:endParaRPr>
          </a:p>
          <a:p>
            <a:r>
              <a:rPr lang="en-US" dirty="0" smtClean="0"/>
              <a:t>Partner </a:t>
            </a:r>
            <a:r>
              <a:rPr lang="en-US" dirty="0"/>
              <a:t>is entitled to claim expenditures with VAT. 	</a:t>
            </a:r>
          </a:p>
          <a:p>
            <a:endParaRPr lang="es-ES" dirty="0"/>
          </a:p>
        </p:txBody>
      </p:sp>
      <p:sp>
        <p:nvSpPr>
          <p:cNvPr id="5" name="Title 1"/>
          <p:cNvSpPr txBox="1">
            <a:spLocks/>
          </p:cNvSpPr>
          <p:nvPr/>
        </p:nvSpPr>
        <p:spPr bwMode="auto">
          <a:xfrm>
            <a:off x="363538" y="15386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baseline="0">
                <a:solidFill>
                  <a:srgbClr val="003399"/>
                </a:solidFill>
                <a:latin typeface="Montserrat Hairline"/>
                <a:ea typeface="MS PGothic" panose="020B0600070205080204" pitchFamily="34" charset="-128"/>
                <a:cs typeface="Montserrat"/>
              </a:defRPr>
            </a:lvl1pPr>
            <a:lvl2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2pPr>
            <a:lvl3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3pPr>
            <a:lvl4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4pPr>
            <a:lvl5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2800" dirty="0" smtClean="0"/>
              <a:t>VAT status – how to understand application form?   </a:t>
            </a:r>
            <a:r>
              <a:rPr lang="en-US" sz="2800" kern="0" dirty="0" smtClean="0"/>
              <a:t>  </a:t>
            </a:r>
            <a:endParaRPr lang="es-ES" sz="2800" kern="0" dirty="0"/>
          </a:p>
        </p:txBody>
      </p:sp>
    </p:spTree>
    <p:extLst>
      <p:ext uri="{BB962C8B-B14F-4D97-AF65-F5344CB8AC3E}">
        <p14:creationId xmlns:p14="http://schemas.microsoft.com/office/powerpoint/2010/main" val="4247014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lstStyle/>
          <a:p>
            <a:r>
              <a:rPr lang="en-US" sz="2800" dirty="0" smtClean="0"/>
              <a:t>FLC certificate – sections no filled in   </a:t>
            </a:r>
            <a:endParaRPr lang="es-ES" sz="2800" dirty="0"/>
          </a:p>
        </p:txBody>
      </p:sp>
      <p:sp>
        <p:nvSpPr>
          <p:cNvPr id="3" name="Rectangle 2"/>
          <p:cNvSpPr/>
          <p:nvPr/>
        </p:nvSpPr>
        <p:spPr>
          <a:xfrm>
            <a:off x="231513" y="1208159"/>
            <a:ext cx="3835994" cy="1698285"/>
          </a:xfrm>
          <a:prstGeom prst="rect">
            <a:avLst/>
          </a:prstGeom>
        </p:spPr>
        <p:txBody>
          <a:bodyPr wrap="square">
            <a:spAutoFit/>
          </a:bodyPr>
          <a:lstStyle/>
          <a:p>
            <a:pPr>
              <a:lnSpc>
                <a:spcPct val="150000"/>
              </a:lnSpc>
              <a:spcBef>
                <a:spcPts val="0"/>
              </a:spcBef>
              <a:spcAft>
                <a:spcPts val="0"/>
              </a:spcAft>
            </a:pPr>
            <a:r>
              <a:rPr lang="en-US" dirty="0" smtClean="0">
                <a:solidFill>
                  <a:schemeClr val="tx1">
                    <a:lumMod val="75000"/>
                  </a:schemeClr>
                </a:solidFill>
                <a:latin typeface="+mn-lt"/>
              </a:rPr>
              <a:t>Answers to questions of the FLC Certificate are missing or not properly filled in, because the partner is not concerned </a:t>
            </a:r>
          </a:p>
        </p:txBody>
      </p:sp>
      <p:sp>
        <p:nvSpPr>
          <p:cNvPr id="4" name="TextBox 3"/>
          <p:cNvSpPr txBox="1"/>
          <p:nvPr/>
        </p:nvSpPr>
        <p:spPr>
          <a:xfrm>
            <a:off x="5471378" y="1294454"/>
            <a:ext cx="3344768" cy="1698285"/>
          </a:xfrm>
          <a:prstGeom prst="rect">
            <a:avLst/>
          </a:prstGeom>
          <a:noFill/>
        </p:spPr>
        <p:txBody>
          <a:bodyPr wrap="square" rtlCol="0">
            <a:spAutoFit/>
          </a:bodyPr>
          <a:lstStyle/>
          <a:p>
            <a:pPr algn="ctr">
              <a:lnSpc>
                <a:spcPct val="150000"/>
              </a:lnSpc>
            </a:pPr>
            <a:r>
              <a:rPr lang="en-GB" b="1" i="1" dirty="0" smtClean="0">
                <a:solidFill>
                  <a:srgbClr val="8A1F5A"/>
                </a:solidFill>
                <a:latin typeface="+mn-lt"/>
              </a:rPr>
              <a:t>ALL questions MUST be answered. </a:t>
            </a:r>
          </a:p>
          <a:p>
            <a:pPr algn="ctr">
              <a:lnSpc>
                <a:spcPct val="150000"/>
              </a:lnSpc>
            </a:pPr>
            <a:r>
              <a:rPr lang="en-GB" b="1" i="1" dirty="0" smtClean="0">
                <a:solidFill>
                  <a:srgbClr val="8A1F5A"/>
                </a:solidFill>
                <a:latin typeface="+mn-lt"/>
              </a:rPr>
              <a:t>If not relevant, answer N/A.</a:t>
            </a:r>
            <a:endParaRPr lang="es-ES" dirty="0">
              <a:latin typeface="+mn-lt"/>
            </a:endParaRPr>
          </a:p>
        </p:txBody>
      </p:sp>
      <p:sp>
        <p:nvSpPr>
          <p:cNvPr id="8" name="Down Arrow 7"/>
          <p:cNvSpPr/>
          <p:nvPr/>
        </p:nvSpPr>
        <p:spPr>
          <a:xfrm rot="16200000">
            <a:off x="4228943" y="1779493"/>
            <a:ext cx="684076" cy="5556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sp>
        <p:nvSpPr>
          <p:cNvPr id="10" name="Rectangle 9"/>
          <p:cNvSpPr/>
          <p:nvPr/>
        </p:nvSpPr>
        <p:spPr>
          <a:xfrm>
            <a:off x="321523" y="3767640"/>
            <a:ext cx="3745984" cy="1338828"/>
          </a:xfrm>
          <a:prstGeom prst="rect">
            <a:avLst/>
          </a:prstGeom>
        </p:spPr>
        <p:txBody>
          <a:bodyPr wrap="square">
            <a:spAutoFit/>
          </a:bodyPr>
          <a:lstStyle/>
          <a:p>
            <a:pPr>
              <a:lnSpc>
                <a:spcPct val="150000"/>
              </a:lnSpc>
              <a:spcBef>
                <a:spcPts val="0"/>
              </a:spcBef>
              <a:spcAft>
                <a:spcPts val="0"/>
              </a:spcAft>
            </a:pPr>
            <a:r>
              <a:rPr lang="en-US" dirty="0">
                <a:solidFill>
                  <a:schemeClr val="tx1">
                    <a:lumMod val="75000"/>
                  </a:schemeClr>
                </a:solidFill>
                <a:latin typeface="+mn-lt"/>
              </a:rPr>
              <a:t>“NO” </a:t>
            </a:r>
            <a:r>
              <a:rPr lang="en-US" dirty="0" smtClean="0">
                <a:solidFill>
                  <a:schemeClr val="tx1">
                    <a:lumMod val="75000"/>
                  </a:schemeClr>
                </a:solidFill>
                <a:latin typeface="+mn-lt"/>
              </a:rPr>
              <a:t>answer provided with </a:t>
            </a:r>
            <a:r>
              <a:rPr lang="en-US" dirty="0">
                <a:solidFill>
                  <a:schemeClr val="tx1">
                    <a:lumMod val="75000"/>
                  </a:schemeClr>
                </a:solidFill>
                <a:latin typeface="+mn-lt"/>
              </a:rPr>
              <a:t>no explanation in the </a:t>
            </a:r>
            <a:r>
              <a:rPr lang="en-US" dirty="0" smtClean="0">
                <a:solidFill>
                  <a:schemeClr val="tx1">
                    <a:lumMod val="75000"/>
                  </a:schemeClr>
                </a:solidFill>
                <a:latin typeface="+mn-lt"/>
              </a:rPr>
              <a:t>comment box</a:t>
            </a:r>
            <a:endParaRPr lang="en-US" dirty="0">
              <a:solidFill>
                <a:schemeClr val="tx1">
                  <a:lumMod val="75000"/>
                </a:schemeClr>
              </a:solidFill>
              <a:latin typeface="+mn-lt"/>
            </a:endParaRPr>
          </a:p>
        </p:txBody>
      </p:sp>
      <p:sp>
        <p:nvSpPr>
          <p:cNvPr id="11" name="TextBox 10"/>
          <p:cNvSpPr txBox="1"/>
          <p:nvPr/>
        </p:nvSpPr>
        <p:spPr>
          <a:xfrm>
            <a:off x="5074455" y="3201497"/>
            <a:ext cx="3987218" cy="2862322"/>
          </a:xfrm>
          <a:prstGeom prst="rect">
            <a:avLst/>
          </a:prstGeom>
          <a:noFill/>
        </p:spPr>
        <p:txBody>
          <a:bodyPr wrap="square" rtlCol="0">
            <a:spAutoFit/>
          </a:bodyPr>
          <a:lstStyle/>
          <a:p>
            <a:endParaRPr lang="en-GB" i="1" dirty="0" smtClean="0">
              <a:latin typeface="+mn-lt"/>
            </a:endParaRPr>
          </a:p>
          <a:p>
            <a:pPr algn="ctr">
              <a:lnSpc>
                <a:spcPct val="150000"/>
              </a:lnSpc>
            </a:pPr>
            <a:r>
              <a:rPr lang="en-US" b="1" i="1" dirty="0">
                <a:solidFill>
                  <a:srgbClr val="8A1F5A"/>
                </a:solidFill>
                <a:latin typeface="+mn-lt"/>
              </a:rPr>
              <a:t>Provide the necessary clarifications. Particularly when “NO” is provided and expenditures are certified as eligible.</a:t>
            </a:r>
            <a:endParaRPr lang="en-GB" b="1" i="1" dirty="0">
              <a:solidFill>
                <a:srgbClr val="8A1F5A"/>
              </a:solidFill>
              <a:latin typeface="+mn-lt"/>
            </a:endParaRPr>
          </a:p>
          <a:p>
            <a:pPr algn="ctr">
              <a:lnSpc>
                <a:spcPct val="150000"/>
              </a:lnSpc>
            </a:pPr>
            <a:endParaRPr lang="es-ES" b="1" i="1" dirty="0">
              <a:solidFill>
                <a:srgbClr val="8A1F5A"/>
              </a:solidFill>
              <a:latin typeface="+mn-lt"/>
            </a:endParaRPr>
          </a:p>
        </p:txBody>
      </p:sp>
      <p:sp>
        <p:nvSpPr>
          <p:cNvPr id="12" name="Down Arrow 11"/>
          <p:cNvSpPr/>
          <p:nvPr/>
        </p:nvSpPr>
        <p:spPr>
          <a:xfrm rot="16200000">
            <a:off x="4228943" y="4159246"/>
            <a:ext cx="684076" cy="5556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96900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65185" y="1087847"/>
            <a:ext cx="8613630" cy="1287487"/>
          </a:xfrm>
          <a:prstGeom prst="rect">
            <a:avLst/>
          </a:prstGeom>
        </p:spPr>
      </p:pic>
      <p:sp>
        <p:nvSpPr>
          <p:cNvPr id="5" name="TextBox 4"/>
          <p:cNvSpPr txBox="1"/>
          <p:nvPr/>
        </p:nvSpPr>
        <p:spPr>
          <a:xfrm>
            <a:off x="457200" y="2654874"/>
            <a:ext cx="8229600"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GB" b="1" dirty="0" smtClean="0">
                <a:latin typeface="+mj-lt"/>
              </a:rPr>
              <a:t>Answer </a:t>
            </a:r>
            <a:r>
              <a:rPr lang="en-GB" b="1" dirty="0" smtClean="0">
                <a:solidFill>
                  <a:srgbClr val="8A1F5A"/>
                </a:solidFill>
                <a:latin typeface="+mj-lt"/>
              </a:rPr>
              <a:t>YES</a:t>
            </a:r>
            <a:r>
              <a:rPr lang="en-GB" dirty="0" smtClean="0">
                <a:latin typeface="+mj-lt"/>
              </a:rPr>
              <a:t> </a:t>
            </a:r>
            <a:r>
              <a:rPr lang="en-GB" dirty="0" smtClean="0">
                <a:latin typeface="+mj-lt"/>
                <a:sym typeface="Wingdings" panose="05000000000000000000" pitchFamily="2" charset="2"/>
              </a:rPr>
              <a:t> There are gifts. Their value do not exceed EUR 50. </a:t>
            </a:r>
          </a:p>
          <a:p>
            <a:pPr marL="285750" indent="-285750">
              <a:lnSpc>
                <a:spcPct val="150000"/>
              </a:lnSpc>
              <a:buFont typeface="Wingdings" panose="05000000000000000000" pitchFamily="2" charset="2"/>
              <a:buChar char="§"/>
            </a:pPr>
            <a:r>
              <a:rPr lang="en-GB" b="1" dirty="0" smtClean="0">
                <a:latin typeface="+mj-lt"/>
              </a:rPr>
              <a:t>Answer </a:t>
            </a:r>
            <a:r>
              <a:rPr lang="en-GB" b="1" dirty="0" smtClean="0">
                <a:solidFill>
                  <a:srgbClr val="8A1F5A"/>
                </a:solidFill>
                <a:latin typeface="+mj-lt"/>
              </a:rPr>
              <a:t>NO </a:t>
            </a:r>
            <a:r>
              <a:rPr lang="en-GB" dirty="0" smtClean="0">
                <a:latin typeface="+mj-lt"/>
                <a:sym typeface="Wingdings" panose="05000000000000000000" pitchFamily="2" charset="2"/>
              </a:rPr>
              <a:t> There are gifts. Their value exceed EUR 50. The exceeding amount is rejected by FLC.</a:t>
            </a:r>
          </a:p>
          <a:p>
            <a:pPr marL="285750" indent="-285750">
              <a:lnSpc>
                <a:spcPct val="150000"/>
              </a:lnSpc>
              <a:buFont typeface="Wingdings" panose="05000000000000000000" pitchFamily="2" charset="2"/>
              <a:buChar char="§"/>
            </a:pPr>
            <a:r>
              <a:rPr lang="en-GB" b="1" dirty="0" smtClean="0">
                <a:latin typeface="+mj-lt"/>
                <a:sym typeface="Wingdings" panose="05000000000000000000" pitchFamily="2" charset="2"/>
              </a:rPr>
              <a:t>Answer </a:t>
            </a:r>
            <a:r>
              <a:rPr lang="en-GB" b="1" dirty="0" smtClean="0">
                <a:solidFill>
                  <a:srgbClr val="8A1F5A"/>
                </a:solidFill>
                <a:latin typeface="+mj-lt"/>
                <a:sym typeface="Wingdings" panose="05000000000000000000" pitchFamily="2" charset="2"/>
              </a:rPr>
              <a:t>N/A</a:t>
            </a:r>
            <a:r>
              <a:rPr lang="en-GB" b="1" dirty="0" smtClean="0">
                <a:latin typeface="+mj-lt"/>
                <a:sym typeface="Wingdings" panose="05000000000000000000" pitchFamily="2" charset="2"/>
              </a:rPr>
              <a:t> </a:t>
            </a:r>
            <a:r>
              <a:rPr lang="en-GB" dirty="0" smtClean="0">
                <a:latin typeface="+mj-lt"/>
                <a:sym typeface="Wingdings" panose="05000000000000000000" pitchFamily="2" charset="2"/>
              </a:rPr>
              <a:t> There is no gifts. </a:t>
            </a:r>
            <a:endParaRPr lang="en-GB" dirty="0">
              <a:latin typeface="+mj-lt"/>
            </a:endParaRPr>
          </a:p>
        </p:txBody>
      </p:sp>
      <p:sp>
        <p:nvSpPr>
          <p:cNvPr id="7" name="TextBox 6"/>
          <p:cNvSpPr txBox="1"/>
          <p:nvPr/>
        </p:nvSpPr>
        <p:spPr>
          <a:xfrm>
            <a:off x="1763688" y="4581128"/>
            <a:ext cx="6923112" cy="923330"/>
          </a:xfrm>
          <a:prstGeom prst="rect">
            <a:avLst/>
          </a:prstGeom>
          <a:noFill/>
        </p:spPr>
        <p:txBody>
          <a:bodyPr wrap="square" rtlCol="0">
            <a:spAutoFit/>
          </a:bodyPr>
          <a:lstStyle/>
          <a:p>
            <a:r>
              <a:rPr lang="en-GB" b="1" dirty="0" smtClean="0">
                <a:solidFill>
                  <a:srgbClr val="002060"/>
                </a:solidFill>
                <a:latin typeface="+mj-lt"/>
              </a:rPr>
              <a:t>TIP: </a:t>
            </a:r>
            <a:r>
              <a:rPr lang="en-GB" dirty="0" smtClean="0">
                <a:solidFill>
                  <a:srgbClr val="002060"/>
                </a:solidFill>
                <a:latin typeface="+mj-lt"/>
              </a:rPr>
              <a:t>check the FLC certificate PFD draft version (before validating it) to confirm that all answers have been correctly saved. </a:t>
            </a:r>
            <a:endParaRPr lang="en-GB" dirty="0">
              <a:solidFill>
                <a:srgbClr val="002060"/>
              </a:solidFill>
              <a:latin typeface="+mj-lt"/>
            </a:endParaRPr>
          </a:p>
        </p:txBody>
      </p:sp>
      <p:sp>
        <p:nvSpPr>
          <p:cNvPr id="6" name="Title 1"/>
          <p:cNvSpPr>
            <a:spLocks noGrp="1"/>
          </p:cNvSpPr>
          <p:nvPr>
            <p:ph type="title"/>
          </p:nvPr>
        </p:nvSpPr>
        <p:spPr>
          <a:xfrm>
            <a:off x="457200" y="188640"/>
            <a:ext cx="8229600" cy="720080"/>
          </a:xfrm>
        </p:spPr>
        <p:txBody>
          <a:bodyPr/>
          <a:lstStyle/>
          <a:p>
            <a:r>
              <a:rPr lang="en-US" sz="2800" dirty="0" smtClean="0"/>
              <a:t>FLC certificate – 4.10 – 8    </a:t>
            </a:r>
            <a:endParaRPr lang="es-ES" sz="2800" dirty="0"/>
          </a:p>
        </p:txBody>
      </p:sp>
    </p:spTree>
    <p:extLst>
      <p:ext uri="{BB962C8B-B14F-4D97-AF65-F5344CB8AC3E}">
        <p14:creationId xmlns:p14="http://schemas.microsoft.com/office/powerpoint/2010/main" val="2348024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528" y="771799"/>
            <a:ext cx="8496944" cy="976531"/>
          </a:xfrm>
          <a:prstGeom prst="rect">
            <a:avLst/>
          </a:prstGeom>
        </p:spPr>
      </p:pic>
      <p:sp>
        <p:nvSpPr>
          <p:cNvPr id="5" name="TextBox 4"/>
          <p:cNvSpPr txBox="1"/>
          <p:nvPr/>
        </p:nvSpPr>
        <p:spPr>
          <a:xfrm>
            <a:off x="179512" y="1772816"/>
            <a:ext cx="8856984"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GB" b="1" dirty="0" smtClean="0">
                <a:latin typeface="+mj-lt"/>
              </a:rPr>
              <a:t>Answer </a:t>
            </a:r>
            <a:r>
              <a:rPr lang="en-GB" b="1" dirty="0" smtClean="0">
                <a:solidFill>
                  <a:srgbClr val="8A1F5A"/>
                </a:solidFill>
                <a:latin typeface="+mj-lt"/>
              </a:rPr>
              <a:t>YES</a:t>
            </a:r>
            <a:r>
              <a:rPr lang="en-GB" dirty="0" smtClean="0">
                <a:latin typeface="+mj-lt"/>
              </a:rPr>
              <a:t> </a:t>
            </a:r>
            <a:r>
              <a:rPr lang="en-GB" dirty="0" smtClean="0">
                <a:latin typeface="+mj-lt"/>
                <a:sym typeface="Wingdings" panose="05000000000000000000" pitchFamily="2" charset="2"/>
              </a:rPr>
              <a:t> There are costs allocated to the relevant budget line.  </a:t>
            </a:r>
          </a:p>
          <a:p>
            <a:pPr marL="285750" indent="-285750">
              <a:lnSpc>
                <a:spcPct val="150000"/>
              </a:lnSpc>
              <a:buFont typeface="Wingdings" panose="05000000000000000000" pitchFamily="2" charset="2"/>
              <a:buChar char="§"/>
            </a:pPr>
            <a:r>
              <a:rPr lang="en-GB" b="1" dirty="0" smtClean="0">
                <a:latin typeface="+mj-lt"/>
              </a:rPr>
              <a:t>Answer </a:t>
            </a:r>
            <a:r>
              <a:rPr lang="en-GB" b="1" dirty="0" smtClean="0">
                <a:solidFill>
                  <a:srgbClr val="8A1F5A"/>
                </a:solidFill>
                <a:latin typeface="+mj-lt"/>
              </a:rPr>
              <a:t>NO </a:t>
            </a:r>
            <a:r>
              <a:rPr lang="en-GB" dirty="0" smtClean="0">
                <a:latin typeface="+mj-lt"/>
                <a:sym typeface="Wingdings" panose="05000000000000000000" pitchFamily="2" charset="2"/>
              </a:rPr>
              <a:t> There is no costs allocated to the relevant budget line. </a:t>
            </a:r>
          </a:p>
          <a:p>
            <a:pPr>
              <a:lnSpc>
                <a:spcPct val="150000"/>
              </a:lnSpc>
            </a:pPr>
            <a:r>
              <a:rPr lang="en-GB" dirty="0" smtClean="0">
                <a:latin typeface="+mj-lt"/>
                <a:sym typeface="Wingdings" panose="05000000000000000000" pitchFamily="2" charset="2"/>
              </a:rPr>
              <a:t>For the rest of the questions of the section, answer N/A.</a:t>
            </a:r>
          </a:p>
          <a:p>
            <a:pPr marL="285750" indent="-285750">
              <a:lnSpc>
                <a:spcPct val="150000"/>
              </a:lnSpc>
              <a:buFont typeface="Wingdings" panose="05000000000000000000" pitchFamily="2" charset="2"/>
              <a:buChar char="§"/>
            </a:pPr>
            <a:r>
              <a:rPr lang="en-GB" b="1" dirty="0" smtClean="0">
                <a:latin typeface="+mj-lt"/>
                <a:sym typeface="Wingdings" panose="05000000000000000000" pitchFamily="2" charset="2"/>
              </a:rPr>
              <a:t>Answer </a:t>
            </a:r>
            <a:r>
              <a:rPr lang="en-GB" b="1" dirty="0" smtClean="0">
                <a:solidFill>
                  <a:srgbClr val="8A1F5A"/>
                </a:solidFill>
                <a:latin typeface="+mj-lt"/>
                <a:sym typeface="Wingdings" panose="05000000000000000000" pitchFamily="2" charset="2"/>
              </a:rPr>
              <a:t>N/A</a:t>
            </a:r>
            <a:r>
              <a:rPr lang="en-GB" b="1" dirty="0" smtClean="0">
                <a:latin typeface="+mj-lt"/>
                <a:sym typeface="Wingdings" panose="05000000000000000000" pitchFamily="2" charset="2"/>
              </a:rPr>
              <a:t> </a:t>
            </a:r>
            <a:r>
              <a:rPr lang="en-GB" dirty="0" smtClean="0">
                <a:latin typeface="+mj-lt"/>
                <a:sym typeface="Wingdings" panose="05000000000000000000" pitchFamily="2" charset="2"/>
              </a:rPr>
              <a:t> In that case, not possible.  </a:t>
            </a:r>
            <a:endParaRPr lang="en-GB" dirty="0">
              <a:latin typeface="+mj-lt"/>
            </a:endParaRPr>
          </a:p>
        </p:txBody>
      </p:sp>
      <p:sp>
        <p:nvSpPr>
          <p:cNvPr id="6" name="TextBox 5"/>
          <p:cNvSpPr txBox="1"/>
          <p:nvPr/>
        </p:nvSpPr>
        <p:spPr>
          <a:xfrm>
            <a:off x="1891249" y="3543031"/>
            <a:ext cx="7145247" cy="2308324"/>
          </a:xfrm>
          <a:prstGeom prst="rect">
            <a:avLst/>
          </a:prstGeom>
          <a:noFill/>
        </p:spPr>
        <p:txBody>
          <a:bodyPr wrap="square" rtlCol="0">
            <a:spAutoFit/>
          </a:bodyPr>
          <a:lstStyle/>
          <a:p>
            <a:r>
              <a:rPr lang="en-GB" b="1" dirty="0" smtClean="0">
                <a:solidFill>
                  <a:srgbClr val="002060"/>
                </a:solidFill>
                <a:latin typeface="+mj-lt"/>
              </a:rPr>
              <a:t>TIP: </a:t>
            </a:r>
            <a:r>
              <a:rPr lang="en-GB" dirty="0" smtClean="0">
                <a:solidFill>
                  <a:srgbClr val="002060"/>
                </a:solidFill>
                <a:latin typeface="+mj-lt"/>
              </a:rPr>
              <a:t>check table </a:t>
            </a:r>
            <a:r>
              <a:rPr lang="en-GB" i="1" dirty="0" smtClean="0">
                <a:solidFill>
                  <a:srgbClr val="002060"/>
                </a:solidFill>
                <a:latin typeface="+mj-lt"/>
              </a:rPr>
              <a:t>5.1 </a:t>
            </a:r>
            <a:r>
              <a:rPr lang="en-US" i="1" dirty="0">
                <a:solidFill>
                  <a:srgbClr val="002060"/>
                </a:solidFill>
                <a:latin typeface="+mj-lt"/>
              </a:rPr>
              <a:t>Financial progress of the partner – per budget </a:t>
            </a:r>
            <a:r>
              <a:rPr lang="en-US" i="1" dirty="0" smtClean="0">
                <a:solidFill>
                  <a:srgbClr val="002060"/>
                </a:solidFill>
                <a:latin typeface="+mj-lt"/>
              </a:rPr>
              <a:t>lines</a:t>
            </a:r>
            <a:r>
              <a:rPr lang="en-GB" dirty="0" smtClean="0">
                <a:solidFill>
                  <a:srgbClr val="002060"/>
                </a:solidFill>
                <a:latin typeface="+mj-lt"/>
              </a:rPr>
              <a:t> to confirm that expenditure / no expenditure has been allocated.  </a:t>
            </a:r>
          </a:p>
          <a:p>
            <a:r>
              <a:rPr lang="en-GB" dirty="0" smtClean="0">
                <a:solidFill>
                  <a:srgbClr val="002060"/>
                </a:solidFill>
                <a:latin typeface="+mj-lt"/>
              </a:rPr>
              <a:t>Any mistake of allocation – budget line and/or WP – should be corrected by the FLC. </a:t>
            </a:r>
          </a:p>
          <a:p>
            <a:r>
              <a:rPr lang="en-GB" dirty="0" smtClean="0">
                <a:solidFill>
                  <a:srgbClr val="002060"/>
                </a:solidFill>
                <a:latin typeface="+mj-lt"/>
              </a:rPr>
              <a:t>Guidance: </a:t>
            </a:r>
            <a:r>
              <a:rPr lang="en-US" i="1" dirty="0">
                <a:solidFill>
                  <a:srgbClr val="002060"/>
                </a:solidFill>
                <a:latin typeface="+mj-lt"/>
              </a:rPr>
              <a:t>« If there are no such costs, included in the  certificate kindly answer N/A to this question »</a:t>
            </a:r>
          </a:p>
          <a:p>
            <a:endParaRPr lang="en-GB" dirty="0">
              <a:solidFill>
                <a:srgbClr val="002060"/>
              </a:solidFill>
              <a:latin typeface="+mj-lt"/>
            </a:endParaRPr>
          </a:p>
        </p:txBody>
      </p:sp>
      <p:sp>
        <p:nvSpPr>
          <p:cNvPr id="7" name="Title 1"/>
          <p:cNvSpPr>
            <a:spLocks noGrp="1"/>
          </p:cNvSpPr>
          <p:nvPr>
            <p:ph type="title"/>
          </p:nvPr>
        </p:nvSpPr>
        <p:spPr>
          <a:xfrm>
            <a:off x="457200" y="60055"/>
            <a:ext cx="8229600" cy="720080"/>
          </a:xfrm>
        </p:spPr>
        <p:txBody>
          <a:bodyPr/>
          <a:lstStyle/>
          <a:p>
            <a:r>
              <a:rPr lang="en-US" sz="2800" dirty="0" smtClean="0"/>
              <a:t>FLC certificate – 4.9 – 1    </a:t>
            </a:r>
            <a:endParaRPr lang="es-ES" sz="2800" dirty="0"/>
          </a:p>
        </p:txBody>
      </p:sp>
    </p:spTree>
    <p:extLst>
      <p:ext uri="{BB962C8B-B14F-4D97-AF65-F5344CB8AC3E}">
        <p14:creationId xmlns:p14="http://schemas.microsoft.com/office/powerpoint/2010/main" val="580626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9833641"/>
              </p:ext>
            </p:extLst>
          </p:nvPr>
        </p:nvGraphicFramePr>
        <p:xfrm>
          <a:off x="2411760" y="980728"/>
          <a:ext cx="7056784" cy="5171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auto">
          <a:xfrm>
            <a:off x="971600" y="260648"/>
            <a:ext cx="324036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622300" indent="-622300">
              <a:buClr>
                <a:schemeClr val="tx1"/>
              </a:buClr>
              <a:buSzPct val="90000"/>
              <a:buFont typeface="Wingdings" panose="05000000000000000000" pitchFamily="2" charset="2"/>
              <a:buNone/>
            </a:pPr>
            <a:r>
              <a:rPr lang="en-US" sz="3200" b="1" dirty="0">
                <a:solidFill>
                  <a:srgbClr val="003399"/>
                </a:solidFill>
                <a:latin typeface="Arial" panose="020B0604020202020204" pitchFamily="34" charset="0"/>
              </a:rPr>
              <a:t>BACKGROUND</a:t>
            </a:r>
            <a:r>
              <a:rPr lang="en-US" sz="3200" b="1" kern="0" dirty="0" smtClean="0">
                <a:latin typeface="Arial" panose="020B0604020202020204" pitchFamily="34" charset="0"/>
              </a:rPr>
              <a:t> </a:t>
            </a:r>
            <a:r>
              <a:rPr lang="en-US" kern="0" dirty="0" smtClean="0">
                <a:latin typeface="Arial" panose="020B0604020202020204" pitchFamily="34" charset="0"/>
              </a:rPr>
              <a:t> </a:t>
            </a:r>
            <a:endParaRPr lang="en-US" kern="0" dirty="0">
              <a:latin typeface="Arial" panose="020B0604020202020204" pitchFamily="34" charset="0"/>
            </a:endParaRPr>
          </a:p>
        </p:txBody>
      </p:sp>
      <p:pic>
        <p:nvPicPr>
          <p:cNvPr id="7" name="Picture 6"/>
          <p:cNvPicPr>
            <a:picLocks noChangeAspect="1"/>
          </p:cNvPicPr>
          <p:nvPr/>
        </p:nvPicPr>
        <p:blipFill>
          <a:blip r:embed="rId8"/>
          <a:stretch>
            <a:fillRect/>
          </a:stretch>
        </p:blipFill>
        <p:spPr>
          <a:xfrm>
            <a:off x="1115616" y="2708920"/>
            <a:ext cx="1257300" cy="1609725"/>
          </a:xfrm>
          <a:prstGeom prst="rect">
            <a:avLst/>
          </a:prstGeom>
        </p:spPr>
      </p:pic>
    </p:spTree>
    <p:extLst>
      <p:ext uri="{BB962C8B-B14F-4D97-AF65-F5344CB8AC3E}">
        <p14:creationId xmlns:p14="http://schemas.microsoft.com/office/powerpoint/2010/main" val="3538610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868846" y="916299"/>
            <a:ext cx="4933950" cy="1771650"/>
          </a:xfrm>
          <a:prstGeom prst="rect">
            <a:avLst/>
          </a:prstGeom>
        </p:spPr>
      </p:pic>
      <p:sp>
        <p:nvSpPr>
          <p:cNvPr id="5" name="TextBox 4"/>
          <p:cNvSpPr txBox="1"/>
          <p:nvPr/>
        </p:nvSpPr>
        <p:spPr>
          <a:xfrm>
            <a:off x="260615" y="2824113"/>
            <a:ext cx="8856984"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GB" b="1" dirty="0" smtClean="0">
                <a:latin typeface="+mj-lt"/>
              </a:rPr>
              <a:t>Answer </a:t>
            </a:r>
            <a:r>
              <a:rPr lang="en-GB" b="1" dirty="0" smtClean="0">
                <a:solidFill>
                  <a:srgbClr val="8A1F5A"/>
                </a:solidFill>
                <a:latin typeface="+mj-lt"/>
              </a:rPr>
              <a:t>YES</a:t>
            </a:r>
            <a:r>
              <a:rPr lang="en-GB" dirty="0" smtClean="0">
                <a:latin typeface="+mj-lt"/>
              </a:rPr>
              <a:t> </a:t>
            </a:r>
            <a:r>
              <a:rPr lang="en-GB" dirty="0" smtClean="0">
                <a:latin typeface="+mj-lt"/>
                <a:sym typeface="Wingdings" panose="05000000000000000000" pitchFamily="2" charset="2"/>
              </a:rPr>
              <a:t> There are no preparation costs allocated.   </a:t>
            </a:r>
          </a:p>
          <a:p>
            <a:pPr marL="285750" indent="-285750">
              <a:lnSpc>
                <a:spcPct val="150000"/>
              </a:lnSpc>
              <a:buFont typeface="Wingdings" panose="05000000000000000000" pitchFamily="2" charset="2"/>
              <a:buChar char="§"/>
            </a:pPr>
            <a:r>
              <a:rPr lang="en-GB" b="1" dirty="0" smtClean="0">
                <a:latin typeface="+mj-lt"/>
              </a:rPr>
              <a:t>Answer </a:t>
            </a:r>
            <a:r>
              <a:rPr lang="en-GB" b="1" dirty="0" smtClean="0">
                <a:solidFill>
                  <a:srgbClr val="8A1F5A"/>
                </a:solidFill>
                <a:latin typeface="+mj-lt"/>
              </a:rPr>
              <a:t>NO </a:t>
            </a:r>
            <a:r>
              <a:rPr lang="en-GB" dirty="0" smtClean="0">
                <a:latin typeface="+mj-lt"/>
                <a:sym typeface="Wingdings" panose="05000000000000000000" pitchFamily="2" charset="2"/>
              </a:rPr>
              <a:t> There are preparation cots allocated (to be rejected). </a:t>
            </a:r>
          </a:p>
          <a:p>
            <a:pPr marL="285750" indent="-285750">
              <a:lnSpc>
                <a:spcPct val="150000"/>
              </a:lnSpc>
              <a:buFont typeface="Wingdings" panose="05000000000000000000" pitchFamily="2" charset="2"/>
              <a:buChar char="§"/>
            </a:pPr>
            <a:r>
              <a:rPr lang="en-GB" b="1" dirty="0" smtClean="0">
                <a:latin typeface="+mj-lt"/>
                <a:sym typeface="Wingdings" panose="05000000000000000000" pitchFamily="2" charset="2"/>
              </a:rPr>
              <a:t>Answer </a:t>
            </a:r>
            <a:r>
              <a:rPr lang="en-GB" b="1" dirty="0" smtClean="0">
                <a:solidFill>
                  <a:srgbClr val="8A1F5A"/>
                </a:solidFill>
                <a:latin typeface="+mj-lt"/>
                <a:sym typeface="Wingdings" panose="05000000000000000000" pitchFamily="2" charset="2"/>
              </a:rPr>
              <a:t>N/A</a:t>
            </a:r>
            <a:r>
              <a:rPr lang="en-GB" b="1" dirty="0" smtClean="0">
                <a:latin typeface="+mj-lt"/>
                <a:sym typeface="Wingdings" panose="05000000000000000000" pitchFamily="2" charset="2"/>
              </a:rPr>
              <a:t> </a:t>
            </a:r>
            <a:r>
              <a:rPr lang="en-GB" dirty="0" smtClean="0">
                <a:latin typeface="+mj-lt"/>
                <a:sym typeface="Wingdings" panose="05000000000000000000" pitchFamily="2" charset="2"/>
              </a:rPr>
              <a:t> In that case, not possible.  </a:t>
            </a:r>
            <a:endParaRPr lang="en-GB" dirty="0">
              <a:latin typeface="+mj-lt"/>
            </a:endParaRPr>
          </a:p>
        </p:txBody>
      </p:sp>
      <p:sp>
        <p:nvSpPr>
          <p:cNvPr id="6" name="TextBox 5"/>
          <p:cNvSpPr txBox="1"/>
          <p:nvPr/>
        </p:nvSpPr>
        <p:spPr>
          <a:xfrm>
            <a:off x="1868846" y="4581128"/>
            <a:ext cx="7145247" cy="923330"/>
          </a:xfrm>
          <a:prstGeom prst="rect">
            <a:avLst/>
          </a:prstGeom>
          <a:noFill/>
        </p:spPr>
        <p:txBody>
          <a:bodyPr wrap="square" rtlCol="0">
            <a:spAutoFit/>
          </a:bodyPr>
          <a:lstStyle/>
          <a:p>
            <a:r>
              <a:rPr lang="en-GB" b="1" dirty="0" smtClean="0">
                <a:solidFill>
                  <a:srgbClr val="002060"/>
                </a:solidFill>
                <a:latin typeface="+mj-lt"/>
              </a:rPr>
              <a:t>TIP: </a:t>
            </a:r>
            <a:r>
              <a:rPr lang="en-GB" dirty="0" smtClean="0">
                <a:solidFill>
                  <a:srgbClr val="002060"/>
                </a:solidFill>
                <a:latin typeface="+mj-lt"/>
              </a:rPr>
              <a:t>check table </a:t>
            </a:r>
            <a:r>
              <a:rPr lang="en-GB" i="1" dirty="0" smtClean="0">
                <a:solidFill>
                  <a:srgbClr val="002060"/>
                </a:solidFill>
                <a:latin typeface="+mj-lt"/>
              </a:rPr>
              <a:t>5.1 </a:t>
            </a:r>
            <a:r>
              <a:rPr lang="en-US" i="1" dirty="0">
                <a:solidFill>
                  <a:srgbClr val="002060"/>
                </a:solidFill>
                <a:latin typeface="+mj-lt"/>
              </a:rPr>
              <a:t>Financial progress of the partner – per budget </a:t>
            </a:r>
            <a:r>
              <a:rPr lang="en-US" i="1" dirty="0" smtClean="0">
                <a:solidFill>
                  <a:srgbClr val="002060"/>
                </a:solidFill>
                <a:latin typeface="+mj-lt"/>
              </a:rPr>
              <a:t>lines</a:t>
            </a:r>
            <a:r>
              <a:rPr lang="en-GB" dirty="0" smtClean="0">
                <a:solidFill>
                  <a:srgbClr val="002060"/>
                </a:solidFill>
                <a:latin typeface="+mj-lt"/>
              </a:rPr>
              <a:t> to confirm that no expenditure has been allocated.  </a:t>
            </a:r>
          </a:p>
        </p:txBody>
      </p:sp>
      <p:sp>
        <p:nvSpPr>
          <p:cNvPr id="7" name="Title 1"/>
          <p:cNvSpPr>
            <a:spLocks noGrp="1"/>
          </p:cNvSpPr>
          <p:nvPr>
            <p:ph type="title"/>
          </p:nvPr>
        </p:nvSpPr>
        <p:spPr>
          <a:xfrm>
            <a:off x="457200" y="60055"/>
            <a:ext cx="8229600" cy="720080"/>
          </a:xfrm>
        </p:spPr>
        <p:txBody>
          <a:bodyPr/>
          <a:lstStyle/>
          <a:p>
            <a:r>
              <a:rPr lang="en-US" sz="2800" dirty="0" smtClean="0"/>
              <a:t>FLC certificate – 4.9 – 1    </a:t>
            </a:r>
            <a:endParaRPr lang="es-ES" sz="2800" dirty="0"/>
          </a:p>
        </p:txBody>
      </p:sp>
    </p:spTree>
    <p:extLst>
      <p:ext uri="{BB962C8B-B14F-4D97-AF65-F5344CB8AC3E}">
        <p14:creationId xmlns:p14="http://schemas.microsoft.com/office/powerpoint/2010/main" val="1613618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4400"/>
            <a:ext cx="8640960" cy="965014"/>
          </a:xfrm>
        </p:spPr>
        <p:txBody>
          <a:bodyPr/>
          <a:lstStyle/>
          <a:p>
            <a:r>
              <a:rPr lang="en-US" sz="2800" dirty="0" smtClean="0"/>
              <a:t>“The FLC confirms” questions </a:t>
            </a:r>
            <a:endParaRPr lang="es-ES" sz="2800" dirty="0"/>
          </a:p>
        </p:txBody>
      </p:sp>
      <p:sp>
        <p:nvSpPr>
          <p:cNvPr id="6" name="Content Placeholder 2"/>
          <p:cNvSpPr>
            <a:spLocks noGrp="1"/>
          </p:cNvSpPr>
          <p:nvPr>
            <p:ph idx="1"/>
          </p:nvPr>
        </p:nvSpPr>
        <p:spPr>
          <a:xfrm>
            <a:off x="457200" y="1153654"/>
            <a:ext cx="8229600" cy="4363579"/>
          </a:xfrm>
        </p:spPr>
        <p:txBody>
          <a:bodyPr/>
          <a:lstStyle/>
          <a:p>
            <a:endParaRPr lang="es-ES" sz="1600" dirty="0"/>
          </a:p>
          <a:p>
            <a:endParaRPr lang="es-ES" sz="2000" dirty="0"/>
          </a:p>
          <a:p>
            <a:endParaRPr lang="es-ES" sz="2000" dirty="0"/>
          </a:p>
        </p:txBody>
      </p:sp>
      <p:pic>
        <p:nvPicPr>
          <p:cNvPr id="7" name="Picture 6"/>
          <p:cNvPicPr>
            <a:picLocks noChangeAspect="1"/>
          </p:cNvPicPr>
          <p:nvPr/>
        </p:nvPicPr>
        <p:blipFill>
          <a:blip r:embed="rId3"/>
          <a:stretch>
            <a:fillRect/>
          </a:stretch>
        </p:blipFill>
        <p:spPr>
          <a:xfrm>
            <a:off x="1780592" y="1123438"/>
            <a:ext cx="5582816" cy="1127590"/>
          </a:xfrm>
          <a:prstGeom prst="rect">
            <a:avLst/>
          </a:prstGeom>
        </p:spPr>
      </p:pic>
      <p:sp>
        <p:nvSpPr>
          <p:cNvPr id="8" name="TextBox 7"/>
          <p:cNvSpPr txBox="1"/>
          <p:nvPr/>
        </p:nvSpPr>
        <p:spPr>
          <a:xfrm>
            <a:off x="251520" y="2651397"/>
            <a:ext cx="8892480"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GB" b="1" dirty="0" smtClean="0">
                <a:latin typeface="+mj-lt"/>
              </a:rPr>
              <a:t>Answer </a:t>
            </a:r>
            <a:r>
              <a:rPr lang="en-GB" b="1" dirty="0" smtClean="0">
                <a:solidFill>
                  <a:srgbClr val="8A1F5A"/>
                </a:solidFill>
                <a:latin typeface="+mj-lt"/>
              </a:rPr>
              <a:t>YES</a:t>
            </a:r>
            <a:r>
              <a:rPr lang="en-GB" dirty="0" smtClean="0">
                <a:latin typeface="+mj-lt"/>
              </a:rPr>
              <a:t> </a:t>
            </a:r>
            <a:r>
              <a:rPr lang="en-GB" dirty="0" smtClean="0">
                <a:latin typeface="+mj-lt"/>
                <a:sym typeface="Wingdings" panose="05000000000000000000" pitchFamily="2" charset="2"/>
              </a:rPr>
              <a:t> FLC agrees    </a:t>
            </a:r>
          </a:p>
          <a:p>
            <a:pPr marL="285750" indent="-285750">
              <a:lnSpc>
                <a:spcPct val="150000"/>
              </a:lnSpc>
              <a:buFont typeface="Wingdings" panose="05000000000000000000" pitchFamily="2" charset="2"/>
              <a:buChar char="§"/>
            </a:pPr>
            <a:r>
              <a:rPr lang="en-GB" b="1" dirty="0" smtClean="0">
                <a:latin typeface="+mj-lt"/>
              </a:rPr>
              <a:t>Answer </a:t>
            </a:r>
            <a:r>
              <a:rPr lang="en-GB" b="1" dirty="0" smtClean="0">
                <a:solidFill>
                  <a:srgbClr val="8A1F5A"/>
                </a:solidFill>
                <a:latin typeface="+mj-lt"/>
              </a:rPr>
              <a:t>NO </a:t>
            </a:r>
            <a:r>
              <a:rPr lang="en-GB" dirty="0" smtClean="0">
                <a:latin typeface="+mj-lt"/>
                <a:sym typeface="Wingdings" panose="05000000000000000000" pitchFamily="2" charset="2"/>
              </a:rPr>
              <a:t> FLC does not agree; corrective measures implemented</a:t>
            </a:r>
          </a:p>
          <a:p>
            <a:pPr marL="285750" indent="-285750">
              <a:lnSpc>
                <a:spcPct val="150000"/>
              </a:lnSpc>
              <a:buFont typeface="Wingdings" panose="05000000000000000000" pitchFamily="2" charset="2"/>
              <a:buChar char="§"/>
            </a:pPr>
            <a:r>
              <a:rPr lang="en-GB" b="1" dirty="0" smtClean="0">
                <a:latin typeface="+mj-lt"/>
                <a:sym typeface="Wingdings" panose="05000000000000000000" pitchFamily="2" charset="2"/>
              </a:rPr>
              <a:t>Answer </a:t>
            </a:r>
            <a:r>
              <a:rPr lang="en-GB" b="1" dirty="0" smtClean="0">
                <a:solidFill>
                  <a:srgbClr val="8A1F5A"/>
                </a:solidFill>
                <a:latin typeface="+mj-lt"/>
                <a:sym typeface="Wingdings" panose="05000000000000000000" pitchFamily="2" charset="2"/>
              </a:rPr>
              <a:t>N/A</a:t>
            </a:r>
            <a:r>
              <a:rPr lang="en-GB" b="1" dirty="0" smtClean="0">
                <a:latin typeface="+mj-lt"/>
                <a:sym typeface="Wingdings" panose="05000000000000000000" pitchFamily="2" charset="2"/>
              </a:rPr>
              <a:t> </a:t>
            </a:r>
            <a:r>
              <a:rPr lang="en-GB" dirty="0" smtClean="0">
                <a:latin typeface="+mj-lt"/>
                <a:sym typeface="Wingdings" panose="05000000000000000000" pitchFamily="2" charset="2"/>
              </a:rPr>
              <a:t> In that case, not possible.  </a:t>
            </a:r>
            <a:endParaRPr lang="en-GB" dirty="0">
              <a:latin typeface="+mj-lt"/>
            </a:endParaRPr>
          </a:p>
        </p:txBody>
      </p:sp>
      <p:sp>
        <p:nvSpPr>
          <p:cNvPr id="9" name="TextBox 8"/>
          <p:cNvSpPr txBox="1"/>
          <p:nvPr/>
        </p:nvSpPr>
        <p:spPr>
          <a:xfrm>
            <a:off x="1763257" y="4189806"/>
            <a:ext cx="7145247" cy="923330"/>
          </a:xfrm>
          <a:prstGeom prst="rect">
            <a:avLst/>
          </a:prstGeom>
          <a:noFill/>
        </p:spPr>
        <p:txBody>
          <a:bodyPr wrap="square" rtlCol="0">
            <a:spAutoFit/>
          </a:bodyPr>
          <a:lstStyle/>
          <a:p>
            <a:r>
              <a:rPr lang="en-GB" b="1" dirty="0" smtClean="0">
                <a:solidFill>
                  <a:srgbClr val="002060"/>
                </a:solidFill>
                <a:latin typeface="+mj-lt"/>
              </a:rPr>
              <a:t>TIP: </a:t>
            </a:r>
            <a:r>
              <a:rPr lang="en-GB" dirty="0">
                <a:solidFill>
                  <a:srgbClr val="002060"/>
                </a:solidFill>
                <a:latin typeface="+mj-lt"/>
              </a:rPr>
              <a:t>A</a:t>
            </a:r>
            <a:r>
              <a:rPr lang="en-GB" dirty="0" smtClean="0">
                <a:solidFill>
                  <a:srgbClr val="002060"/>
                </a:solidFill>
                <a:latin typeface="+mj-lt"/>
              </a:rPr>
              <a:t>nswers based on </a:t>
            </a:r>
            <a:r>
              <a:rPr lang="en-US" dirty="0">
                <a:solidFill>
                  <a:srgbClr val="002060"/>
                </a:solidFill>
                <a:latin typeface="+mj-lt"/>
              </a:rPr>
              <a:t>professional </a:t>
            </a:r>
            <a:r>
              <a:rPr lang="en-US" dirty="0" smtClean="0">
                <a:solidFill>
                  <a:srgbClr val="002060"/>
                </a:solidFill>
                <a:latin typeface="+mj-lt"/>
              </a:rPr>
              <a:t>judgment </a:t>
            </a:r>
            <a:r>
              <a:rPr lang="en-US" dirty="0">
                <a:solidFill>
                  <a:srgbClr val="002060"/>
                </a:solidFill>
                <a:latin typeface="+mj-lt"/>
              </a:rPr>
              <a:t>as a controller based on experience and training, but not for an expertise of EU </a:t>
            </a:r>
            <a:r>
              <a:rPr lang="en-US" dirty="0" smtClean="0">
                <a:solidFill>
                  <a:srgbClr val="002060"/>
                </a:solidFill>
                <a:latin typeface="+mj-lt"/>
              </a:rPr>
              <a:t>policies. </a:t>
            </a:r>
            <a:endParaRPr lang="en-GB" dirty="0">
              <a:solidFill>
                <a:srgbClr val="002060"/>
              </a:solidFill>
              <a:latin typeface="+mj-lt"/>
            </a:endParaRPr>
          </a:p>
        </p:txBody>
      </p:sp>
    </p:spTree>
    <p:extLst>
      <p:ext uri="{BB962C8B-B14F-4D97-AF65-F5344CB8AC3E}">
        <p14:creationId xmlns:p14="http://schemas.microsoft.com/office/powerpoint/2010/main" val="2690903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65014"/>
          </a:xfrm>
        </p:spPr>
        <p:txBody>
          <a:bodyPr/>
          <a:lstStyle/>
          <a:p>
            <a:r>
              <a:rPr lang="en-US" sz="2800" dirty="0" smtClean="0"/>
              <a:t>Net revenues and External co-financing </a:t>
            </a:r>
            <a:endParaRPr lang="es-ES" sz="2800" dirty="0"/>
          </a:p>
        </p:txBody>
      </p:sp>
      <p:sp>
        <p:nvSpPr>
          <p:cNvPr id="4" name="Rectangular Callout 3"/>
          <p:cNvSpPr/>
          <p:nvPr/>
        </p:nvSpPr>
        <p:spPr>
          <a:xfrm>
            <a:off x="251520" y="1556792"/>
            <a:ext cx="3734072" cy="2016224"/>
          </a:xfrm>
          <a:prstGeom prst="wedgeRectCallout">
            <a:avLst>
              <a:gd name="adj1" fmla="val -10131"/>
              <a:gd name="adj2" fmla="val -779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Cash </a:t>
            </a:r>
            <a:r>
              <a:rPr lang="en-US" sz="1600" dirty="0"/>
              <a:t>in-flows directly paid by users for the goods or services provided by the project, such as charges borne directly by users for the use of infrastructure, sale or rent of land or buildings, or payments for services</a:t>
            </a:r>
            <a:r>
              <a:rPr lang="en-US" sz="1600" dirty="0" smtClean="0"/>
              <a:t>.</a:t>
            </a:r>
            <a:endParaRPr lang="en-US" sz="1600" dirty="0"/>
          </a:p>
        </p:txBody>
      </p:sp>
      <p:sp>
        <p:nvSpPr>
          <p:cNvPr id="7" name="Rectangular Callout 6"/>
          <p:cNvSpPr/>
          <p:nvPr/>
        </p:nvSpPr>
        <p:spPr>
          <a:xfrm>
            <a:off x="5148064" y="1558865"/>
            <a:ext cx="3744416" cy="2014151"/>
          </a:xfrm>
          <a:prstGeom prst="wedgeRectCallout">
            <a:avLst>
              <a:gd name="adj1" fmla="val -10131"/>
              <a:gd name="adj2" fmla="val -779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Part of the costs not cover by ERDF. </a:t>
            </a:r>
          </a:p>
          <a:p>
            <a:pPr algn="ctr"/>
            <a:r>
              <a:rPr lang="en-US" sz="1600" dirty="0" smtClean="0"/>
              <a:t>In the case of Italy by FONDO DI ROTAZIONE. </a:t>
            </a:r>
            <a:endParaRPr lang="en-US" sz="1600" dirty="0"/>
          </a:p>
        </p:txBody>
      </p:sp>
      <p:sp>
        <p:nvSpPr>
          <p:cNvPr id="5" name="TextBox 4"/>
          <p:cNvSpPr txBox="1"/>
          <p:nvPr/>
        </p:nvSpPr>
        <p:spPr>
          <a:xfrm>
            <a:off x="251520" y="4077072"/>
            <a:ext cx="3734072" cy="1477328"/>
          </a:xfrm>
          <a:prstGeom prst="rect">
            <a:avLst/>
          </a:prstGeom>
          <a:noFill/>
        </p:spPr>
        <p:txBody>
          <a:bodyPr wrap="square" rtlCol="0">
            <a:spAutoFit/>
          </a:bodyPr>
          <a:lstStyle/>
          <a:p>
            <a:r>
              <a:rPr lang="en-GB" dirty="0" smtClean="0">
                <a:solidFill>
                  <a:srgbClr val="002060"/>
                </a:solidFill>
                <a:latin typeface="+mj-lt"/>
              </a:rPr>
              <a:t>To be entered in </a:t>
            </a:r>
            <a:r>
              <a:rPr lang="en-GB" dirty="0" err="1" smtClean="0">
                <a:solidFill>
                  <a:srgbClr val="002060"/>
                </a:solidFill>
                <a:latin typeface="+mj-lt"/>
              </a:rPr>
              <a:t>Synergie</a:t>
            </a:r>
            <a:r>
              <a:rPr lang="en-GB" dirty="0" smtClean="0">
                <a:solidFill>
                  <a:srgbClr val="002060"/>
                </a:solidFill>
                <a:latin typeface="+mj-lt"/>
              </a:rPr>
              <a:t> CTE – Incomes – and validated by FLC</a:t>
            </a:r>
          </a:p>
          <a:p>
            <a:endParaRPr lang="en-GB" dirty="0" smtClean="0">
              <a:solidFill>
                <a:srgbClr val="002060"/>
              </a:solidFill>
              <a:latin typeface="+mj-lt"/>
            </a:endParaRPr>
          </a:p>
          <a:p>
            <a:r>
              <a:rPr lang="en-GB" u="sng" dirty="0" smtClean="0">
                <a:solidFill>
                  <a:srgbClr val="002060"/>
                </a:solidFill>
                <a:latin typeface="+mj-lt"/>
              </a:rPr>
              <a:t>Questions: 4.16 – 5, 6, and 7</a:t>
            </a:r>
            <a:endParaRPr lang="en-GB" u="sng" dirty="0">
              <a:solidFill>
                <a:srgbClr val="002060"/>
              </a:solidFill>
              <a:latin typeface="+mj-lt"/>
            </a:endParaRPr>
          </a:p>
        </p:txBody>
      </p:sp>
      <p:sp>
        <p:nvSpPr>
          <p:cNvPr id="10" name="TextBox 9"/>
          <p:cNvSpPr txBox="1"/>
          <p:nvPr/>
        </p:nvSpPr>
        <p:spPr>
          <a:xfrm>
            <a:off x="5179549" y="4077072"/>
            <a:ext cx="3734072" cy="1477328"/>
          </a:xfrm>
          <a:prstGeom prst="rect">
            <a:avLst/>
          </a:prstGeom>
          <a:noFill/>
        </p:spPr>
        <p:txBody>
          <a:bodyPr wrap="square" rtlCol="0">
            <a:spAutoFit/>
          </a:bodyPr>
          <a:lstStyle/>
          <a:p>
            <a:r>
              <a:rPr lang="en-GB" dirty="0" smtClean="0">
                <a:solidFill>
                  <a:srgbClr val="002060"/>
                </a:solidFill>
                <a:latin typeface="+mj-lt"/>
              </a:rPr>
              <a:t>To be entered in </a:t>
            </a:r>
            <a:r>
              <a:rPr lang="en-GB" dirty="0" err="1" smtClean="0">
                <a:solidFill>
                  <a:srgbClr val="002060"/>
                </a:solidFill>
                <a:latin typeface="+mj-lt"/>
              </a:rPr>
              <a:t>Synergie</a:t>
            </a:r>
            <a:r>
              <a:rPr lang="en-GB" dirty="0" smtClean="0">
                <a:solidFill>
                  <a:srgbClr val="002060"/>
                </a:solidFill>
                <a:latin typeface="+mj-lt"/>
              </a:rPr>
              <a:t> CTE – Payments section –</a:t>
            </a:r>
          </a:p>
          <a:p>
            <a:endParaRPr lang="en-GB" dirty="0" smtClean="0">
              <a:solidFill>
                <a:srgbClr val="002060"/>
              </a:solidFill>
              <a:latin typeface="+mj-lt"/>
            </a:endParaRPr>
          </a:p>
          <a:p>
            <a:endParaRPr lang="en-GB" dirty="0" smtClean="0">
              <a:solidFill>
                <a:srgbClr val="002060"/>
              </a:solidFill>
              <a:latin typeface="+mj-lt"/>
            </a:endParaRPr>
          </a:p>
          <a:p>
            <a:r>
              <a:rPr lang="en-GB" u="sng" dirty="0" smtClean="0">
                <a:solidFill>
                  <a:srgbClr val="002060"/>
                </a:solidFill>
                <a:latin typeface="+mj-lt"/>
              </a:rPr>
              <a:t>Questions: 4.17 </a:t>
            </a:r>
            <a:endParaRPr lang="en-GB" u="sng" dirty="0">
              <a:solidFill>
                <a:srgbClr val="002060"/>
              </a:solidFill>
              <a:latin typeface="+mj-lt"/>
            </a:endParaRPr>
          </a:p>
        </p:txBody>
      </p:sp>
    </p:spTree>
    <p:extLst>
      <p:ext uri="{BB962C8B-B14F-4D97-AF65-F5344CB8AC3E}">
        <p14:creationId xmlns:p14="http://schemas.microsoft.com/office/powerpoint/2010/main" val="1419592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340967"/>
          </a:xfrm>
        </p:spPr>
        <p:txBody>
          <a:bodyPr anchor="b"/>
          <a:lstStyle/>
          <a:p>
            <a:pPr marL="0" indent="0" algn="r">
              <a:buNone/>
            </a:pPr>
            <a:r>
              <a:rPr lang="en-US" sz="4800" dirty="0" smtClean="0">
                <a:solidFill>
                  <a:srgbClr val="CB4F88"/>
                </a:solidFill>
              </a:rPr>
              <a:t>Some more tips</a:t>
            </a:r>
            <a:endParaRPr lang="en-US" sz="4800" dirty="0">
              <a:solidFill>
                <a:srgbClr val="CB4F88"/>
              </a:solidFill>
            </a:endParaRPr>
          </a:p>
        </p:txBody>
      </p:sp>
    </p:spTree>
    <p:extLst>
      <p:ext uri="{BB962C8B-B14F-4D97-AF65-F5344CB8AC3E}">
        <p14:creationId xmlns:p14="http://schemas.microsoft.com/office/powerpoint/2010/main" val="553787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a:graphicFrameLocks/>
          </p:cNvGraphicFramePr>
          <p:nvPr>
            <p:extLst/>
          </p:nvPr>
        </p:nvGraphicFramePr>
        <p:xfrm>
          <a:off x="179512" y="2996952"/>
          <a:ext cx="7310373" cy="25202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extLst/>
          </p:nvPr>
        </p:nvGraphicFramePr>
        <p:xfrm>
          <a:off x="3127425" y="3260935"/>
          <a:ext cx="5010531" cy="180975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188640"/>
            <a:ext cx="8229600" cy="965014"/>
          </a:xfrm>
        </p:spPr>
        <p:txBody>
          <a:bodyPr/>
          <a:lstStyle/>
          <a:p>
            <a:r>
              <a:rPr lang="en-US" sz="2800" dirty="0" smtClean="0"/>
              <a:t>Tips to speed up control work and to have a feedback </a:t>
            </a:r>
            <a:endParaRPr lang="es-ES" sz="2800" dirty="0"/>
          </a:p>
        </p:txBody>
      </p:sp>
      <p:sp>
        <p:nvSpPr>
          <p:cNvPr id="6" name="Content Placeholder 2"/>
          <p:cNvSpPr>
            <a:spLocks noGrp="1"/>
          </p:cNvSpPr>
          <p:nvPr>
            <p:ph idx="1"/>
          </p:nvPr>
        </p:nvSpPr>
        <p:spPr>
          <a:xfrm>
            <a:off x="457200" y="1153654"/>
            <a:ext cx="8229600" cy="4363579"/>
          </a:xfrm>
        </p:spPr>
        <p:txBody>
          <a:bodyPr/>
          <a:lstStyle/>
          <a:p>
            <a:endParaRPr lang="es-ES" sz="1600" dirty="0"/>
          </a:p>
          <a:p>
            <a:endParaRPr lang="es-ES" sz="2000" dirty="0"/>
          </a:p>
          <a:p>
            <a:endParaRPr lang="es-ES" sz="2000" dirty="0"/>
          </a:p>
        </p:txBody>
      </p:sp>
      <p:sp>
        <p:nvSpPr>
          <p:cNvPr id="3" name="Rectangle 2"/>
          <p:cNvSpPr/>
          <p:nvPr/>
        </p:nvSpPr>
        <p:spPr>
          <a:xfrm>
            <a:off x="457200" y="1268760"/>
            <a:ext cx="8435280" cy="4154984"/>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solidFill>
                  <a:schemeClr val="tx1">
                    <a:lumMod val="75000"/>
                  </a:schemeClr>
                </a:solidFill>
                <a:latin typeface="+mj-lt"/>
              </a:rPr>
              <a:t>Coordinate </a:t>
            </a:r>
            <a:r>
              <a:rPr lang="en-US" sz="1600" dirty="0">
                <a:solidFill>
                  <a:schemeClr val="tx1">
                    <a:lumMod val="75000"/>
                  </a:schemeClr>
                </a:solidFill>
                <a:latin typeface="+mj-lt"/>
              </a:rPr>
              <a:t>with the </a:t>
            </a:r>
            <a:r>
              <a:rPr lang="en-US" sz="1600" dirty="0" smtClean="0">
                <a:solidFill>
                  <a:schemeClr val="tx1">
                    <a:lumMod val="75000"/>
                  </a:schemeClr>
                </a:solidFill>
                <a:latin typeface="+mj-lt"/>
              </a:rPr>
              <a:t>partner to </a:t>
            </a:r>
            <a:r>
              <a:rPr lang="en-US" sz="1600" dirty="0">
                <a:solidFill>
                  <a:schemeClr val="tx1">
                    <a:lumMod val="75000"/>
                  </a:schemeClr>
                </a:solidFill>
                <a:latin typeface="+mj-lt"/>
              </a:rPr>
              <a:t>carry out the control as soon as possible after the end of the </a:t>
            </a:r>
            <a:r>
              <a:rPr lang="en-US" sz="1600" dirty="0" smtClean="0">
                <a:solidFill>
                  <a:schemeClr val="tx1">
                    <a:lumMod val="75000"/>
                  </a:schemeClr>
                </a:solidFill>
                <a:latin typeface="+mj-lt"/>
              </a:rPr>
              <a:t>implementation period</a:t>
            </a:r>
            <a:r>
              <a:rPr lang="en-US" sz="1600" dirty="0">
                <a:solidFill>
                  <a:schemeClr val="tx1">
                    <a:lumMod val="75000"/>
                  </a:schemeClr>
                </a:solidFill>
                <a:latin typeface="+mj-lt"/>
              </a:rPr>
              <a:t>. </a:t>
            </a:r>
            <a:r>
              <a:rPr lang="en-US" sz="1600" dirty="0" smtClean="0">
                <a:solidFill>
                  <a:schemeClr val="tx1">
                    <a:lumMod val="75000"/>
                  </a:schemeClr>
                </a:solidFill>
                <a:latin typeface="+mj-lt"/>
              </a:rPr>
              <a:t>You have less than 3 months.</a:t>
            </a:r>
          </a:p>
          <a:p>
            <a:pPr marL="285750" indent="-285750">
              <a:lnSpc>
                <a:spcPct val="150000"/>
              </a:lnSpc>
              <a:buFont typeface="Arial" panose="020B0604020202020204" pitchFamily="34" charset="0"/>
              <a:buChar char="•"/>
            </a:pPr>
            <a:r>
              <a:rPr lang="en-US" sz="1600" dirty="0" smtClean="0">
                <a:solidFill>
                  <a:schemeClr val="tx1">
                    <a:lumMod val="75000"/>
                  </a:schemeClr>
                </a:solidFill>
                <a:latin typeface="+mj-lt"/>
              </a:rPr>
              <a:t>Before </a:t>
            </a:r>
            <a:r>
              <a:rPr lang="en-US" sz="1600" dirty="0">
                <a:solidFill>
                  <a:schemeClr val="tx1">
                    <a:lumMod val="75000"/>
                  </a:schemeClr>
                </a:solidFill>
                <a:latin typeface="+mj-lt"/>
              </a:rPr>
              <a:t>validating the </a:t>
            </a:r>
            <a:r>
              <a:rPr lang="en-US" sz="1600" dirty="0" smtClean="0">
                <a:solidFill>
                  <a:schemeClr val="tx1">
                    <a:lumMod val="75000"/>
                  </a:schemeClr>
                </a:solidFill>
                <a:latin typeface="+mj-lt"/>
              </a:rPr>
              <a:t>FLC certificate definitively check </a:t>
            </a:r>
            <a:r>
              <a:rPr lang="en-US" sz="1600" dirty="0">
                <a:solidFill>
                  <a:schemeClr val="tx1">
                    <a:lumMod val="75000"/>
                  </a:schemeClr>
                </a:solidFill>
                <a:latin typeface="+mj-lt"/>
              </a:rPr>
              <a:t>carefully that all the answers and comments included are correct and </a:t>
            </a:r>
            <a:r>
              <a:rPr lang="en-US" sz="1600" dirty="0" smtClean="0">
                <a:solidFill>
                  <a:schemeClr val="tx1">
                    <a:lumMod val="75000"/>
                  </a:schemeClr>
                </a:solidFill>
                <a:latin typeface="+mj-lt"/>
              </a:rPr>
              <a:t>been </a:t>
            </a:r>
            <a:r>
              <a:rPr lang="en-US" sz="1600" dirty="0">
                <a:solidFill>
                  <a:schemeClr val="tx1">
                    <a:lumMod val="75000"/>
                  </a:schemeClr>
                </a:solidFill>
                <a:latin typeface="+mj-lt"/>
              </a:rPr>
              <a:t>recorded </a:t>
            </a:r>
            <a:r>
              <a:rPr lang="en-US" sz="1600" dirty="0" smtClean="0">
                <a:solidFill>
                  <a:schemeClr val="tx1">
                    <a:lumMod val="75000"/>
                  </a:schemeClr>
                </a:solidFill>
                <a:latin typeface="+mj-lt"/>
              </a:rPr>
              <a:t>properly. </a:t>
            </a:r>
            <a:endParaRPr lang="en-US" sz="1600" dirty="0" smtClean="0">
              <a:solidFill>
                <a:schemeClr val="tx1">
                  <a:lumMod val="75000"/>
                </a:schemeClr>
              </a:solidFill>
              <a:latin typeface="+mj-lt"/>
            </a:endParaRPr>
          </a:p>
          <a:p>
            <a:pPr marL="285750" indent="-285750">
              <a:lnSpc>
                <a:spcPct val="150000"/>
              </a:lnSpc>
              <a:buFont typeface="Arial" panose="020B0604020202020204" pitchFamily="34" charset="0"/>
              <a:buChar char="•"/>
            </a:pPr>
            <a:r>
              <a:rPr lang="en-US" sz="1600" dirty="0" smtClean="0">
                <a:solidFill>
                  <a:schemeClr val="tx1">
                    <a:lumMod val="75000"/>
                  </a:schemeClr>
                </a:solidFill>
                <a:latin typeface="+mj-lt"/>
              </a:rPr>
              <a:t>When several reporting periods open, always choose the more recent one. </a:t>
            </a:r>
            <a:endParaRPr lang="en-US" sz="1600" dirty="0" smtClean="0">
              <a:solidFill>
                <a:schemeClr val="tx1">
                  <a:lumMod val="75000"/>
                </a:schemeClr>
              </a:solidFill>
              <a:latin typeface="+mj-lt"/>
            </a:endParaRPr>
          </a:p>
          <a:p>
            <a:pPr marL="285750" indent="-285750">
              <a:lnSpc>
                <a:spcPct val="150000"/>
              </a:lnSpc>
              <a:buFont typeface="Arial" panose="020B0604020202020204" pitchFamily="34" charset="0"/>
              <a:buChar char="•"/>
            </a:pPr>
            <a:r>
              <a:rPr lang="en-US" sz="1600" dirty="0" smtClean="0">
                <a:solidFill>
                  <a:schemeClr val="tx1">
                    <a:lumMod val="75000"/>
                  </a:schemeClr>
                </a:solidFill>
                <a:latin typeface="+mj-lt"/>
              </a:rPr>
              <a:t>Do </a:t>
            </a:r>
            <a:r>
              <a:rPr lang="en-US" sz="1600" dirty="0">
                <a:solidFill>
                  <a:schemeClr val="tx1">
                    <a:lumMod val="75000"/>
                  </a:schemeClr>
                </a:solidFill>
                <a:latin typeface="+mj-lt"/>
              </a:rPr>
              <a:t>not mark certification as FINAL. </a:t>
            </a:r>
            <a:r>
              <a:rPr lang="en-US" sz="1600" dirty="0" smtClean="0">
                <a:solidFill>
                  <a:schemeClr val="tx1">
                    <a:lumMod val="75000"/>
                  </a:schemeClr>
                </a:solidFill>
                <a:latin typeface="+mj-lt"/>
              </a:rPr>
              <a:t>The final certificate is the last one. </a:t>
            </a:r>
          </a:p>
          <a:p>
            <a:pPr marL="285750" indent="-285750">
              <a:lnSpc>
                <a:spcPct val="150000"/>
              </a:lnSpc>
              <a:buFont typeface="Arial" panose="020B0604020202020204" pitchFamily="34" charset="0"/>
              <a:buChar char="•"/>
            </a:pPr>
            <a:r>
              <a:rPr lang="en-US" sz="1600" dirty="0" smtClean="0">
                <a:solidFill>
                  <a:schemeClr val="tx1">
                    <a:lumMod val="75000"/>
                  </a:schemeClr>
                </a:solidFill>
                <a:latin typeface="+mj-lt"/>
              </a:rPr>
              <a:t>Collaborate </a:t>
            </a:r>
            <a:r>
              <a:rPr lang="en-US" sz="1600" dirty="0">
                <a:solidFill>
                  <a:schemeClr val="tx1">
                    <a:lumMod val="75000"/>
                  </a:schemeClr>
                </a:solidFill>
                <a:latin typeface="+mj-lt"/>
              </a:rPr>
              <a:t>with the </a:t>
            </a:r>
            <a:r>
              <a:rPr lang="en-US" sz="1600" dirty="0" smtClean="0">
                <a:solidFill>
                  <a:schemeClr val="tx1">
                    <a:lumMod val="75000"/>
                  </a:schemeClr>
                </a:solidFill>
                <a:latin typeface="+mj-lt"/>
              </a:rPr>
              <a:t>partner </a:t>
            </a:r>
            <a:r>
              <a:rPr lang="en-US" sz="1600" dirty="0">
                <a:solidFill>
                  <a:schemeClr val="tx1">
                    <a:lumMod val="75000"/>
                  </a:schemeClr>
                </a:solidFill>
                <a:latin typeface="+mj-lt"/>
              </a:rPr>
              <a:t>in </a:t>
            </a:r>
            <a:r>
              <a:rPr lang="en-US" sz="1600" dirty="0" smtClean="0">
                <a:solidFill>
                  <a:schemeClr val="tx1">
                    <a:lumMod val="75000"/>
                  </a:schemeClr>
                </a:solidFill>
                <a:latin typeface="+mj-lt"/>
              </a:rPr>
              <a:t>answering the </a:t>
            </a:r>
            <a:r>
              <a:rPr lang="en-US" sz="1600" dirty="0">
                <a:solidFill>
                  <a:schemeClr val="tx1">
                    <a:lumMod val="75000"/>
                  </a:schemeClr>
                </a:solidFill>
                <a:latin typeface="+mj-lt"/>
              </a:rPr>
              <a:t>request for </a:t>
            </a:r>
            <a:r>
              <a:rPr lang="en-US" sz="1600" dirty="0" smtClean="0">
                <a:solidFill>
                  <a:schemeClr val="tx1">
                    <a:lumMod val="75000"/>
                  </a:schemeClr>
                </a:solidFill>
                <a:latin typeface="+mj-lt"/>
              </a:rPr>
              <a:t>clarifications sent by the JS. </a:t>
            </a:r>
          </a:p>
          <a:p>
            <a:pPr marL="285750" indent="-285750">
              <a:lnSpc>
                <a:spcPct val="150000"/>
              </a:lnSpc>
              <a:buFont typeface="Arial" panose="020B0604020202020204" pitchFamily="34" charset="0"/>
              <a:buChar char="•"/>
            </a:pPr>
            <a:r>
              <a:rPr lang="en-US" sz="1600" dirty="0" smtClean="0">
                <a:solidFill>
                  <a:schemeClr val="tx1">
                    <a:lumMod val="75000"/>
                  </a:schemeClr>
                </a:solidFill>
                <a:latin typeface="+mj-lt"/>
              </a:rPr>
              <a:t>MA/JS and CA remarks are sent to the partner and available in </a:t>
            </a:r>
            <a:r>
              <a:rPr lang="en-US" sz="1600" dirty="0" err="1" smtClean="0">
                <a:solidFill>
                  <a:schemeClr val="tx1">
                    <a:lumMod val="75000"/>
                  </a:schemeClr>
                </a:solidFill>
                <a:latin typeface="+mj-lt"/>
              </a:rPr>
              <a:t>Synergie</a:t>
            </a:r>
            <a:r>
              <a:rPr lang="en-US" sz="1600" dirty="0" smtClean="0">
                <a:solidFill>
                  <a:schemeClr val="tx1">
                    <a:lumMod val="75000"/>
                  </a:schemeClr>
                </a:solidFill>
                <a:latin typeface="+mj-lt"/>
              </a:rPr>
              <a:t> CTE – “contractual documents” section.</a:t>
            </a:r>
          </a:p>
          <a:p>
            <a:pPr marL="285750" indent="-285750">
              <a:lnSpc>
                <a:spcPct val="150000"/>
              </a:lnSpc>
              <a:buFont typeface="Arial" panose="020B0604020202020204" pitchFamily="34" charset="0"/>
              <a:buChar char="•"/>
            </a:pPr>
            <a:endParaRPr lang="en-US" sz="1600" dirty="0">
              <a:solidFill>
                <a:srgbClr val="8A1F5A"/>
              </a:solidFill>
              <a:latin typeface="+mj-lt"/>
            </a:endParaRPr>
          </a:p>
        </p:txBody>
      </p:sp>
    </p:spTree>
    <p:extLst>
      <p:ext uri="{BB962C8B-B14F-4D97-AF65-F5344CB8AC3E}">
        <p14:creationId xmlns:p14="http://schemas.microsoft.com/office/powerpoint/2010/main" val="3395176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1475656" y="1052736"/>
            <a:ext cx="5760640" cy="769441"/>
          </a:xfrm>
          <a:prstGeom prst="rect">
            <a:avLst/>
          </a:prstGeom>
          <a:noFill/>
        </p:spPr>
        <p:txBody>
          <a:bodyPr wrap="square" rtlCol="0">
            <a:spAutoFit/>
          </a:bodyPr>
          <a:lstStyle/>
          <a:p>
            <a:pPr algn="ctr"/>
            <a:r>
              <a:rPr lang="es-ES" sz="4400" b="1" dirty="0" smtClean="0">
                <a:solidFill>
                  <a:schemeClr val="accent2"/>
                </a:solidFill>
              </a:rPr>
              <a:t>THANK YOU!!!</a:t>
            </a:r>
            <a:endParaRPr lang="es-ES" sz="4400" b="1" dirty="0">
              <a:solidFill>
                <a:schemeClr val="accent2"/>
              </a:solidFill>
            </a:endParaRPr>
          </a:p>
        </p:txBody>
      </p:sp>
      <p:sp>
        <p:nvSpPr>
          <p:cNvPr id="3" name="TextBox 2"/>
          <p:cNvSpPr txBox="1"/>
          <p:nvPr/>
        </p:nvSpPr>
        <p:spPr>
          <a:xfrm>
            <a:off x="539552" y="4581128"/>
            <a:ext cx="8136904" cy="1569660"/>
          </a:xfrm>
          <a:prstGeom prst="rect">
            <a:avLst/>
          </a:prstGeom>
          <a:noFill/>
        </p:spPr>
        <p:txBody>
          <a:bodyPr wrap="square" rtlCol="0">
            <a:spAutoFit/>
          </a:bodyPr>
          <a:lstStyle/>
          <a:p>
            <a:pPr algn="ctr"/>
            <a:r>
              <a:rPr lang="es-ES" sz="3200" b="1" dirty="0" smtClean="0">
                <a:solidFill>
                  <a:schemeClr val="accent2"/>
                </a:solidFill>
              </a:rPr>
              <a:t>www.interreg-med.eu</a:t>
            </a:r>
            <a:endParaRPr lang="es-ES" sz="3200" b="1" dirty="0">
              <a:solidFill>
                <a:schemeClr val="accent2"/>
              </a:solidFill>
            </a:endParaRPr>
          </a:p>
          <a:p>
            <a:pPr algn="ctr"/>
            <a:endParaRPr lang="es-ES" sz="3200" b="1" dirty="0" smtClean="0">
              <a:solidFill>
                <a:schemeClr val="accent2"/>
              </a:solidFill>
            </a:endParaRPr>
          </a:p>
          <a:p>
            <a:pPr algn="ctr"/>
            <a:r>
              <a:rPr lang="es-ES" sz="3200" b="1" dirty="0" smtClean="0">
                <a:solidFill>
                  <a:schemeClr val="accent2"/>
                </a:solidFill>
              </a:rPr>
              <a:t>Programme_med@regionpaca.fr</a:t>
            </a:r>
            <a:endParaRPr lang="es-ES" sz="3200"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340967"/>
          </a:xfrm>
        </p:spPr>
        <p:txBody>
          <a:bodyPr anchor="b"/>
          <a:lstStyle/>
          <a:p>
            <a:pPr marL="0" indent="0" algn="r">
              <a:buNone/>
            </a:pPr>
            <a:r>
              <a:rPr lang="en-US" sz="4800" dirty="0" smtClean="0">
                <a:solidFill>
                  <a:srgbClr val="CB4F88"/>
                </a:solidFill>
              </a:rPr>
              <a:t>Issues linked to expenditure </a:t>
            </a:r>
            <a:endParaRPr lang="en-US" sz="4800" dirty="0">
              <a:solidFill>
                <a:srgbClr val="CB4F88"/>
              </a:solidFill>
            </a:endParaRPr>
          </a:p>
        </p:txBody>
      </p:sp>
    </p:spTree>
    <p:extLst>
      <p:ext uri="{BB962C8B-B14F-4D97-AF65-F5344CB8AC3E}">
        <p14:creationId xmlns:p14="http://schemas.microsoft.com/office/powerpoint/2010/main" val="798498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7"/>
          <p:cNvSpPr>
            <a:spLocks noGrp="1"/>
          </p:cNvSpPr>
          <p:nvPr>
            <p:ph type="title"/>
          </p:nvPr>
        </p:nvSpPr>
        <p:spPr>
          <a:xfrm>
            <a:off x="207292" y="186235"/>
            <a:ext cx="8784976" cy="782119"/>
          </a:xfrm>
        </p:spPr>
        <p:txBody>
          <a:bodyPr/>
          <a:lstStyle/>
          <a:p>
            <a:r>
              <a:rPr lang="en-GB" sz="2400" dirty="0"/>
              <a:t>I</a:t>
            </a:r>
            <a:r>
              <a:rPr lang="en-GB" sz="2400" dirty="0" smtClean="0"/>
              <a:t>neligible expenditure rejected by FLC (1) </a:t>
            </a:r>
            <a:endParaRPr lang="en-GB" altLang="fr-FR" sz="2200" b="0" i="1" dirty="0" smtClean="0">
              <a:cs typeface="Montserrat" charset="0"/>
            </a:endParaRPr>
          </a:p>
        </p:txBody>
      </p:sp>
      <p:sp>
        <p:nvSpPr>
          <p:cNvPr id="4" name="Espace réservé du contenu 3"/>
          <p:cNvSpPr>
            <a:spLocks noGrp="1"/>
          </p:cNvSpPr>
          <p:nvPr>
            <p:ph idx="1"/>
          </p:nvPr>
        </p:nvSpPr>
        <p:spPr>
          <a:xfrm>
            <a:off x="259800" y="945343"/>
            <a:ext cx="8679960" cy="3672408"/>
          </a:xfrm>
        </p:spPr>
        <p:txBody>
          <a:bodyPr/>
          <a:lstStyle/>
          <a:p>
            <a:pPr>
              <a:lnSpc>
                <a:spcPct val="150000"/>
              </a:lnSpc>
              <a:buFont typeface="Arial" panose="020B0604020202020204" pitchFamily="34" charset="0"/>
              <a:buChar char="•"/>
            </a:pPr>
            <a:r>
              <a:rPr lang="en-GB" sz="1800" dirty="0" smtClean="0"/>
              <a:t>Preparation costs declared as direct costs </a:t>
            </a:r>
          </a:p>
          <a:p>
            <a:pPr>
              <a:lnSpc>
                <a:spcPct val="150000"/>
              </a:lnSpc>
              <a:buFont typeface="Arial" panose="020B0604020202020204" pitchFamily="34" charset="0"/>
              <a:buChar char="•"/>
            </a:pPr>
            <a:r>
              <a:rPr lang="en-GB" sz="1800" dirty="0" smtClean="0"/>
              <a:t>Overhead costs declared as direct costs </a:t>
            </a:r>
          </a:p>
          <a:p>
            <a:pPr>
              <a:lnSpc>
                <a:spcPct val="150000"/>
              </a:lnSpc>
              <a:buFont typeface="Arial" panose="020B0604020202020204" pitchFamily="34" charset="0"/>
              <a:buChar char="•"/>
            </a:pPr>
            <a:r>
              <a:rPr lang="en-GB" sz="1800" dirty="0" smtClean="0"/>
              <a:t>Miscalculation of staffs costs, using methods of the Programme </a:t>
            </a:r>
          </a:p>
          <a:p>
            <a:pPr>
              <a:lnSpc>
                <a:spcPct val="150000"/>
              </a:lnSpc>
              <a:buFont typeface="Arial" panose="020B0604020202020204" pitchFamily="34" charset="0"/>
              <a:buChar char="•"/>
            </a:pPr>
            <a:r>
              <a:rPr lang="en-GB" sz="1800" dirty="0" smtClean="0"/>
              <a:t>Maximum daily allowance exceed – according to national rules </a:t>
            </a:r>
          </a:p>
          <a:p>
            <a:pPr>
              <a:lnSpc>
                <a:spcPct val="150000"/>
              </a:lnSpc>
              <a:buFont typeface="Arial" panose="020B0604020202020204" pitchFamily="34" charset="0"/>
              <a:buChar char="•"/>
            </a:pPr>
            <a:r>
              <a:rPr lang="en-GB" sz="1800" dirty="0" smtClean="0"/>
              <a:t>Recoverable VAT </a:t>
            </a:r>
          </a:p>
          <a:p>
            <a:pPr>
              <a:lnSpc>
                <a:spcPct val="150000"/>
              </a:lnSpc>
              <a:buFont typeface="Arial" panose="020B0604020202020204" pitchFamily="34" charset="0"/>
              <a:buChar char="•"/>
            </a:pPr>
            <a:r>
              <a:rPr lang="en-GB" sz="1800" dirty="0"/>
              <a:t>Activities </a:t>
            </a:r>
            <a:r>
              <a:rPr lang="en-GB" sz="1800" dirty="0" smtClean="0"/>
              <a:t>not foreseen </a:t>
            </a:r>
            <a:r>
              <a:rPr lang="en-GB" sz="1800" dirty="0"/>
              <a:t>in the application form </a:t>
            </a:r>
            <a:r>
              <a:rPr lang="en-GB" sz="1800" dirty="0" smtClean="0"/>
              <a:t>neither validated </a:t>
            </a:r>
            <a:r>
              <a:rPr lang="en-GB" sz="1800" dirty="0"/>
              <a:t>in advance by the JS </a:t>
            </a:r>
            <a:endParaRPr lang="en-GB" sz="1800" dirty="0" smtClean="0"/>
          </a:p>
          <a:p>
            <a:pPr>
              <a:lnSpc>
                <a:spcPct val="150000"/>
              </a:lnSpc>
              <a:buFont typeface="Arial" panose="020B0604020202020204" pitchFamily="34" charset="0"/>
              <a:buChar char="•"/>
            </a:pPr>
            <a:endParaRPr lang="en-GB" sz="1800" dirty="0" smtClean="0"/>
          </a:p>
        </p:txBody>
      </p:sp>
      <p:sp>
        <p:nvSpPr>
          <p:cNvPr id="5" name="Rectangle à coins arrondis 4"/>
          <p:cNvSpPr/>
          <p:nvPr/>
        </p:nvSpPr>
        <p:spPr>
          <a:xfrm rot="10800000" flipV="1">
            <a:off x="325967" y="4277158"/>
            <a:ext cx="8685188" cy="1328023"/>
          </a:xfrm>
          <a:prstGeom prst="roundRect">
            <a:avLst/>
          </a:prstGeom>
          <a:noFill/>
          <a:ln w="19050">
            <a:solidFill>
              <a:srgbClr val="C10076"/>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002060"/>
                </a:solidFill>
                <a:effectLst/>
                <a:uLnTx/>
                <a:uFillTx/>
                <a:latin typeface="Verdana"/>
              </a:rPr>
              <a:t>FLC must reject</a:t>
            </a:r>
            <a:r>
              <a:rPr kumimoji="0" lang="en-US" b="1" i="0" u="none" strike="noStrike" kern="1200" cap="none" spc="0" normalizeH="0" noProof="0" dirty="0" smtClean="0">
                <a:ln>
                  <a:noFill/>
                </a:ln>
                <a:solidFill>
                  <a:srgbClr val="002060"/>
                </a:solidFill>
                <a:effectLst/>
                <a:uLnTx/>
                <a:uFillTx/>
                <a:latin typeface="Verdana"/>
              </a:rPr>
              <a:t> the ineligible amount, qualify the type </a:t>
            </a:r>
            <a:r>
              <a:rPr lang="en-US" b="1" dirty="0" smtClean="0">
                <a:solidFill>
                  <a:srgbClr val="002060"/>
                </a:solidFill>
                <a:latin typeface="Verdana"/>
              </a:rPr>
              <a:t>of correction – drop-down menu – and include an explanation. This information should be included also in the relevant question of the checklist of the FLC certificate. </a:t>
            </a:r>
            <a:endParaRPr kumimoji="0" lang="en-US" b="1" i="0" u="none" strike="noStrike" kern="1200" cap="none" spc="0" normalizeH="0" baseline="0" noProof="0" dirty="0">
              <a:ln>
                <a:noFill/>
              </a:ln>
              <a:solidFill>
                <a:srgbClr val="002060"/>
              </a:solidFill>
              <a:effectLst/>
              <a:uLnTx/>
              <a:uFillTx/>
              <a:latin typeface="Verdana"/>
            </a:endParaRPr>
          </a:p>
        </p:txBody>
      </p:sp>
    </p:spTree>
    <p:extLst>
      <p:ext uri="{BB962C8B-B14F-4D97-AF65-F5344CB8AC3E}">
        <p14:creationId xmlns:p14="http://schemas.microsoft.com/office/powerpoint/2010/main" val="1797002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7"/>
          <p:cNvSpPr>
            <a:spLocks noGrp="1"/>
          </p:cNvSpPr>
          <p:nvPr>
            <p:ph type="title"/>
          </p:nvPr>
        </p:nvSpPr>
        <p:spPr>
          <a:xfrm>
            <a:off x="207292" y="186235"/>
            <a:ext cx="8784976" cy="782119"/>
          </a:xfrm>
        </p:spPr>
        <p:txBody>
          <a:bodyPr/>
          <a:lstStyle/>
          <a:p>
            <a:r>
              <a:rPr lang="en-GB" sz="2400" dirty="0"/>
              <a:t>I</a:t>
            </a:r>
            <a:r>
              <a:rPr lang="en-GB" sz="2400" dirty="0" smtClean="0"/>
              <a:t>neligible </a:t>
            </a:r>
            <a:r>
              <a:rPr lang="en-GB" sz="2400" dirty="0"/>
              <a:t>expenditure rejected by FLC </a:t>
            </a:r>
            <a:r>
              <a:rPr lang="en-GB" sz="2400" dirty="0" smtClean="0"/>
              <a:t>(2) </a:t>
            </a:r>
            <a:endParaRPr lang="en-GB" altLang="fr-FR" sz="2200" b="0" i="1" dirty="0" smtClean="0">
              <a:cs typeface="Montserrat" charset="0"/>
            </a:endParaRPr>
          </a:p>
        </p:txBody>
      </p:sp>
      <p:sp>
        <p:nvSpPr>
          <p:cNvPr id="4" name="Espace réservé du contenu 3"/>
          <p:cNvSpPr>
            <a:spLocks noGrp="1"/>
          </p:cNvSpPr>
          <p:nvPr>
            <p:ph idx="1"/>
          </p:nvPr>
        </p:nvSpPr>
        <p:spPr>
          <a:xfrm>
            <a:off x="259800" y="2348879"/>
            <a:ext cx="8679960" cy="2268871"/>
          </a:xfrm>
        </p:spPr>
        <p:txBody>
          <a:bodyPr/>
          <a:lstStyle/>
          <a:p>
            <a:pPr>
              <a:lnSpc>
                <a:spcPct val="150000"/>
              </a:lnSpc>
              <a:buFont typeface="Arial" panose="020B0604020202020204" pitchFamily="34" charset="0"/>
              <a:buChar char="•"/>
            </a:pPr>
            <a:r>
              <a:rPr lang="en-GB" sz="1800" dirty="0" smtClean="0"/>
              <a:t>Audit trail documents missing – </a:t>
            </a:r>
            <a:r>
              <a:rPr lang="en-GB" sz="1800" b="1" dirty="0" smtClean="0">
                <a:solidFill>
                  <a:srgbClr val="8A1F5A"/>
                </a:solidFill>
              </a:rPr>
              <a:t>put expenditure in hold and wait to the next certification period  </a:t>
            </a:r>
          </a:p>
          <a:p>
            <a:pPr>
              <a:lnSpc>
                <a:spcPct val="150000"/>
              </a:lnSpc>
              <a:buFont typeface="Arial" panose="020B0604020202020204" pitchFamily="34" charset="0"/>
              <a:buChar char="•"/>
            </a:pPr>
            <a:r>
              <a:rPr lang="en-GB" sz="1800" dirty="0" smtClean="0"/>
              <a:t>Missing or wrong information/allocation &amp; outsourcing contracts missing in </a:t>
            </a:r>
            <a:r>
              <a:rPr lang="en-GB" sz="1800" dirty="0" err="1" smtClean="0"/>
              <a:t>Synergie</a:t>
            </a:r>
            <a:r>
              <a:rPr lang="en-GB" sz="1800" dirty="0" smtClean="0"/>
              <a:t> CTE – </a:t>
            </a:r>
            <a:r>
              <a:rPr lang="en-GB" sz="1800" b="1" dirty="0" smtClean="0">
                <a:solidFill>
                  <a:srgbClr val="8A1F5A"/>
                </a:solidFill>
              </a:rPr>
              <a:t>request the partner to modify it  </a:t>
            </a:r>
          </a:p>
          <a:p>
            <a:pPr>
              <a:lnSpc>
                <a:spcPct val="150000"/>
              </a:lnSpc>
              <a:buFont typeface="Arial" panose="020B0604020202020204" pitchFamily="34" charset="0"/>
              <a:buChar char="•"/>
            </a:pPr>
            <a:r>
              <a:rPr lang="en-GB" sz="1800" dirty="0" smtClean="0"/>
              <a:t>Expenditure paid after the end of the reporting period – </a:t>
            </a:r>
            <a:r>
              <a:rPr lang="en-GB" sz="1800" b="1" dirty="0" smtClean="0">
                <a:solidFill>
                  <a:srgbClr val="8A1F5A"/>
                </a:solidFill>
              </a:rPr>
              <a:t>certify the expenditure (if eligible), the system will include it in the next certificate </a:t>
            </a:r>
          </a:p>
          <a:p>
            <a:pPr>
              <a:lnSpc>
                <a:spcPct val="150000"/>
              </a:lnSpc>
              <a:buFont typeface="Arial" panose="020B0604020202020204" pitchFamily="34" charset="0"/>
              <a:buChar char="•"/>
            </a:pPr>
            <a:endParaRPr lang="en-GB" sz="1800" dirty="0" smtClean="0"/>
          </a:p>
        </p:txBody>
      </p:sp>
      <p:sp>
        <p:nvSpPr>
          <p:cNvPr id="5" name="Rectangle à coins arrondis 4"/>
          <p:cNvSpPr/>
          <p:nvPr/>
        </p:nvSpPr>
        <p:spPr>
          <a:xfrm rot="10800000" flipV="1">
            <a:off x="261355" y="968354"/>
            <a:ext cx="8685188" cy="1021556"/>
          </a:xfrm>
          <a:prstGeom prst="roundRect">
            <a:avLst/>
          </a:prstGeom>
          <a:noFill/>
          <a:ln w="19050">
            <a:solidFill>
              <a:srgbClr val="C10076"/>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002060"/>
                </a:solidFill>
                <a:effectLst/>
                <a:uLnTx/>
                <a:uFillTx/>
                <a:latin typeface="Verdana"/>
              </a:rPr>
              <a:t>Sometimes it is </a:t>
            </a:r>
            <a:r>
              <a:rPr kumimoji="0" lang="en-US" b="1" i="0" u="none" strike="noStrike" kern="1200" cap="none" spc="0" normalizeH="0" noProof="0" dirty="0" smtClean="0">
                <a:ln>
                  <a:noFill/>
                </a:ln>
                <a:solidFill>
                  <a:srgbClr val="002060"/>
                </a:solidFill>
                <a:effectLst/>
                <a:uLnTx/>
                <a:uFillTx/>
                <a:latin typeface="Verdana"/>
              </a:rPr>
              <a:t>highly recommended </a:t>
            </a:r>
            <a:r>
              <a:rPr lang="en-US" b="1" dirty="0" smtClean="0">
                <a:solidFill>
                  <a:srgbClr val="002060"/>
                </a:solidFill>
                <a:latin typeface="Verdana"/>
              </a:rPr>
              <a:t>not to reject the expenditure but to use other “possibilities” of </a:t>
            </a:r>
            <a:r>
              <a:rPr lang="en-US" b="1" dirty="0" err="1" smtClean="0">
                <a:solidFill>
                  <a:srgbClr val="002060"/>
                </a:solidFill>
                <a:latin typeface="Verdana"/>
              </a:rPr>
              <a:t>Synerige</a:t>
            </a:r>
            <a:r>
              <a:rPr lang="en-US" b="1" dirty="0" smtClean="0">
                <a:solidFill>
                  <a:srgbClr val="002060"/>
                </a:solidFill>
                <a:latin typeface="Verdana"/>
              </a:rPr>
              <a:t> CTE – and include the related expenditure in the next certificate.  </a:t>
            </a:r>
            <a:endParaRPr kumimoji="0" lang="en-US" b="1" i="0" u="none" strike="noStrike" kern="1200" cap="none" spc="0" normalizeH="0" baseline="0" noProof="0" dirty="0">
              <a:ln>
                <a:noFill/>
              </a:ln>
              <a:solidFill>
                <a:srgbClr val="002060"/>
              </a:solidFill>
              <a:effectLst/>
              <a:uLnTx/>
              <a:uFillTx/>
              <a:latin typeface="Verdana"/>
            </a:endParaRPr>
          </a:p>
        </p:txBody>
      </p:sp>
      <p:sp>
        <p:nvSpPr>
          <p:cNvPr id="3" name="Rectangle 2"/>
          <p:cNvSpPr/>
          <p:nvPr/>
        </p:nvSpPr>
        <p:spPr>
          <a:xfrm>
            <a:off x="4572000" y="5301208"/>
            <a:ext cx="4032448"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a:t>T</a:t>
            </a:r>
            <a:r>
              <a:rPr lang="en-US" sz="1700" dirty="0" smtClean="0"/>
              <a:t>his </a:t>
            </a:r>
            <a:r>
              <a:rPr lang="en-US" sz="1700" dirty="0"/>
              <a:t>will prevent the partner from having to </a:t>
            </a:r>
            <a:r>
              <a:rPr lang="en-US" sz="1700" dirty="0" smtClean="0"/>
              <a:t>re-enter them again </a:t>
            </a:r>
            <a:endParaRPr lang="es-ES" sz="1700" dirty="0"/>
          </a:p>
        </p:txBody>
      </p:sp>
    </p:spTree>
    <p:extLst>
      <p:ext uri="{BB962C8B-B14F-4D97-AF65-F5344CB8AC3E}">
        <p14:creationId xmlns:p14="http://schemas.microsoft.com/office/powerpoint/2010/main" val="2034689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lstStyle/>
          <a:p>
            <a:r>
              <a:rPr lang="en-US" sz="2800" dirty="0" smtClean="0"/>
              <a:t>Audit trail documents missing  </a:t>
            </a:r>
            <a:endParaRPr lang="es-ES" sz="2800" dirty="0"/>
          </a:p>
        </p:txBody>
      </p:sp>
      <p:pic>
        <p:nvPicPr>
          <p:cNvPr id="4" name="Picture 3"/>
          <p:cNvPicPr>
            <a:picLocks noChangeAspect="1"/>
          </p:cNvPicPr>
          <p:nvPr/>
        </p:nvPicPr>
        <p:blipFill>
          <a:blip r:embed="rId3"/>
          <a:stretch>
            <a:fillRect/>
          </a:stretch>
        </p:blipFill>
        <p:spPr>
          <a:xfrm>
            <a:off x="7524328" y="3125874"/>
            <a:ext cx="635576" cy="813731"/>
          </a:xfrm>
          <a:prstGeom prst="rect">
            <a:avLst/>
          </a:prstGeom>
        </p:spPr>
      </p:pic>
      <p:sp>
        <p:nvSpPr>
          <p:cNvPr id="5" name="TextBox 4"/>
          <p:cNvSpPr txBox="1"/>
          <p:nvPr/>
        </p:nvSpPr>
        <p:spPr>
          <a:xfrm>
            <a:off x="2327256" y="936536"/>
            <a:ext cx="6336704" cy="923330"/>
          </a:xfrm>
          <a:prstGeom prst="rect">
            <a:avLst/>
          </a:prstGeom>
          <a:noFill/>
        </p:spPr>
        <p:txBody>
          <a:bodyPr wrap="square" rtlCol="0">
            <a:spAutoFit/>
          </a:bodyPr>
          <a:lstStyle/>
          <a:p>
            <a:r>
              <a:rPr lang="en-US" dirty="0" smtClean="0">
                <a:solidFill>
                  <a:srgbClr val="002060"/>
                </a:solidFill>
                <a:latin typeface="+mj-lt"/>
              </a:rPr>
              <a:t>Instead of rejecting the expenditure, put it in hold in </a:t>
            </a:r>
            <a:r>
              <a:rPr lang="en-US" dirty="0" err="1" smtClean="0">
                <a:solidFill>
                  <a:srgbClr val="002060"/>
                </a:solidFill>
                <a:latin typeface="+mj-lt"/>
              </a:rPr>
              <a:t>Synergie</a:t>
            </a:r>
            <a:r>
              <a:rPr lang="en-US" dirty="0" smtClean="0">
                <a:solidFill>
                  <a:srgbClr val="002060"/>
                </a:solidFill>
                <a:latin typeface="+mj-lt"/>
              </a:rPr>
              <a:t> CTE – select “in expectation”, and control it again in the next certification. </a:t>
            </a:r>
          </a:p>
        </p:txBody>
      </p:sp>
      <p:sp>
        <p:nvSpPr>
          <p:cNvPr id="6" name="Down Arrow 5"/>
          <p:cNvSpPr/>
          <p:nvPr/>
        </p:nvSpPr>
        <p:spPr>
          <a:xfrm rot="16200000">
            <a:off x="1267411" y="1000765"/>
            <a:ext cx="684076" cy="5556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pic>
        <p:nvPicPr>
          <p:cNvPr id="8" name="Image 34052"/>
          <p:cNvPicPr/>
          <p:nvPr/>
        </p:nvPicPr>
        <p:blipFill>
          <a:blip r:embed="rId4">
            <a:extLst>
              <a:ext uri="{28A0092B-C50C-407E-A947-70E740481C1C}">
                <a14:useLocalDpi xmlns:a14="http://schemas.microsoft.com/office/drawing/2010/main" val="0"/>
              </a:ext>
            </a:extLst>
          </a:blip>
          <a:stretch>
            <a:fillRect/>
          </a:stretch>
        </p:blipFill>
        <p:spPr>
          <a:xfrm>
            <a:off x="576831" y="2060940"/>
            <a:ext cx="6880547" cy="3036605"/>
          </a:xfrm>
          <a:prstGeom prst="rect">
            <a:avLst/>
          </a:prstGeom>
          <a:ln w="28575">
            <a:noFill/>
          </a:ln>
          <a:effectLst>
            <a:outerShdw blurRad="50800" dist="38100" dir="2700000" algn="tl" rotWithShape="0">
              <a:prstClr val="black">
                <a:alpha val="40000"/>
              </a:prstClr>
            </a:outerShdw>
          </a:effectLst>
        </p:spPr>
      </p:pic>
      <p:sp>
        <p:nvSpPr>
          <p:cNvPr id="9" name="Ellipse 34053"/>
          <p:cNvSpPr/>
          <p:nvPr/>
        </p:nvSpPr>
        <p:spPr>
          <a:xfrm>
            <a:off x="6251742" y="2300194"/>
            <a:ext cx="826074" cy="302954"/>
          </a:xfrm>
          <a:prstGeom prst="ellipse">
            <a:avLst/>
          </a:prstGeom>
          <a:noFill/>
          <a:ln w="28575">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10" name="Connecteur droit avec flèche 34054"/>
          <p:cNvCxnSpPr/>
          <p:nvPr/>
        </p:nvCxnSpPr>
        <p:spPr>
          <a:xfrm flipH="1">
            <a:off x="2022432" y="2603148"/>
            <a:ext cx="4349768" cy="2113292"/>
          </a:xfrm>
          <a:prstGeom prst="straightConnector1">
            <a:avLst/>
          </a:prstGeom>
          <a:ln w="28575">
            <a:solidFill>
              <a:srgbClr val="003399"/>
            </a:solidFill>
            <a:tailEnd type="triangle"/>
          </a:ln>
        </p:spPr>
        <p:style>
          <a:lnRef idx="1">
            <a:schemeClr val="accent2"/>
          </a:lnRef>
          <a:fillRef idx="0">
            <a:schemeClr val="accent2"/>
          </a:fillRef>
          <a:effectRef idx="0">
            <a:schemeClr val="accent2"/>
          </a:effectRef>
          <a:fontRef idx="minor">
            <a:schemeClr val="tx1"/>
          </a:fontRef>
        </p:style>
      </p:cxnSp>
      <p:sp>
        <p:nvSpPr>
          <p:cNvPr id="11" name="Ellipse 34055"/>
          <p:cNvSpPr/>
          <p:nvPr/>
        </p:nvSpPr>
        <p:spPr>
          <a:xfrm>
            <a:off x="457200" y="4732637"/>
            <a:ext cx="1851017" cy="316165"/>
          </a:xfrm>
          <a:prstGeom prst="ellipse">
            <a:avLst/>
          </a:prstGeom>
          <a:noFill/>
          <a:ln w="28575">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7" name="Rectangle 16"/>
          <p:cNvSpPr/>
          <p:nvPr/>
        </p:nvSpPr>
        <p:spPr>
          <a:xfrm>
            <a:off x="4599427" y="4499901"/>
            <a:ext cx="4032448" cy="19534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In the following control, if the partners submits all relevant documents, FLC may certify or reject the expenditure. </a:t>
            </a:r>
          </a:p>
          <a:p>
            <a:pPr algn="ctr"/>
            <a:endParaRPr lang="en-US" sz="1400" dirty="0" smtClean="0"/>
          </a:p>
          <a:p>
            <a:pPr algn="ctr"/>
            <a:r>
              <a:rPr lang="en-US" sz="1400" dirty="0" smtClean="0"/>
              <a:t>More information in </a:t>
            </a:r>
            <a:r>
              <a:rPr lang="en-US" sz="1400" dirty="0" err="1" smtClean="0"/>
              <a:t>Synergie</a:t>
            </a:r>
            <a:r>
              <a:rPr lang="en-US" sz="1400" dirty="0" smtClean="0"/>
              <a:t> guide:</a:t>
            </a:r>
            <a:r>
              <a:rPr lang="en-GB" sz="1400" b="1" dirty="0"/>
              <a:t>How to certify expenditure and issue a FLC certificate in </a:t>
            </a:r>
            <a:r>
              <a:rPr lang="en-GB" sz="1400" b="1" dirty="0" err="1"/>
              <a:t>Synergie</a:t>
            </a:r>
            <a:r>
              <a:rPr lang="en-GB" sz="1400" b="1" dirty="0"/>
              <a:t> CTE</a:t>
            </a:r>
            <a:r>
              <a:rPr lang="en-US" sz="1400" dirty="0" smtClean="0"/>
              <a:t>  </a:t>
            </a:r>
            <a:endParaRPr lang="es-ES" sz="1400" dirty="0"/>
          </a:p>
        </p:txBody>
      </p:sp>
    </p:spTree>
    <p:extLst>
      <p:ext uri="{BB962C8B-B14F-4D97-AF65-F5344CB8AC3E}">
        <p14:creationId xmlns:p14="http://schemas.microsoft.com/office/powerpoint/2010/main" val="3484284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lstStyle/>
          <a:p>
            <a:r>
              <a:rPr lang="en-GB" sz="2800" dirty="0"/>
              <a:t>Missing </a:t>
            </a:r>
            <a:r>
              <a:rPr lang="en-GB" sz="2800" dirty="0" smtClean="0"/>
              <a:t>information or </a:t>
            </a:r>
            <a:r>
              <a:rPr lang="en-GB" sz="2800" dirty="0"/>
              <a:t>wrong </a:t>
            </a:r>
            <a:r>
              <a:rPr lang="en-GB" sz="2800" dirty="0" smtClean="0"/>
              <a:t>allocation </a:t>
            </a:r>
            <a:r>
              <a:rPr lang="en-US" sz="2800" dirty="0" smtClean="0"/>
              <a:t>in </a:t>
            </a:r>
            <a:r>
              <a:rPr lang="en-US" sz="2800" dirty="0" err="1"/>
              <a:t>Synergie</a:t>
            </a:r>
            <a:r>
              <a:rPr lang="en-US" sz="2800" dirty="0"/>
              <a:t> </a:t>
            </a:r>
            <a:r>
              <a:rPr lang="en-US" sz="2800" dirty="0" smtClean="0"/>
              <a:t>CTE  </a:t>
            </a:r>
            <a:endParaRPr lang="es-ES" sz="2800" dirty="0"/>
          </a:p>
        </p:txBody>
      </p:sp>
      <p:sp>
        <p:nvSpPr>
          <p:cNvPr id="3" name="Rectangle 2"/>
          <p:cNvSpPr/>
          <p:nvPr/>
        </p:nvSpPr>
        <p:spPr>
          <a:xfrm>
            <a:off x="231513" y="1340768"/>
            <a:ext cx="4248034" cy="3831818"/>
          </a:xfrm>
          <a:prstGeom prst="rect">
            <a:avLst/>
          </a:prstGeom>
        </p:spPr>
        <p:txBody>
          <a:bodyPr wrap="square">
            <a:spAutoFit/>
          </a:bodyPr>
          <a:lstStyle/>
          <a:p>
            <a:pPr marL="285750" indent="-285750">
              <a:lnSpc>
                <a:spcPct val="150000"/>
              </a:lnSpc>
              <a:spcBef>
                <a:spcPts val="0"/>
              </a:spcBef>
              <a:spcAft>
                <a:spcPts val="0"/>
              </a:spcAft>
              <a:buFont typeface="Wingdings" panose="05000000000000000000" pitchFamily="2" charset="2"/>
              <a:buChar char="§"/>
            </a:pPr>
            <a:r>
              <a:rPr lang="en-US" dirty="0">
                <a:solidFill>
                  <a:schemeClr val="tx1">
                    <a:lumMod val="75000"/>
                  </a:schemeClr>
                </a:solidFill>
                <a:latin typeface="+mn-lt"/>
              </a:rPr>
              <a:t>Comments regarding the nature of the expenditure missing or not clear enough </a:t>
            </a:r>
          </a:p>
          <a:p>
            <a:pPr marL="285750" indent="-285750">
              <a:lnSpc>
                <a:spcPct val="150000"/>
              </a:lnSpc>
              <a:spcBef>
                <a:spcPts val="0"/>
              </a:spcBef>
              <a:spcAft>
                <a:spcPts val="0"/>
              </a:spcAft>
              <a:buFont typeface="Wingdings" panose="05000000000000000000" pitchFamily="2" charset="2"/>
              <a:buChar char="§"/>
            </a:pPr>
            <a:r>
              <a:rPr lang="en-US" dirty="0" smtClean="0">
                <a:solidFill>
                  <a:schemeClr val="tx1">
                    <a:lumMod val="75000"/>
                  </a:schemeClr>
                </a:solidFill>
                <a:latin typeface="+mn-lt"/>
              </a:rPr>
              <a:t>Several </a:t>
            </a:r>
            <a:r>
              <a:rPr lang="en-US" dirty="0">
                <a:solidFill>
                  <a:schemeClr val="tx1">
                    <a:lumMod val="75000"/>
                  </a:schemeClr>
                </a:solidFill>
                <a:latin typeface="+mn-lt"/>
              </a:rPr>
              <a:t>expenses are cumulated under a single entrance in </a:t>
            </a:r>
            <a:r>
              <a:rPr lang="en-US" dirty="0" err="1">
                <a:solidFill>
                  <a:schemeClr val="tx1">
                    <a:lumMod val="75000"/>
                  </a:schemeClr>
                </a:solidFill>
                <a:latin typeface="+mn-lt"/>
              </a:rPr>
              <a:t>Synergie</a:t>
            </a:r>
            <a:r>
              <a:rPr lang="en-US" dirty="0">
                <a:solidFill>
                  <a:schemeClr val="tx1">
                    <a:lumMod val="75000"/>
                  </a:schemeClr>
                </a:solidFill>
                <a:latin typeface="+mn-lt"/>
              </a:rPr>
              <a:t> CTE</a:t>
            </a:r>
          </a:p>
          <a:p>
            <a:pPr marL="285750" indent="-285750">
              <a:lnSpc>
                <a:spcPct val="150000"/>
              </a:lnSpc>
              <a:spcBef>
                <a:spcPts val="0"/>
              </a:spcBef>
              <a:spcAft>
                <a:spcPts val="0"/>
              </a:spcAft>
              <a:buFont typeface="Wingdings" panose="05000000000000000000" pitchFamily="2" charset="2"/>
              <a:buChar char="§"/>
            </a:pPr>
            <a:r>
              <a:rPr lang="en-US" dirty="0" smtClean="0">
                <a:solidFill>
                  <a:schemeClr val="tx1">
                    <a:lumMod val="75000"/>
                  </a:schemeClr>
                </a:solidFill>
                <a:latin typeface="+mn-lt"/>
              </a:rPr>
              <a:t>Wrong </a:t>
            </a:r>
            <a:r>
              <a:rPr lang="en-US" dirty="0">
                <a:solidFill>
                  <a:schemeClr val="tx1">
                    <a:lumMod val="75000"/>
                  </a:schemeClr>
                </a:solidFill>
                <a:latin typeface="+mn-lt"/>
              </a:rPr>
              <a:t>allocation of </a:t>
            </a:r>
            <a:r>
              <a:rPr lang="en-US" dirty="0" smtClean="0">
                <a:solidFill>
                  <a:schemeClr val="tx1">
                    <a:lumMod val="75000"/>
                  </a:schemeClr>
                </a:solidFill>
                <a:latin typeface="+mn-lt"/>
              </a:rPr>
              <a:t>expenses</a:t>
            </a:r>
            <a:r>
              <a:rPr lang="en-US" dirty="0">
                <a:solidFill>
                  <a:schemeClr val="tx1">
                    <a:lumMod val="75000"/>
                  </a:schemeClr>
                </a:solidFill>
                <a:latin typeface="+mn-lt"/>
              </a:rPr>
              <a:t> </a:t>
            </a:r>
            <a:r>
              <a:rPr lang="en-US" dirty="0" smtClean="0">
                <a:solidFill>
                  <a:schemeClr val="tx1">
                    <a:lumMod val="75000"/>
                  </a:schemeClr>
                </a:solidFill>
                <a:latin typeface="+mn-lt"/>
              </a:rPr>
              <a:t>(budget line, WP, inside/outside </a:t>
            </a:r>
            <a:r>
              <a:rPr lang="en-US" dirty="0" err="1" smtClean="0">
                <a:solidFill>
                  <a:schemeClr val="tx1">
                    <a:lumMod val="75000"/>
                  </a:schemeClr>
                </a:solidFill>
                <a:latin typeface="+mn-lt"/>
              </a:rPr>
              <a:t>Programme</a:t>
            </a:r>
            <a:r>
              <a:rPr lang="en-US" dirty="0" smtClean="0">
                <a:solidFill>
                  <a:schemeClr val="tx1">
                    <a:lumMod val="75000"/>
                  </a:schemeClr>
                </a:solidFill>
                <a:latin typeface="+mn-lt"/>
              </a:rPr>
              <a:t> area)</a:t>
            </a:r>
            <a:endParaRPr lang="en-US" dirty="0">
              <a:solidFill>
                <a:schemeClr val="tx1">
                  <a:lumMod val="75000"/>
                </a:schemeClr>
              </a:solidFill>
              <a:latin typeface="+mn-lt"/>
            </a:endParaRPr>
          </a:p>
        </p:txBody>
      </p:sp>
      <p:sp>
        <p:nvSpPr>
          <p:cNvPr id="11" name="TextBox 10"/>
          <p:cNvSpPr txBox="1"/>
          <p:nvPr/>
        </p:nvSpPr>
        <p:spPr>
          <a:xfrm>
            <a:off x="5724128" y="2636912"/>
            <a:ext cx="3265537" cy="1754326"/>
          </a:xfrm>
          <a:prstGeom prst="rect">
            <a:avLst/>
          </a:prstGeom>
          <a:noFill/>
        </p:spPr>
        <p:txBody>
          <a:bodyPr wrap="square" rtlCol="0">
            <a:spAutoFit/>
          </a:bodyPr>
          <a:lstStyle/>
          <a:p>
            <a:pPr algn="ctr">
              <a:lnSpc>
                <a:spcPct val="150000"/>
              </a:lnSpc>
            </a:pPr>
            <a:r>
              <a:rPr lang="en-US" b="1" i="1" dirty="0" smtClean="0">
                <a:solidFill>
                  <a:srgbClr val="8A1F5A"/>
                </a:solidFill>
                <a:latin typeface="+mn-lt"/>
              </a:rPr>
              <a:t>FLC must request the partner to modify the wrong information before certifying </a:t>
            </a:r>
            <a:endParaRPr lang="es-ES" b="1" i="1" dirty="0">
              <a:solidFill>
                <a:srgbClr val="8A1F5A"/>
              </a:solidFill>
              <a:latin typeface="+mn-lt"/>
            </a:endParaRPr>
          </a:p>
        </p:txBody>
      </p:sp>
      <p:sp>
        <p:nvSpPr>
          <p:cNvPr id="12" name="Down Arrow 11"/>
          <p:cNvSpPr/>
          <p:nvPr/>
        </p:nvSpPr>
        <p:spPr>
          <a:xfrm rot="16200000">
            <a:off x="4795803" y="3133187"/>
            <a:ext cx="684076" cy="5556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pic>
        <p:nvPicPr>
          <p:cNvPr id="6" name="Picture 5"/>
          <p:cNvPicPr>
            <a:picLocks noChangeAspect="1"/>
          </p:cNvPicPr>
          <p:nvPr/>
        </p:nvPicPr>
        <p:blipFill>
          <a:blip r:embed="rId3"/>
          <a:stretch>
            <a:fillRect/>
          </a:stretch>
        </p:blipFill>
        <p:spPr>
          <a:xfrm>
            <a:off x="6832263" y="4500896"/>
            <a:ext cx="1049265" cy="1343379"/>
          </a:xfrm>
          <a:prstGeom prst="rect">
            <a:avLst/>
          </a:prstGeom>
        </p:spPr>
      </p:pic>
    </p:spTree>
    <p:extLst>
      <p:ext uri="{BB962C8B-B14F-4D97-AF65-F5344CB8AC3E}">
        <p14:creationId xmlns:p14="http://schemas.microsoft.com/office/powerpoint/2010/main" val="4204668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38" y="1052736"/>
            <a:ext cx="8378512" cy="1872208"/>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marL="0" indent="0">
              <a:lnSpc>
                <a:spcPct val="130000"/>
              </a:lnSpc>
              <a:buNone/>
            </a:pPr>
            <a:r>
              <a:rPr lang="en-US" dirty="0" smtClean="0"/>
              <a:t>Outsourcing </a:t>
            </a:r>
            <a:r>
              <a:rPr lang="en-US" dirty="0"/>
              <a:t>contracts above EUR </a:t>
            </a:r>
            <a:r>
              <a:rPr lang="en-US" dirty="0" smtClean="0"/>
              <a:t>500,00 must be entered in </a:t>
            </a:r>
            <a:r>
              <a:rPr lang="en-US" dirty="0" err="1" smtClean="0"/>
              <a:t>Synergie</a:t>
            </a:r>
            <a:r>
              <a:rPr lang="en-US" dirty="0" smtClean="0"/>
              <a:t> CTE and linked to the concerned expenditure.</a:t>
            </a:r>
          </a:p>
          <a:p>
            <a:pPr marL="0" indent="0">
              <a:lnSpc>
                <a:spcPct val="130000"/>
              </a:lnSpc>
              <a:buNone/>
            </a:pPr>
            <a:r>
              <a:rPr lang="en-US" dirty="0" smtClean="0"/>
              <a:t>When FLC validates expenditure, s/he confirms that public procurement rules have been respected.  </a:t>
            </a:r>
            <a:endParaRPr lang="en-NZ" dirty="0"/>
          </a:p>
        </p:txBody>
      </p:sp>
      <p:sp>
        <p:nvSpPr>
          <p:cNvPr id="5" name="Title 1"/>
          <p:cNvSpPr txBox="1">
            <a:spLocks/>
          </p:cNvSpPr>
          <p:nvPr/>
        </p:nvSpPr>
        <p:spPr bwMode="auto">
          <a:xfrm>
            <a:off x="363538" y="153862"/>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baseline="0">
                <a:solidFill>
                  <a:srgbClr val="003399"/>
                </a:solidFill>
                <a:latin typeface="Montserrat Hairline"/>
                <a:ea typeface="MS PGothic" panose="020B0600070205080204" pitchFamily="34" charset="-128"/>
                <a:cs typeface="Montserrat"/>
              </a:defRPr>
            </a:lvl1pPr>
            <a:lvl2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2pPr>
            <a:lvl3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3pPr>
            <a:lvl4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4pPr>
            <a:lvl5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sz="2800" dirty="0" smtClean="0"/>
              <a:t>Outsourcing contracts in </a:t>
            </a:r>
            <a:r>
              <a:rPr lang="en-US" sz="2800" dirty="0" err="1" smtClean="0"/>
              <a:t>Synergie</a:t>
            </a:r>
            <a:r>
              <a:rPr lang="en-US" sz="2800" dirty="0" smtClean="0"/>
              <a:t> CTE &amp; Public procurement rules  </a:t>
            </a:r>
            <a:r>
              <a:rPr lang="en-US" sz="2800" kern="0" dirty="0" smtClean="0"/>
              <a:t>  </a:t>
            </a:r>
            <a:endParaRPr lang="es-ES" sz="2800" kern="0" dirty="0"/>
          </a:p>
        </p:txBody>
      </p:sp>
      <p:sp>
        <p:nvSpPr>
          <p:cNvPr id="6" name="TextBox 5"/>
          <p:cNvSpPr txBox="1"/>
          <p:nvPr/>
        </p:nvSpPr>
        <p:spPr>
          <a:xfrm>
            <a:off x="2627784" y="3212976"/>
            <a:ext cx="6336704" cy="2308324"/>
          </a:xfrm>
          <a:prstGeom prst="rect">
            <a:avLst/>
          </a:prstGeom>
          <a:noFill/>
        </p:spPr>
        <p:txBody>
          <a:bodyPr wrap="square" rtlCol="0">
            <a:spAutoFit/>
          </a:bodyPr>
          <a:lstStyle/>
          <a:p>
            <a:r>
              <a:rPr lang="en-US" dirty="0" smtClean="0">
                <a:solidFill>
                  <a:srgbClr val="002060"/>
                </a:solidFill>
                <a:latin typeface="+mj-lt"/>
              </a:rPr>
              <a:t>FLC must verify that all relevant outsourcing contracts have been entered in the system. </a:t>
            </a:r>
          </a:p>
          <a:p>
            <a:r>
              <a:rPr lang="en-US" dirty="0" smtClean="0">
                <a:solidFill>
                  <a:srgbClr val="002060"/>
                </a:solidFill>
                <a:latin typeface="+mj-lt"/>
              </a:rPr>
              <a:t>If they have not, s/he must request the partner to do it. </a:t>
            </a:r>
          </a:p>
          <a:p>
            <a:endParaRPr lang="en-US" dirty="0">
              <a:solidFill>
                <a:srgbClr val="002060"/>
              </a:solidFill>
              <a:latin typeface="+mj-lt"/>
            </a:endParaRPr>
          </a:p>
          <a:p>
            <a:r>
              <a:rPr lang="en-US" dirty="0" smtClean="0">
                <a:solidFill>
                  <a:srgbClr val="002060"/>
                </a:solidFill>
                <a:latin typeface="+mj-lt"/>
              </a:rPr>
              <a:t>The MA/JS may reject a expenditure if that information is not in the system.  </a:t>
            </a:r>
          </a:p>
          <a:p>
            <a:endParaRPr lang="en-US" dirty="0" smtClean="0">
              <a:solidFill>
                <a:srgbClr val="002060"/>
              </a:solidFill>
              <a:latin typeface="+mj-lt"/>
            </a:endParaRPr>
          </a:p>
        </p:txBody>
      </p:sp>
    </p:spTree>
    <p:extLst>
      <p:ext uri="{BB962C8B-B14F-4D97-AF65-F5344CB8AC3E}">
        <p14:creationId xmlns:p14="http://schemas.microsoft.com/office/powerpoint/2010/main" val="1627500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a:stretch>
            <a:fillRect/>
          </a:stretch>
        </p:blipFill>
        <p:spPr>
          <a:xfrm>
            <a:off x="467544" y="1268760"/>
            <a:ext cx="8098973" cy="3528392"/>
          </a:xfrm>
          <a:prstGeom prst="rect">
            <a:avLst/>
          </a:prstGeom>
        </p:spPr>
      </p:pic>
      <p:sp>
        <p:nvSpPr>
          <p:cNvPr id="3" name="Ellipse 34053"/>
          <p:cNvSpPr/>
          <p:nvPr/>
        </p:nvSpPr>
        <p:spPr>
          <a:xfrm>
            <a:off x="3131840" y="1340768"/>
            <a:ext cx="1368152" cy="288032"/>
          </a:xfrm>
          <a:prstGeom prst="ellipse">
            <a:avLst/>
          </a:prstGeom>
          <a:noFill/>
          <a:ln w="28575">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 name="Rectangular Callout 1"/>
          <p:cNvSpPr/>
          <p:nvPr/>
        </p:nvSpPr>
        <p:spPr>
          <a:xfrm>
            <a:off x="4644008" y="5373216"/>
            <a:ext cx="2520280" cy="1152128"/>
          </a:xfrm>
          <a:prstGeom prst="wedgeRectCallout">
            <a:avLst>
              <a:gd name="adj1" fmla="val 48664"/>
              <a:gd name="adj2" fmla="val -106293"/>
            </a:avLst>
          </a:prstGeom>
          <a:solidFill>
            <a:schemeClr val="bg1">
              <a:lumMod val="95000"/>
            </a:schemeClr>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Check contract information that all relevant expenditure have been allocated t it. </a:t>
            </a:r>
            <a:endParaRPr lang="en-GB" sz="1400" dirty="0">
              <a:solidFill>
                <a:schemeClr val="tx1"/>
              </a:solidFill>
            </a:endParaRPr>
          </a:p>
        </p:txBody>
      </p:sp>
      <p:sp>
        <p:nvSpPr>
          <p:cNvPr id="5" name="Rectangle 4"/>
          <p:cNvSpPr/>
          <p:nvPr/>
        </p:nvSpPr>
        <p:spPr>
          <a:xfrm>
            <a:off x="1403648" y="188640"/>
            <a:ext cx="6912768"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More information in </a:t>
            </a:r>
            <a:r>
              <a:rPr lang="en-US" dirty="0" err="1" smtClean="0"/>
              <a:t>Synergie</a:t>
            </a:r>
            <a:r>
              <a:rPr lang="en-US" dirty="0" smtClean="0"/>
              <a:t> guide: </a:t>
            </a:r>
            <a:r>
              <a:rPr lang="en-US" b="1" dirty="0"/>
              <a:t>How to enter an outsourcing contract in </a:t>
            </a:r>
            <a:r>
              <a:rPr lang="en-US" b="1" dirty="0" err="1"/>
              <a:t>Synergie</a:t>
            </a:r>
            <a:r>
              <a:rPr lang="en-US" b="1" dirty="0"/>
              <a:t> </a:t>
            </a:r>
            <a:r>
              <a:rPr lang="en-US" b="1" dirty="0" smtClean="0"/>
              <a:t>CTE</a:t>
            </a:r>
            <a:endParaRPr lang="es-ES" dirty="0"/>
          </a:p>
        </p:txBody>
      </p:sp>
    </p:spTree>
    <p:extLst>
      <p:ext uri="{BB962C8B-B14F-4D97-AF65-F5344CB8AC3E}">
        <p14:creationId xmlns:p14="http://schemas.microsoft.com/office/powerpoint/2010/main" val="2785445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_med">
  <a:themeElements>
    <a:clrScheme name="Thème Office 13">
      <a:dk1>
        <a:srgbClr val="808080"/>
      </a:dk1>
      <a:lt1>
        <a:srgbClr val="FFFFFF"/>
      </a:lt1>
      <a:dk2>
        <a:srgbClr val="008BD2"/>
      </a:dk2>
      <a:lt2>
        <a:srgbClr val="808080"/>
      </a:lt2>
      <a:accent1>
        <a:srgbClr val="008BD2"/>
      </a:accent1>
      <a:accent2>
        <a:srgbClr val="FFDD00"/>
      </a:accent2>
      <a:accent3>
        <a:srgbClr val="FFFFFF"/>
      </a:accent3>
      <a:accent4>
        <a:srgbClr val="6C6C6C"/>
      </a:accent4>
      <a:accent5>
        <a:srgbClr val="AAC4E5"/>
      </a:accent5>
      <a:accent6>
        <a:srgbClr val="E7C800"/>
      </a:accent6>
      <a:hlink>
        <a:srgbClr val="C0A686"/>
      </a:hlink>
      <a:folHlink>
        <a:srgbClr val="164194"/>
      </a:folHlink>
    </a:clrScheme>
    <a:fontScheme name="Personnalisé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ème Office 13">
        <a:dk1>
          <a:srgbClr val="808080"/>
        </a:dk1>
        <a:lt1>
          <a:srgbClr val="FFFFFF"/>
        </a:lt1>
        <a:dk2>
          <a:srgbClr val="008BD2"/>
        </a:dk2>
        <a:lt2>
          <a:srgbClr val="808080"/>
        </a:lt2>
        <a:accent1>
          <a:srgbClr val="008BD2"/>
        </a:accent1>
        <a:accent2>
          <a:srgbClr val="FFDD00"/>
        </a:accent2>
        <a:accent3>
          <a:srgbClr val="FFFFFF"/>
        </a:accent3>
        <a:accent4>
          <a:srgbClr val="6C6C6C"/>
        </a:accent4>
        <a:accent5>
          <a:srgbClr val="AAC4E5"/>
        </a:accent5>
        <a:accent6>
          <a:srgbClr val="E7C800"/>
        </a:accent6>
        <a:hlink>
          <a:srgbClr val="C0A686"/>
        </a:hlink>
        <a:folHlink>
          <a:srgbClr val="1641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A7A5D0FA55ADF4D9FBC8ABA84B73846" ma:contentTypeVersion="0" ma:contentTypeDescription="Creare un nuovo documento." ma:contentTypeScope="" ma:versionID="de2d4633b1f14103303be7bbead28f43">
  <xsd:schema xmlns:xsd="http://www.w3.org/2001/XMLSchema" xmlns:xs="http://www.w3.org/2001/XMLSchema" xmlns:p="http://schemas.microsoft.com/office/2006/metadata/properties" targetNamespace="http://schemas.microsoft.com/office/2006/metadata/properties" ma:root="true" ma:fieldsID="de2c2bff39701977361371fca1d156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84E664-59F4-4C8E-8FD6-B0DE4125F540}"/>
</file>

<file path=customXml/itemProps2.xml><?xml version="1.0" encoding="utf-8"?>
<ds:datastoreItem xmlns:ds="http://schemas.openxmlformats.org/officeDocument/2006/customXml" ds:itemID="{AAD3F068-0442-41F3-9124-CF1803B4CF61}"/>
</file>

<file path=customXml/itemProps3.xml><?xml version="1.0" encoding="utf-8"?>
<ds:datastoreItem xmlns:ds="http://schemas.openxmlformats.org/officeDocument/2006/customXml" ds:itemID="{8917D276-085F-48E6-8365-A7B0355142B1}"/>
</file>

<file path=docProps/app.xml><?xml version="1.0" encoding="utf-8"?>
<Properties xmlns="http://schemas.openxmlformats.org/officeDocument/2006/extended-properties" xmlns:vt="http://schemas.openxmlformats.org/officeDocument/2006/docPropsVTypes">
  <Template>blank_med</Template>
  <TotalTime>6058</TotalTime>
  <Words>1698</Words>
  <Application>Microsoft Office PowerPoint</Application>
  <PresentationFormat>On-screen Show (4:3)</PresentationFormat>
  <Paragraphs>166</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ＭＳ Ｐゴシック</vt:lpstr>
      <vt:lpstr>Arial</vt:lpstr>
      <vt:lpstr>Montserrat</vt:lpstr>
      <vt:lpstr>Montserrat Hairline</vt:lpstr>
      <vt:lpstr>Verdana</vt:lpstr>
      <vt:lpstr>Wingdings</vt:lpstr>
      <vt:lpstr>blank_med</vt:lpstr>
      <vt:lpstr>PowerPoint Presentation</vt:lpstr>
      <vt:lpstr>PowerPoint Presentation</vt:lpstr>
      <vt:lpstr>PowerPoint Presentation</vt:lpstr>
      <vt:lpstr>Ineligible expenditure rejected by FLC (1) </vt:lpstr>
      <vt:lpstr>Ineligible expenditure rejected by FLC (2) </vt:lpstr>
      <vt:lpstr>Audit trail documents missing  </vt:lpstr>
      <vt:lpstr>Missing information or wrong allocation in Synergie CTE  </vt:lpstr>
      <vt:lpstr>PowerPoint Presentation</vt:lpstr>
      <vt:lpstr>PowerPoint Presentation</vt:lpstr>
      <vt:lpstr>Eligibility period – payment date </vt:lpstr>
      <vt:lpstr>PowerPoint Presentation</vt:lpstr>
      <vt:lpstr>PowerPoint Presentation</vt:lpstr>
      <vt:lpstr>PowerPoint Presentation</vt:lpstr>
      <vt:lpstr>Synergie CTE – FLC certificate – 4.1 </vt:lpstr>
      <vt:lpstr>PowerPoint Presentation</vt:lpstr>
      <vt:lpstr>PowerPoint Presentation</vt:lpstr>
      <vt:lpstr>FLC certificate – sections no filled in   </vt:lpstr>
      <vt:lpstr>FLC certificate – 4.10 – 8    </vt:lpstr>
      <vt:lpstr>FLC certificate – 4.9 – 1    </vt:lpstr>
      <vt:lpstr>FLC certificate – 4.9 – 1    </vt:lpstr>
      <vt:lpstr>“The FLC confirms” questions </vt:lpstr>
      <vt:lpstr>Net revenues and External co-financing </vt:lpstr>
      <vt:lpstr>PowerPoint Presentation</vt:lpstr>
      <vt:lpstr>Tips to speed up control work and to have a feedback </vt:lpstr>
      <vt:lpstr>PowerPoint Presentation</vt:lpstr>
    </vt:vector>
  </TitlesOfParts>
  <Company>CR PACA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Power Point Sous-titre</dc:title>
  <dc:creator>Mélanie PHAN</dc:creator>
  <cp:lastModifiedBy>Windows User</cp:lastModifiedBy>
  <cp:revision>413</cp:revision>
  <cp:lastPrinted>2018-01-15T19:43:33Z</cp:lastPrinted>
  <dcterms:created xsi:type="dcterms:W3CDTF">2012-02-17T13:58:30Z</dcterms:created>
  <dcterms:modified xsi:type="dcterms:W3CDTF">2018-01-30T06:05:26Z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0x010100FA7A5D0FA55ADF4D9FBC8ABA84B73846</vt:lpwstr>
  </property>
</Properties>
</file>