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1" r:id="rId2"/>
    <p:sldMasterId id="2147483827" r:id="rId3"/>
  </p:sldMasterIdLst>
  <p:notesMasterIdLst>
    <p:notesMasterId r:id="rId40"/>
  </p:notesMasterIdLst>
  <p:handoutMasterIdLst>
    <p:handoutMasterId r:id="rId41"/>
  </p:handoutMasterIdLst>
  <p:sldIdLst>
    <p:sldId id="616" r:id="rId4"/>
    <p:sldId id="275" r:id="rId5"/>
    <p:sldId id="652" r:id="rId6"/>
    <p:sldId id="604" r:id="rId7"/>
    <p:sldId id="605" r:id="rId8"/>
    <p:sldId id="610" r:id="rId9"/>
    <p:sldId id="667" r:id="rId10"/>
    <p:sldId id="619" r:id="rId11"/>
    <p:sldId id="620" r:id="rId12"/>
    <p:sldId id="621" r:id="rId13"/>
    <p:sldId id="627" r:id="rId14"/>
    <p:sldId id="622" r:id="rId15"/>
    <p:sldId id="637" r:id="rId16"/>
    <p:sldId id="641" r:id="rId17"/>
    <p:sldId id="642" r:id="rId18"/>
    <p:sldId id="643" r:id="rId19"/>
    <p:sldId id="649" r:id="rId20"/>
    <p:sldId id="644" r:id="rId21"/>
    <p:sldId id="646" r:id="rId22"/>
    <p:sldId id="647" r:id="rId23"/>
    <p:sldId id="648" r:id="rId24"/>
    <p:sldId id="636" r:id="rId25"/>
    <p:sldId id="656" r:id="rId26"/>
    <p:sldId id="624" r:id="rId27"/>
    <p:sldId id="657" r:id="rId28"/>
    <p:sldId id="658" r:id="rId29"/>
    <p:sldId id="659" r:id="rId30"/>
    <p:sldId id="660" r:id="rId31"/>
    <p:sldId id="661" r:id="rId32"/>
    <p:sldId id="662" r:id="rId33"/>
    <p:sldId id="663" r:id="rId34"/>
    <p:sldId id="664" r:id="rId35"/>
    <p:sldId id="665" r:id="rId36"/>
    <p:sldId id="666" r:id="rId37"/>
    <p:sldId id="668" r:id="rId38"/>
    <p:sldId id="669" r:id="rId3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984"/>
    <a:srgbClr val="004569"/>
    <a:srgbClr val="FF3300"/>
    <a:srgbClr val="C10076"/>
    <a:srgbClr val="009900"/>
    <a:srgbClr val="006699"/>
    <a:srgbClr val="009496"/>
    <a:srgbClr val="DDDA16"/>
    <a:srgbClr val="B9E8FF"/>
    <a:srgbClr val="8E4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70698" autoAdjust="0"/>
  </p:normalViewPr>
  <p:slideViewPr>
    <p:cSldViewPr>
      <p:cViewPr varScale="1">
        <p:scale>
          <a:sx n="52" d="100"/>
          <a:sy n="52" d="100"/>
        </p:scale>
        <p:origin x="1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ustomXml" Target="../customXml/item1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8D0F4-D298-4B64-A986-312EB36E690A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4" csCatId="accent1" phldr="1"/>
      <dgm:spPr/>
    </dgm:pt>
    <dgm:pt modelId="{91DE11D0-C148-4C71-B92F-10CB7D6687C2}">
      <dgm:prSet phldrT="[Texte]" custT="1"/>
      <dgm:spPr>
        <a:solidFill>
          <a:srgbClr val="8A1F5A"/>
        </a:solidFill>
        <a:ln>
          <a:solidFill>
            <a:srgbClr val="8A1F5A"/>
          </a:solidFill>
        </a:ln>
      </dgm:spPr>
      <dgm:t>
        <a:bodyPr/>
        <a:lstStyle/>
        <a:p>
          <a:r>
            <a:rPr lang="en-US" sz="1800" noProof="0" dirty="0" smtClean="0"/>
            <a:t>First Level Control</a:t>
          </a:r>
          <a:endParaRPr lang="en-US" sz="1800" noProof="0" dirty="0"/>
        </a:p>
      </dgm:t>
    </dgm:pt>
    <dgm:pt modelId="{7DB2DBCB-CC71-4889-8725-9EB894CFA6E3}" type="parTrans" cxnId="{A63BBEBE-D925-401A-AA95-ECBF0A5C0F34}">
      <dgm:prSet/>
      <dgm:spPr/>
      <dgm:t>
        <a:bodyPr/>
        <a:lstStyle/>
        <a:p>
          <a:endParaRPr lang="en-US" noProof="0" dirty="0"/>
        </a:p>
      </dgm:t>
    </dgm:pt>
    <dgm:pt modelId="{B393094F-059B-46F0-9B7D-64AED26D9213}" type="sibTrans" cxnId="{A63BBEBE-D925-401A-AA95-ECBF0A5C0F34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 noProof="0" dirty="0"/>
        </a:p>
      </dgm:t>
    </dgm:pt>
    <dgm:pt modelId="{A479A725-F033-4CC3-826B-01A0E73FEF3F}">
      <dgm:prSet phldrT="[Texte]" custT="1"/>
      <dgm:spPr/>
      <dgm:t>
        <a:bodyPr/>
        <a:lstStyle/>
        <a:p>
          <a:r>
            <a:rPr lang="en-US" sz="1800" noProof="0" dirty="0" smtClean="0"/>
            <a:t>MA/JS verifications</a:t>
          </a:r>
          <a:endParaRPr lang="en-US" sz="1800" noProof="0" dirty="0"/>
        </a:p>
      </dgm:t>
    </dgm:pt>
    <dgm:pt modelId="{2B45776E-4EBC-495A-9E79-7FAF0E188C09}" type="parTrans" cxnId="{DAD64921-1E86-4795-945A-FEA8D7B8DB5C}">
      <dgm:prSet/>
      <dgm:spPr/>
      <dgm:t>
        <a:bodyPr/>
        <a:lstStyle/>
        <a:p>
          <a:endParaRPr lang="en-US" noProof="0" dirty="0"/>
        </a:p>
      </dgm:t>
    </dgm:pt>
    <dgm:pt modelId="{65BB59E4-79D1-4EE6-AE5D-B03DF4183EAE}" type="sibTrans" cxnId="{DAD64921-1E86-4795-945A-FEA8D7B8DB5C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noProof="0" dirty="0"/>
        </a:p>
      </dgm:t>
    </dgm:pt>
    <dgm:pt modelId="{CF68754B-D9B8-43E4-AAAC-38ED9E98C7FB}">
      <dgm:prSet phldrT="[Texte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noProof="0" dirty="0" smtClean="0"/>
            <a:t>Second Level Audits</a:t>
          </a:r>
          <a:endParaRPr lang="en-US" sz="1800" noProof="0" dirty="0"/>
        </a:p>
      </dgm:t>
    </dgm:pt>
    <dgm:pt modelId="{6AB440FE-DA50-4DA2-B3A5-2444DD222923}" type="parTrans" cxnId="{FCDC36F8-77A9-4597-9B1D-3A43A83FA760}">
      <dgm:prSet/>
      <dgm:spPr/>
      <dgm:t>
        <a:bodyPr/>
        <a:lstStyle/>
        <a:p>
          <a:endParaRPr lang="en-US" noProof="0" dirty="0"/>
        </a:p>
      </dgm:t>
    </dgm:pt>
    <dgm:pt modelId="{443A4589-18FC-4231-A0A1-2D0C48BABBCE}" type="sibTrans" cxnId="{FCDC36F8-77A9-4597-9B1D-3A43A83FA760}">
      <dgm:prSet/>
      <dgm:spPr>
        <a:solidFill>
          <a:srgbClr val="FF3300">
            <a:alpha val="60000"/>
          </a:srgbClr>
        </a:solidFill>
      </dgm:spPr>
      <dgm:t>
        <a:bodyPr/>
        <a:lstStyle/>
        <a:p>
          <a:endParaRPr lang="en-US" noProof="0" dirty="0"/>
        </a:p>
      </dgm:t>
    </dgm:pt>
    <dgm:pt modelId="{55CDE098-F0B6-4F52-AF36-AD8BBDC762DB}">
      <dgm:prSet phldrT="[Texte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noProof="0" dirty="0" smtClean="0"/>
            <a:t>MA/JS on-the-spot</a:t>
          </a:r>
          <a:endParaRPr lang="en-US" sz="1800" noProof="0" dirty="0"/>
        </a:p>
      </dgm:t>
    </dgm:pt>
    <dgm:pt modelId="{5C77DB7D-A87C-4BB1-8355-45460FB615ED}" type="parTrans" cxnId="{40F4097B-BF5E-4B7E-AA46-8A4FF7112716}">
      <dgm:prSet/>
      <dgm:spPr/>
      <dgm:t>
        <a:bodyPr/>
        <a:lstStyle/>
        <a:p>
          <a:endParaRPr lang="en-US" noProof="0" dirty="0"/>
        </a:p>
      </dgm:t>
    </dgm:pt>
    <dgm:pt modelId="{D9262BF6-BA89-47CA-994E-7F5A2C6E3772}" type="sibTrans" cxnId="{40F4097B-BF5E-4B7E-AA46-8A4FF7112716}">
      <dgm:prSet/>
      <dgm:spPr>
        <a:solidFill>
          <a:srgbClr val="FF3300">
            <a:alpha val="60000"/>
          </a:srgbClr>
        </a:solidFill>
      </dgm:spPr>
      <dgm:t>
        <a:bodyPr/>
        <a:lstStyle/>
        <a:p>
          <a:endParaRPr lang="en-US" noProof="0" dirty="0"/>
        </a:p>
      </dgm:t>
    </dgm:pt>
    <dgm:pt modelId="{B1D134CB-A638-4781-8F35-0DEB1B8F8BA3}">
      <dgm:prSet phldrT="[Texte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noProof="0" dirty="0" smtClean="0"/>
            <a:t>EC audits</a:t>
          </a:r>
          <a:endParaRPr lang="en-US" sz="1800" noProof="0" dirty="0"/>
        </a:p>
      </dgm:t>
    </dgm:pt>
    <dgm:pt modelId="{139C8A27-F004-4DBF-9780-5E8DE68F27ED}" type="parTrans" cxnId="{4273316A-DEE5-4202-A5BB-63A0F640DC88}">
      <dgm:prSet/>
      <dgm:spPr/>
      <dgm:t>
        <a:bodyPr/>
        <a:lstStyle/>
        <a:p>
          <a:endParaRPr lang="en-US" noProof="0" dirty="0"/>
        </a:p>
      </dgm:t>
    </dgm:pt>
    <dgm:pt modelId="{5EF4AF5A-F052-426F-B23F-737085AAB15A}" type="sibTrans" cxnId="{4273316A-DEE5-4202-A5BB-63A0F640DC88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 noProof="0" dirty="0"/>
        </a:p>
      </dgm:t>
    </dgm:pt>
    <dgm:pt modelId="{D60D1A2E-D63A-44C2-841C-2146F85843F2}">
      <dgm:prSet phldrT="[Texte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noProof="0" dirty="0" smtClean="0"/>
            <a:t>National on-the-spot</a:t>
          </a:r>
          <a:endParaRPr lang="en-US" sz="1800" noProof="0" dirty="0"/>
        </a:p>
      </dgm:t>
    </dgm:pt>
    <dgm:pt modelId="{10E09F72-490A-4542-8146-8E0775777F60}" type="parTrans" cxnId="{CF208CE0-BDEF-4A40-A1BC-16056E484A1B}">
      <dgm:prSet/>
      <dgm:spPr/>
      <dgm:t>
        <a:bodyPr/>
        <a:lstStyle/>
        <a:p>
          <a:endParaRPr lang="en-US" noProof="0" dirty="0"/>
        </a:p>
      </dgm:t>
    </dgm:pt>
    <dgm:pt modelId="{BDC08C59-C1B4-4C78-B890-140301C65117}" type="sibTrans" cxnId="{CF208CE0-BDEF-4A40-A1BC-16056E484A1B}">
      <dgm:prSet/>
      <dgm:spPr/>
      <dgm:t>
        <a:bodyPr/>
        <a:lstStyle/>
        <a:p>
          <a:endParaRPr lang="en-US" noProof="0" dirty="0"/>
        </a:p>
      </dgm:t>
    </dgm:pt>
    <dgm:pt modelId="{3E6B0B81-6C85-41F8-AC54-F8A096B1039A}">
      <dgm:prSet phldrT="[Texte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noProof="0" dirty="0" smtClean="0"/>
            <a:t>CA verifications</a:t>
          </a:r>
          <a:endParaRPr lang="en-US" sz="1800" noProof="0" dirty="0"/>
        </a:p>
      </dgm:t>
    </dgm:pt>
    <dgm:pt modelId="{4819E451-17F8-4B6F-A93C-DFF246902BAE}" type="parTrans" cxnId="{AC9D1759-815D-4A7A-A314-D8AE2BF5B3EE}">
      <dgm:prSet/>
      <dgm:spPr/>
      <dgm:t>
        <a:bodyPr/>
        <a:lstStyle/>
        <a:p>
          <a:endParaRPr lang="fr-FR"/>
        </a:p>
      </dgm:t>
    </dgm:pt>
    <dgm:pt modelId="{D4F20846-A937-4809-B6D3-C3C91E15DE78}" type="sibTrans" cxnId="{AC9D1759-815D-4A7A-A314-D8AE2BF5B3EE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fr-FR"/>
        </a:p>
      </dgm:t>
    </dgm:pt>
    <dgm:pt modelId="{919B7594-3E83-4DC3-8E19-7801DC7544EE}" type="pres">
      <dgm:prSet presAssocID="{7758D0F4-D298-4B64-A986-312EB36E690A}" presName="Name0" presStyleCnt="0">
        <dgm:presLayoutVars>
          <dgm:chMax val="21"/>
          <dgm:chPref val="21"/>
        </dgm:presLayoutVars>
      </dgm:prSet>
      <dgm:spPr/>
    </dgm:pt>
    <dgm:pt modelId="{01AB008F-C71C-46A4-A42F-D3AF0F40BBC0}" type="pres">
      <dgm:prSet presAssocID="{91DE11D0-C148-4C71-B92F-10CB7D6687C2}" presName="text1" presStyleCnt="0"/>
      <dgm:spPr/>
    </dgm:pt>
    <dgm:pt modelId="{F8FAB03D-FBF9-48CE-AA4A-9FA058BDE03D}" type="pres">
      <dgm:prSet presAssocID="{91DE11D0-C148-4C71-B92F-10CB7D6687C2}" presName="textRepeatNode" presStyleLbl="alignNode1" presStyleIdx="0" presStyleCnt="7" custLinFactY="-13081" custLinFactNeighborX="21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42D2DA-8C63-4991-8B21-34156E435E4A}" type="pres">
      <dgm:prSet presAssocID="{91DE11D0-C148-4C71-B92F-10CB7D6687C2}" presName="textaccent1" presStyleCnt="0"/>
      <dgm:spPr/>
    </dgm:pt>
    <dgm:pt modelId="{89082530-9821-42B7-9DEF-A0A5641542D0}" type="pres">
      <dgm:prSet presAssocID="{91DE11D0-C148-4C71-B92F-10CB7D6687C2}" presName="accentRepeatNode" presStyleLbl="solidAlignAcc1" presStyleIdx="0" presStyleCnt="14" custLinFactX="48697" custLinFactY="-138839" custLinFactNeighborX="100000" custLinFactNeighborY="-200000"/>
      <dgm:spPr>
        <a:ln>
          <a:noFill/>
        </a:ln>
      </dgm:spPr>
    </dgm:pt>
    <dgm:pt modelId="{8F3016F1-4EF9-48AB-A2E3-50944A2DC2CD}" type="pres">
      <dgm:prSet presAssocID="{B393094F-059B-46F0-9B7D-64AED26D9213}" presName="image1" presStyleCnt="0"/>
      <dgm:spPr/>
    </dgm:pt>
    <dgm:pt modelId="{7BF3A1E1-C73F-4367-ABAA-DEBB4D5451E5}" type="pres">
      <dgm:prSet presAssocID="{B393094F-059B-46F0-9B7D-64AED26D9213}" presName="imageRepeatNode" presStyleLbl="alignAcc1" presStyleIdx="0" presStyleCnt="7" custLinFactNeighborX="4408" custLinFactNeighborY="-1319"/>
      <dgm:spPr/>
      <dgm:t>
        <a:bodyPr/>
        <a:lstStyle/>
        <a:p>
          <a:endParaRPr lang="en-GB"/>
        </a:p>
      </dgm:t>
    </dgm:pt>
    <dgm:pt modelId="{93652B5A-6F1A-4418-8E6C-185A2FCC0E60}" type="pres">
      <dgm:prSet presAssocID="{B393094F-059B-46F0-9B7D-64AED26D9213}" presName="imageaccent1" presStyleCnt="0"/>
      <dgm:spPr/>
    </dgm:pt>
    <dgm:pt modelId="{7D4ACC04-7DD9-4659-9A75-1F710D02BADC}" type="pres">
      <dgm:prSet presAssocID="{B393094F-059B-46F0-9B7D-64AED26D9213}" presName="accentRepeatNode" presStyleLbl="solidAlignAcc1" presStyleIdx="1" presStyleCnt="14" custLinFactY="200000" custLinFactNeighborX="-19091" custLinFactNeighborY="260191"/>
      <dgm:spPr>
        <a:solidFill>
          <a:schemeClr val="bg1"/>
        </a:solidFill>
        <a:ln>
          <a:noFill/>
        </a:ln>
      </dgm:spPr>
    </dgm:pt>
    <dgm:pt modelId="{BAD6DA9C-7E8F-4955-B71E-20DA5882E677}" type="pres">
      <dgm:prSet presAssocID="{A479A725-F033-4CC3-826B-01A0E73FEF3F}" presName="text2" presStyleCnt="0"/>
      <dgm:spPr/>
    </dgm:pt>
    <dgm:pt modelId="{AD95ACBF-D0C7-4997-992F-4BB998E16977}" type="pres">
      <dgm:prSet presAssocID="{A479A725-F033-4CC3-826B-01A0E73FEF3F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981E6E-EC34-4CDB-8F49-6A6730640B1A}" type="pres">
      <dgm:prSet presAssocID="{A479A725-F033-4CC3-826B-01A0E73FEF3F}" presName="textaccent2" presStyleCnt="0"/>
      <dgm:spPr/>
    </dgm:pt>
    <dgm:pt modelId="{87E457E1-5CD1-456C-A079-89F9E7123D9B}" type="pres">
      <dgm:prSet presAssocID="{A479A725-F033-4CC3-826B-01A0E73FEF3F}" presName="accentRepeatNode" presStyleLbl="solidAlignAcc1" presStyleIdx="2" presStyleCnt="14"/>
      <dgm:spPr>
        <a:solidFill>
          <a:schemeClr val="accent1"/>
        </a:solidFill>
      </dgm:spPr>
    </dgm:pt>
    <dgm:pt modelId="{C3FE9C17-E21E-4555-A032-477FD032EB34}" type="pres">
      <dgm:prSet presAssocID="{65BB59E4-79D1-4EE6-AE5D-B03DF4183EAE}" presName="image2" presStyleCnt="0"/>
      <dgm:spPr/>
    </dgm:pt>
    <dgm:pt modelId="{4F41764E-9D37-440B-8241-7E3C0BDEB2F5}" type="pres">
      <dgm:prSet presAssocID="{65BB59E4-79D1-4EE6-AE5D-B03DF4183EAE}" presName="imageRepeatNode" presStyleLbl="alignAcc1" presStyleIdx="1" presStyleCnt="7"/>
      <dgm:spPr/>
      <dgm:t>
        <a:bodyPr/>
        <a:lstStyle/>
        <a:p>
          <a:endParaRPr lang="en-GB"/>
        </a:p>
      </dgm:t>
    </dgm:pt>
    <dgm:pt modelId="{DF6B516D-1245-4567-8C1C-D4D1E16469A8}" type="pres">
      <dgm:prSet presAssocID="{65BB59E4-79D1-4EE6-AE5D-B03DF4183EAE}" presName="imageaccent2" presStyleCnt="0"/>
      <dgm:spPr/>
    </dgm:pt>
    <dgm:pt modelId="{0D57DD59-E17D-4D89-B40C-1A3EFD5630A8}" type="pres">
      <dgm:prSet presAssocID="{65BB59E4-79D1-4EE6-AE5D-B03DF4183EAE}" presName="accentRepeatNode" presStyleLbl="solidAlignAcc1" presStyleIdx="3" presStyleCnt="14" custLinFactX="52728" custLinFactY="500000" custLinFactNeighborX="100000" custLinFactNeighborY="552881"/>
      <dgm:spPr>
        <a:ln>
          <a:noFill/>
        </a:ln>
      </dgm:spPr>
    </dgm:pt>
    <dgm:pt modelId="{E7D772EE-5BD4-4AC5-8BA6-0EA5690D0FCA}" type="pres">
      <dgm:prSet presAssocID="{3E6B0B81-6C85-41F8-AC54-F8A096B1039A}" presName="text3" presStyleCnt="0"/>
      <dgm:spPr/>
    </dgm:pt>
    <dgm:pt modelId="{D5814003-C4EC-433B-B8D0-14980B1CAA1C}" type="pres">
      <dgm:prSet presAssocID="{3E6B0B81-6C85-41F8-AC54-F8A096B1039A}" presName="textRepeatNode" presStyleLbl="alignNode1" presStyleIdx="2" presStyleCnt="7" custLinFactY="61737" custLinFactNeighborX="8584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605147-9C98-4C43-A959-C453170230D9}" type="pres">
      <dgm:prSet presAssocID="{3E6B0B81-6C85-41F8-AC54-F8A096B1039A}" presName="textaccent3" presStyleCnt="0"/>
      <dgm:spPr/>
    </dgm:pt>
    <dgm:pt modelId="{B6721496-E93D-481D-8EC6-EF9D1B7693AE}" type="pres">
      <dgm:prSet presAssocID="{3E6B0B81-6C85-41F8-AC54-F8A096B1039A}" presName="accentRepeatNode" presStyleLbl="solidAlignAcc1" presStyleIdx="4" presStyleCnt="14"/>
      <dgm:spPr>
        <a:solidFill>
          <a:srgbClr val="8A1F5A"/>
        </a:solidFill>
        <a:ln>
          <a:solidFill>
            <a:srgbClr val="8A1F5A"/>
          </a:solidFill>
        </a:ln>
      </dgm:spPr>
    </dgm:pt>
    <dgm:pt modelId="{F05FE4F5-0D70-48F3-9847-22F074E3F70E}" type="pres">
      <dgm:prSet presAssocID="{D4F20846-A937-4809-B6D3-C3C91E15DE78}" presName="image3" presStyleCnt="0"/>
      <dgm:spPr/>
    </dgm:pt>
    <dgm:pt modelId="{4DF5020F-C66B-4F91-B366-24A9A2F9522D}" type="pres">
      <dgm:prSet presAssocID="{D4F20846-A937-4809-B6D3-C3C91E15DE78}" presName="imageRepeatNode" presStyleLbl="alignAcc1" presStyleIdx="2" presStyleCnt="7"/>
      <dgm:spPr/>
      <dgm:t>
        <a:bodyPr/>
        <a:lstStyle/>
        <a:p>
          <a:endParaRPr lang="en-GB"/>
        </a:p>
      </dgm:t>
    </dgm:pt>
    <dgm:pt modelId="{F55C370D-D518-49FA-B9FF-9F9ECCF6A943}" type="pres">
      <dgm:prSet presAssocID="{D4F20846-A937-4809-B6D3-C3C91E15DE78}" presName="imageaccent3" presStyleCnt="0"/>
      <dgm:spPr/>
    </dgm:pt>
    <dgm:pt modelId="{349408A4-2D8B-4B65-BC4C-B448F9BFFA5B}" type="pres">
      <dgm:prSet presAssocID="{D4F20846-A937-4809-B6D3-C3C91E15DE78}" presName="accentRepeatNode" presStyleLbl="solidAlignAcc1" presStyleIdx="5" presStyleCnt="14" custLinFactX="600000" custLinFactY="1200000" custLinFactNeighborX="665606" custLinFactNeighborY="1270244"/>
      <dgm:spPr>
        <a:ln>
          <a:noFill/>
        </a:ln>
      </dgm:spPr>
    </dgm:pt>
    <dgm:pt modelId="{BAF789AB-AD67-4895-BAC2-BA30186F6719}" type="pres">
      <dgm:prSet presAssocID="{CF68754B-D9B8-43E4-AAAC-38ED9E98C7FB}" presName="text4" presStyleCnt="0"/>
      <dgm:spPr/>
    </dgm:pt>
    <dgm:pt modelId="{3A3E944E-A4F8-4DBE-B808-6C77C76B5055}" type="pres">
      <dgm:prSet presAssocID="{CF68754B-D9B8-43E4-AAAC-38ED9E98C7FB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A65685-4A6F-4C1A-A340-B8885B6E20EE}" type="pres">
      <dgm:prSet presAssocID="{CF68754B-D9B8-43E4-AAAC-38ED9E98C7FB}" presName="textaccent4" presStyleCnt="0"/>
      <dgm:spPr/>
    </dgm:pt>
    <dgm:pt modelId="{78A1EBE6-F960-4C74-8434-6E6E2EBFA9AA}" type="pres">
      <dgm:prSet presAssocID="{CF68754B-D9B8-43E4-AAAC-38ED9E98C7FB}" presName="accentRepeatNode" presStyleLbl="solidAlignAcc1" presStyleIdx="6" presStyleCnt="14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D0F64BEF-8833-468A-9161-8F9F0311356A}" type="pres">
      <dgm:prSet presAssocID="{443A4589-18FC-4231-A0A1-2D0C48BABBCE}" presName="image4" presStyleCnt="0"/>
      <dgm:spPr/>
    </dgm:pt>
    <dgm:pt modelId="{25D2BC4C-521F-486E-89CE-62DBCEE66C01}" type="pres">
      <dgm:prSet presAssocID="{443A4589-18FC-4231-A0A1-2D0C48BABBCE}" presName="imageRepeatNode" presStyleLbl="alignAcc1" presStyleIdx="3" presStyleCnt="7"/>
      <dgm:spPr/>
      <dgm:t>
        <a:bodyPr/>
        <a:lstStyle/>
        <a:p>
          <a:endParaRPr lang="en-GB"/>
        </a:p>
      </dgm:t>
    </dgm:pt>
    <dgm:pt modelId="{8BA7CDDF-8CB8-4578-AB1A-6736DA8734EB}" type="pres">
      <dgm:prSet presAssocID="{443A4589-18FC-4231-A0A1-2D0C48BABBCE}" presName="imageaccent4" presStyleCnt="0"/>
      <dgm:spPr/>
    </dgm:pt>
    <dgm:pt modelId="{745AC6E8-1E87-4ACD-A619-8B72E3C934A3}" type="pres">
      <dgm:prSet presAssocID="{443A4589-18FC-4231-A0A1-2D0C48BABBCE}" presName="accentRepeatNode" presStyleLbl="solidAlignAcc1" presStyleIdx="7" presStyleCnt="14" custLinFactX="200000" custLinFactY="968647" custLinFactNeighborX="205000" custLinFactNeighborY="1000000"/>
      <dgm:spPr>
        <a:ln>
          <a:noFill/>
        </a:ln>
      </dgm:spPr>
    </dgm:pt>
    <dgm:pt modelId="{DF68AD00-7AD8-4B0F-89B7-0A622FB7AD2E}" type="pres">
      <dgm:prSet presAssocID="{55CDE098-F0B6-4F52-AF36-AD8BBDC762DB}" presName="text5" presStyleCnt="0"/>
      <dgm:spPr/>
    </dgm:pt>
    <dgm:pt modelId="{844DDD9B-1956-4422-8A9D-2734906DAC67}" type="pres">
      <dgm:prSet presAssocID="{55CDE098-F0B6-4F52-AF36-AD8BBDC762DB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26691-6260-4B1D-B5EC-7746A65B7894}" type="pres">
      <dgm:prSet presAssocID="{55CDE098-F0B6-4F52-AF36-AD8BBDC762DB}" presName="textaccent5" presStyleCnt="0"/>
      <dgm:spPr/>
    </dgm:pt>
    <dgm:pt modelId="{4A550CFA-34EE-4A37-91D7-758004F0694A}" type="pres">
      <dgm:prSet presAssocID="{55CDE098-F0B6-4F52-AF36-AD8BBDC762DB}" presName="accentRepeatNode" presStyleLbl="solidAlignAcc1" presStyleIdx="8" presStyleCnt="14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14A5BE18-227C-4E5E-8511-89762D0822A7}" type="pres">
      <dgm:prSet presAssocID="{D9262BF6-BA89-47CA-994E-7F5A2C6E3772}" presName="image5" presStyleCnt="0"/>
      <dgm:spPr/>
    </dgm:pt>
    <dgm:pt modelId="{5D2AAE90-A1E1-4BE6-A474-3D94A47F2B15}" type="pres">
      <dgm:prSet presAssocID="{D9262BF6-BA89-47CA-994E-7F5A2C6E3772}" presName="imageRepeatNode" presStyleLbl="alignAcc1" presStyleIdx="4" presStyleCnt="7"/>
      <dgm:spPr/>
      <dgm:t>
        <a:bodyPr/>
        <a:lstStyle/>
        <a:p>
          <a:endParaRPr lang="en-GB"/>
        </a:p>
      </dgm:t>
    </dgm:pt>
    <dgm:pt modelId="{DD80E939-6250-48DB-9949-F77391845BD3}" type="pres">
      <dgm:prSet presAssocID="{D9262BF6-BA89-47CA-994E-7F5A2C6E3772}" presName="imageaccent5" presStyleCnt="0"/>
      <dgm:spPr/>
    </dgm:pt>
    <dgm:pt modelId="{4A070008-6635-47E9-85D9-BE3C955D5620}" type="pres">
      <dgm:prSet presAssocID="{D9262BF6-BA89-47CA-994E-7F5A2C6E3772}" presName="accentRepeatNode" presStyleLbl="solidAlignAcc1" presStyleIdx="9" presStyleCnt="14" custLinFactX="-900000" custLinFactY="1188096" custLinFactNeighborX="-913636" custLinFactNeighborY="1200000"/>
      <dgm:spPr>
        <a:ln>
          <a:noFill/>
        </a:ln>
      </dgm:spPr>
    </dgm:pt>
    <dgm:pt modelId="{A1986FE0-4819-4A3A-B5D6-12910AAEB733}" type="pres">
      <dgm:prSet presAssocID="{D60D1A2E-D63A-44C2-841C-2146F85843F2}" presName="text6" presStyleCnt="0"/>
      <dgm:spPr/>
    </dgm:pt>
    <dgm:pt modelId="{65D96246-67B1-46ED-9889-47F16A223110}" type="pres">
      <dgm:prSet presAssocID="{D60D1A2E-D63A-44C2-841C-2146F85843F2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D6725F-CF17-4E52-AF3E-6017FC3FB9F8}" type="pres">
      <dgm:prSet presAssocID="{D60D1A2E-D63A-44C2-841C-2146F85843F2}" presName="textaccent6" presStyleCnt="0"/>
      <dgm:spPr/>
    </dgm:pt>
    <dgm:pt modelId="{4FBBECE8-3FFB-4EE1-AC57-C663AC75B273}" type="pres">
      <dgm:prSet presAssocID="{D60D1A2E-D63A-44C2-841C-2146F85843F2}" presName="accentRepeatNode" presStyleLbl="solidAlignAcc1" presStyleIdx="10" presStyleCnt="14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88542AAE-10AC-4922-BA8D-9981BBD0499C}" type="pres">
      <dgm:prSet presAssocID="{BDC08C59-C1B4-4C78-B890-140301C65117}" presName="image6" presStyleCnt="0"/>
      <dgm:spPr/>
    </dgm:pt>
    <dgm:pt modelId="{53974535-8337-4B78-A057-339A8D04ACBE}" type="pres">
      <dgm:prSet presAssocID="{BDC08C59-C1B4-4C78-B890-140301C65117}" presName="imageRepeatNode" presStyleLbl="alignAcc1" presStyleIdx="5" presStyleCnt="7"/>
      <dgm:spPr/>
      <dgm:t>
        <a:bodyPr/>
        <a:lstStyle/>
        <a:p>
          <a:endParaRPr lang="en-GB"/>
        </a:p>
      </dgm:t>
    </dgm:pt>
    <dgm:pt modelId="{8B9BCE60-7BBB-483B-9BAF-8AFA9C008EBA}" type="pres">
      <dgm:prSet presAssocID="{BDC08C59-C1B4-4C78-B890-140301C65117}" presName="imageaccent6" presStyleCnt="0"/>
      <dgm:spPr/>
    </dgm:pt>
    <dgm:pt modelId="{E1DA78C9-A892-49EB-89EA-222C91B8DDFD}" type="pres">
      <dgm:prSet presAssocID="{BDC08C59-C1B4-4C78-B890-140301C65117}" presName="accentRepeatNode" presStyleLbl="solidAlignAcc1" presStyleIdx="11" presStyleCnt="14"/>
      <dgm:spPr/>
    </dgm:pt>
    <dgm:pt modelId="{B4F7804A-C350-4821-869F-6E299DEA5FBD}" type="pres">
      <dgm:prSet presAssocID="{B1D134CB-A638-4781-8F35-0DEB1B8F8BA3}" presName="text7" presStyleCnt="0"/>
      <dgm:spPr/>
    </dgm:pt>
    <dgm:pt modelId="{F7465297-D777-4C12-A017-0F13C3F022B4}" type="pres">
      <dgm:prSet presAssocID="{B1D134CB-A638-4781-8F35-0DEB1B8F8BA3}" presName="textRepeatNode" presStyleLbl="alignNode1" presStyleIdx="6" presStyleCnt="7" custLinFactX="72980" custLinFactNeighborX="100000" custLinFactNeighborY="1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05592E-7AE0-4E2D-A874-64315A4440B9}" type="pres">
      <dgm:prSet presAssocID="{B1D134CB-A638-4781-8F35-0DEB1B8F8BA3}" presName="textaccent7" presStyleCnt="0"/>
      <dgm:spPr/>
    </dgm:pt>
    <dgm:pt modelId="{AD67FCAC-42FD-42E9-B4E5-2AF59BE3C611}" type="pres">
      <dgm:prSet presAssocID="{B1D134CB-A638-4781-8F35-0DEB1B8F8BA3}" presName="accentRepeatNode" presStyleLbl="solidAlignAcc1" presStyleIdx="12" presStyleCnt="14" custLinFactX="800000" custLinFactY="-124682" custLinFactNeighborX="837198" custLinFactNeighborY="-200000"/>
      <dgm:spPr>
        <a:solidFill>
          <a:schemeClr val="accent1"/>
        </a:solidFill>
      </dgm:spPr>
    </dgm:pt>
    <dgm:pt modelId="{F0DB3685-366A-4155-9D02-09C83EB62918}" type="pres">
      <dgm:prSet presAssocID="{5EF4AF5A-F052-426F-B23F-737085AAB15A}" presName="image7" presStyleCnt="0"/>
      <dgm:spPr/>
    </dgm:pt>
    <dgm:pt modelId="{B4A9C119-54CB-45E7-875B-326C4F02D0FC}" type="pres">
      <dgm:prSet presAssocID="{5EF4AF5A-F052-426F-B23F-737085AAB15A}" presName="imageRepeatNode" presStyleLbl="alignAcc1" presStyleIdx="6" presStyleCnt="7" custLinFactY="-16063" custLinFactNeighborX="2153" custLinFactNeighborY="-100000"/>
      <dgm:spPr/>
      <dgm:t>
        <a:bodyPr/>
        <a:lstStyle/>
        <a:p>
          <a:endParaRPr lang="en-GB"/>
        </a:p>
      </dgm:t>
    </dgm:pt>
    <dgm:pt modelId="{377D0A2B-B2C5-490D-9A46-B08BD80BDED3}" type="pres">
      <dgm:prSet presAssocID="{5EF4AF5A-F052-426F-B23F-737085AAB15A}" presName="imageaccent7" presStyleCnt="0"/>
      <dgm:spPr/>
    </dgm:pt>
    <dgm:pt modelId="{8641385F-5DA5-40F5-B5D9-176C92A1A762}" type="pres">
      <dgm:prSet presAssocID="{5EF4AF5A-F052-426F-B23F-737085AAB15A}" presName="accentRepeatNode" presStyleLbl="solidAlignAcc1" presStyleIdx="13" presStyleCnt="14" custLinFactX="142157" custLinFactY="-200000" custLinFactNeighborX="200000" custLinFactNeighborY="-276510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</dgm:ptLst>
  <dgm:cxnLst>
    <dgm:cxn modelId="{8A4F9BDA-5C2B-4532-8062-A67A176C88B9}" type="presOf" srcId="{91DE11D0-C148-4C71-B92F-10CB7D6687C2}" destId="{F8FAB03D-FBF9-48CE-AA4A-9FA058BDE03D}" srcOrd="0" destOrd="0" presId="urn:microsoft.com/office/officeart/2008/layout/HexagonCluster"/>
    <dgm:cxn modelId="{FCDC36F8-77A9-4597-9B1D-3A43A83FA760}" srcId="{7758D0F4-D298-4B64-A986-312EB36E690A}" destId="{CF68754B-D9B8-43E4-AAAC-38ED9E98C7FB}" srcOrd="3" destOrd="0" parTransId="{6AB440FE-DA50-4DA2-B3A5-2444DD222923}" sibTransId="{443A4589-18FC-4231-A0A1-2D0C48BABBCE}"/>
    <dgm:cxn modelId="{05FE5C9D-E8EC-4FEB-BA30-932F7B3F6F12}" type="presOf" srcId="{D4F20846-A937-4809-B6D3-C3C91E15DE78}" destId="{4DF5020F-C66B-4F91-B366-24A9A2F9522D}" srcOrd="0" destOrd="0" presId="urn:microsoft.com/office/officeart/2008/layout/HexagonCluster"/>
    <dgm:cxn modelId="{02B2CA32-51A3-4E5C-A6E9-771DFC19CF22}" type="presOf" srcId="{3E6B0B81-6C85-41F8-AC54-F8A096B1039A}" destId="{D5814003-C4EC-433B-B8D0-14980B1CAA1C}" srcOrd="0" destOrd="0" presId="urn:microsoft.com/office/officeart/2008/layout/HexagonCluster"/>
    <dgm:cxn modelId="{1AA53384-CED8-41DD-82D1-6DD68C4C14BE}" type="presOf" srcId="{B393094F-059B-46F0-9B7D-64AED26D9213}" destId="{7BF3A1E1-C73F-4367-ABAA-DEBB4D5451E5}" srcOrd="0" destOrd="0" presId="urn:microsoft.com/office/officeart/2008/layout/HexagonCluster"/>
    <dgm:cxn modelId="{9660AA08-7EB4-44AC-B59C-E10523337A0C}" type="presOf" srcId="{5EF4AF5A-F052-426F-B23F-737085AAB15A}" destId="{B4A9C119-54CB-45E7-875B-326C4F02D0FC}" srcOrd="0" destOrd="0" presId="urn:microsoft.com/office/officeart/2008/layout/HexagonCluster"/>
    <dgm:cxn modelId="{6D4C0BE5-8B60-4712-81C3-F1E966894CE7}" type="presOf" srcId="{CF68754B-D9B8-43E4-AAAC-38ED9E98C7FB}" destId="{3A3E944E-A4F8-4DBE-B808-6C77C76B5055}" srcOrd="0" destOrd="0" presId="urn:microsoft.com/office/officeart/2008/layout/HexagonCluster"/>
    <dgm:cxn modelId="{4273316A-DEE5-4202-A5BB-63A0F640DC88}" srcId="{7758D0F4-D298-4B64-A986-312EB36E690A}" destId="{B1D134CB-A638-4781-8F35-0DEB1B8F8BA3}" srcOrd="6" destOrd="0" parTransId="{139C8A27-F004-4DBF-9780-5E8DE68F27ED}" sibTransId="{5EF4AF5A-F052-426F-B23F-737085AAB15A}"/>
    <dgm:cxn modelId="{F894752F-DA4F-4046-A232-DC91B533D270}" type="presOf" srcId="{B1D134CB-A638-4781-8F35-0DEB1B8F8BA3}" destId="{F7465297-D777-4C12-A017-0F13C3F022B4}" srcOrd="0" destOrd="0" presId="urn:microsoft.com/office/officeart/2008/layout/HexagonCluster"/>
    <dgm:cxn modelId="{A63BBEBE-D925-401A-AA95-ECBF0A5C0F34}" srcId="{7758D0F4-D298-4B64-A986-312EB36E690A}" destId="{91DE11D0-C148-4C71-B92F-10CB7D6687C2}" srcOrd="0" destOrd="0" parTransId="{7DB2DBCB-CC71-4889-8725-9EB894CFA6E3}" sibTransId="{B393094F-059B-46F0-9B7D-64AED26D9213}"/>
    <dgm:cxn modelId="{2948C578-6C11-4853-BD88-642B4E678264}" type="presOf" srcId="{BDC08C59-C1B4-4C78-B890-140301C65117}" destId="{53974535-8337-4B78-A057-339A8D04ACBE}" srcOrd="0" destOrd="0" presId="urn:microsoft.com/office/officeart/2008/layout/HexagonCluster"/>
    <dgm:cxn modelId="{7360C5E4-4852-4EE3-B0B9-124F3B1FEA2E}" type="presOf" srcId="{55CDE098-F0B6-4F52-AF36-AD8BBDC762DB}" destId="{844DDD9B-1956-4422-8A9D-2734906DAC67}" srcOrd="0" destOrd="0" presId="urn:microsoft.com/office/officeart/2008/layout/HexagonCluster"/>
    <dgm:cxn modelId="{88201837-08DE-43FA-8EB8-16F9615ED7E9}" type="presOf" srcId="{D60D1A2E-D63A-44C2-841C-2146F85843F2}" destId="{65D96246-67B1-46ED-9889-47F16A223110}" srcOrd="0" destOrd="0" presId="urn:microsoft.com/office/officeart/2008/layout/HexagonCluster"/>
    <dgm:cxn modelId="{40F4097B-BF5E-4B7E-AA46-8A4FF7112716}" srcId="{7758D0F4-D298-4B64-A986-312EB36E690A}" destId="{55CDE098-F0B6-4F52-AF36-AD8BBDC762DB}" srcOrd="4" destOrd="0" parTransId="{5C77DB7D-A87C-4BB1-8355-45460FB615ED}" sibTransId="{D9262BF6-BA89-47CA-994E-7F5A2C6E3772}"/>
    <dgm:cxn modelId="{DAD64921-1E86-4795-945A-FEA8D7B8DB5C}" srcId="{7758D0F4-D298-4B64-A986-312EB36E690A}" destId="{A479A725-F033-4CC3-826B-01A0E73FEF3F}" srcOrd="1" destOrd="0" parTransId="{2B45776E-4EBC-495A-9E79-7FAF0E188C09}" sibTransId="{65BB59E4-79D1-4EE6-AE5D-B03DF4183EAE}"/>
    <dgm:cxn modelId="{968C6E50-7EA1-4479-B8D4-684D4C2EA3D5}" type="presOf" srcId="{D9262BF6-BA89-47CA-994E-7F5A2C6E3772}" destId="{5D2AAE90-A1E1-4BE6-A474-3D94A47F2B15}" srcOrd="0" destOrd="0" presId="urn:microsoft.com/office/officeart/2008/layout/HexagonCluster"/>
    <dgm:cxn modelId="{6A6A39EE-F23A-40E5-AD2C-82F63CF033FF}" type="presOf" srcId="{65BB59E4-79D1-4EE6-AE5D-B03DF4183EAE}" destId="{4F41764E-9D37-440B-8241-7E3C0BDEB2F5}" srcOrd="0" destOrd="0" presId="urn:microsoft.com/office/officeart/2008/layout/HexagonCluster"/>
    <dgm:cxn modelId="{CF208CE0-BDEF-4A40-A1BC-16056E484A1B}" srcId="{7758D0F4-D298-4B64-A986-312EB36E690A}" destId="{D60D1A2E-D63A-44C2-841C-2146F85843F2}" srcOrd="5" destOrd="0" parTransId="{10E09F72-490A-4542-8146-8E0775777F60}" sibTransId="{BDC08C59-C1B4-4C78-B890-140301C65117}"/>
    <dgm:cxn modelId="{0BB13387-1FC4-4214-94FB-E578F96AD50A}" type="presOf" srcId="{443A4589-18FC-4231-A0A1-2D0C48BABBCE}" destId="{25D2BC4C-521F-486E-89CE-62DBCEE66C01}" srcOrd="0" destOrd="0" presId="urn:microsoft.com/office/officeart/2008/layout/HexagonCluster"/>
    <dgm:cxn modelId="{ADA9B6E3-5413-4829-BB41-C2D94D9D3C9F}" type="presOf" srcId="{7758D0F4-D298-4B64-A986-312EB36E690A}" destId="{919B7594-3E83-4DC3-8E19-7801DC7544EE}" srcOrd="0" destOrd="0" presId="urn:microsoft.com/office/officeart/2008/layout/HexagonCluster"/>
    <dgm:cxn modelId="{AC9D1759-815D-4A7A-A314-D8AE2BF5B3EE}" srcId="{7758D0F4-D298-4B64-A986-312EB36E690A}" destId="{3E6B0B81-6C85-41F8-AC54-F8A096B1039A}" srcOrd="2" destOrd="0" parTransId="{4819E451-17F8-4B6F-A93C-DFF246902BAE}" sibTransId="{D4F20846-A937-4809-B6D3-C3C91E15DE78}"/>
    <dgm:cxn modelId="{D2ECEFDF-D330-4639-92AE-4E033B2509FD}" type="presOf" srcId="{A479A725-F033-4CC3-826B-01A0E73FEF3F}" destId="{AD95ACBF-D0C7-4997-992F-4BB998E16977}" srcOrd="0" destOrd="0" presId="urn:microsoft.com/office/officeart/2008/layout/HexagonCluster"/>
    <dgm:cxn modelId="{042F3AB1-27AB-4261-9BFD-C331288ED76F}" type="presParOf" srcId="{919B7594-3E83-4DC3-8E19-7801DC7544EE}" destId="{01AB008F-C71C-46A4-A42F-D3AF0F40BBC0}" srcOrd="0" destOrd="0" presId="urn:microsoft.com/office/officeart/2008/layout/HexagonCluster"/>
    <dgm:cxn modelId="{E9FB64E4-A86F-4706-81C6-0345C5ECBFF8}" type="presParOf" srcId="{01AB008F-C71C-46A4-A42F-D3AF0F40BBC0}" destId="{F8FAB03D-FBF9-48CE-AA4A-9FA058BDE03D}" srcOrd="0" destOrd="0" presId="urn:microsoft.com/office/officeart/2008/layout/HexagonCluster"/>
    <dgm:cxn modelId="{342DFC66-3D53-41DF-A91E-50CEA713781B}" type="presParOf" srcId="{919B7594-3E83-4DC3-8E19-7801DC7544EE}" destId="{7442D2DA-8C63-4991-8B21-34156E435E4A}" srcOrd="1" destOrd="0" presId="urn:microsoft.com/office/officeart/2008/layout/HexagonCluster"/>
    <dgm:cxn modelId="{31E5A777-DCE5-4D15-A73B-0244292F5E8E}" type="presParOf" srcId="{7442D2DA-8C63-4991-8B21-34156E435E4A}" destId="{89082530-9821-42B7-9DEF-A0A5641542D0}" srcOrd="0" destOrd="0" presId="urn:microsoft.com/office/officeart/2008/layout/HexagonCluster"/>
    <dgm:cxn modelId="{2C398317-6369-4027-8E54-5B7E586BF98F}" type="presParOf" srcId="{919B7594-3E83-4DC3-8E19-7801DC7544EE}" destId="{8F3016F1-4EF9-48AB-A2E3-50944A2DC2CD}" srcOrd="2" destOrd="0" presId="urn:microsoft.com/office/officeart/2008/layout/HexagonCluster"/>
    <dgm:cxn modelId="{9C620D14-3A9E-43C5-AE70-1FC2F2FE9A09}" type="presParOf" srcId="{8F3016F1-4EF9-48AB-A2E3-50944A2DC2CD}" destId="{7BF3A1E1-C73F-4367-ABAA-DEBB4D5451E5}" srcOrd="0" destOrd="0" presId="urn:microsoft.com/office/officeart/2008/layout/HexagonCluster"/>
    <dgm:cxn modelId="{F01CE65F-FC0E-4736-A2B9-35DFFA58D21F}" type="presParOf" srcId="{919B7594-3E83-4DC3-8E19-7801DC7544EE}" destId="{93652B5A-6F1A-4418-8E6C-185A2FCC0E60}" srcOrd="3" destOrd="0" presId="urn:microsoft.com/office/officeart/2008/layout/HexagonCluster"/>
    <dgm:cxn modelId="{280D4565-8B18-4EC6-932F-00B2332CA0B7}" type="presParOf" srcId="{93652B5A-6F1A-4418-8E6C-185A2FCC0E60}" destId="{7D4ACC04-7DD9-4659-9A75-1F710D02BADC}" srcOrd="0" destOrd="0" presId="urn:microsoft.com/office/officeart/2008/layout/HexagonCluster"/>
    <dgm:cxn modelId="{1558CB0B-5227-4897-8FBF-0AAF2A6C4746}" type="presParOf" srcId="{919B7594-3E83-4DC3-8E19-7801DC7544EE}" destId="{BAD6DA9C-7E8F-4955-B71E-20DA5882E677}" srcOrd="4" destOrd="0" presId="urn:microsoft.com/office/officeart/2008/layout/HexagonCluster"/>
    <dgm:cxn modelId="{13B1C73E-EBF2-4467-A46D-FAAB62474CDD}" type="presParOf" srcId="{BAD6DA9C-7E8F-4955-B71E-20DA5882E677}" destId="{AD95ACBF-D0C7-4997-992F-4BB998E16977}" srcOrd="0" destOrd="0" presId="urn:microsoft.com/office/officeart/2008/layout/HexagonCluster"/>
    <dgm:cxn modelId="{014CC957-57DA-4644-A2BB-2DB30224807E}" type="presParOf" srcId="{919B7594-3E83-4DC3-8E19-7801DC7544EE}" destId="{E3981E6E-EC34-4CDB-8F49-6A6730640B1A}" srcOrd="5" destOrd="0" presId="urn:microsoft.com/office/officeart/2008/layout/HexagonCluster"/>
    <dgm:cxn modelId="{47425B3B-2DB4-4734-B85F-1B7DACD774CE}" type="presParOf" srcId="{E3981E6E-EC34-4CDB-8F49-6A6730640B1A}" destId="{87E457E1-5CD1-456C-A079-89F9E7123D9B}" srcOrd="0" destOrd="0" presId="urn:microsoft.com/office/officeart/2008/layout/HexagonCluster"/>
    <dgm:cxn modelId="{6DA8DD22-3EC5-4244-BCB7-8AD29807D8E1}" type="presParOf" srcId="{919B7594-3E83-4DC3-8E19-7801DC7544EE}" destId="{C3FE9C17-E21E-4555-A032-477FD032EB34}" srcOrd="6" destOrd="0" presId="urn:microsoft.com/office/officeart/2008/layout/HexagonCluster"/>
    <dgm:cxn modelId="{9694BE84-1C98-42DF-9948-A6212C91116F}" type="presParOf" srcId="{C3FE9C17-E21E-4555-A032-477FD032EB34}" destId="{4F41764E-9D37-440B-8241-7E3C0BDEB2F5}" srcOrd="0" destOrd="0" presId="urn:microsoft.com/office/officeart/2008/layout/HexagonCluster"/>
    <dgm:cxn modelId="{CB5927F0-2EB3-434C-9BEA-E54D1BB9BB42}" type="presParOf" srcId="{919B7594-3E83-4DC3-8E19-7801DC7544EE}" destId="{DF6B516D-1245-4567-8C1C-D4D1E16469A8}" srcOrd="7" destOrd="0" presId="urn:microsoft.com/office/officeart/2008/layout/HexagonCluster"/>
    <dgm:cxn modelId="{22B380E5-C60B-4C94-9860-DD32D08A6528}" type="presParOf" srcId="{DF6B516D-1245-4567-8C1C-D4D1E16469A8}" destId="{0D57DD59-E17D-4D89-B40C-1A3EFD5630A8}" srcOrd="0" destOrd="0" presId="urn:microsoft.com/office/officeart/2008/layout/HexagonCluster"/>
    <dgm:cxn modelId="{54A7D144-4295-42C0-AFDD-29751EF5BDD5}" type="presParOf" srcId="{919B7594-3E83-4DC3-8E19-7801DC7544EE}" destId="{E7D772EE-5BD4-4AC5-8BA6-0EA5690D0FCA}" srcOrd="8" destOrd="0" presId="urn:microsoft.com/office/officeart/2008/layout/HexagonCluster"/>
    <dgm:cxn modelId="{2AF789E5-9470-48B8-BA8E-9ED3A7A43B4D}" type="presParOf" srcId="{E7D772EE-5BD4-4AC5-8BA6-0EA5690D0FCA}" destId="{D5814003-C4EC-433B-B8D0-14980B1CAA1C}" srcOrd="0" destOrd="0" presId="urn:microsoft.com/office/officeart/2008/layout/HexagonCluster"/>
    <dgm:cxn modelId="{FC77FB52-352D-45C3-A412-A38C6BAC6906}" type="presParOf" srcId="{919B7594-3E83-4DC3-8E19-7801DC7544EE}" destId="{29605147-9C98-4C43-A959-C453170230D9}" srcOrd="9" destOrd="0" presId="urn:microsoft.com/office/officeart/2008/layout/HexagonCluster"/>
    <dgm:cxn modelId="{A68FEB55-FF2A-4BA8-921C-68C3B2BA7F76}" type="presParOf" srcId="{29605147-9C98-4C43-A959-C453170230D9}" destId="{B6721496-E93D-481D-8EC6-EF9D1B7693AE}" srcOrd="0" destOrd="0" presId="urn:microsoft.com/office/officeart/2008/layout/HexagonCluster"/>
    <dgm:cxn modelId="{1DC6395F-34C6-442D-8FFF-307F24591128}" type="presParOf" srcId="{919B7594-3E83-4DC3-8E19-7801DC7544EE}" destId="{F05FE4F5-0D70-48F3-9847-22F074E3F70E}" srcOrd="10" destOrd="0" presId="urn:microsoft.com/office/officeart/2008/layout/HexagonCluster"/>
    <dgm:cxn modelId="{7D372C46-E952-4F47-8477-C01DF99E62C4}" type="presParOf" srcId="{F05FE4F5-0D70-48F3-9847-22F074E3F70E}" destId="{4DF5020F-C66B-4F91-B366-24A9A2F9522D}" srcOrd="0" destOrd="0" presId="urn:microsoft.com/office/officeart/2008/layout/HexagonCluster"/>
    <dgm:cxn modelId="{52BD32A6-42F4-43AC-A360-44ED7109DEF2}" type="presParOf" srcId="{919B7594-3E83-4DC3-8E19-7801DC7544EE}" destId="{F55C370D-D518-49FA-B9FF-9F9ECCF6A943}" srcOrd="11" destOrd="0" presId="urn:microsoft.com/office/officeart/2008/layout/HexagonCluster"/>
    <dgm:cxn modelId="{FAC2CD87-7DF7-4412-961D-70BA59A3A4AD}" type="presParOf" srcId="{F55C370D-D518-49FA-B9FF-9F9ECCF6A943}" destId="{349408A4-2D8B-4B65-BC4C-B448F9BFFA5B}" srcOrd="0" destOrd="0" presId="urn:microsoft.com/office/officeart/2008/layout/HexagonCluster"/>
    <dgm:cxn modelId="{D46AE2B3-2B3B-443C-81FA-B1DC598F48E2}" type="presParOf" srcId="{919B7594-3E83-4DC3-8E19-7801DC7544EE}" destId="{BAF789AB-AD67-4895-BAC2-BA30186F6719}" srcOrd="12" destOrd="0" presId="urn:microsoft.com/office/officeart/2008/layout/HexagonCluster"/>
    <dgm:cxn modelId="{E4535CE6-C5DE-4A66-B673-19451E7533B7}" type="presParOf" srcId="{BAF789AB-AD67-4895-BAC2-BA30186F6719}" destId="{3A3E944E-A4F8-4DBE-B808-6C77C76B5055}" srcOrd="0" destOrd="0" presId="urn:microsoft.com/office/officeart/2008/layout/HexagonCluster"/>
    <dgm:cxn modelId="{487D6E05-725F-41E4-897F-60EB71F9101D}" type="presParOf" srcId="{919B7594-3E83-4DC3-8E19-7801DC7544EE}" destId="{71A65685-4A6F-4C1A-A340-B8885B6E20EE}" srcOrd="13" destOrd="0" presId="urn:microsoft.com/office/officeart/2008/layout/HexagonCluster"/>
    <dgm:cxn modelId="{8EC2F1AF-66BF-4139-946E-B2DCA6180C7A}" type="presParOf" srcId="{71A65685-4A6F-4C1A-A340-B8885B6E20EE}" destId="{78A1EBE6-F960-4C74-8434-6E6E2EBFA9AA}" srcOrd="0" destOrd="0" presId="urn:microsoft.com/office/officeart/2008/layout/HexagonCluster"/>
    <dgm:cxn modelId="{39F13CE9-C5F4-4499-8767-A7613DD7CA83}" type="presParOf" srcId="{919B7594-3E83-4DC3-8E19-7801DC7544EE}" destId="{D0F64BEF-8833-468A-9161-8F9F0311356A}" srcOrd="14" destOrd="0" presId="urn:microsoft.com/office/officeart/2008/layout/HexagonCluster"/>
    <dgm:cxn modelId="{B2BD8FC9-58EC-4C6F-8856-260C49CD1FAE}" type="presParOf" srcId="{D0F64BEF-8833-468A-9161-8F9F0311356A}" destId="{25D2BC4C-521F-486E-89CE-62DBCEE66C01}" srcOrd="0" destOrd="0" presId="urn:microsoft.com/office/officeart/2008/layout/HexagonCluster"/>
    <dgm:cxn modelId="{DC7CDEA0-77A6-41B8-A236-000A5BAB8B4F}" type="presParOf" srcId="{919B7594-3E83-4DC3-8E19-7801DC7544EE}" destId="{8BA7CDDF-8CB8-4578-AB1A-6736DA8734EB}" srcOrd="15" destOrd="0" presId="urn:microsoft.com/office/officeart/2008/layout/HexagonCluster"/>
    <dgm:cxn modelId="{D69A3BFE-6455-40A4-BD63-78A037A1503F}" type="presParOf" srcId="{8BA7CDDF-8CB8-4578-AB1A-6736DA8734EB}" destId="{745AC6E8-1E87-4ACD-A619-8B72E3C934A3}" srcOrd="0" destOrd="0" presId="urn:microsoft.com/office/officeart/2008/layout/HexagonCluster"/>
    <dgm:cxn modelId="{9DF08839-4BDA-49F5-BBAD-CE09B45F04AB}" type="presParOf" srcId="{919B7594-3E83-4DC3-8E19-7801DC7544EE}" destId="{DF68AD00-7AD8-4B0F-89B7-0A622FB7AD2E}" srcOrd="16" destOrd="0" presId="urn:microsoft.com/office/officeart/2008/layout/HexagonCluster"/>
    <dgm:cxn modelId="{FEC99224-53DD-454B-9188-D5CF02897105}" type="presParOf" srcId="{DF68AD00-7AD8-4B0F-89B7-0A622FB7AD2E}" destId="{844DDD9B-1956-4422-8A9D-2734906DAC67}" srcOrd="0" destOrd="0" presId="urn:microsoft.com/office/officeart/2008/layout/HexagonCluster"/>
    <dgm:cxn modelId="{F74035B8-CDBD-4291-93C5-005F652FA50C}" type="presParOf" srcId="{919B7594-3E83-4DC3-8E19-7801DC7544EE}" destId="{9DA26691-6260-4B1D-B5EC-7746A65B7894}" srcOrd="17" destOrd="0" presId="urn:microsoft.com/office/officeart/2008/layout/HexagonCluster"/>
    <dgm:cxn modelId="{FC1AD961-A9DD-460F-8049-132899F013E2}" type="presParOf" srcId="{9DA26691-6260-4B1D-B5EC-7746A65B7894}" destId="{4A550CFA-34EE-4A37-91D7-758004F0694A}" srcOrd="0" destOrd="0" presId="urn:microsoft.com/office/officeart/2008/layout/HexagonCluster"/>
    <dgm:cxn modelId="{E4FCA969-E9C3-48AE-AA7A-C381F53265E1}" type="presParOf" srcId="{919B7594-3E83-4DC3-8E19-7801DC7544EE}" destId="{14A5BE18-227C-4E5E-8511-89762D0822A7}" srcOrd="18" destOrd="0" presId="urn:microsoft.com/office/officeart/2008/layout/HexagonCluster"/>
    <dgm:cxn modelId="{0CE5A7AA-F59B-4A66-B8CF-9624871A060A}" type="presParOf" srcId="{14A5BE18-227C-4E5E-8511-89762D0822A7}" destId="{5D2AAE90-A1E1-4BE6-A474-3D94A47F2B15}" srcOrd="0" destOrd="0" presId="urn:microsoft.com/office/officeart/2008/layout/HexagonCluster"/>
    <dgm:cxn modelId="{00DA45FA-63FF-49A6-9566-C574BAA51283}" type="presParOf" srcId="{919B7594-3E83-4DC3-8E19-7801DC7544EE}" destId="{DD80E939-6250-48DB-9949-F77391845BD3}" srcOrd="19" destOrd="0" presId="urn:microsoft.com/office/officeart/2008/layout/HexagonCluster"/>
    <dgm:cxn modelId="{E9EBAAE4-B306-4168-B605-EEFF39E24538}" type="presParOf" srcId="{DD80E939-6250-48DB-9949-F77391845BD3}" destId="{4A070008-6635-47E9-85D9-BE3C955D5620}" srcOrd="0" destOrd="0" presId="urn:microsoft.com/office/officeart/2008/layout/HexagonCluster"/>
    <dgm:cxn modelId="{AFB7E1D7-47D5-4EB5-87F4-42F365ED6D48}" type="presParOf" srcId="{919B7594-3E83-4DC3-8E19-7801DC7544EE}" destId="{A1986FE0-4819-4A3A-B5D6-12910AAEB733}" srcOrd="20" destOrd="0" presId="urn:microsoft.com/office/officeart/2008/layout/HexagonCluster"/>
    <dgm:cxn modelId="{FCA925E3-1057-4B02-A95E-DCBE330014C0}" type="presParOf" srcId="{A1986FE0-4819-4A3A-B5D6-12910AAEB733}" destId="{65D96246-67B1-46ED-9889-47F16A223110}" srcOrd="0" destOrd="0" presId="urn:microsoft.com/office/officeart/2008/layout/HexagonCluster"/>
    <dgm:cxn modelId="{F66659DD-EBF5-40B1-87E3-5B865AC4F9C6}" type="presParOf" srcId="{919B7594-3E83-4DC3-8E19-7801DC7544EE}" destId="{05D6725F-CF17-4E52-AF3E-6017FC3FB9F8}" srcOrd="21" destOrd="0" presId="urn:microsoft.com/office/officeart/2008/layout/HexagonCluster"/>
    <dgm:cxn modelId="{46DBD66D-416C-4B74-BEA3-1DB5CAE7DF9E}" type="presParOf" srcId="{05D6725F-CF17-4E52-AF3E-6017FC3FB9F8}" destId="{4FBBECE8-3FFB-4EE1-AC57-C663AC75B273}" srcOrd="0" destOrd="0" presId="urn:microsoft.com/office/officeart/2008/layout/HexagonCluster"/>
    <dgm:cxn modelId="{B3CFCD4D-034B-4B6E-AF44-97C36A177490}" type="presParOf" srcId="{919B7594-3E83-4DC3-8E19-7801DC7544EE}" destId="{88542AAE-10AC-4922-BA8D-9981BBD0499C}" srcOrd="22" destOrd="0" presId="urn:microsoft.com/office/officeart/2008/layout/HexagonCluster"/>
    <dgm:cxn modelId="{F81B4286-972B-400B-A663-BC62C2B98C47}" type="presParOf" srcId="{88542AAE-10AC-4922-BA8D-9981BBD0499C}" destId="{53974535-8337-4B78-A057-339A8D04ACBE}" srcOrd="0" destOrd="0" presId="urn:microsoft.com/office/officeart/2008/layout/HexagonCluster"/>
    <dgm:cxn modelId="{C7C7BDED-08F5-4016-BACC-066FC818C00B}" type="presParOf" srcId="{919B7594-3E83-4DC3-8E19-7801DC7544EE}" destId="{8B9BCE60-7BBB-483B-9BAF-8AFA9C008EBA}" srcOrd="23" destOrd="0" presId="urn:microsoft.com/office/officeart/2008/layout/HexagonCluster"/>
    <dgm:cxn modelId="{8537D16E-E8B1-4659-BDC7-35C2EDB83735}" type="presParOf" srcId="{8B9BCE60-7BBB-483B-9BAF-8AFA9C008EBA}" destId="{E1DA78C9-A892-49EB-89EA-222C91B8DDFD}" srcOrd="0" destOrd="0" presId="urn:microsoft.com/office/officeart/2008/layout/HexagonCluster"/>
    <dgm:cxn modelId="{B18BB88F-B46C-4E1B-94C2-EE67AD5A1AFC}" type="presParOf" srcId="{919B7594-3E83-4DC3-8E19-7801DC7544EE}" destId="{B4F7804A-C350-4821-869F-6E299DEA5FBD}" srcOrd="24" destOrd="0" presId="urn:microsoft.com/office/officeart/2008/layout/HexagonCluster"/>
    <dgm:cxn modelId="{176DA913-99E8-46B7-B24F-BDF8A7911773}" type="presParOf" srcId="{B4F7804A-C350-4821-869F-6E299DEA5FBD}" destId="{F7465297-D777-4C12-A017-0F13C3F022B4}" srcOrd="0" destOrd="0" presId="urn:microsoft.com/office/officeart/2008/layout/HexagonCluster"/>
    <dgm:cxn modelId="{D80665C2-AE41-44DD-8620-E3C1530202E1}" type="presParOf" srcId="{919B7594-3E83-4DC3-8E19-7801DC7544EE}" destId="{4605592E-7AE0-4E2D-A874-64315A4440B9}" srcOrd="25" destOrd="0" presId="urn:microsoft.com/office/officeart/2008/layout/HexagonCluster"/>
    <dgm:cxn modelId="{13258341-1C9E-4652-B00D-91B3EFF80780}" type="presParOf" srcId="{4605592E-7AE0-4E2D-A874-64315A4440B9}" destId="{AD67FCAC-42FD-42E9-B4E5-2AF59BE3C611}" srcOrd="0" destOrd="0" presId="urn:microsoft.com/office/officeart/2008/layout/HexagonCluster"/>
    <dgm:cxn modelId="{6B5E989A-AB30-4231-87A3-B1E555583C35}" type="presParOf" srcId="{919B7594-3E83-4DC3-8E19-7801DC7544EE}" destId="{F0DB3685-366A-4155-9D02-09C83EB62918}" srcOrd="26" destOrd="0" presId="urn:microsoft.com/office/officeart/2008/layout/HexagonCluster"/>
    <dgm:cxn modelId="{C1D345E7-12DF-4F59-872B-1EDDC0EF7114}" type="presParOf" srcId="{F0DB3685-366A-4155-9D02-09C83EB62918}" destId="{B4A9C119-54CB-45E7-875B-326C4F02D0FC}" srcOrd="0" destOrd="0" presId="urn:microsoft.com/office/officeart/2008/layout/HexagonCluster"/>
    <dgm:cxn modelId="{610B088F-A362-40A8-BED4-6FEC8289D494}" type="presParOf" srcId="{919B7594-3E83-4DC3-8E19-7801DC7544EE}" destId="{377D0A2B-B2C5-490D-9A46-B08BD80BDED3}" srcOrd="27" destOrd="0" presId="urn:microsoft.com/office/officeart/2008/layout/HexagonCluster"/>
    <dgm:cxn modelId="{D0764D9A-8316-46DD-8169-B7DBE1485661}" type="presParOf" srcId="{377D0A2B-B2C5-490D-9A46-B08BD80BDED3}" destId="{8641385F-5DA5-40F5-B5D9-176C92A1A76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B2087-C6A6-4C1D-8414-65DAB4F2078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DAB5EC2-DD35-461F-A267-36140B763982}">
      <dgm:prSet/>
      <dgm:spPr/>
      <dgm:t>
        <a:bodyPr vert="horz"/>
        <a:lstStyle/>
        <a:p>
          <a:pPr rtl="0"/>
          <a:r>
            <a:rPr lang="en-US" dirty="0" smtClean="0"/>
            <a:t>Each partner</a:t>
          </a:r>
          <a:endParaRPr lang="fr-FR" dirty="0"/>
        </a:p>
      </dgm:t>
    </dgm:pt>
    <dgm:pt modelId="{7F1EB6CC-AA7A-4CBB-91A1-FDCE9739EC98}" type="parTrans" cxnId="{B4F97A0F-37E4-4C7F-8A8E-9DFEEF3D0B79}">
      <dgm:prSet/>
      <dgm:spPr/>
      <dgm:t>
        <a:bodyPr/>
        <a:lstStyle/>
        <a:p>
          <a:endParaRPr lang="fr-FR"/>
        </a:p>
      </dgm:t>
    </dgm:pt>
    <dgm:pt modelId="{3041DDD0-6276-448D-A92D-CF54930BB383}" type="sibTrans" cxnId="{B4F97A0F-37E4-4C7F-8A8E-9DFEEF3D0B79}">
      <dgm:prSet/>
      <dgm:spPr/>
      <dgm:t>
        <a:bodyPr/>
        <a:lstStyle/>
        <a:p>
          <a:endParaRPr lang="fr-FR"/>
        </a:p>
      </dgm:t>
    </dgm:pt>
    <dgm:pt modelId="{DC021EFD-FC53-4CFB-B4C3-4D5920FB3E72}">
      <dgm:prSet/>
      <dgm:spPr/>
      <dgm:t>
        <a:bodyPr/>
        <a:lstStyle/>
        <a:p>
          <a:pPr rtl="0"/>
          <a:r>
            <a:rPr lang="en-US" dirty="0" smtClean="0"/>
            <a:t>Lead Partner </a:t>
          </a:r>
          <a:endParaRPr lang="fr-FR" dirty="0"/>
        </a:p>
      </dgm:t>
    </dgm:pt>
    <dgm:pt modelId="{74BC0B6D-2AA6-4680-894A-DA5065766F20}" type="parTrans" cxnId="{96FA2698-C349-4738-8483-848999787ACA}">
      <dgm:prSet/>
      <dgm:spPr/>
      <dgm:t>
        <a:bodyPr/>
        <a:lstStyle/>
        <a:p>
          <a:endParaRPr lang="fr-FR"/>
        </a:p>
      </dgm:t>
    </dgm:pt>
    <dgm:pt modelId="{A371D645-6F56-4EB0-88B2-558A2E01735C}" type="sibTrans" cxnId="{96FA2698-C349-4738-8483-848999787ACA}">
      <dgm:prSet/>
      <dgm:spPr/>
      <dgm:t>
        <a:bodyPr/>
        <a:lstStyle/>
        <a:p>
          <a:endParaRPr lang="fr-FR"/>
        </a:p>
      </dgm:t>
    </dgm:pt>
    <dgm:pt modelId="{CBD8DC39-FAB3-43E4-8B79-6F9B742C73FB}">
      <dgm:prSet/>
      <dgm:spPr/>
      <dgm:t>
        <a:bodyPr/>
        <a:lstStyle/>
        <a:p>
          <a:pPr rtl="0"/>
          <a:r>
            <a:rPr lang="en-US" dirty="0" smtClean="0"/>
            <a:t>National Level</a:t>
          </a:r>
          <a:endParaRPr lang="fr-FR" dirty="0"/>
        </a:p>
      </dgm:t>
    </dgm:pt>
    <dgm:pt modelId="{3D145FB3-50A7-42AA-A864-C2E0070A22A3}" type="parTrans" cxnId="{1BDA107C-4C7F-4655-8D82-AC9C7884D599}">
      <dgm:prSet/>
      <dgm:spPr/>
      <dgm:t>
        <a:bodyPr/>
        <a:lstStyle/>
        <a:p>
          <a:endParaRPr lang="fr-FR"/>
        </a:p>
      </dgm:t>
    </dgm:pt>
    <dgm:pt modelId="{286538E8-1C1E-488F-99E2-99F55B181A9D}" type="sibTrans" cxnId="{1BDA107C-4C7F-4655-8D82-AC9C7884D599}">
      <dgm:prSet/>
      <dgm:spPr/>
      <dgm:t>
        <a:bodyPr/>
        <a:lstStyle/>
        <a:p>
          <a:endParaRPr lang="fr-FR"/>
        </a:p>
      </dgm:t>
    </dgm:pt>
    <dgm:pt modelId="{C277D3BA-8AE0-4801-AD37-B7DC42A9DA9C}">
      <dgm:prSet/>
      <dgm:spPr/>
      <dgm:t>
        <a:bodyPr/>
        <a:lstStyle/>
        <a:p>
          <a:pPr rtl="0"/>
          <a:r>
            <a:rPr lang="en-US" dirty="0" smtClean="0"/>
            <a:t>Joint Secretariat </a:t>
          </a:r>
          <a:endParaRPr lang="fr-FR" dirty="0"/>
        </a:p>
      </dgm:t>
    </dgm:pt>
    <dgm:pt modelId="{D5269898-92CC-4C51-BC3A-8CF725225162}" type="parTrans" cxnId="{2FEA76E5-8BCD-4882-8F41-0AC118B5FF45}">
      <dgm:prSet/>
      <dgm:spPr/>
      <dgm:t>
        <a:bodyPr/>
        <a:lstStyle/>
        <a:p>
          <a:endParaRPr lang="fr-FR"/>
        </a:p>
      </dgm:t>
    </dgm:pt>
    <dgm:pt modelId="{EEB3F3CD-BA05-4FF2-B5E9-0DDC0CAAA5F7}" type="sibTrans" cxnId="{2FEA76E5-8BCD-4882-8F41-0AC118B5FF45}">
      <dgm:prSet/>
      <dgm:spPr/>
      <dgm:t>
        <a:bodyPr/>
        <a:lstStyle/>
        <a:p>
          <a:endParaRPr lang="fr-FR"/>
        </a:p>
      </dgm:t>
    </dgm:pt>
    <dgm:pt modelId="{AC05A401-489D-4480-BA31-BAAB69A50ED9}">
      <dgm:prSet/>
      <dgm:spPr/>
      <dgm:t>
        <a:bodyPr/>
        <a:lstStyle/>
        <a:p>
          <a:pPr rtl="0"/>
          <a:r>
            <a:rPr lang="en-US" dirty="0" smtClean="0"/>
            <a:t>Managing Authority</a:t>
          </a:r>
          <a:endParaRPr lang="fr-FR" dirty="0"/>
        </a:p>
      </dgm:t>
    </dgm:pt>
    <dgm:pt modelId="{F7D57C11-8B66-4FED-9FE4-0B528385F38D}" type="parTrans" cxnId="{66A6DA09-652C-413F-8FDC-994484A041B4}">
      <dgm:prSet/>
      <dgm:spPr/>
      <dgm:t>
        <a:bodyPr/>
        <a:lstStyle/>
        <a:p>
          <a:endParaRPr lang="fr-FR"/>
        </a:p>
      </dgm:t>
    </dgm:pt>
    <dgm:pt modelId="{FEF6B4CC-8512-4A67-A3ED-367ACF86A00A}" type="sibTrans" cxnId="{66A6DA09-652C-413F-8FDC-994484A041B4}">
      <dgm:prSet/>
      <dgm:spPr/>
      <dgm:t>
        <a:bodyPr/>
        <a:lstStyle/>
        <a:p>
          <a:endParaRPr lang="fr-FR"/>
        </a:p>
      </dgm:t>
    </dgm:pt>
    <dgm:pt modelId="{003CB667-46EF-4096-AC44-4A7E22371448}">
      <dgm:prSet/>
      <dgm:spPr/>
      <dgm:t>
        <a:bodyPr/>
        <a:lstStyle/>
        <a:p>
          <a:pPr rtl="0"/>
          <a:r>
            <a:rPr lang="en-US" dirty="0" smtClean="0"/>
            <a:t>Certifying Authority</a:t>
          </a:r>
          <a:endParaRPr lang="fr-FR" dirty="0"/>
        </a:p>
      </dgm:t>
    </dgm:pt>
    <dgm:pt modelId="{936E9856-BAC8-455C-BCC6-36B74A8D11C9}" type="parTrans" cxnId="{27547B8E-AD9E-4966-A0C3-DB56715E644E}">
      <dgm:prSet/>
      <dgm:spPr/>
      <dgm:t>
        <a:bodyPr/>
        <a:lstStyle/>
        <a:p>
          <a:endParaRPr lang="fr-FR"/>
        </a:p>
      </dgm:t>
    </dgm:pt>
    <dgm:pt modelId="{71CB8B5D-C42C-41DC-8951-66F1931F7F68}" type="sibTrans" cxnId="{27547B8E-AD9E-4966-A0C3-DB56715E644E}">
      <dgm:prSet/>
      <dgm:spPr/>
      <dgm:t>
        <a:bodyPr/>
        <a:lstStyle/>
        <a:p>
          <a:endParaRPr lang="fr-FR"/>
        </a:p>
      </dgm:t>
    </dgm:pt>
    <dgm:pt modelId="{8A7EA2E6-0D5E-4768-A768-8E29A2501430}">
      <dgm:prSet/>
      <dgm:spPr/>
      <dgm:t>
        <a:bodyPr/>
        <a:lstStyle/>
        <a:p>
          <a:pPr rtl="0"/>
          <a:r>
            <a:rPr lang="en-US" dirty="0" smtClean="0"/>
            <a:t>Lead Partner</a:t>
          </a:r>
          <a:endParaRPr lang="fr-FR" dirty="0"/>
        </a:p>
      </dgm:t>
    </dgm:pt>
    <dgm:pt modelId="{C11DBF32-58F4-4A03-8154-C8E5DF75984F}" type="sibTrans" cxnId="{2A155D4C-268F-4B59-AF68-4F4C5287AB43}">
      <dgm:prSet/>
      <dgm:spPr/>
      <dgm:t>
        <a:bodyPr/>
        <a:lstStyle/>
        <a:p>
          <a:endParaRPr lang="fr-FR"/>
        </a:p>
      </dgm:t>
    </dgm:pt>
    <dgm:pt modelId="{E612955F-C73C-4154-A923-36D2FC4CC414}" type="parTrans" cxnId="{2A155D4C-268F-4B59-AF68-4F4C5287AB43}">
      <dgm:prSet/>
      <dgm:spPr/>
      <dgm:t>
        <a:bodyPr/>
        <a:lstStyle/>
        <a:p>
          <a:endParaRPr lang="fr-FR"/>
        </a:p>
      </dgm:t>
    </dgm:pt>
    <dgm:pt modelId="{737A411F-20A6-4C00-AAAA-77B963448525}">
      <dgm:prSet/>
      <dgm:spPr/>
      <dgm:t>
        <a:bodyPr/>
        <a:lstStyle/>
        <a:p>
          <a:pPr rtl="0"/>
          <a:r>
            <a:rPr lang="en-US" dirty="0" smtClean="0"/>
            <a:t>First Level Control</a:t>
          </a:r>
          <a:endParaRPr lang="fr-FR" dirty="0"/>
        </a:p>
      </dgm:t>
    </dgm:pt>
    <dgm:pt modelId="{F8D08008-627F-4EE2-9BF9-B9339B934091}" type="parTrans" cxnId="{E2F2C11A-F954-443E-8214-A89AA0D4C08A}">
      <dgm:prSet/>
      <dgm:spPr/>
      <dgm:t>
        <a:bodyPr/>
        <a:lstStyle/>
        <a:p>
          <a:endParaRPr lang="fr-FR"/>
        </a:p>
      </dgm:t>
    </dgm:pt>
    <dgm:pt modelId="{030C555D-0A70-46A7-91FD-430B23C9A72D}" type="sibTrans" cxnId="{E2F2C11A-F954-443E-8214-A89AA0D4C08A}">
      <dgm:prSet/>
      <dgm:spPr/>
      <dgm:t>
        <a:bodyPr/>
        <a:lstStyle/>
        <a:p>
          <a:endParaRPr lang="fr-FR"/>
        </a:p>
      </dgm:t>
    </dgm:pt>
    <dgm:pt modelId="{7A9BC59B-5A9D-4601-A790-C06514F2BC01}" type="pres">
      <dgm:prSet presAssocID="{A7CB2087-C6A6-4C1D-8414-65DAB4F207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AA02538-C1F4-45B8-9208-D8A553EB46C2}" type="pres">
      <dgm:prSet presAssocID="{A7CB2087-C6A6-4C1D-8414-65DAB4F2078B}" presName="cycle" presStyleCnt="0"/>
      <dgm:spPr/>
    </dgm:pt>
    <dgm:pt modelId="{8060232A-2961-4482-87DD-8289F56D4009}" type="pres">
      <dgm:prSet presAssocID="{ADAB5EC2-DD35-461F-A267-36140B763982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789E8C-532C-41A8-88B6-6B5A5E82CD6E}" type="pres">
      <dgm:prSet presAssocID="{3041DDD0-6276-448D-A92D-CF54930BB383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BF11E058-5070-4FDE-A033-2433EF1BCF2B}" type="pres">
      <dgm:prSet presAssocID="{DC021EFD-FC53-4CFB-B4C3-4D5920FB3E72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A584F4-C085-4DB1-AA61-0B40F5DD0611}" type="pres">
      <dgm:prSet presAssocID="{737A411F-20A6-4C00-AAAA-77B963448525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1B658C-D3B4-4718-9678-9F75F5F95382}" type="pres">
      <dgm:prSet presAssocID="{CBD8DC39-FAB3-43E4-8B79-6F9B742C73FB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34A6F3-BE0D-4FD5-93E4-CFB432F06E40}" type="pres">
      <dgm:prSet presAssocID="{8A7EA2E6-0D5E-4768-A768-8E29A2501430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01ECB0-6EF4-411A-BD96-2F498C476172}" type="pres">
      <dgm:prSet presAssocID="{C277D3BA-8AE0-4801-AD37-B7DC42A9DA9C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47CCC6-A806-42D5-BFDD-1FB3D9EF9635}" type="pres">
      <dgm:prSet presAssocID="{AC05A401-489D-4480-BA31-BAAB69A50ED9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D9D5AD-ACC4-42EB-A010-7F2D8C9BA5EA}" type="pres">
      <dgm:prSet presAssocID="{003CB667-46EF-4096-AC44-4A7E22371448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1ACE9D5-F31E-415D-A085-3853831B2C73}" type="presOf" srcId="{A7CB2087-C6A6-4C1D-8414-65DAB4F2078B}" destId="{7A9BC59B-5A9D-4601-A790-C06514F2BC01}" srcOrd="0" destOrd="0" presId="urn:microsoft.com/office/officeart/2005/8/layout/cycle3"/>
    <dgm:cxn modelId="{E2F2C11A-F954-443E-8214-A89AA0D4C08A}" srcId="{A7CB2087-C6A6-4C1D-8414-65DAB4F2078B}" destId="{737A411F-20A6-4C00-AAAA-77B963448525}" srcOrd="2" destOrd="0" parTransId="{F8D08008-627F-4EE2-9BF9-B9339B934091}" sibTransId="{030C555D-0A70-46A7-91FD-430B23C9A72D}"/>
    <dgm:cxn modelId="{96FA2698-C349-4738-8483-848999787ACA}" srcId="{A7CB2087-C6A6-4C1D-8414-65DAB4F2078B}" destId="{DC021EFD-FC53-4CFB-B4C3-4D5920FB3E72}" srcOrd="1" destOrd="0" parTransId="{74BC0B6D-2AA6-4680-894A-DA5065766F20}" sibTransId="{A371D645-6F56-4EB0-88B2-558A2E01735C}"/>
    <dgm:cxn modelId="{27547B8E-AD9E-4966-A0C3-DB56715E644E}" srcId="{A7CB2087-C6A6-4C1D-8414-65DAB4F2078B}" destId="{003CB667-46EF-4096-AC44-4A7E22371448}" srcOrd="7" destOrd="0" parTransId="{936E9856-BAC8-455C-BCC6-36B74A8D11C9}" sibTransId="{71CB8B5D-C42C-41DC-8951-66F1931F7F68}"/>
    <dgm:cxn modelId="{1AE7D695-12DA-4715-8E2B-D86D42868608}" type="presOf" srcId="{8A7EA2E6-0D5E-4768-A768-8E29A2501430}" destId="{7634A6F3-BE0D-4FD5-93E4-CFB432F06E40}" srcOrd="0" destOrd="0" presId="urn:microsoft.com/office/officeart/2005/8/layout/cycle3"/>
    <dgm:cxn modelId="{709B5874-1BA5-4767-B1B2-DD973B460DFD}" type="presOf" srcId="{CBD8DC39-FAB3-43E4-8B79-6F9B742C73FB}" destId="{671B658C-D3B4-4718-9678-9F75F5F95382}" srcOrd="0" destOrd="0" presId="urn:microsoft.com/office/officeart/2005/8/layout/cycle3"/>
    <dgm:cxn modelId="{6E792181-9E4B-429F-9241-50A52B740870}" type="presOf" srcId="{003CB667-46EF-4096-AC44-4A7E22371448}" destId="{5ED9D5AD-ACC4-42EB-A010-7F2D8C9BA5EA}" srcOrd="0" destOrd="0" presId="urn:microsoft.com/office/officeart/2005/8/layout/cycle3"/>
    <dgm:cxn modelId="{B4F97A0F-37E4-4C7F-8A8E-9DFEEF3D0B79}" srcId="{A7CB2087-C6A6-4C1D-8414-65DAB4F2078B}" destId="{ADAB5EC2-DD35-461F-A267-36140B763982}" srcOrd="0" destOrd="0" parTransId="{7F1EB6CC-AA7A-4CBB-91A1-FDCE9739EC98}" sibTransId="{3041DDD0-6276-448D-A92D-CF54930BB383}"/>
    <dgm:cxn modelId="{ED963BE1-E1DD-4F7A-9D47-9DC3DFC66799}" type="presOf" srcId="{ADAB5EC2-DD35-461F-A267-36140B763982}" destId="{8060232A-2961-4482-87DD-8289F56D4009}" srcOrd="0" destOrd="0" presId="urn:microsoft.com/office/officeart/2005/8/layout/cycle3"/>
    <dgm:cxn modelId="{1BDA107C-4C7F-4655-8D82-AC9C7884D599}" srcId="{A7CB2087-C6A6-4C1D-8414-65DAB4F2078B}" destId="{CBD8DC39-FAB3-43E4-8B79-6F9B742C73FB}" srcOrd="3" destOrd="0" parTransId="{3D145FB3-50A7-42AA-A864-C2E0070A22A3}" sibTransId="{286538E8-1C1E-488F-99E2-99F55B181A9D}"/>
    <dgm:cxn modelId="{CB393712-E45C-4F84-89DF-5FFDE2FEA23B}" type="presOf" srcId="{C277D3BA-8AE0-4801-AD37-B7DC42A9DA9C}" destId="{B001ECB0-6EF4-411A-BD96-2F498C476172}" srcOrd="0" destOrd="0" presId="urn:microsoft.com/office/officeart/2005/8/layout/cycle3"/>
    <dgm:cxn modelId="{550EA8A3-B55D-482F-B4C6-F765D096FF04}" type="presOf" srcId="{DC021EFD-FC53-4CFB-B4C3-4D5920FB3E72}" destId="{BF11E058-5070-4FDE-A033-2433EF1BCF2B}" srcOrd="0" destOrd="0" presId="urn:microsoft.com/office/officeart/2005/8/layout/cycle3"/>
    <dgm:cxn modelId="{66A6DA09-652C-413F-8FDC-994484A041B4}" srcId="{A7CB2087-C6A6-4C1D-8414-65DAB4F2078B}" destId="{AC05A401-489D-4480-BA31-BAAB69A50ED9}" srcOrd="6" destOrd="0" parTransId="{F7D57C11-8B66-4FED-9FE4-0B528385F38D}" sibTransId="{FEF6B4CC-8512-4A67-A3ED-367ACF86A00A}"/>
    <dgm:cxn modelId="{2A155D4C-268F-4B59-AF68-4F4C5287AB43}" srcId="{A7CB2087-C6A6-4C1D-8414-65DAB4F2078B}" destId="{8A7EA2E6-0D5E-4768-A768-8E29A2501430}" srcOrd="4" destOrd="0" parTransId="{E612955F-C73C-4154-A923-36D2FC4CC414}" sibTransId="{C11DBF32-58F4-4A03-8154-C8E5DF75984F}"/>
    <dgm:cxn modelId="{45FDA8A0-AC8A-4CF4-9B25-99DFCE9D4AB5}" type="presOf" srcId="{737A411F-20A6-4C00-AAAA-77B963448525}" destId="{79A584F4-C085-4DB1-AA61-0B40F5DD0611}" srcOrd="0" destOrd="0" presId="urn:microsoft.com/office/officeart/2005/8/layout/cycle3"/>
    <dgm:cxn modelId="{2FEA76E5-8BCD-4882-8F41-0AC118B5FF45}" srcId="{A7CB2087-C6A6-4C1D-8414-65DAB4F2078B}" destId="{C277D3BA-8AE0-4801-AD37-B7DC42A9DA9C}" srcOrd="5" destOrd="0" parTransId="{D5269898-92CC-4C51-BC3A-8CF725225162}" sibTransId="{EEB3F3CD-BA05-4FF2-B5E9-0DDC0CAAA5F7}"/>
    <dgm:cxn modelId="{2374AF4B-80CF-45BC-86A5-483D1E542FF7}" type="presOf" srcId="{3041DDD0-6276-448D-A92D-CF54930BB383}" destId="{32789E8C-532C-41A8-88B6-6B5A5E82CD6E}" srcOrd="0" destOrd="0" presId="urn:microsoft.com/office/officeart/2005/8/layout/cycle3"/>
    <dgm:cxn modelId="{2BAD96A3-676C-4217-BDB7-BEA9CB504680}" type="presOf" srcId="{AC05A401-489D-4480-BA31-BAAB69A50ED9}" destId="{2B47CCC6-A806-42D5-BFDD-1FB3D9EF9635}" srcOrd="0" destOrd="0" presId="urn:microsoft.com/office/officeart/2005/8/layout/cycle3"/>
    <dgm:cxn modelId="{69C2CB13-A517-47F1-BBBE-358F2087DECA}" type="presParOf" srcId="{7A9BC59B-5A9D-4601-A790-C06514F2BC01}" destId="{8AA02538-C1F4-45B8-9208-D8A553EB46C2}" srcOrd="0" destOrd="0" presId="urn:microsoft.com/office/officeart/2005/8/layout/cycle3"/>
    <dgm:cxn modelId="{D76D4BDC-4698-451D-B452-7250B80686B1}" type="presParOf" srcId="{8AA02538-C1F4-45B8-9208-D8A553EB46C2}" destId="{8060232A-2961-4482-87DD-8289F56D4009}" srcOrd="0" destOrd="0" presId="urn:microsoft.com/office/officeart/2005/8/layout/cycle3"/>
    <dgm:cxn modelId="{C8ECFC26-FDE4-4AAB-B709-C2E9091065F0}" type="presParOf" srcId="{8AA02538-C1F4-45B8-9208-D8A553EB46C2}" destId="{32789E8C-532C-41A8-88B6-6B5A5E82CD6E}" srcOrd="1" destOrd="0" presId="urn:microsoft.com/office/officeart/2005/8/layout/cycle3"/>
    <dgm:cxn modelId="{6D5B8822-D740-4638-A504-31BDA97B9752}" type="presParOf" srcId="{8AA02538-C1F4-45B8-9208-D8A553EB46C2}" destId="{BF11E058-5070-4FDE-A033-2433EF1BCF2B}" srcOrd="2" destOrd="0" presId="urn:microsoft.com/office/officeart/2005/8/layout/cycle3"/>
    <dgm:cxn modelId="{1A80815D-6B37-4098-9B7C-093168129607}" type="presParOf" srcId="{8AA02538-C1F4-45B8-9208-D8A553EB46C2}" destId="{79A584F4-C085-4DB1-AA61-0B40F5DD0611}" srcOrd="3" destOrd="0" presId="urn:microsoft.com/office/officeart/2005/8/layout/cycle3"/>
    <dgm:cxn modelId="{9116D387-88F1-423E-A682-B9BD175C2CA1}" type="presParOf" srcId="{8AA02538-C1F4-45B8-9208-D8A553EB46C2}" destId="{671B658C-D3B4-4718-9678-9F75F5F95382}" srcOrd="4" destOrd="0" presId="urn:microsoft.com/office/officeart/2005/8/layout/cycle3"/>
    <dgm:cxn modelId="{A45E3E54-5ED7-47C6-BED8-40562B919D5D}" type="presParOf" srcId="{8AA02538-C1F4-45B8-9208-D8A553EB46C2}" destId="{7634A6F3-BE0D-4FD5-93E4-CFB432F06E40}" srcOrd="5" destOrd="0" presId="urn:microsoft.com/office/officeart/2005/8/layout/cycle3"/>
    <dgm:cxn modelId="{47D42FC2-88D7-4960-B14D-6A6A0251A45C}" type="presParOf" srcId="{8AA02538-C1F4-45B8-9208-D8A553EB46C2}" destId="{B001ECB0-6EF4-411A-BD96-2F498C476172}" srcOrd="6" destOrd="0" presId="urn:microsoft.com/office/officeart/2005/8/layout/cycle3"/>
    <dgm:cxn modelId="{7D841700-DC66-4001-94A5-FC2BF5BE8FCA}" type="presParOf" srcId="{8AA02538-C1F4-45B8-9208-D8A553EB46C2}" destId="{2B47CCC6-A806-42D5-BFDD-1FB3D9EF9635}" srcOrd="7" destOrd="0" presId="urn:microsoft.com/office/officeart/2005/8/layout/cycle3"/>
    <dgm:cxn modelId="{80AC97FE-EC7E-42D6-AE9B-F9D5E970CCE3}" type="presParOf" srcId="{8AA02538-C1F4-45B8-9208-D8A553EB46C2}" destId="{5ED9D5AD-ACC4-42EB-A010-7F2D8C9BA5EA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0BB663-75C4-4F8D-ACB2-A5986ED7769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D2BBB2-F132-4BA7-A089-0354D7DD0325}">
      <dgm:prSet phldrT="[Texto]" custT="1"/>
      <dgm:spPr/>
      <dgm:t>
        <a:bodyPr/>
        <a:lstStyle/>
        <a:p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</a:t>
          </a:r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A: </a:t>
          </a:r>
        </a:p>
        <a:p>
          <a:r>
            <a:rPr lang="es-ES" sz="1600" dirty="0" smtClean="0">
              <a:effectLst/>
            </a:rPr>
            <a:t>staff </a:t>
          </a:r>
          <a:r>
            <a:rPr lang="es-ES" sz="1600" dirty="0" err="1" smtClean="0">
              <a:effectLst/>
            </a:rPr>
            <a:t>working</a:t>
          </a:r>
          <a:r>
            <a:rPr lang="es-ES" sz="1600" dirty="0" smtClean="0">
              <a:effectLst/>
            </a:rPr>
            <a:t> full-time in </a:t>
          </a:r>
          <a:r>
            <a:rPr lang="es-ES" sz="1600" dirty="0" err="1" smtClean="0">
              <a:effectLst/>
            </a:rPr>
            <a:t>the</a:t>
          </a:r>
          <a:r>
            <a:rPr lang="es-ES" sz="1600" dirty="0" smtClean="0">
              <a:effectLst/>
            </a:rPr>
            <a:t> </a:t>
          </a:r>
          <a:r>
            <a:rPr lang="es-ES" sz="1600" dirty="0" err="1" smtClean="0">
              <a:effectLst/>
            </a:rPr>
            <a:t>project</a:t>
          </a:r>
          <a:endParaRPr lang="es-ES" sz="1600" dirty="0">
            <a:effectLst/>
          </a:endParaRPr>
        </a:p>
      </dgm:t>
    </dgm:pt>
    <dgm:pt modelId="{CA05BD29-CFAA-4258-A724-CA886EA960B6}" type="parTrans" cxnId="{A540C914-DF09-44EE-B1A2-D02D7882D6B5}">
      <dgm:prSet/>
      <dgm:spPr/>
      <dgm:t>
        <a:bodyPr/>
        <a:lstStyle/>
        <a:p>
          <a:endParaRPr lang="es-ES" sz="1800"/>
        </a:p>
      </dgm:t>
    </dgm:pt>
    <dgm:pt modelId="{7859B295-7A14-4584-84A0-FEAE7B6DD2AE}" type="sibTrans" cxnId="{A540C914-DF09-44EE-B1A2-D02D7882D6B5}">
      <dgm:prSet custT="1"/>
      <dgm:spPr>
        <a:noFill/>
      </dgm:spPr>
      <dgm:t>
        <a:bodyPr/>
        <a:lstStyle/>
        <a:p>
          <a:endParaRPr lang="es-ES" sz="1800"/>
        </a:p>
      </dgm:t>
    </dgm:pt>
    <dgm:pt modelId="{998E4A3C-68FB-4EB1-8038-1DF8127E8A0C}">
      <dgm:prSet phldrT="[Texto]" custT="1"/>
      <dgm:spPr>
        <a:solidFill>
          <a:srgbClr val="C10076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</a:t>
          </a:r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B: </a:t>
          </a:r>
        </a:p>
        <a:p>
          <a:r>
            <a: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staff </a:t>
          </a:r>
          <a:r>
            <a:rPr lang="es-ES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working</a:t>
          </a:r>
          <a:r>
            <a: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dirty="0" err="1" smtClean="0">
              <a:effectLst/>
            </a:rPr>
            <a:t>part</a:t>
          </a:r>
          <a:r>
            <a:rPr lang="es-ES" sz="1600" dirty="0" smtClean="0">
              <a:effectLst/>
            </a:rPr>
            <a:t>-time in </a:t>
          </a:r>
          <a:r>
            <a:rPr lang="es-ES" sz="1600" dirty="0" err="1" smtClean="0">
              <a:effectLst/>
            </a:rPr>
            <a:t>the</a:t>
          </a:r>
          <a:r>
            <a:rPr lang="es-ES" sz="1600" dirty="0" smtClean="0">
              <a:effectLst/>
            </a:rPr>
            <a:t> </a:t>
          </a:r>
          <a:r>
            <a:rPr lang="es-ES" sz="1600" dirty="0" err="1" smtClean="0">
              <a:effectLst/>
            </a:rPr>
            <a:t>project</a:t>
          </a:r>
          <a:r>
            <a:rPr lang="es-ES" sz="1600" dirty="0" smtClean="0">
              <a:effectLst/>
            </a:rPr>
            <a:t> - </a:t>
          </a:r>
          <a:r>
            <a:rPr lang="es-ES" sz="1600" dirty="0" err="1" smtClean="0">
              <a:effectLst/>
            </a:rPr>
            <a:t>fixed</a:t>
          </a:r>
          <a:r>
            <a:rPr lang="es-ES" sz="1600" dirty="0" smtClean="0">
              <a:effectLst/>
            </a:rPr>
            <a:t> % of time </a:t>
          </a:r>
          <a:r>
            <a:rPr lang="es-ES" sz="1600" dirty="0" err="1" smtClean="0">
              <a:effectLst/>
            </a:rPr>
            <a:t>worked</a:t>
          </a:r>
          <a:endParaRPr lang="es-ES" sz="1600" dirty="0">
            <a:effectLst/>
          </a:endParaRPr>
        </a:p>
      </dgm:t>
    </dgm:pt>
    <dgm:pt modelId="{FE2CEB5F-7ABA-4660-A366-D47273F154E7}" type="parTrans" cxnId="{6EB72C0E-AC57-4A31-BBB8-D945EEB98350}">
      <dgm:prSet/>
      <dgm:spPr/>
      <dgm:t>
        <a:bodyPr/>
        <a:lstStyle/>
        <a:p>
          <a:endParaRPr lang="es-ES" sz="1800"/>
        </a:p>
      </dgm:t>
    </dgm:pt>
    <dgm:pt modelId="{A10CF015-582F-425F-87FC-3D43C2216E84}" type="sibTrans" cxnId="{6EB72C0E-AC57-4A31-BBB8-D945EEB98350}">
      <dgm:prSet custT="1"/>
      <dgm:spPr>
        <a:noFill/>
      </dgm:spPr>
      <dgm:t>
        <a:bodyPr/>
        <a:lstStyle/>
        <a:p>
          <a:endParaRPr lang="es-ES" sz="1800"/>
        </a:p>
      </dgm:t>
    </dgm:pt>
    <dgm:pt modelId="{FD7D8D1A-3AC9-4441-8B6F-A588D8050B64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</a:t>
          </a:r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C: </a:t>
          </a:r>
        </a:p>
        <a:p>
          <a:r>
            <a:rPr lang="es-ES" sz="1600" dirty="0" err="1" smtClean="0">
              <a:effectLst/>
            </a:rPr>
            <a:t>part</a:t>
          </a:r>
          <a:r>
            <a:rPr lang="es-ES" sz="1600" dirty="0" smtClean="0">
              <a:effectLst/>
            </a:rPr>
            <a:t>-time in </a:t>
          </a:r>
          <a:r>
            <a:rPr lang="es-ES" sz="1600" dirty="0" err="1" smtClean="0">
              <a:effectLst/>
            </a:rPr>
            <a:t>the</a:t>
          </a:r>
          <a:r>
            <a:rPr lang="es-ES" sz="1600" dirty="0" smtClean="0">
              <a:effectLst/>
            </a:rPr>
            <a:t> </a:t>
          </a:r>
          <a:r>
            <a:rPr lang="es-ES" sz="1600" dirty="0" err="1" smtClean="0">
              <a:effectLst/>
            </a:rPr>
            <a:t>project</a:t>
          </a:r>
          <a:r>
            <a:rPr lang="es-ES" sz="1600" dirty="0" smtClean="0">
              <a:effectLst/>
            </a:rPr>
            <a:t> - flexible </a:t>
          </a:r>
          <a:r>
            <a:rPr lang="es-ES" sz="1600" dirty="0" err="1" smtClean="0">
              <a:effectLst/>
            </a:rPr>
            <a:t>number</a:t>
          </a:r>
          <a:r>
            <a:rPr lang="es-ES" sz="1600" dirty="0" smtClean="0">
              <a:effectLst/>
            </a:rPr>
            <a:t> of </a:t>
          </a:r>
          <a:r>
            <a:rPr lang="es-ES" sz="1600" dirty="0" err="1" smtClean="0">
              <a:effectLst/>
            </a:rPr>
            <a:t>hours</a:t>
          </a:r>
          <a:endParaRPr lang="es-ES" sz="1600" dirty="0">
            <a:effectLst/>
          </a:endParaRPr>
        </a:p>
      </dgm:t>
    </dgm:pt>
    <dgm:pt modelId="{E857460A-2713-4051-9194-A3CAF09F2C9E}" type="parTrans" cxnId="{270CF49A-2929-4253-8B5A-23B67D3139AE}">
      <dgm:prSet/>
      <dgm:spPr/>
      <dgm:t>
        <a:bodyPr/>
        <a:lstStyle/>
        <a:p>
          <a:endParaRPr lang="es-ES" sz="1800"/>
        </a:p>
      </dgm:t>
    </dgm:pt>
    <dgm:pt modelId="{4DCB9769-16F2-47DE-9E3B-75699D31FB94}" type="sibTrans" cxnId="{270CF49A-2929-4253-8B5A-23B67D3139AE}">
      <dgm:prSet custT="1"/>
      <dgm:spPr>
        <a:noFill/>
      </dgm:spPr>
      <dgm:t>
        <a:bodyPr/>
        <a:lstStyle/>
        <a:p>
          <a:endParaRPr lang="es-ES" sz="1800"/>
        </a:p>
      </dgm:t>
    </dgm:pt>
    <dgm:pt modelId="{467C7304-D99C-4F95-BDD1-4126840A4E83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</a:t>
          </a:r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D:</a:t>
          </a:r>
        </a:p>
        <a:p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taff </a:t>
          </a:r>
          <a:r>
            <a:rPr lang="es-ES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es-ES" sz="1600" dirty="0" err="1" smtClean="0">
              <a:effectLst/>
            </a:rPr>
            <a:t>ontracted</a:t>
          </a:r>
          <a:r>
            <a:rPr lang="es-ES" sz="1600" dirty="0" smtClean="0">
              <a:effectLst/>
            </a:rPr>
            <a:t> </a:t>
          </a:r>
          <a:r>
            <a:rPr lang="es-ES" sz="1600" dirty="0" err="1" smtClean="0">
              <a:effectLst/>
            </a:rPr>
            <a:t>on</a:t>
          </a:r>
          <a:r>
            <a:rPr lang="es-ES" sz="1600" dirty="0" smtClean="0">
              <a:effectLst/>
            </a:rPr>
            <a:t> </a:t>
          </a:r>
          <a:r>
            <a:rPr lang="es-ES" sz="1600" dirty="0" err="1" smtClean="0">
              <a:effectLst/>
            </a:rPr>
            <a:t>an</a:t>
          </a:r>
          <a:r>
            <a:rPr lang="es-ES" sz="1600" dirty="0" smtClean="0">
              <a:effectLst/>
            </a:rPr>
            <a:t> </a:t>
          </a:r>
          <a:r>
            <a:rPr lang="es-ES" sz="1600" dirty="0" err="1" smtClean="0">
              <a:effectLst/>
            </a:rPr>
            <a:t>hourly</a:t>
          </a:r>
          <a:r>
            <a:rPr lang="es-ES" sz="1600" dirty="0" smtClean="0">
              <a:effectLst/>
            </a:rPr>
            <a:t> </a:t>
          </a:r>
          <a:r>
            <a:rPr lang="es-ES" sz="1600" dirty="0" err="1" smtClean="0">
              <a:effectLst/>
            </a:rPr>
            <a:t>basis</a:t>
          </a:r>
          <a:endParaRPr lang="es-ES" sz="1600" dirty="0">
            <a:effectLst/>
          </a:endParaRPr>
        </a:p>
      </dgm:t>
    </dgm:pt>
    <dgm:pt modelId="{19C67373-A63D-4CE1-9461-FF7628245F12}" type="parTrans" cxnId="{5A68092A-58E2-465C-AA94-8D23650F7BA8}">
      <dgm:prSet/>
      <dgm:spPr/>
      <dgm:t>
        <a:bodyPr/>
        <a:lstStyle/>
        <a:p>
          <a:endParaRPr lang="es-ES" sz="1800"/>
        </a:p>
      </dgm:t>
    </dgm:pt>
    <dgm:pt modelId="{16728586-1FF4-4A9B-8060-0C55DAFBB479}" type="sibTrans" cxnId="{5A68092A-58E2-465C-AA94-8D23650F7BA8}">
      <dgm:prSet custT="1"/>
      <dgm:spPr>
        <a:noFill/>
      </dgm:spPr>
      <dgm:t>
        <a:bodyPr/>
        <a:lstStyle/>
        <a:p>
          <a:endParaRPr lang="es-ES" sz="1800"/>
        </a:p>
      </dgm:t>
    </dgm:pt>
    <dgm:pt modelId="{9B74CDC3-5E28-414C-A0D7-FAA466E0CACA}" type="pres">
      <dgm:prSet presAssocID="{DF0BB663-75C4-4F8D-ACB2-A5986ED776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85DE99-3C97-4859-8369-624EBD352C9E}" type="pres">
      <dgm:prSet presAssocID="{15D2BBB2-F132-4BA7-A089-0354D7DD0325}" presName="node" presStyleLbl="node1" presStyleIdx="0" presStyleCnt="4" custScaleX="163502" custScaleY="156089" custRadScaleRad="123844" custRadScaleInc="-1078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600A19-DC48-497E-B3FB-A67DBB66F257}" type="pres">
      <dgm:prSet presAssocID="{7859B295-7A14-4584-84A0-FEAE7B6DD2AE}" presName="sibTrans" presStyleLbl="sibTrans2D1" presStyleIdx="0" presStyleCnt="4"/>
      <dgm:spPr/>
      <dgm:t>
        <a:bodyPr/>
        <a:lstStyle/>
        <a:p>
          <a:endParaRPr lang="es-ES"/>
        </a:p>
      </dgm:t>
    </dgm:pt>
    <dgm:pt modelId="{B10D6926-8EC8-4949-81F0-CB699435BFD1}" type="pres">
      <dgm:prSet presAssocID="{7859B295-7A14-4584-84A0-FEAE7B6DD2AE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1EC85891-3467-44B9-B6C4-A3862EB45EE3}" type="pres">
      <dgm:prSet presAssocID="{998E4A3C-68FB-4EB1-8038-1DF8127E8A0C}" presName="node" presStyleLbl="node1" presStyleIdx="1" presStyleCnt="4" custScaleX="163502" custScaleY="149129" custRadScaleRad="112494" custRadScaleInc="-1022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1DB8F-9780-4F5B-B47B-D5C484B30FDA}" type="pres">
      <dgm:prSet presAssocID="{A10CF015-582F-425F-87FC-3D43C2216E84}" presName="sibTrans" presStyleLbl="sibTrans2D1" presStyleIdx="1" presStyleCnt="4"/>
      <dgm:spPr/>
      <dgm:t>
        <a:bodyPr/>
        <a:lstStyle/>
        <a:p>
          <a:endParaRPr lang="es-ES"/>
        </a:p>
      </dgm:t>
    </dgm:pt>
    <dgm:pt modelId="{3DA9B01B-F6D6-4CA4-A64E-2F556A386839}" type="pres">
      <dgm:prSet presAssocID="{A10CF015-582F-425F-87FC-3D43C2216E84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5BE082DA-1856-4AD7-BA0B-3234E4967A03}" type="pres">
      <dgm:prSet presAssocID="{FD7D8D1A-3AC9-4441-8B6F-A588D8050B64}" presName="node" presStyleLbl="node1" presStyleIdx="2" presStyleCnt="4" custScaleX="163502" custScaleY="156089" custRadScaleRad="111403" custRadScaleInc="-1072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74CFBF-01B5-489C-88D4-70EAB1F06973}" type="pres">
      <dgm:prSet presAssocID="{4DCB9769-16F2-47DE-9E3B-75699D31FB94}" presName="sibTrans" presStyleLbl="sibTrans2D1" presStyleIdx="2" presStyleCnt="4"/>
      <dgm:spPr/>
      <dgm:t>
        <a:bodyPr/>
        <a:lstStyle/>
        <a:p>
          <a:endParaRPr lang="es-ES"/>
        </a:p>
      </dgm:t>
    </dgm:pt>
    <dgm:pt modelId="{3A9B7EE0-6623-4B50-8199-D4EFBB879B62}" type="pres">
      <dgm:prSet presAssocID="{4DCB9769-16F2-47DE-9E3B-75699D31FB94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27DE32FA-34DB-481F-8F81-9018227EAE4A}" type="pres">
      <dgm:prSet presAssocID="{467C7304-D99C-4F95-BDD1-4126840A4E83}" presName="node" presStyleLbl="node1" presStyleIdx="3" presStyleCnt="4" custScaleX="163502" custScaleY="156089" custRadScaleRad="121961" custRadScaleInc="-950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59D8F5-3318-4CD7-878A-CF529FA76678}" type="pres">
      <dgm:prSet presAssocID="{16728586-1FF4-4A9B-8060-0C55DAFBB479}" presName="sibTrans" presStyleLbl="sibTrans2D1" presStyleIdx="3" presStyleCnt="4"/>
      <dgm:spPr/>
      <dgm:t>
        <a:bodyPr/>
        <a:lstStyle/>
        <a:p>
          <a:endParaRPr lang="es-ES"/>
        </a:p>
      </dgm:t>
    </dgm:pt>
    <dgm:pt modelId="{4FFC179A-F7A4-47FE-89CD-3ED485A360FC}" type="pres">
      <dgm:prSet presAssocID="{16728586-1FF4-4A9B-8060-0C55DAFBB479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AE3DF20A-3B6B-4728-877E-2B714887268F}" type="presOf" srcId="{16728586-1FF4-4A9B-8060-0C55DAFBB479}" destId="{4FFC179A-F7A4-47FE-89CD-3ED485A360FC}" srcOrd="1" destOrd="0" presId="urn:microsoft.com/office/officeart/2005/8/layout/cycle2"/>
    <dgm:cxn modelId="{0D793C3F-CBC2-4EBC-8E46-0C6EEE4AFC6B}" type="presOf" srcId="{998E4A3C-68FB-4EB1-8038-1DF8127E8A0C}" destId="{1EC85891-3467-44B9-B6C4-A3862EB45EE3}" srcOrd="0" destOrd="0" presId="urn:microsoft.com/office/officeart/2005/8/layout/cycle2"/>
    <dgm:cxn modelId="{22D2F6C1-F303-43FA-B214-8C42AB971E48}" type="presOf" srcId="{A10CF015-582F-425F-87FC-3D43C2216E84}" destId="{8CD1DB8F-9780-4F5B-B47B-D5C484B30FDA}" srcOrd="0" destOrd="0" presId="urn:microsoft.com/office/officeart/2005/8/layout/cycle2"/>
    <dgm:cxn modelId="{5A68092A-58E2-465C-AA94-8D23650F7BA8}" srcId="{DF0BB663-75C4-4F8D-ACB2-A5986ED77698}" destId="{467C7304-D99C-4F95-BDD1-4126840A4E83}" srcOrd="3" destOrd="0" parTransId="{19C67373-A63D-4CE1-9461-FF7628245F12}" sibTransId="{16728586-1FF4-4A9B-8060-0C55DAFBB479}"/>
    <dgm:cxn modelId="{0B78406E-E670-4333-8AE3-7C53595847BA}" type="presOf" srcId="{4DCB9769-16F2-47DE-9E3B-75699D31FB94}" destId="{3A9B7EE0-6623-4B50-8199-D4EFBB879B62}" srcOrd="1" destOrd="0" presId="urn:microsoft.com/office/officeart/2005/8/layout/cycle2"/>
    <dgm:cxn modelId="{270CF49A-2929-4253-8B5A-23B67D3139AE}" srcId="{DF0BB663-75C4-4F8D-ACB2-A5986ED77698}" destId="{FD7D8D1A-3AC9-4441-8B6F-A588D8050B64}" srcOrd="2" destOrd="0" parTransId="{E857460A-2713-4051-9194-A3CAF09F2C9E}" sibTransId="{4DCB9769-16F2-47DE-9E3B-75699D31FB94}"/>
    <dgm:cxn modelId="{332A63BB-1057-4FDC-84EB-E416E1BBD492}" type="presOf" srcId="{16728586-1FF4-4A9B-8060-0C55DAFBB479}" destId="{0C59D8F5-3318-4CD7-878A-CF529FA76678}" srcOrd="0" destOrd="0" presId="urn:microsoft.com/office/officeart/2005/8/layout/cycle2"/>
    <dgm:cxn modelId="{B5238434-84F9-4FEA-B7E1-B58038641E0B}" type="presOf" srcId="{467C7304-D99C-4F95-BDD1-4126840A4E83}" destId="{27DE32FA-34DB-481F-8F81-9018227EAE4A}" srcOrd="0" destOrd="0" presId="urn:microsoft.com/office/officeart/2005/8/layout/cycle2"/>
    <dgm:cxn modelId="{6EB72C0E-AC57-4A31-BBB8-D945EEB98350}" srcId="{DF0BB663-75C4-4F8D-ACB2-A5986ED77698}" destId="{998E4A3C-68FB-4EB1-8038-1DF8127E8A0C}" srcOrd="1" destOrd="0" parTransId="{FE2CEB5F-7ABA-4660-A366-D47273F154E7}" sibTransId="{A10CF015-582F-425F-87FC-3D43C2216E84}"/>
    <dgm:cxn modelId="{A540C914-DF09-44EE-B1A2-D02D7882D6B5}" srcId="{DF0BB663-75C4-4F8D-ACB2-A5986ED77698}" destId="{15D2BBB2-F132-4BA7-A089-0354D7DD0325}" srcOrd="0" destOrd="0" parTransId="{CA05BD29-CFAA-4258-A724-CA886EA960B6}" sibTransId="{7859B295-7A14-4584-84A0-FEAE7B6DD2AE}"/>
    <dgm:cxn modelId="{DF646EF9-79D5-40A9-9111-3E3D50AF2BBB}" type="presOf" srcId="{7859B295-7A14-4584-84A0-FEAE7B6DD2AE}" destId="{B10D6926-8EC8-4949-81F0-CB699435BFD1}" srcOrd="1" destOrd="0" presId="urn:microsoft.com/office/officeart/2005/8/layout/cycle2"/>
    <dgm:cxn modelId="{C9B110BA-7D59-4F8D-B693-F2F8A016A0B4}" type="presOf" srcId="{A10CF015-582F-425F-87FC-3D43C2216E84}" destId="{3DA9B01B-F6D6-4CA4-A64E-2F556A386839}" srcOrd="1" destOrd="0" presId="urn:microsoft.com/office/officeart/2005/8/layout/cycle2"/>
    <dgm:cxn modelId="{AECB3FEA-1309-459D-B174-1F4655A90FCB}" type="presOf" srcId="{15D2BBB2-F132-4BA7-A089-0354D7DD0325}" destId="{E385DE99-3C97-4859-8369-624EBD352C9E}" srcOrd="0" destOrd="0" presId="urn:microsoft.com/office/officeart/2005/8/layout/cycle2"/>
    <dgm:cxn modelId="{41637F6D-9EC0-44B5-8B3B-9931921417EF}" type="presOf" srcId="{4DCB9769-16F2-47DE-9E3B-75699D31FB94}" destId="{4274CFBF-01B5-489C-88D4-70EAB1F06973}" srcOrd="0" destOrd="0" presId="urn:microsoft.com/office/officeart/2005/8/layout/cycle2"/>
    <dgm:cxn modelId="{1D79B86A-92F4-4EB6-8307-C626377F9666}" type="presOf" srcId="{DF0BB663-75C4-4F8D-ACB2-A5986ED77698}" destId="{9B74CDC3-5E28-414C-A0D7-FAA466E0CACA}" srcOrd="0" destOrd="0" presId="urn:microsoft.com/office/officeart/2005/8/layout/cycle2"/>
    <dgm:cxn modelId="{4BBB75B9-08D8-4EC9-8934-9CB424663408}" type="presOf" srcId="{FD7D8D1A-3AC9-4441-8B6F-A588D8050B64}" destId="{5BE082DA-1856-4AD7-BA0B-3234E4967A03}" srcOrd="0" destOrd="0" presId="urn:microsoft.com/office/officeart/2005/8/layout/cycle2"/>
    <dgm:cxn modelId="{EF2800D7-52CF-446A-BD42-685D31FFA615}" type="presOf" srcId="{7859B295-7A14-4584-84A0-FEAE7B6DD2AE}" destId="{BE600A19-DC48-497E-B3FB-A67DBB66F257}" srcOrd="0" destOrd="0" presId="urn:microsoft.com/office/officeart/2005/8/layout/cycle2"/>
    <dgm:cxn modelId="{E5A7D41A-45C4-41B5-A18E-706E54490122}" type="presParOf" srcId="{9B74CDC3-5E28-414C-A0D7-FAA466E0CACA}" destId="{E385DE99-3C97-4859-8369-624EBD352C9E}" srcOrd="0" destOrd="0" presId="urn:microsoft.com/office/officeart/2005/8/layout/cycle2"/>
    <dgm:cxn modelId="{0FB72746-7100-467F-84C7-5480C8FE2336}" type="presParOf" srcId="{9B74CDC3-5E28-414C-A0D7-FAA466E0CACA}" destId="{BE600A19-DC48-497E-B3FB-A67DBB66F257}" srcOrd="1" destOrd="0" presId="urn:microsoft.com/office/officeart/2005/8/layout/cycle2"/>
    <dgm:cxn modelId="{A1F1AD02-435E-4EA9-968F-BCD158624BD4}" type="presParOf" srcId="{BE600A19-DC48-497E-B3FB-A67DBB66F257}" destId="{B10D6926-8EC8-4949-81F0-CB699435BFD1}" srcOrd="0" destOrd="0" presId="urn:microsoft.com/office/officeart/2005/8/layout/cycle2"/>
    <dgm:cxn modelId="{27C8CB60-68DF-4BB3-AF94-AAAF8B54F466}" type="presParOf" srcId="{9B74CDC3-5E28-414C-A0D7-FAA466E0CACA}" destId="{1EC85891-3467-44B9-B6C4-A3862EB45EE3}" srcOrd="2" destOrd="0" presId="urn:microsoft.com/office/officeart/2005/8/layout/cycle2"/>
    <dgm:cxn modelId="{816CF147-6C71-4490-9612-393C79713490}" type="presParOf" srcId="{9B74CDC3-5E28-414C-A0D7-FAA466E0CACA}" destId="{8CD1DB8F-9780-4F5B-B47B-D5C484B30FDA}" srcOrd="3" destOrd="0" presId="urn:microsoft.com/office/officeart/2005/8/layout/cycle2"/>
    <dgm:cxn modelId="{8EB9763E-AB8B-4705-A755-F8950427A0EF}" type="presParOf" srcId="{8CD1DB8F-9780-4F5B-B47B-D5C484B30FDA}" destId="{3DA9B01B-F6D6-4CA4-A64E-2F556A386839}" srcOrd="0" destOrd="0" presId="urn:microsoft.com/office/officeart/2005/8/layout/cycle2"/>
    <dgm:cxn modelId="{7B82D82C-D8DC-42C8-8E5C-B6E6DB756F11}" type="presParOf" srcId="{9B74CDC3-5E28-414C-A0D7-FAA466E0CACA}" destId="{5BE082DA-1856-4AD7-BA0B-3234E4967A03}" srcOrd="4" destOrd="0" presId="urn:microsoft.com/office/officeart/2005/8/layout/cycle2"/>
    <dgm:cxn modelId="{F9AEED0A-0B3B-46C2-A96D-51E00DF05B03}" type="presParOf" srcId="{9B74CDC3-5E28-414C-A0D7-FAA466E0CACA}" destId="{4274CFBF-01B5-489C-88D4-70EAB1F06973}" srcOrd="5" destOrd="0" presId="urn:microsoft.com/office/officeart/2005/8/layout/cycle2"/>
    <dgm:cxn modelId="{57F4A650-0F4F-4BE2-93F6-7903DA390F64}" type="presParOf" srcId="{4274CFBF-01B5-489C-88D4-70EAB1F06973}" destId="{3A9B7EE0-6623-4B50-8199-D4EFBB879B62}" srcOrd="0" destOrd="0" presId="urn:microsoft.com/office/officeart/2005/8/layout/cycle2"/>
    <dgm:cxn modelId="{FB6C1E53-0437-47B8-BAC1-EAB86108B97D}" type="presParOf" srcId="{9B74CDC3-5E28-414C-A0D7-FAA466E0CACA}" destId="{27DE32FA-34DB-481F-8F81-9018227EAE4A}" srcOrd="6" destOrd="0" presId="urn:microsoft.com/office/officeart/2005/8/layout/cycle2"/>
    <dgm:cxn modelId="{9C6C77C6-E5EF-4B5D-8CA3-B72A5F244819}" type="presParOf" srcId="{9B74CDC3-5E28-414C-A0D7-FAA466E0CACA}" destId="{0C59D8F5-3318-4CD7-878A-CF529FA76678}" srcOrd="7" destOrd="0" presId="urn:microsoft.com/office/officeart/2005/8/layout/cycle2"/>
    <dgm:cxn modelId="{FC3413D5-0871-4F72-8DBB-8EEB56DFFBCE}" type="presParOf" srcId="{0C59D8F5-3318-4CD7-878A-CF529FA76678}" destId="{4FFC179A-F7A4-47FE-89CD-3ED485A360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0BB663-75C4-4F8D-ACB2-A5986ED7769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7C7304-D99C-4F95-BDD1-4126840A4E8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200" dirty="0" err="1" smtClean="0"/>
            <a:t>Method</a:t>
          </a:r>
          <a:r>
            <a:rPr lang="es-ES" sz="1200" dirty="0" smtClean="0"/>
            <a:t> D: </a:t>
          </a:r>
          <a:r>
            <a:rPr lang="es-ES" sz="1200" dirty="0" err="1" smtClean="0"/>
            <a:t>Contracted</a:t>
          </a:r>
          <a:r>
            <a:rPr lang="es-ES" sz="1200" dirty="0" smtClean="0"/>
            <a:t> </a:t>
          </a:r>
          <a:r>
            <a:rPr lang="es-ES" sz="1200" dirty="0" err="1" smtClean="0"/>
            <a:t>on</a:t>
          </a:r>
          <a:r>
            <a:rPr lang="es-ES" sz="1200" dirty="0" smtClean="0"/>
            <a:t> </a:t>
          </a:r>
          <a:r>
            <a:rPr lang="es-ES" sz="1200" dirty="0" err="1" smtClean="0"/>
            <a:t>an</a:t>
          </a:r>
          <a:r>
            <a:rPr lang="es-ES" sz="1200" dirty="0" smtClean="0"/>
            <a:t> </a:t>
          </a:r>
          <a:r>
            <a:rPr lang="es-ES" sz="1200" dirty="0" err="1" smtClean="0"/>
            <a:t>hourly</a:t>
          </a:r>
          <a:r>
            <a:rPr lang="es-ES" sz="1200" dirty="0" smtClean="0"/>
            <a:t> </a:t>
          </a:r>
          <a:r>
            <a:rPr lang="es-ES" sz="1200" dirty="0" err="1" smtClean="0"/>
            <a:t>basis</a:t>
          </a:r>
          <a:endParaRPr lang="es-ES" sz="1200" dirty="0"/>
        </a:p>
      </dgm:t>
    </dgm:pt>
    <dgm:pt modelId="{19C67373-A63D-4CE1-9461-FF7628245F12}" type="parTrans" cxnId="{5A68092A-58E2-465C-AA94-8D23650F7BA8}">
      <dgm:prSet/>
      <dgm:spPr/>
      <dgm:t>
        <a:bodyPr/>
        <a:lstStyle/>
        <a:p>
          <a:endParaRPr lang="es-ES" sz="1100"/>
        </a:p>
      </dgm:t>
    </dgm:pt>
    <dgm:pt modelId="{16728586-1FF4-4A9B-8060-0C55DAFBB479}" type="sibTrans" cxnId="{5A68092A-58E2-465C-AA94-8D23650F7BA8}">
      <dgm:prSet/>
      <dgm:spPr>
        <a:noFill/>
      </dgm:spPr>
      <dgm:t>
        <a:bodyPr/>
        <a:lstStyle/>
        <a:p>
          <a:endParaRPr lang="es-ES" sz="1100"/>
        </a:p>
      </dgm:t>
    </dgm:pt>
    <dgm:pt modelId="{9B74CDC3-5E28-414C-A0D7-FAA466E0CACA}" type="pres">
      <dgm:prSet presAssocID="{DF0BB663-75C4-4F8D-ACB2-A5986ED776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DE32FA-34DB-481F-8F81-9018227EAE4A}" type="pres">
      <dgm:prSet presAssocID="{467C7304-D99C-4F95-BDD1-4126840A4E83}" presName="node" presStyleLbl="node1" presStyleIdx="0" presStyleCnt="1" custScaleX="163502" custScaleY="156089" custRadScaleRad="114599" custRadScaleInc="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835A02-0858-48C9-8E2F-19754700CD9B}" type="presOf" srcId="{DF0BB663-75C4-4F8D-ACB2-A5986ED77698}" destId="{9B74CDC3-5E28-414C-A0D7-FAA466E0CACA}" srcOrd="0" destOrd="0" presId="urn:microsoft.com/office/officeart/2005/8/layout/cycle2"/>
    <dgm:cxn modelId="{60DF3C22-01E6-424D-B5EB-D5770971A7C2}" type="presOf" srcId="{467C7304-D99C-4F95-BDD1-4126840A4E83}" destId="{27DE32FA-34DB-481F-8F81-9018227EAE4A}" srcOrd="0" destOrd="0" presId="urn:microsoft.com/office/officeart/2005/8/layout/cycle2"/>
    <dgm:cxn modelId="{5A68092A-58E2-465C-AA94-8D23650F7BA8}" srcId="{DF0BB663-75C4-4F8D-ACB2-A5986ED77698}" destId="{467C7304-D99C-4F95-BDD1-4126840A4E83}" srcOrd="0" destOrd="0" parTransId="{19C67373-A63D-4CE1-9461-FF7628245F12}" sibTransId="{16728586-1FF4-4A9B-8060-0C55DAFBB479}"/>
    <dgm:cxn modelId="{A1AD6C49-0466-4A24-BAFD-5E6F95A9B021}" type="presParOf" srcId="{9B74CDC3-5E28-414C-A0D7-FAA466E0CACA}" destId="{27DE32FA-34DB-481F-8F81-9018227EAE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AB03D-FBF9-48CE-AA4A-9FA058BDE03D}">
      <dsp:nvSpPr>
        <dsp:cNvPr id="0" name=""/>
        <dsp:cNvSpPr/>
      </dsp:nvSpPr>
      <dsp:spPr>
        <a:xfrm>
          <a:off x="1436651" y="895173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rgbClr val="8A1F5A"/>
        </a:solidFill>
        <a:ln w="25400" cap="flat" cmpd="sng" algn="ctr">
          <a:solidFill>
            <a:srgbClr val="8A1F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First Level Control</a:t>
          </a:r>
          <a:endParaRPr lang="en-US" sz="1800" kern="1200" noProof="0" dirty="0"/>
        </a:p>
      </dsp:txBody>
      <dsp:txXfrm>
        <a:off x="1689072" y="1111921"/>
        <a:ext cx="1124843" cy="965873"/>
      </dsp:txXfrm>
    </dsp:sp>
    <dsp:sp modelId="{89082530-9821-42B7-9DEF-A0A5641542D0}">
      <dsp:nvSpPr>
        <dsp:cNvPr id="0" name=""/>
        <dsp:cNvSpPr/>
      </dsp:nvSpPr>
      <dsp:spPr>
        <a:xfrm>
          <a:off x="1723986" y="2547330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A1E1-C73F-4367-ABAA-DEBB4D5451E5}">
      <dsp:nvSpPr>
        <dsp:cNvPr id="0" name=""/>
        <dsp:cNvSpPr/>
      </dsp:nvSpPr>
      <dsp:spPr>
        <a:xfrm>
          <a:off x="71836" y="1685342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ACC04-7DD9-4659-9A75-1F710D02BADC}">
      <dsp:nvSpPr>
        <dsp:cNvPr id="0" name=""/>
        <dsp:cNvSpPr/>
      </dsp:nvSpPr>
      <dsp:spPr>
        <a:xfrm>
          <a:off x="1080119" y="3672408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5ACBF-D0C7-4997-992F-4BB998E16977}">
      <dsp:nvSpPr>
        <dsp:cNvPr id="0" name=""/>
        <dsp:cNvSpPr/>
      </dsp:nvSpPr>
      <dsp:spPr>
        <a:xfrm>
          <a:off x="2804855" y="1699580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18177"/>
            <a:satOff val="-13397"/>
            <a:lumOff val="14383"/>
            <a:alphaOff val="0"/>
          </a:schemeClr>
        </a:solidFill>
        <a:ln w="25400" cap="flat" cmpd="sng" algn="ctr">
          <a:solidFill>
            <a:schemeClr val="accent1">
              <a:shade val="50000"/>
              <a:hueOff val="218177"/>
              <a:satOff val="-13397"/>
              <a:lumOff val="14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MA/JS verifications</a:t>
          </a:r>
          <a:endParaRPr lang="en-US" sz="1800" kern="1200" noProof="0" dirty="0"/>
        </a:p>
      </dsp:txBody>
      <dsp:txXfrm>
        <a:off x="3057276" y="1916328"/>
        <a:ext cx="1124843" cy="965873"/>
      </dsp:txXfrm>
    </dsp:sp>
    <dsp:sp modelId="{87E457E1-5CD1-456C-A079-89F9E7123D9B}">
      <dsp:nvSpPr>
        <dsp:cNvPr id="0" name=""/>
        <dsp:cNvSpPr/>
      </dsp:nvSpPr>
      <dsp:spPr>
        <a:xfrm>
          <a:off x="3926452" y="2910116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1764E-9D37-440B-8241-7E3C0BDEB2F5}">
      <dsp:nvSpPr>
        <dsp:cNvPr id="0" name=""/>
        <dsp:cNvSpPr/>
      </dsp:nvSpPr>
      <dsp:spPr>
        <a:xfrm>
          <a:off x="4206419" y="2474429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shade val="50000"/>
              <a:hueOff val="218177"/>
              <a:satOff val="-13397"/>
              <a:lumOff val="14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7DD59-E17D-4D89-B40C-1A3EFD5630A8}">
      <dsp:nvSpPr>
        <dsp:cNvPr id="0" name=""/>
        <dsp:cNvSpPr/>
      </dsp:nvSpPr>
      <dsp:spPr>
        <a:xfrm>
          <a:off x="4536505" y="4824536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14003-C4EC-433B-B8D0-14980B1CAA1C}">
      <dsp:nvSpPr>
        <dsp:cNvPr id="0" name=""/>
        <dsp:cNvSpPr/>
      </dsp:nvSpPr>
      <dsp:spPr>
        <a:xfrm>
          <a:off x="2801479" y="3193832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CA verifications</a:t>
          </a:r>
          <a:endParaRPr lang="en-US" sz="1800" kern="1200" noProof="0" dirty="0"/>
        </a:p>
      </dsp:txBody>
      <dsp:txXfrm>
        <a:off x="3053900" y="3410580"/>
        <a:ext cx="1124843" cy="965873"/>
      </dsp:txXfrm>
    </dsp:sp>
    <dsp:sp modelId="{B6721496-E93D-481D-8EC6-EF9D1B7693AE}">
      <dsp:nvSpPr>
        <dsp:cNvPr id="0" name=""/>
        <dsp:cNvSpPr/>
      </dsp:nvSpPr>
      <dsp:spPr>
        <a:xfrm>
          <a:off x="2511927" y="949523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rgbClr val="8A1F5A"/>
        </a:solidFill>
        <a:ln w="25400" cap="flat" cmpd="sng" algn="ctr">
          <a:solidFill>
            <a:srgbClr val="8A1F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5020F-C66B-4F91-B366-24A9A2F9522D}">
      <dsp:nvSpPr>
        <dsp:cNvPr id="0" name=""/>
        <dsp:cNvSpPr/>
      </dsp:nvSpPr>
      <dsp:spPr>
        <a:xfrm>
          <a:off x="2804855" y="152520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shade val="50000"/>
              <a:hueOff val="436354"/>
              <a:satOff val="-26793"/>
              <a:lumOff val="28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408A4-2D8B-4B65-BC4C-B448F9BFFA5B}">
      <dsp:nvSpPr>
        <dsp:cNvPr id="0" name=""/>
        <dsp:cNvSpPr/>
      </dsp:nvSpPr>
      <dsp:spPr>
        <a:xfrm>
          <a:off x="5256583" y="4824535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E944E-A4F8-4DBE-B808-6C77C76B5055}">
      <dsp:nvSpPr>
        <dsp:cNvPr id="0" name=""/>
        <dsp:cNvSpPr/>
      </dsp:nvSpPr>
      <dsp:spPr>
        <a:xfrm>
          <a:off x="4206419" y="927369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Second Level Audits</a:t>
          </a:r>
          <a:endParaRPr lang="en-US" sz="1800" kern="1200" noProof="0" dirty="0"/>
        </a:p>
      </dsp:txBody>
      <dsp:txXfrm>
        <a:off x="4458840" y="1144117"/>
        <a:ext cx="1124843" cy="965873"/>
      </dsp:txXfrm>
    </dsp:sp>
    <dsp:sp modelId="{78A1EBE6-F960-4C74-8434-6E6E2EBFA9AA}">
      <dsp:nvSpPr>
        <dsp:cNvPr id="0" name=""/>
        <dsp:cNvSpPr/>
      </dsp:nvSpPr>
      <dsp:spPr>
        <a:xfrm>
          <a:off x="5616624" y="1547670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2BC4C-521F-486E-89CE-62DBCEE66C01}">
      <dsp:nvSpPr>
        <dsp:cNvPr id="0" name=""/>
        <dsp:cNvSpPr/>
      </dsp:nvSpPr>
      <dsp:spPr>
        <a:xfrm>
          <a:off x="5608847" y="1714349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rgbClr val="FF3300">
            <a:alpha val="60000"/>
          </a:srgbClr>
        </a:solidFill>
        <a:ln w="25400" cap="flat" cmpd="sng" algn="ctr">
          <a:solidFill>
            <a:schemeClr val="accent1">
              <a:shade val="50000"/>
              <a:hueOff val="654532"/>
              <a:satOff val="-40190"/>
              <a:lumOff val="431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AC6E8-1E87-4ACD-A619-8B72E3C934A3}">
      <dsp:nvSpPr>
        <dsp:cNvPr id="0" name=""/>
        <dsp:cNvSpPr/>
      </dsp:nvSpPr>
      <dsp:spPr>
        <a:xfrm>
          <a:off x="6696744" y="4968551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DDD9B-1956-4422-8A9D-2734906DAC67}">
      <dsp:nvSpPr>
        <dsp:cNvPr id="0" name=""/>
        <dsp:cNvSpPr/>
      </dsp:nvSpPr>
      <dsp:spPr>
        <a:xfrm>
          <a:off x="5608847" y="167289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MA/JS on-the-spot</a:t>
          </a:r>
          <a:endParaRPr lang="en-US" sz="1800" kern="1200" noProof="0" dirty="0"/>
        </a:p>
      </dsp:txBody>
      <dsp:txXfrm>
        <a:off x="5861268" y="384037"/>
        <a:ext cx="1124843" cy="965873"/>
      </dsp:txXfrm>
    </dsp:sp>
    <dsp:sp modelId="{4A550CFA-34EE-4A37-91D7-758004F0694A}">
      <dsp:nvSpPr>
        <dsp:cNvPr id="0" name=""/>
        <dsp:cNvSpPr/>
      </dsp:nvSpPr>
      <dsp:spPr>
        <a:xfrm>
          <a:off x="7019051" y="794447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AAE90-A1E1-4BE6-A474-3D94A47F2B15}">
      <dsp:nvSpPr>
        <dsp:cNvPr id="0" name=""/>
        <dsp:cNvSpPr/>
      </dsp:nvSpPr>
      <dsp:spPr>
        <a:xfrm>
          <a:off x="7011274" y="947940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rgbClr val="FF3300">
            <a:alpha val="60000"/>
          </a:srgbClr>
        </a:solidFill>
        <a:ln w="25400" cap="flat" cmpd="sng" algn="ctr">
          <a:solidFill>
            <a:schemeClr val="accent1">
              <a:shade val="50000"/>
              <a:hueOff val="654532"/>
              <a:satOff val="-40190"/>
              <a:lumOff val="431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70008-6635-47E9-85D9-BE3C955D5620}">
      <dsp:nvSpPr>
        <dsp:cNvPr id="0" name=""/>
        <dsp:cNvSpPr/>
      </dsp:nvSpPr>
      <dsp:spPr>
        <a:xfrm>
          <a:off x="3888432" y="4896545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96246-67B1-46ED-9889-47F16A223110}">
      <dsp:nvSpPr>
        <dsp:cNvPr id="0" name=""/>
        <dsp:cNvSpPr/>
      </dsp:nvSpPr>
      <dsp:spPr>
        <a:xfrm>
          <a:off x="7011274" y="2492363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National on-the-spot</a:t>
          </a:r>
          <a:endParaRPr lang="en-US" sz="1800" kern="1200" noProof="0" dirty="0"/>
        </a:p>
      </dsp:txBody>
      <dsp:txXfrm>
        <a:off x="7263695" y="2709111"/>
        <a:ext cx="1124843" cy="965873"/>
      </dsp:txXfrm>
    </dsp:sp>
    <dsp:sp modelId="{4FBBECE8-3FFB-4EE1-AC57-C663AC75B273}">
      <dsp:nvSpPr>
        <dsp:cNvPr id="0" name=""/>
        <dsp:cNvSpPr/>
      </dsp:nvSpPr>
      <dsp:spPr>
        <a:xfrm>
          <a:off x="7334446" y="3718195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74535-8337-4B78-A057-339A8D04ACBE}">
      <dsp:nvSpPr>
        <dsp:cNvPr id="0" name=""/>
        <dsp:cNvSpPr/>
      </dsp:nvSpPr>
      <dsp:spPr>
        <a:xfrm>
          <a:off x="5608847" y="3258772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436354"/>
              <a:satOff val="-26793"/>
              <a:lumOff val="28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78C9-A892-49EB-89EA-222C91B8DDFD}">
      <dsp:nvSpPr>
        <dsp:cNvPr id="0" name=""/>
        <dsp:cNvSpPr/>
      </dsp:nvSpPr>
      <dsp:spPr>
        <a:xfrm>
          <a:off x="7032013" y="3872743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65297-D777-4C12-A017-0F13C3F022B4}">
      <dsp:nvSpPr>
        <dsp:cNvPr id="0" name=""/>
        <dsp:cNvSpPr/>
      </dsp:nvSpPr>
      <dsp:spPr>
        <a:xfrm>
          <a:off x="5622156" y="3275721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EC audits</a:t>
          </a:r>
          <a:endParaRPr lang="en-US" sz="1800" kern="1200" noProof="0" dirty="0"/>
        </a:p>
      </dsp:txBody>
      <dsp:txXfrm>
        <a:off x="5874577" y="3492469"/>
        <a:ext cx="1124843" cy="965873"/>
      </dsp:txXfrm>
    </dsp:sp>
    <dsp:sp modelId="{AD67FCAC-42FD-42E9-B4E5-2AF59BE3C611}">
      <dsp:nvSpPr>
        <dsp:cNvPr id="0" name=""/>
        <dsp:cNvSpPr/>
      </dsp:nvSpPr>
      <dsp:spPr>
        <a:xfrm>
          <a:off x="5962120" y="3337491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9C119-54CB-45E7-875B-326C4F02D0FC}">
      <dsp:nvSpPr>
        <dsp:cNvPr id="0" name=""/>
        <dsp:cNvSpPr/>
      </dsp:nvSpPr>
      <dsp:spPr>
        <a:xfrm>
          <a:off x="1436650" y="2403668"/>
          <a:ext cx="1629685" cy="1399369"/>
        </a:xfrm>
        <a:prstGeom prst="hexagon">
          <a:avLst>
            <a:gd name="adj" fmla="val 25000"/>
            <a:gd name="vf" fmla="val 11547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shade val="50000"/>
              <a:hueOff val="218177"/>
              <a:satOff val="-13397"/>
              <a:lumOff val="14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1385F-5DA5-40F5-B5D9-176C92A1A762}">
      <dsp:nvSpPr>
        <dsp:cNvPr id="0" name=""/>
        <dsp:cNvSpPr/>
      </dsp:nvSpPr>
      <dsp:spPr>
        <a:xfrm>
          <a:off x="3160643" y="3265657"/>
          <a:ext cx="190101" cy="16404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89E8C-532C-41A8-88B6-6B5A5E82CD6E}">
      <dsp:nvSpPr>
        <dsp:cNvPr id="0" name=""/>
        <dsp:cNvSpPr/>
      </dsp:nvSpPr>
      <dsp:spPr>
        <a:xfrm>
          <a:off x="295161" y="127879"/>
          <a:ext cx="4594253" cy="4594253"/>
        </a:xfrm>
        <a:prstGeom prst="circularArrow">
          <a:avLst>
            <a:gd name="adj1" fmla="val 5544"/>
            <a:gd name="adj2" fmla="val 330680"/>
            <a:gd name="adj3" fmla="val 14679234"/>
            <a:gd name="adj4" fmla="val 1685725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0232A-2961-4482-87DD-8289F56D4009}">
      <dsp:nvSpPr>
        <dsp:cNvPr id="0" name=""/>
        <dsp:cNvSpPr/>
      </dsp:nvSpPr>
      <dsp:spPr>
        <a:xfrm>
          <a:off x="1960670" y="172030"/>
          <a:ext cx="1263234" cy="63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Each partner</a:t>
          </a:r>
          <a:endParaRPr lang="fr-FR" sz="1500" kern="1200" dirty="0"/>
        </a:p>
      </dsp:txBody>
      <dsp:txXfrm>
        <a:off x="1991503" y="202863"/>
        <a:ext cx="1201568" cy="569951"/>
      </dsp:txXfrm>
    </dsp:sp>
    <dsp:sp modelId="{BF11E058-5070-4FDE-A033-2433EF1BCF2B}">
      <dsp:nvSpPr>
        <dsp:cNvPr id="0" name=""/>
        <dsp:cNvSpPr/>
      </dsp:nvSpPr>
      <dsp:spPr>
        <a:xfrm>
          <a:off x="3346013" y="745858"/>
          <a:ext cx="1263234" cy="63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 Partner </a:t>
          </a:r>
          <a:endParaRPr lang="fr-FR" sz="1500" kern="1200" dirty="0"/>
        </a:p>
      </dsp:txBody>
      <dsp:txXfrm>
        <a:off x="3376846" y="776691"/>
        <a:ext cx="1201568" cy="569951"/>
      </dsp:txXfrm>
    </dsp:sp>
    <dsp:sp modelId="{79A584F4-C085-4DB1-AA61-0B40F5DD0611}">
      <dsp:nvSpPr>
        <dsp:cNvPr id="0" name=""/>
        <dsp:cNvSpPr/>
      </dsp:nvSpPr>
      <dsp:spPr>
        <a:xfrm>
          <a:off x="3919840" y="2131200"/>
          <a:ext cx="1263234" cy="63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First Level Control</a:t>
          </a:r>
          <a:endParaRPr lang="fr-FR" sz="1500" kern="1200" dirty="0"/>
        </a:p>
      </dsp:txBody>
      <dsp:txXfrm>
        <a:off x="3950673" y="2162033"/>
        <a:ext cx="1201568" cy="569951"/>
      </dsp:txXfrm>
    </dsp:sp>
    <dsp:sp modelId="{671B658C-D3B4-4718-9678-9F75F5F95382}">
      <dsp:nvSpPr>
        <dsp:cNvPr id="0" name=""/>
        <dsp:cNvSpPr/>
      </dsp:nvSpPr>
      <dsp:spPr>
        <a:xfrm>
          <a:off x="3346013" y="3516542"/>
          <a:ext cx="1263234" cy="63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National Level</a:t>
          </a:r>
          <a:endParaRPr lang="fr-FR" sz="1500" kern="1200" dirty="0"/>
        </a:p>
      </dsp:txBody>
      <dsp:txXfrm>
        <a:off x="3376846" y="3547375"/>
        <a:ext cx="1201568" cy="569951"/>
      </dsp:txXfrm>
    </dsp:sp>
    <dsp:sp modelId="{7634A6F3-BE0D-4FD5-93E4-CFB432F06E40}">
      <dsp:nvSpPr>
        <dsp:cNvPr id="0" name=""/>
        <dsp:cNvSpPr/>
      </dsp:nvSpPr>
      <dsp:spPr>
        <a:xfrm>
          <a:off x="1960670" y="4090370"/>
          <a:ext cx="1263234" cy="63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 Partner</a:t>
          </a:r>
          <a:endParaRPr lang="fr-FR" sz="1500" kern="1200" dirty="0"/>
        </a:p>
      </dsp:txBody>
      <dsp:txXfrm>
        <a:off x="1991503" y="4121203"/>
        <a:ext cx="1201568" cy="569951"/>
      </dsp:txXfrm>
    </dsp:sp>
    <dsp:sp modelId="{B001ECB0-6EF4-411A-BD96-2F498C476172}">
      <dsp:nvSpPr>
        <dsp:cNvPr id="0" name=""/>
        <dsp:cNvSpPr/>
      </dsp:nvSpPr>
      <dsp:spPr>
        <a:xfrm>
          <a:off x="575328" y="3516542"/>
          <a:ext cx="1263234" cy="63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Joint Secretariat </a:t>
          </a:r>
          <a:endParaRPr lang="fr-FR" sz="1500" kern="1200" dirty="0"/>
        </a:p>
      </dsp:txBody>
      <dsp:txXfrm>
        <a:off x="606161" y="3547375"/>
        <a:ext cx="1201568" cy="569951"/>
      </dsp:txXfrm>
    </dsp:sp>
    <dsp:sp modelId="{2B47CCC6-A806-42D5-BFDD-1FB3D9EF9635}">
      <dsp:nvSpPr>
        <dsp:cNvPr id="0" name=""/>
        <dsp:cNvSpPr/>
      </dsp:nvSpPr>
      <dsp:spPr>
        <a:xfrm>
          <a:off x="1500" y="2131200"/>
          <a:ext cx="1263234" cy="63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Managing Authority</a:t>
          </a:r>
          <a:endParaRPr lang="fr-FR" sz="1500" kern="1200" dirty="0"/>
        </a:p>
      </dsp:txBody>
      <dsp:txXfrm>
        <a:off x="32333" y="2162033"/>
        <a:ext cx="1201568" cy="569951"/>
      </dsp:txXfrm>
    </dsp:sp>
    <dsp:sp modelId="{5ED9D5AD-ACC4-42EB-A010-7F2D8C9BA5EA}">
      <dsp:nvSpPr>
        <dsp:cNvPr id="0" name=""/>
        <dsp:cNvSpPr/>
      </dsp:nvSpPr>
      <dsp:spPr>
        <a:xfrm>
          <a:off x="575328" y="745858"/>
          <a:ext cx="1263234" cy="631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Certifying Authority</a:t>
          </a:r>
          <a:endParaRPr lang="fr-FR" sz="1500" kern="1200" dirty="0"/>
        </a:p>
      </dsp:txBody>
      <dsp:txXfrm>
        <a:off x="606161" y="776691"/>
        <a:ext cx="1201568" cy="569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5DE99-3C97-4859-8369-624EBD352C9E}">
      <dsp:nvSpPr>
        <dsp:cNvPr id="0" name=""/>
        <dsp:cNvSpPr/>
      </dsp:nvSpPr>
      <dsp:spPr>
        <a:xfrm>
          <a:off x="640004" y="-136605"/>
          <a:ext cx="2510686" cy="2396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</a:t>
          </a: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effectLst/>
            </a:rPr>
            <a:t>staff </a:t>
          </a:r>
          <a:r>
            <a:rPr lang="es-ES" sz="1600" kern="1200" dirty="0" err="1" smtClean="0">
              <a:effectLst/>
            </a:rPr>
            <a:t>working</a:t>
          </a:r>
          <a:r>
            <a:rPr lang="es-ES" sz="1600" kern="1200" dirty="0" smtClean="0">
              <a:effectLst/>
            </a:rPr>
            <a:t> full-time in </a:t>
          </a:r>
          <a:r>
            <a:rPr lang="es-ES" sz="1600" kern="1200" dirty="0" err="1" smtClean="0">
              <a:effectLst/>
            </a:rPr>
            <a:t>the</a:t>
          </a:r>
          <a:r>
            <a:rPr lang="es-ES" sz="1600" kern="1200" dirty="0" smtClean="0">
              <a:effectLst/>
            </a:rPr>
            <a:t> </a:t>
          </a:r>
          <a:r>
            <a:rPr lang="es-ES" sz="1600" kern="1200" dirty="0" err="1" smtClean="0">
              <a:effectLst/>
            </a:rPr>
            <a:t>project</a:t>
          </a:r>
          <a:endParaRPr lang="es-ES" sz="1600" kern="1200" dirty="0">
            <a:effectLst/>
          </a:endParaRPr>
        </a:p>
      </dsp:txBody>
      <dsp:txXfrm>
        <a:off x="1007685" y="214406"/>
        <a:ext cx="1775324" cy="1694833"/>
      </dsp:txXfrm>
    </dsp:sp>
    <dsp:sp modelId="{BE600A19-DC48-497E-B3FB-A67DBB66F257}">
      <dsp:nvSpPr>
        <dsp:cNvPr id="0" name=""/>
        <dsp:cNvSpPr/>
      </dsp:nvSpPr>
      <dsp:spPr>
        <a:xfrm rot="102620">
          <a:off x="3210733" y="844156"/>
          <a:ext cx="146267" cy="51825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3210743" y="947152"/>
        <a:ext cx="102387" cy="310952"/>
      </dsp:txXfrm>
    </dsp:sp>
    <dsp:sp modelId="{1EC85891-3467-44B9-B6C4-A3862EB45EE3}">
      <dsp:nvSpPr>
        <dsp:cNvPr id="0" name=""/>
        <dsp:cNvSpPr/>
      </dsp:nvSpPr>
      <dsp:spPr>
        <a:xfrm>
          <a:off x="3425259" y="0"/>
          <a:ext cx="2510686" cy="2289979"/>
        </a:xfrm>
        <a:prstGeom prst="ellipse">
          <a:avLst/>
        </a:prstGeom>
        <a:solidFill>
          <a:srgbClr val="C1007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</a:t>
          </a: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staff </a:t>
          </a:r>
          <a:r>
            <a:rPr lang="es-ES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working</a:t>
          </a:r>
          <a:r>
            <a:rPr lang="es-E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kern="1200" dirty="0" err="1" smtClean="0">
              <a:effectLst/>
            </a:rPr>
            <a:t>part</a:t>
          </a:r>
          <a:r>
            <a:rPr lang="es-ES" sz="1600" kern="1200" dirty="0" smtClean="0">
              <a:effectLst/>
            </a:rPr>
            <a:t>-time in </a:t>
          </a:r>
          <a:r>
            <a:rPr lang="es-ES" sz="1600" kern="1200" dirty="0" err="1" smtClean="0">
              <a:effectLst/>
            </a:rPr>
            <a:t>the</a:t>
          </a:r>
          <a:r>
            <a:rPr lang="es-ES" sz="1600" kern="1200" dirty="0" smtClean="0">
              <a:effectLst/>
            </a:rPr>
            <a:t> </a:t>
          </a:r>
          <a:r>
            <a:rPr lang="es-ES" sz="1600" kern="1200" dirty="0" err="1" smtClean="0">
              <a:effectLst/>
            </a:rPr>
            <a:t>project</a:t>
          </a:r>
          <a:r>
            <a:rPr lang="es-ES" sz="1600" kern="1200" dirty="0" smtClean="0">
              <a:effectLst/>
            </a:rPr>
            <a:t> - </a:t>
          </a:r>
          <a:r>
            <a:rPr lang="es-ES" sz="1600" kern="1200" dirty="0" err="1" smtClean="0">
              <a:effectLst/>
            </a:rPr>
            <a:t>fixed</a:t>
          </a:r>
          <a:r>
            <a:rPr lang="es-ES" sz="1600" kern="1200" dirty="0" smtClean="0">
              <a:effectLst/>
            </a:rPr>
            <a:t> % of time </a:t>
          </a:r>
          <a:r>
            <a:rPr lang="es-ES" sz="1600" kern="1200" dirty="0" err="1" smtClean="0">
              <a:effectLst/>
            </a:rPr>
            <a:t>worked</a:t>
          </a:r>
          <a:endParaRPr lang="es-ES" sz="1600" kern="1200" dirty="0">
            <a:effectLst/>
          </a:endParaRPr>
        </a:p>
      </dsp:txBody>
      <dsp:txXfrm>
        <a:off x="3792940" y="335360"/>
        <a:ext cx="1775324" cy="1619259"/>
      </dsp:txXfrm>
    </dsp:sp>
    <dsp:sp modelId="{8CD1DB8F-9780-4F5B-B47B-D5C484B30FDA}">
      <dsp:nvSpPr>
        <dsp:cNvPr id="0" name=""/>
        <dsp:cNvSpPr/>
      </dsp:nvSpPr>
      <dsp:spPr>
        <a:xfrm rot="5286556">
          <a:off x="4688504" y="2088500"/>
          <a:ext cx="63598" cy="51825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4697729" y="2182617"/>
        <a:ext cx="44519" cy="310952"/>
      </dsp:txXfrm>
    </dsp:sp>
    <dsp:sp modelId="{5BE082DA-1856-4AD7-BA0B-3234E4967A03}">
      <dsp:nvSpPr>
        <dsp:cNvPr id="0" name=""/>
        <dsp:cNvSpPr/>
      </dsp:nvSpPr>
      <dsp:spPr>
        <a:xfrm>
          <a:off x="3506541" y="2408798"/>
          <a:ext cx="2510686" cy="239685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</a:t>
          </a: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effectLst/>
            </a:rPr>
            <a:t>part</a:t>
          </a:r>
          <a:r>
            <a:rPr lang="es-ES" sz="1600" kern="1200" dirty="0" smtClean="0">
              <a:effectLst/>
            </a:rPr>
            <a:t>-time in </a:t>
          </a:r>
          <a:r>
            <a:rPr lang="es-ES" sz="1600" kern="1200" dirty="0" err="1" smtClean="0">
              <a:effectLst/>
            </a:rPr>
            <a:t>the</a:t>
          </a:r>
          <a:r>
            <a:rPr lang="es-ES" sz="1600" kern="1200" dirty="0" smtClean="0">
              <a:effectLst/>
            </a:rPr>
            <a:t> </a:t>
          </a:r>
          <a:r>
            <a:rPr lang="es-ES" sz="1600" kern="1200" dirty="0" err="1" smtClean="0">
              <a:effectLst/>
            </a:rPr>
            <a:t>project</a:t>
          </a:r>
          <a:r>
            <a:rPr lang="es-ES" sz="1600" kern="1200" dirty="0" smtClean="0">
              <a:effectLst/>
            </a:rPr>
            <a:t> - flexible </a:t>
          </a:r>
          <a:r>
            <a:rPr lang="es-ES" sz="1600" kern="1200" dirty="0" err="1" smtClean="0">
              <a:effectLst/>
            </a:rPr>
            <a:t>number</a:t>
          </a:r>
          <a:r>
            <a:rPr lang="es-ES" sz="1600" kern="1200" dirty="0" smtClean="0">
              <a:effectLst/>
            </a:rPr>
            <a:t> of </a:t>
          </a:r>
          <a:r>
            <a:rPr lang="es-ES" sz="1600" kern="1200" dirty="0" err="1" smtClean="0">
              <a:effectLst/>
            </a:rPr>
            <a:t>hours</a:t>
          </a:r>
          <a:endParaRPr lang="es-ES" sz="1600" kern="1200" dirty="0">
            <a:effectLst/>
          </a:endParaRPr>
        </a:p>
      </dsp:txBody>
      <dsp:txXfrm>
        <a:off x="3874222" y="2759809"/>
        <a:ext cx="1775324" cy="1694833"/>
      </dsp:txXfrm>
    </dsp:sp>
    <dsp:sp modelId="{4274CFBF-01B5-489C-88D4-70EAB1F06973}">
      <dsp:nvSpPr>
        <dsp:cNvPr id="0" name=""/>
        <dsp:cNvSpPr/>
      </dsp:nvSpPr>
      <dsp:spPr>
        <a:xfrm rot="10810099">
          <a:off x="3279175" y="3343979"/>
          <a:ext cx="160676" cy="51825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3327378" y="3447701"/>
        <a:ext cx="112473" cy="310952"/>
      </dsp:txXfrm>
    </dsp:sp>
    <dsp:sp modelId="{27DE32FA-34DB-481F-8F81-9018227EAE4A}">
      <dsp:nvSpPr>
        <dsp:cNvPr id="0" name=""/>
        <dsp:cNvSpPr/>
      </dsp:nvSpPr>
      <dsp:spPr>
        <a:xfrm>
          <a:off x="692704" y="2400532"/>
          <a:ext cx="2510686" cy="239685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</a:t>
          </a: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s-E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taff </a:t>
          </a:r>
          <a:r>
            <a:rPr lang="es-ES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es-ES" sz="1600" kern="1200" dirty="0" err="1" smtClean="0">
              <a:effectLst/>
            </a:rPr>
            <a:t>ontracted</a:t>
          </a:r>
          <a:r>
            <a:rPr lang="es-ES" sz="1600" kern="1200" dirty="0" smtClean="0">
              <a:effectLst/>
            </a:rPr>
            <a:t> </a:t>
          </a:r>
          <a:r>
            <a:rPr lang="es-ES" sz="1600" kern="1200" dirty="0" err="1" smtClean="0">
              <a:effectLst/>
            </a:rPr>
            <a:t>on</a:t>
          </a:r>
          <a:r>
            <a:rPr lang="es-ES" sz="1600" kern="1200" dirty="0" smtClean="0">
              <a:effectLst/>
            </a:rPr>
            <a:t> </a:t>
          </a:r>
          <a:r>
            <a:rPr lang="es-ES" sz="1600" kern="1200" dirty="0" err="1" smtClean="0">
              <a:effectLst/>
            </a:rPr>
            <a:t>an</a:t>
          </a:r>
          <a:r>
            <a:rPr lang="es-ES" sz="1600" kern="1200" dirty="0" smtClean="0">
              <a:effectLst/>
            </a:rPr>
            <a:t> </a:t>
          </a:r>
          <a:r>
            <a:rPr lang="es-ES" sz="1600" kern="1200" dirty="0" err="1" smtClean="0">
              <a:effectLst/>
            </a:rPr>
            <a:t>hourly</a:t>
          </a:r>
          <a:r>
            <a:rPr lang="es-ES" sz="1600" kern="1200" dirty="0" smtClean="0">
              <a:effectLst/>
            </a:rPr>
            <a:t> </a:t>
          </a:r>
          <a:r>
            <a:rPr lang="es-ES" sz="1600" kern="1200" dirty="0" err="1" smtClean="0">
              <a:effectLst/>
            </a:rPr>
            <a:t>basis</a:t>
          </a:r>
          <a:endParaRPr lang="es-ES" sz="1600" kern="1200" dirty="0">
            <a:effectLst/>
          </a:endParaRPr>
        </a:p>
      </dsp:txBody>
      <dsp:txXfrm>
        <a:off x="1060385" y="2751543"/>
        <a:ext cx="1775324" cy="1694833"/>
      </dsp:txXfrm>
    </dsp:sp>
    <dsp:sp modelId="{0C59D8F5-3318-4CD7-878A-CF529FA76678}">
      <dsp:nvSpPr>
        <dsp:cNvPr id="0" name=""/>
        <dsp:cNvSpPr/>
      </dsp:nvSpPr>
      <dsp:spPr>
        <a:xfrm rot="16128604">
          <a:off x="1884433" y="2073375"/>
          <a:ext cx="74615" cy="51825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1895857" y="2188216"/>
        <a:ext cx="52231" cy="310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E32FA-34DB-481F-8F81-9018227EAE4A}">
      <dsp:nvSpPr>
        <dsp:cNvPr id="0" name=""/>
        <dsp:cNvSpPr/>
      </dsp:nvSpPr>
      <dsp:spPr>
        <a:xfrm>
          <a:off x="0" y="0"/>
          <a:ext cx="1659090" cy="158386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Method</a:t>
          </a:r>
          <a:r>
            <a:rPr lang="es-ES" sz="1200" kern="1200" dirty="0" smtClean="0"/>
            <a:t> D: </a:t>
          </a:r>
          <a:r>
            <a:rPr lang="es-ES" sz="1200" kern="1200" dirty="0" err="1" smtClean="0"/>
            <a:t>Contracted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on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an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hourly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basis</a:t>
          </a:r>
          <a:endParaRPr lang="es-ES" sz="1200" kern="1200" dirty="0"/>
        </a:p>
      </dsp:txBody>
      <dsp:txXfrm>
        <a:off x="242968" y="231952"/>
        <a:ext cx="1173154" cy="1119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4C52C9-DE89-429D-9EB6-91A9CEF0791F}" type="datetimeFigureOut">
              <a:rPr lang="fr-FR" altLang="fr-FR"/>
              <a:pPr>
                <a:defRPr/>
              </a:pPr>
              <a:t>30/01/2018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CE06EB-6A3D-41FB-8481-9410A83BE88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1151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D9F624-0FFA-4A57-B696-BA52B8AB89D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2212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670934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205695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fr-FR" altLang="fr-FR" dirty="0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4054334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992425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 smtClean="0"/>
              <a:t>For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method</a:t>
            </a:r>
            <a:r>
              <a:rPr lang="fr-FR" altLang="fr-FR" baseline="0" dirty="0" smtClean="0"/>
              <a:t> C </a:t>
            </a:r>
            <a:r>
              <a:rPr lang="fr-FR" altLang="fr-FR" baseline="0" dirty="0" err="1" smtClean="0"/>
              <a:t>only</a:t>
            </a:r>
            <a:r>
              <a:rPr lang="fr-FR" altLang="fr-FR" baseline="0" dirty="0" smtClean="0"/>
              <a:t>: </a:t>
            </a:r>
            <a:r>
              <a:rPr lang="fr-FR" altLang="fr-FR" baseline="0" dirty="0" err="1" smtClean="0"/>
              <a:t>Timesheets</a:t>
            </a:r>
            <a:r>
              <a:rPr lang="fr-FR" altLang="fr-FR" baseline="0" dirty="0" smtClean="0"/>
              <a:t> or </a:t>
            </a:r>
            <a:r>
              <a:rPr lang="fr-FR" altLang="fr-FR" baseline="0" dirty="0" err="1" smtClean="0"/>
              <a:t>equivalent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working</a:t>
            </a:r>
            <a:r>
              <a:rPr lang="fr-FR" altLang="fr-FR" baseline="0" dirty="0" smtClean="0"/>
              <a:t> time registration</a:t>
            </a:r>
            <a:endParaRPr lang="el-G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482668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366389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 smtClean="0"/>
              <a:t>Travel and accommodation costs linked to activities taking place in EU regions outside the MED Area are eligible only if they are indicated in the approved Application Form or previously </a:t>
            </a:r>
            <a:r>
              <a:rPr lang="en-US" altLang="fr-FR" dirty="0" err="1" smtClean="0"/>
              <a:t>authorised</a:t>
            </a:r>
            <a:r>
              <a:rPr lang="en-US" altLang="fr-FR" dirty="0" smtClean="0"/>
              <a:t> by the MA/</a:t>
            </a:r>
            <a:r>
              <a:rPr lang="en-US" altLang="fr-FR" dirty="0" err="1" smtClean="0"/>
              <a:t>JS</a:t>
            </a:r>
            <a:r>
              <a:rPr lang="en-US" altLang="fr-FR" dirty="0" smtClean="0"/>
              <a:t>.</a:t>
            </a:r>
          </a:p>
          <a:p>
            <a:pPr eaLnBrk="1" hangingPunct="1"/>
            <a:r>
              <a:rPr lang="en-US" altLang="fr-FR" dirty="0" smtClean="0"/>
              <a:t>Travel and accommodation costs linked to activities taking place in non-EU regions outside the MED area are eligible only if they are previously </a:t>
            </a:r>
            <a:r>
              <a:rPr lang="en-US" altLang="fr-FR" dirty="0" err="1" smtClean="0"/>
              <a:t>authorised</a:t>
            </a:r>
            <a:r>
              <a:rPr lang="en-US" altLang="fr-FR" dirty="0" smtClean="0"/>
              <a:t> by the MA/</a:t>
            </a:r>
            <a:r>
              <a:rPr lang="en-US" altLang="fr-FR" dirty="0" err="1" smtClean="0"/>
              <a:t>JS</a:t>
            </a:r>
            <a:r>
              <a:rPr lang="en-US" altLang="fr-FR" dirty="0" smtClean="0"/>
              <a:t> when justified.</a:t>
            </a:r>
            <a:endParaRPr lang="el-G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785767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417174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049254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cs typeface="Arial" panose="020B0604020202020204" pitchFamily="34" charset="0"/>
              </a:rPr>
              <a:t>T</a:t>
            </a:r>
            <a:r>
              <a:rPr lang="en-GB" sz="1200" dirty="0" smtClean="0">
                <a:cs typeface="Arial" panose="020B0604020202020204" pitchFamily="34" charset="0"/>
                <a:sym typeface="Wingdings" panose="05000000000000000000" pitchFamily="2" charset="2"/>
              </a:rPr>
              <a:t>he costs following the rules of budget line “</a:t>
            </a:r>
            <a:r>
              <a:rPr lang="en-GB" sz="1200" dirty="0" smtClean="0">
                <a:cs typeface="Arial" panose="020B0604020202020204" pitchFamily="34" charset="0"/>
              </a:rPr>
              <a:t>Office” and “Administrative expenditure” are </a:t>
            </a:r>
            <a:r>
              <a:rPr lang="es-ES_tradnl" sz="1200" dirty="0" err="1" smtClean="0">
                <a:cs typeface="Arial" panose="020B0604020202020204" pitchFamily="34" charset="0"/>
              </a:rPr>
              <a:t>not</a:t>
            </a:r>
            <a:r>
              <a:rPr lang="es-ES_tradnl" sz="1200" dirty="0" smtClean="0"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cs typeface="Arial" panose="020B0604020202020204" pitchFamily="34" charset="0"/>
              </a:rPr>
              <a:t>eligible</a:t>
            </a:r>
            <a:r>
              <a:rPr lang="es-ES_tradnl" sz="1200" dirty="0" smtClean="0"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cs typeface="Arial" panose="020B0604020202020204" pitchFamily="34" charset="0"/>
              </a:rPr>
              <a:t>under</a:t>
            </a:r>
            <a:r>
              <a:rPr lang="es-ES_tradnl" sz="1200" dirty="0" smtClean="0"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cs typeface="Arial" panose="020B0604020202020204" pitchFamily="34" charset="0"/>
              </a:rPr>
              <a:t>equipment</a:t>
            </a:r>
            <a:r>
              <a:rPr lang="es-ES_tradnl" sz="1200" dirty="0" smtClean="0"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cs typeface="Arial" panose="020B0604020202020204" pitchFamily="34" charset="0"/>
              </a:rPr>
              <a:t>budget</a:t>
            </a:r>
            <a:r>
              <a:rPr lang="es-ES_tradnl" sz="1200" dirty="0" smtClean="0">
                <a:cs typeface="Arial" panose="020B0604020202020204" pitchFamily="34" charset="0"/>
              </a:rPr>
              <a:t> line</a:t>
            </a:r>
          </a:p>
          <a:p>
            <a:pPr eaLnBrk="1" hangingPunct="1"/>
            <a:endParaRPr lang="el-G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273086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 err="1" smtClean="0"/>
              <a:t>Depreciqtion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costs</a:t>
            </a:r>
            <a:r>
              <a:rPr lang="fr-FR" altLang="fr-FR" dirty="0" smtClean="0"/>
              <a:t> for </a:t>
            </a:r>
            <a:r>
              <a:rPr lang="fr-FR" altLang="fr-FR" dirty="0" err="1" smtClean="0"/>
              <a:t>thematic</a:t>
            </a:r>
            <a:endParaRPr lang="el-G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91535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62716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 smtClean="0"/>
              <a:t>National rules include laws on public procurement, related delegated or implementing acts or any other generally applicable legally binding rules and decisions</a:t>
            </a:r>
            <a:endParaRPr lang="el-G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885520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2827271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fr-FR" altLang="fr-FR" dirty="0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597565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F624-0FFA-4A57-B696-BA52B8AB89D9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1379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3350718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2586130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BECE1-868B-4983-9655-ECCB303A16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419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905273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BECE1-868B-4983-9655-ECCB303A16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138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BECE1-868B-4983-9655-ECCB303A16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9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F624-0FFA-4A57-B696-BA52B8AB89D9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7701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Updated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reporting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period</a:t>
            </a:r>
            <a:r>
              <a:rPr lang="fr-FR" baseline="0" dirty="0" smtClean="0"/>
              <a:t> or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for the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F624-0FFA-4A57-B696-BA52B8AB89D9}" type="slidenum">
              <a:rPr lang="fr-FR" altLang="fr-FR" smtClean="0"/>
              <a:pPr>
                <a:defRPr/>
              </a:pPr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6007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BECE1-868B-4983-9655-ECCB303A16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056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F624-0FFA-4A57-B696-BA52B8AB89D9}" type="slidenum">
              <a:rPr lang="fr-FR" altLang="fr-FR" smtClean="0"/>
              <a:pPr>
                <a:defRPr/>
              </a:pPr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4481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Hourly cost</a:t>
            </a:r>
            <a:r>
              <a:rPr lang="en-GB" baseline="0" dirty="0" smtClean="0"/>
              <a:t> in the contract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BECE1-868B-4983-9655-ECCB303A16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528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A33DE-67EC-4B84-9803-AD5C3FA7F6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 smtClean="0"/>
              <a:t>The modification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cannot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be</a:t>
            </a:r>
            <a:r>
              <a:rPr lang="fr-FR" altLang="fr-FR" baseline="0" dirty="0" smtClean="0"/>
              <a:t> made in the middle of a reporting </a:t>
            </a:r>
            <a:r>
              <a:rPr lang="fr-FR" altLang="fr-FR" baseline="0" dirty="0" err="1" smtClean="0"/>
              <a:t>period</a:t>
            </a:r>
            <a:r>
              <a:rPr lang="fr-FR" altLang="fr-FR" baseline="0" dirty="0" smtClean="0"/>
              <a:t>, </a:t>
            </a:r>
            <a:r>
              <a:rPr lang="fr-FR" altLang="fr-FR" baseline="0" dirty="0" err="1" smtClean="0"/>
              <a:t>except</a:t>
            </a:r>
            <a:r>
              <a:rPr lang="fr-FR" altLang="fr-FR" baseline="0" dirty="0" smtClean="0"/>
              <a:t> for cases </a:t>
            </a:r>
            <a:r>
              <a:rPr lang="fr-FR" altLang="fr-FR" baseline="0" dirty="0" err="1" smtClean="0"/>
              <a:t>where</a:t>
            </a:r>
            <a:r>
              <a:rPr lang="fr-FR" altLang="fr-FR" baseline="0" dirty="0" smtClean="0"/>
              <a:t> the </a:t>
            </a:r>
            <a:r>
              <a:rPr lang="fr-FR" altLang="fr-FR" baseline="0" dirty="0" err="1" smtClean="0"/>
              <a:t>working</a:t>
            </a:r>
            <a:r>
              <a:rPr lang="fr-FR" altLang="fr-FR" baseline="0" dirty="0" smtClean="0"/>
              <a:t> time of the staff </a:t>
            </a:r>
            <a:r>
              <a:rPr lang="fr-FR" altLang="fr-FR" baseline="0" dirty="0" err="1" smtClean="0"/>
              <a:t>member</a:t>
            </a:r>
            <a:r>
              <a:rPr lang="fr-FR" altLang="fr-FR" baseline="0" dirty="0" smtClean="0"/>
              <a:t> in the </a:t>
            </a:r>
            <a:r>
              <a:rPr lang="fr-FR" altLang="fr-FR" baseline="0" dirty="0" err="1" smtClean="0"/>
              <a:t>partner</a:t>
            </a:r>
            <a:r>
              <a:rPr lang="fr-FR" altLang="fr-FR" baseline="0" dirty="0" smtClean="0"/>
              <a:t> organisation changes (change of </a:t>
            </a:r>
            <a:r>
              <a:rPr lang="fr-FR" altLang="fr-FR" baseline="0" dirty="0" err="1" smtClean="0"/>
              <a:t>employment</a:t>
            </a:r>
            <a:r>
              <a:rPr lang="fr-FR" altLang="fr-FR" baseline="0" dirty="0" smtClean="0"/>
              <a:t> document) or for case of force majeures.</a:t>
            </a:r>
          </a:p>
          <a:p>
            <a:pPr eaLnBrk="1" hangingPunct="1"/>
            <a:r>
              <a:rPr lang="fr-FR" altLang="fr-FR" baseline="0" dirty="0" smtClean="0"/>
              <a:t>In </a:t>
            </a:r>
            <a:r>
              <a:rPr lang="fr-FR" altLang="fr-FR" baseline="0" dirty="0" err="1" smtClean="0"/>
              <a:t>those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specific</a:t>
            </a:r>
            <a:r>
              <a:rPr lang="fr-FR" altLang="fr-FR" baseline="0" dirty="0" smtClean="0"/>
              <a:t> cases, changes must </a:t>
            </a:r>
            <a:r>
              <a:rPr lang="fr-FR" altLang="fr-FR" baseline="0" dirty="0" err="1" smtClean="0"/>
              <a:t>be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properly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argued</a:t>
            </a:r>
            <a:r>
              <a:rPr lang="fr-FR" altLang="fr-FR" baseline="0" dirty="0" smtClean="0"/>
              <a:t> and </a:t>
            </a:r>
            <a:r>
              <a:rPr lang="fr-FR" altLang="fr-FR" baseline="0" dirty="0" err="1" smtClean="0"/>
              <a:t>justified</a:t>
            </a:r>
            <a:r>
              <a:rPr lang="fr-FR" altLang="fr-FR" baseline="0" dirty="0" smtClean="0"/>
              <a:t> in the job description </a:t>
            </a:r>
            <a:r>
              <a:rPr lang="fr-FR" altLang="fr-FR" baseline="0" dirty="0" err="1" smtClean="0"/>
              <a:t>declaration</a:t>
            </a:r>
            <a:r>
              <a:rPr lang="fr-FR" altLang="fr-FR" baseline="0" dirty="0" smtClean="0"/>
              <a:t> (programme </a:t>
            </a:r>
            <a:r>
              <a:rPr lang="fr-FR" altLang="fr-FR" baseline="0" dirty="0" err="1" smtClean="0"/>
              <a:t>template</a:t>
            </a:r>
            <a:r>
              <a:rPr lang="fr-FR" altLang="fr-FR" baseline="0" dirty="0" smtClean="0"/>
              <a:t>) and the </a:t>
            </a:r>
            <a:r>
              <a:rPr lang="fr-FR" altLang="fr-FR" baseline="0" dirty="0" err="1" smtClean="0"/>
              <a:t>request</a:t>
            </a:r>
            <a:r>
              <a:rPr lang="fr-FR" altLang="fr-FR" baseline="0" dirty="0" smtClean="0"/>
              <a:t> must </a:t>
            </a:r>
            <a:r>
              <a:rPr lang="fr-FR" altLang="fr-FR" baseline="0" dirty="0" err="1" smtClean="0"/>
              <a:t>be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approved</a:t>
            </a:r>
            <a:r>
              <a:rPr lang="fr-FR" altLang="fr-FR" baseline="0" dirty="0" smtClean="0"/>
              <a:t> by the </a:t>
            </a:r>
            <a:r>
              <a:rPr lang="fr-FR" altLang="fr-FR" baseline="0" dirty="0" err="1" smtClean="0"/>
              <a:t>JS</a:t>
            </a:r>
            <a:r>
              <a:rPr lang="fr-FR" altLang="fr-FR" baseline="0" dirty="0" smtClean="0"/>
              <a:t>.</a:t>
            </a:r>
          </a:p>
          <a:p>
            <a:pPr eaLnBrk="1" hangingPunct="1"/>
            <a:r>
              <a:rPr lang="fr-FR" altLang="fr-FR" baseline="0" dirty="0" err="1" smtClean="0"/>
              <a:t>Any</a:t>
            </a:r>
            <a:r>
              <a:rPr lang="fr-FR" altLang="fr-FR" baseline="0" dirty="0" smtClean="0"/>
              <a:t> update of the </a:t>
            </a:r>
            <a:r>
              <a:rPr lang="fr-FR" altLang="fr-FR" baseline="0" dirty="0" err="1" smtClean="0"/>
              <a:t>method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used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requires</a:t>
            </a:r>
            <a:r>
              <a:rPr lang="fr-FR" altLang="fr-FR" baseline="0" dirty="0" smtClean="0"/>
              <a:t> the modification of all relevant documents </a:t>
            </a:r>
            <a:r>
              <a:rPr lang="fr-FR" altLang="fr-FR" baseline="0" dirty="0" err="1" smtClean="0"/>
              <a:t>accordingly</a:t>
            </a:r>
            <a:r>
              <a:rPr lang="fr-FR" altLang="fr-FR" baseline="0" dirty="0" smtClean="0"/>
              <a:t>, and the </a:t>
            </a:r>
            <a:r>
              <a:rPr lang="fr-FR" altLang="fr-FR" baseline="0" dirty="0" err="1" smtClean="0"/>
              <a:t>submission</a:t>
            </a:r>
            <a:r>
              <a:rPr lang="fr-FR" altLang="fr-FR" baseline="0" dirty="0" smtClean="0"/>
              <a:t> to the </a:t>
            </a:r>
            <a:r>
              <a:rPr lang="fr-FR" altLang="fr-FR" baseline="0" dirty="0" err="1" smtClean="0"/>
              <a:t>JS</a:t>
            </a:r>
            <a:r>
              <a:rPr lang="fr-FR" altLang="fr-FR" baseline="0" dirty="0" smtClean="0"/>
              <a:t> in </a:t>
            </a:r>
            <a:r>
              <a:rPr lang="fr-FR" altLang="fr-FR" baseline="0" dirty="0" err="1" smtClean="0"/>
              <a:t>order</a:t>
            </a:r>
            <a:r>
              <a:rPr lang="fr-FR" altLang="fr-FR" baseline="0" dirty="0" smtClean="0"/>
              <a:t> to </a:t>
            </a:r>
            <a:r>
              <a:rPr lang="fr-FR" altLang="fr-FR" baseline="0" dirty="0" err="1" smtClean="0"/>
              <a:t>ensure</a:t>
            </a:r>
            <a:r>
              <a:rPr lang="fr-FR" altLang="fr-FR" baseline="0" dirty="0" smtClean="0"/>
              <a:t> the </a:t>
            </a:r>
            <a:r>
              <a:rPr lang="fr-FR" altLang="fr-FR" baseline="0" dirty="0" err="1" smtClean="0"/>
              <a:t>eligibility</a:t>
            </a:r>
            <a:r>
              <a:rPr lang="fr-FR" altLang="fr-FR" baseline="0" dirty="0" smtClean="0"/>
              <a:t> of the </a:t>
            </a:r>
            <a:r>
              <a:rPr lang="fr-FR" altLang="fr-FR" baseline="0" dirty="0" err="1" smtClean="0"/>
              <a:t>related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costs</a:t>
            </a:r>
            <a:r>
              <a:rPr lang="fr-FR" altLang="fr-FR" baseline="0" dirty="0" smtClean="0"/>
              <a:t>.</a:t>
            </a:r>
            <a:endParaRPr lang="el-G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924102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F624-0FFA-4A57-B696-BA52B8AB89D9}" type="slidenum">
              <a:rPr lang="fr-FR" altLang="fr-FR" smtClean="0"/>
              <a:pPr>
                <a:defRPr/>
              </a:pPr>
              <a:t>35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8148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0454" indent="-28863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4544" indent="-2309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6362" indent="-2309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8180" indent="-2309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39997" indent="-230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1815" indent="-230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3633" indent="-230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5451" indent="-230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08B41E-5316-45B2-8AF5-6044F5F7838D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fr-FR" altLang="fr-FR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93721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Each partner</a:t>
            </a:r>
            <a:r>
              <a:rPr lang="fr-FR" sz="1200" dirty="0" smtClean="0">
                <a:effectLst/>
              </a:rPr>
              <a:t>:</a:t>
            </a:r>
            <a:r>
              <a:rPr lang="fr-FR" sz="1200" baseline="0" dirty="0" smtClean="0">
                <a:effectLst/>
              </a:rPr>
              <a:t> </a:t>
            </a:r>
            <a:r>
              <a:rPr lang="en-US" sz="1200" dirty="0" smtClean="0"/>
              <a:t>Enters activities and expenditures on </a:t>
            </a:r>
            <a:r>
              <a:rPr lang="en-US" sz="1200" dirty="0" err="1" smtClean="0"/>
              <a:t>SYNERGIE</a:t>
            </a:r>
            <a:r>
              <a:rPr lang="en-US" sz="1200" dirty="0" smtClean="0"/>
              <a:t> </a:t>
            </a:r>
            <a:r>
              <a:rPr lang="en-US" sz="1200" dirty="0" err="1" smtClean="0"/>
              <a:t>CTE</a:t>
            </a:r>
            <a:endParaRPr lang="fr-FR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Lead Partner:</a:t>
            </a:r>
            <a:r>
              <a:rPr lang="en-US" sz="1200" dirty="0" smtClean="0"/>
              <a:t> Validates the other partners’ expenses on </a:t>
            </a:r>
            <a:r>
              <a:rPr lang="en-US" sz="1200" dirty="0" err="1" smtClean="0"/>
              <a:t>SYNERGIE</a:t>
            </a:r>
            <a:r>
              <a:rPr lang="en-US" sz="1200" dirty="0" smtClean="0"/>
              <a:t> </a:t>
            </a:r>
            <a:r>
              <a:rPr lang="en-US" sz="1200" dirty="0" err="1" smtClean="0"/>
              <a:t>CTE</a:t>
            </a:r>
            <a:r>
              <a:rPr lang="en-US" sz="1200" dirty="0" smtClean="0"/>
              <a:t> </a:t>
            </a:r>
            <a:endParaRPr lang="fr-FR" sz="1200" dirty="0" smtClean="0"/>
          </a:p>
          <a:p>
            <a:pPr lvl="0" rtl="0"/>
            <a:r>
              <a:rPr lang="en-US" sz="1200" dirty="0" smtClean="0"/>
              <a:t>First Level Control:</a:t>
            </a:r>
            <a:r>
              <a:rPr lang="en-GB" sz="1200" noProof="0" dirty="0" smtClean="0"/>
              <a:t> Checks partner expenditures-V</a:t>
            </a:r>
            <a:r>
              <a:rPr lang="en-US" sz="1200" dirty="0" err="1" smtClean="0"/>
              <a:t>alidates</a:t>
            </a:r>
            <a:r>
              <a:rPr lang="en-US" sz="1200" dirty="0" smtClean="0"/>
              <a:t> the partner expenditures and fill-in the </a:t>
            </a:r>
            <a:r>
              <a:rPr lang="en-US" sz="1200" dirty="0" err="1" smtClean="0"/>
              <a:t>FLC</a:t>
            </a:r>
            <a:r>
              <a:rPr lang="en-US" sz="1200" dirty="0" smtClean="0"/>
              <a:t> checklist in </a:t>
            </a:r>
            <a:r>
              <a:rPr lang="en-US" sz="1200" dirty="0" err="1" smtClean="0"/>
              <a:t>SYNERGIE</a:t>
            </a:r>
            <a:r>
              <a:rPr lang="en-US" sz="1200" dirty="0" smtClean="0"/>
              <a:t> </a:t>
            </a:r>
            <a:r>
              <a:rPr lang="en-US" sz="1200" dirty="0" err="1" smtClean="0"/>
              <a:t>CTE</a:t>
            </a:r>
            <a:r>
              <a:rPr lang="en-US" sz="1200" dirty="0" smtClean="0"/>
              <a:t>-</a:t>
            </a:r>
            <a:r>
              <a:rPr lang="en-GB" sz="1200" noProof="0" dirty="0" smtClean="0"/>
              <a:t>Validates </a:t>
            </a:r>
            <a:r>
              <a:rPr lang="fr-FR" sz="1200" dirty="0" smtClean="0"/>
              <a:t>in SYNERGIE </a:t>
            </a:r>
            <a:r>
              <a:rPr lang="fr-FR" sz="1200" dirty="0" err="1" smtClean="0"/>
              <a:t>CTE</a:t>
            </a:r>
            <a:r>
              <a:rPr lang="fr-FR" sz="1200" dirty="0" smtClean="0"/>
              <a:t> the </a:t>
            </a:r>
            <a:r>
              <a:rPr lang="fr-FR" sz="1200" dirty="0" err="1" smtClean="0"/>
              <a:t>FLC</a:t>
            </a:r>
            <a:r>
              <a:rPr lang="fr-FR" sz="1200" dirty="0" smtClean="0"/>
              <a:t> </a:t>
            </a:r>
            <a:r>
              <a:rPr lang="fr-FR" sz="1200" dirty="0" err="1" smtClean="0"/>
              <a:t>certificate</a:t>
            </a:r>
            <a:r>
              <a:rPr lang="fr-FR" sz="1200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National Level: In some Participating States*, the expenditures certified by </a:t>
            </a:r>
            <a:r>
              <a:rPr lang="en-US" sz="1200" dirty="0" err="1" smtClean="0"/>
              <a:t>FLC</a:t>
            </a:r>
            <a:r>
              <a:rPr lang="en-US" sz="1200" dirty="0" smtClean="0"/>
              <a:t> must be validated at national level before their </a:t>
            </a:r>
            <a:r>
              <a:rPr lang="en-GB" sz="1200" noProof="0" dirty="0" smtClean="0"/>
              <a:t>inclusion</a:t>
            </a:r>
            <a:r>
              <a:rPr lang="en-US" sz="1200" dirty="0" smtClean="0"/>
              <a:t> in a project payment claim. </a:t>
            </a:r>
            <a:endParaRPr lang="fr-FR" dirty="0" smtClean="0"/>
          </a:p>
          <a:p>
            <a:pPr lvl="0" rtl="0"/>
            <a:r>
              <a:rPr lang="en-US" sz="1200" dirty="0" smtClean="0"/>
              <a:t>Lead Partner: Gathers all the certificates and produce a payment claim + progress report on </a:t>
            </a:r>
            <a:r>
              <a:rPr lang="en-US" sz="1200" dirty="0" err="1" smtClean="0"/>
              <a:t>SYNERGIE</a:t>
            </a:r>
            <a:r>
              <a:rPr lang="en-US" sz="1200" dirty="0" smtClean="0"/>
              <a:t> </a:t>
            </a:r>
            <a:r>
              <a:rPr lang="en-US" sz="1200" dirty="0" err="1" smtClean="0"/>
              <a:t>CTE</a:t>
            </a:r>
            <a:r>
              <a:rPr lang="en-US" sz="1200" dirty="0" smtClean="0"/>
              <a:t> - Submits to the </a:t>
            </a:r>
            <a:r>
              <a:rPr lang="en-US" sz="1200" dirty="0" err="1" smtClean="0"/>
              <a:t>JS</a:t>
            </a:r>
            <a:r>
              <a:rPr lang="en-US" sz="1200" dirty="0" smtClean="0"/>
              <a:t> within the deadlines mentioned in the Subsidy Contract</a:t>
            </a:r>
            <a:endParaRPr lang="fr-FR" sz="1200" dirty="0" smtClean="0"/>
          </a:p>
          <a:p>
            <a:pPr lvl="0" rtl="0"/>
            <a:r>
              <a:rPr lang="en-US" sz="1200" dirty="0" smtClean="0"/>
              <a:t>Joint Secretariat:</a:t>
            </a:r>
            <a:r>
              <a:rPr lang="en-US" sz="1200" baseline="0" dirty="0" smtClean="0"/>
              <a:t> </a:t>
            </a:r>
            <a:r>
              <a:rPr lang="en-US" sz="1200" dirty="0" smtClean="0"/>
              <a:t> Verifies the project’s payment claim, address the LP in case of doubts - </a:t>
            </a:r>
            <a:r>
              <a:rPr lang="en-US" sz="1200" noProof="0" dirty="0" smtClean="0"/>
              <a:t>P</a:t>
            </a:r>
            <a:r>
              <a:rPr lang="en-GB" sz="1200" noProof="0" dirty="0" err="1" smtClean="0"/>
              <a:t>repare</a:t>
            </a:r>
            <a:r>
              <a:rPr lang="fr-FR" sz="1200" dirty="0" smtClean="0"/>
              <a:t>s the MA </a:t>
            </a:r>
            <a:r>
              <a:rPr lang="en-GB" sz="1200" noProof="0" dirty="0" smtClean="0"/>
              <a:t>certificate</a:t>
            </a:r>
            <a:endParaRPr lang="fr-FR" sz="1200" dirty="0" smtClean="0"/>
          </a:p>
          <a:p>
            <a:pPr lvl="0" rtl="0"/>
            <a:r>
              <a:rPr lang="en-US" sz="1200" dirty="0" smtClean="0"/>
              <a:t>Managing Authority: Performs an additional control and ensures the precision of the payment claim - Validates the MA certificate - Transfers the MA certificate to the Certifying Authority</a:t>
            </a:r>
            <a:endParaRPr lang="fr-FR" sz="1200" dirty="0" smtClean="0"/>
          </a:p>
          <a:p>
            <a:pPr lvl="0" rtl="0"/>
            <a:r>
              <a:rPr lang="en-US" sz="1200" dirty="0" smtClean="0"/>
              <a:t>Certifying Authority: Performs an additional control - Draws up payment order directly to </a:t>
            </a:r>
            <a:r>
              <a:rPr lang="en-GB" sz="1200" noProof="0" dirty="0" smtClean="0"/>
              <a:t>each</a:t>
            </a:r>
            <a:r>
              <a:rPr lang="fr-FR" sz="1200" dirty="0" smtClean="0"/>
              <a:t> </a:t>
            </a:r>
            <a:r>
              <a:rPr lang="en-GB" sz="1200" noProof="0" dirty="0" smtClean="0"/>
              <a:t>beneficiary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4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1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ctr" hangingPunct="1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None/>
              <a:defRPr/>
            </a:pPr>
            <a:r>
              <a:rPr lang="en-US" sz="1600" dirty="0" smtClean="0"/>
              <a:t>Each six months </a:t>
            </a:r>
            <a:r>
              <a:rPr lang="en-US" sz="1600" dirty="0" err="1" smtClean="0"/>
              <a:t>FLC</a:t>
            </a:r>
            <a:r>
              <a:rPr lang="en-US" sz="1600" dirty="0" smtClean="0"/>
              <a:t> must :</a:t>
            </a:r>
          </a:p>
          <a:p>
            <a:pPr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Verify partner expenditures; </a:t>
            </a:r>
          </a:p>
          <a:p>
            <a:pPr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Validate the partner expenditures</a:t>
            </a:r>
          </a:p>
          <a:p>
            <a:pPr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Fill-in the </a:t>
            </a:r>
            <a:r>
              <a:rPr lang="en-US" sz="1600" dirty="0" err="1" smtClean="0"/>
              <a:t>FLC</a:t>
            </a:r>
            <a:r>
              <a:rPr lang="en-US" sz="1600" dirty="0" smtClean="0"/>
              <a:t> checklist in </a:t>
            </a:r>
            <a:r>
              <a:rPr lang="en-US" sz="1600" dirty="0" err="1" smtClean="0"/>
              <a:t>SYNERGIE</a:t>
            </a:r>
            <a:r>
              <a:rPr lang="en-US" sz="1600" dirty="0" smtClean="0"/>
              <a:t> </a:t>
            </a:r>
            <a:r>
              <a:rPr lang="en-US" sz="1600" dirty="0" err="1" smtClean="0"/>
              <a:t>CTE</a:t>
            </a:r>
            <a:r>
              <a:rPr lang="en-US" sz="1600" dirty="0" smtClean="0"/>
              <a:t> </a:t>
            </a:r>
          </a:p>
          <a:p>
            <a:pPr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Validate in </a:t>
            </a:r>
            <a:r>
              <a:rPr lang="en-US" sz="1600" dirty="0" err="1" smtClean="0"/>
              <a:t>SYNERGIE</a:t>
            </a:r>
            <a:r>
              <a:rPr lang="en-US" sz="1600" dirty="0" smtClean="0"/>
              <a:t> </a:t>
            </a:r>
            <a:r>
              <a:rPr lang="en-US" sz="1600" dirty="0" err="1" smtClean="0"/>
              <a:t>CTE</a:t>
            </a:r>
            <a:r>
              <a:rPr lang="en-US" sz="1600" dirty="0" smtClean="0"/>
              <a:t> the </a:t>
            </a:r>
            <a:r>
              <a:rPr lang="en-US" sz="1600" dirty="0" err="1" smtClean="0"/>
              <a:t>FLC</a:t>
            </a:r>
            <a:r>
              <a:rPr lang="en-US" sz="1600" dirty="0" smtClean="0"/>
              <a:t> certificate </a:t>
            </a:r>
          </a:p>
          <a:p>
            <a:pPr marL="971550" lvl="2" indent="-17145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official commitment on validation of expenditures, </a:t>
            </a:r>
          </a:p>
          <a:p>
            <a:pPr marL="971550" lvl="2" indent="-17145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the control checklist </a:t>
            </a:r>
          </a:p>
          <a:p>
            <a:pPr marL="971550" lvl="2" indent="-17145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list of verified expenditure </a:t>
            </a:r>
            <a:endParaRPr lang="en-US" sz="1200" dirty="0" smtClean="0"/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Print, sign and stamp the </a:t>
            </a:r>
            <a:r>
              <a:rPr lang="en-US" sz="1600" dirty="0" err="1" smtClean="0"/>
              <a:t>FLC</a:t>
            </a:r>
            <a:r>
              <a:rPr lang="en-US" sz="1600" dirty="0" smtClean="0"/>
              <a:t> certificate in order to be included in the partner audit trail. </a:t>
            </a: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Deadlines for project reporting set up in the Subsidy Contract</a:t>
            </a: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Delays impede constant cash-flow and have a negative impact on financial performance of the projects and the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5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19902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316077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 smtClean="0"/>
              <a:t>Programme </a:t>
            </a:r>
            <a:r>
              <a:rPr lang="fr-FR" altLang="fr-FR" dirty="0" err="1" smtClean="0"/>
              <a:t>Manual</a:t>
            </a:r>
            <a:endParaRPr lang="el-G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39006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42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BAC2-E8EF-4E6F-8DE1-BB1C3499FD9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066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22A3-FF84-4E0B-BAEB-7E401A38ACB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902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8D30-A9B6-480B-B896-76A8C2A2F2A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976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C4FD1-1711-4BC0-8CD9-75FEFB4D802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6340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588E7-CCC0-44CB-9686-E6FFEC28986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686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8B09-4F4E-4EF1-AAA3-E68175038E1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0567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892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408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3174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54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3608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047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5568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973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0920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420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14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10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76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2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1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680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63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46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contenu 9"/>
          <p:cNvSpPr>
            <a:spLocks noGrp="1"/>
          </p:cNvSpPr>
          <p:nvPr>
            <p:ph sz="half" idx="10"/>
          </p:nvPr>
        </p:nvSpPr>
        <p:spPr>
          <a:xfrm>
            <a:off x="1187624" y="7101408"/>
            <a:ext cx="4038600" cy="4061048"/>
          </a:xfrm>
        </p:spPr>
        <p:txBody>
          <a:bodyPr/>
          <a:lstStyle/>
          <a:p>
            <a:r>
              <a:rPr lang="fr-FR" altLang="fr-FR" b="1" dirty="0" smtClean="0"/>
              <a:t>Programme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CB4F24"/>
                </a:solidFill>
              </a:rPr>
              <a:t>Orange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663888"/>
                </a:solidFill>
              </a:rPr>
              <a:t>Violet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003399"/>
                </a:solidFill>
              </a:rPr>
              <a:t>Bleu </a:t>
            </a:r>
            <a:r>
              <a:rPr lang="fr-FR" altLang="fr-FR" dirty="0" err="1" smtClean="0">
                <a:solidFill>
                  <a:srgbClr val="003399"/>
                </a:solidFill>
              </a:rPr>
              <a:t>Interreg</a:t>
            </a:r>
            <a:r>
              <a:rPr lang="fr-FR" altLang="fr-FR" dirty="0" smtClean="0">
                <a:solidFill>
                  <a:srgbClr val="003399"/>
                </a:solidFill>
              </a:rPr>
              <a:t> MED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79BCCD"/>
                </a:solidFill>
              </a:rPr>
              <a:t>Bleu clair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4470B4"/>
                </a:solidFill>
              </a:rPr>
              <a:t>Bleu moyen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8A1F5A"/>
                </a:solidFill>
              </a:rPr>
              <a:t>Magenta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9FAEE5"/>
                </a:solidFill>
              </a:rPr>
              <a:t>Bleu clair </a:t>
            </a:r>
            <a:r>
              <a:rPr lang="fr-FR" altLang="fr-FR" dirty="0" err="1" smtClean="0">
                <a:solidFill>
                  <a:srgbClr val="9FAEE5"/>
                </a:solidFill>
              </a:rPr>
              <a:t>Interreg</a:t>
            </a:r>
            <a:endParaRPr lang="fr-FR" altLang="fr-FR" dirty="0" smtClean="0">
              <a:solidFill>
                <a:srgbClr val="9FAEE5"/>
              </a:solidFill>
            </a:endParaRPr>
          </a:p>
        </p:txBody>
      </p:sp>
      <p:sp>
        <p:nvSpPr>
          <p:cNvPr id="5" name="Espace réservé du contenu 10"/>
          <p:cNvSpPr>
            <a:spLocks noGrp="1"/>
          </p:cNvSpPr>
          <p:nvPr>
            <p:ph sz="half" idx="2"/>
          </p:nvPr>
        </p:nvSpPr>
        <p:spPr>
          <a:xfrm>
            <a:off x="5378624" y="7101408"/>
            <a:ext cx="4038600" cy="3989388"/>
          </a:xfrm>
        </p:spPr>
        <p:txBody>
          <a:bodyPr/>
          <a:lstStyle/>
          <a:p>
            <a:r>
              <a:rPr lang="fr-FR" altLang="fr-FR" b="1" dirty="0" smtClean="0"/>
              <a:t>Thématiques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159961"/>
                </a:solidFill>
              </a:rPr>
              <a:t>Vert foncé (</a:t>
            </a:r>
            <a:r>
              <a:rPr lang="fr-FR" altLang="fr-FR" dirty="0" err="1" smtClean="0">
                <a:solidFill>
                  <a:srgbClr val="159961"/>
                </a:solidFill>
              </a:rPr>
              <a:t>Low</a:t>
            </a:r>
            <a:r>
              <a:rPr lang="fr-FR" altLang="fr-FR" dirty="0" smtClean="0">
                <a:solidFill>
                  <a:srgbClr val="159961"/>
                </a:solidFill>
              </a:rPr>
              <a:t> </a:t>
            </a:r>
            <a:r>
              <a:rPr lang="fr-FR" altLang="fr-FR" dirty="0" err="1" smtClean="0">
                <a:solidFill>
                  <a:srgbClr val="159961"/>
                </a:solidFill>
              </a:rPr>
              <a:t>carbon</a:t>
            </a:r>
            <a:endParaRPr lang="fr-FR" altLang="fr-FR" dirty="0" smtClean="0">
              <a:solidFill>
                <a:srgbClr val="159961"/>
              </a:solidFill>
            </a:endParaRPr>
          </a:p>
          <a:p>
            <a:r>
              <a:rPr lang="fr-FR" altLang="fr-FR" dirty="0" smtClean="0">
                <a:solidFill>
                  <a:srgbClr val="98C222"/>
                </a:solidFill>
              </a:rPr>
              <a:t>Vert clair (</a:t>
            </a:r>
            <a:r>
              <a:rPr lang="fr-FR" altLang="fr-FR" dirty="0" err="1" smtClean="0">
                <a:solidFill>
                  <a:srgbClr val="98C222"/>
                </a:solidFill>
              </a:rPr>
              <a:t>environment</a:t>
            </a:r>
            <a:r>
              <a:rPr lang="fr-FR" altLang="fr-FR" dirty="0" smtClean="0">
                <a:solidFill>
                  <a:srgbClr val="98C222"/>
                </a:solidFill>
              </a:rPr>
              <a:t>)</a:t>
            </a:r>
          </a:p>
          <a:p>
            <a:r>
              <a:rPr lang="fr-FR" altLang="fr-FR" dirty="0" smtClean="0">
                <a:solidFill>
                  <a:srgbClr val="EDC62B"/>
                </a:solidFill>
              </a:rPr>
              <a:t>Jaune (innovation)</a:t>
            </a:r>
          </a:p>
          <a:p>
            <a:r>
              <a:rPr lang="fr-FR" altLang="fr-FR" dirty="0" smtClean="0">
                <a:solidFill>
                  <a:srgbClr val="3C7486"/>
                </a:solidFill>
              </a:rPr>
              <a:t>Bleu canard (</a:t>
            </a:r>
            <a:r>
              <a:rPr lang="fr-FR" altLang="fr-FR" dirty="0" err="1" smtClean="0">
                <a:solidFill>
                  <a:srgbClr val="3C7486"/>
                </a:solidFill>
              </a:rPr>
              <a:t>governance</a:t>
            </a:r>
            <a:r>
              <a:rPr lang="fr-FR" altLang="fr-FR" dirty="0" smtClean="0">
                <a:solidFill>
                  <a:srgbClr val="3C748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874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214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8349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1041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2178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531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766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35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2606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12021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25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04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05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09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35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09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08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84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79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365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0761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531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4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167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92696"/>
            <a:ext cx="8712968" cy="532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400" dirty="0">
              <a:solidFill>
                <a:schemeClr val="accent2"/>
              </a:solidFill>
            </a:endParaRPr>
          </a:p>
          <a:p>
            <a:pPr algn="ctr"/>
            <a:r>
              <a:rPr lang="it-IT" sz="4400" dirty="0">
                <a:solidFill>
                  <a:schemeClr val="accent2"/>
                </a:solidFill>
              </a:rPr>
              <a:t> </a:t>
            </a:r>
            <a:r>
              <a:rPr lang="it-IT" sz="4400" b="1" dirty="0">
                <a:solidFill>
                  <a:schemeClr val="accent2"/>
                </a:solidFill>
              </a:rPr>
              <a:t>Ammissibilità delle spese: le regole del Programma </a:t>
            </a:r>
            <a:r>
              <a:rPr lang="it-IT" sz="4400" b="1" dirty="0" smtClean="0">
                <a:solidFill>
                  <a:schemeClr val="accent2"/>
                </a:solidFill>
              </a:rPr>
              <a:t>MED</a:t>
            </a:r>
            <a:endParaRPr lang="it-IT" sz="4400" b="1" dirty="0" smtClean="0">
              <a:solidFill>
                <a:schemeClr val="accent2"/>
              </a:solidFill>
            </a:endParaRPr>
          </a:p>
          <a:p>
            <a:pPr algn="ctr"/>
            <a:r>
              <a:rPr lang="es-ES" sz="4400" dirty="0" smtClean="0">
                <a:solidFill>
                  <a:schemeClr val="accent2"/>
                </a:solidFill>
              </a:rPr>
              <a:t>JS </a:t>
            </a:r>
            <a:r>
              <a:rPr lang="es-ES" sz="4400" dirty="0" err="1" smtClean="0">
                <a:solidFill>
                  <a:schemeClr val="accent2"/>
                </a:solidFill>
              </a:rPr>
              <a:t>Interreg</a:t>
            </a:r>
            <a:r>
              <a:rPr lang="es-ES" sz="4400" dirty="0" smtClean="0">
                <a:solidFill>
                  <a:schemeClr val="accent2"/>
                </a:solidFill>
              </a:rPr>
              <a:t> MED</a:t>
            </a:r>
          </a:p>
          <a:p>
            <a:pPr algn="ctr"/>
            <a:endParaRPr lang="es-ES" sz="4400" dirty="0">
              <a:solidFill>
                <a:schemeClr val="accent2"/>
              </a:solidFill>
            </a:endParaRPr>
          </a:p>
          <a:p>
            <a:pPr algn="ctr"/>
            <a:r>
              <a:rPr lang="es-ES" sz="3200" dirty="0" err="1" smtClean="0">
                <a:solidFill>
                  <a:schemeClr val="accent2"/>
                </a:solidFill>
              </a:rPr>
              <a:t>Bologna</a:t>
            </a:r>
            <a:r>
              <a:rPr lang="es-ES" sz="3200" dirty="0" smtClean="0">
                <a:solidFill>
                  <a:schemeClr val="accent2"/>
                </a:solidFill>
              </a:rPr>
              <a:t>, </a:t>
            </a:r>
            <a:r>
              <a:rPr lang="es-ES" sz="3200" dirty="0" smtClean="0">
                <a:solidFill>
                  <a:schemeClr val="accent2"/>
                </a:solidFill>
              </a:rPr>
              <a:t>30/01/2018</a:t>
            </a:r>
          </a:p>
          <a:p>
            <a:pPr algn="ctr"/>
            <a:endParaRPr lang="es-ES" sz="3200" dirty="0">
              <a:solidFill>
                <a:schemeClr val="accent2"/>
              </a:solidFill>
            </a:endParaRPr>
          </a:p>
          <a:p>
            <a:pPr marR="3810" algn="r">
              <a:spcBef>
                <a:spcPts val="5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ea typeface="Times New Roman" panose="02020603050405020304" pitchFamily="18" charset="0"/>
              </a:rPr>
              <a:t>Bárbara </a:t>
            </a:r>
            <a:r>
              <a:rPr lang="en-US" sz="2400" dirty="0" err="1" smtClean="0">
                <a:solidFill>
                  <a:srgbClr val="FFFFFF"/>
                </a:solidFill>
                <a:ea typeface="Times New Roman" panose="02020603050405020304" pitchFamily="18" charset="0"/>
              </a:rPr>
              <a:t>López</a:t>
            </a:r>
            <a:r>
              <a:rPr lang="en-US" sz="2400" dirty="0" smtClean="0">
                <a:solidFill>
                  <a:srgbClr val="FFFFFF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Times New Roman" panose="02020603050405020304" pitchFamily="18" charset="0"/>
              </a:rPr>
              <a:t>Villamate</a:t>
            </a:r>
            <a:endParaRPr lang="en-US" sz="2400" dirty="0">
              <a:solidFill>
                <a:srgbClr val="FFFFFF"/>
              </a:solidFill>
              <a:ea typeface="Times New Roman" panose="02020603050405020304" pitchFamily="18" charset="0"/>
            </a:endParaRPr>
          </a:p>
          <a:p>
            <a:pPr marR="3810" algn="r">
              <a:spcBef>
                <a:spcPts val="50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a typeface="Times New Roman" panose="02020603050405020304" pitchFamily="18" charset="0"/>
              </a:rPr>
              <a:t>Massimo </a:t>
            </a:r>
            <a:r>
              <a:rPr lang="en-US" sz="2400" dirty="0" err="1">
                <a:solidFill>
                  <a:srgbClr val="FFFFFF"/>
                </a:solidFill>
                <a:ea typeface="Times New Roman" panose="02020603050405020304" pitchFamily="18" charset="0"/>
              </a:rPr>
              <a:t>Caltavuturo</a:t>
            </a:r>
            <a:endParaRPr lang="es-E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222858" y="188640"/>
            <a:ext cx="8551146" cy="543006"/>
          </a:xfrm>
        </p:spPr>
        <p:txBody>
          <a:bodyPr/>
          <a:lstStyle/>
          <a:p>
            <a:r>
              <a:rPr lang="es-ES_tradnl" sz="2400" dirty="0" err="1" smtClean="0"/>
              <a:t>ELIGIBILITY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PERIOD</a:t>
            </a:r>
            <a:r>
              <a:rPr lang="es-ES_tradnl" sz="2400" dirty="0" smtClean="0"/>
              <a:t> OF EXPENDITURES </a:t>
            </a:r>
            <a:endParaRPr lang="fr-FR" altLang="fr-FR" sz="2200" dirty="0" smtClean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2858" y="1101140"/>
            <a:ext cx="8551146" cy="4200068"/>
          </a:xfrm>
        </p:spPr>
        <p:txBody>
          <a:bodyPr/>
          <a:lstStyle/>
          <a:p>
            <a:pPr marL="0" indent="0">
              <a:buNone/>
            </a:pPr>
            <a:r>
              <a:rPr lang="en-GB" sz="1800" u="sng" dirty="0" smtClean="0"/>
              <a:t>Expenditure </a:t>
            </a:r>
            <a:r>
              <a:rPr lang="en-GB" sz="1800" u="sng" dirty="0"/>
              <a:t>is eligible according to the following periods: </a:t>
            </a:r>
            <a:endParaRPr lang="fr-FR" sz="1800" u="sng" dirty="0"/>
          </a:p>
          <a:p>
            <a:pPr marL="0" indent="0">
              <a:buNone/>
            </a:pPr>
            <a:r>
              <a:rPr lang="en-GB" sz="1600" dirty="0"/>
              <a:t> </a:t>
            </a:r>
            <a:endParaRPr lang="fr-FR" sz="1600" dirty="0"/>
          </a:p>
          <a:p>
            <a:r>
              <a:rPr lang="en-GB" sz="1600" dirty="0" smtClean="0"/>
              <a:t>Costs </a:t>
            </a:r>
            <a:r>
              <a:rPr lang="en-GB" sz="1600" dirty="0"/>
              <a:t>for project </a:t>
            </a:r>
            <a:r>
              <a:rPr lang="en-GB" sz="1600" b="1" dirty="0"/>
              <a:t>implementation</a:t>
            </a:r>
            <a:r>
              <a:rPr lang="en-GB" sz="1600" b="1" dirty="0" smtClean="0"/>
              <a:t> </a:t>
            </a:r>
            <a:r>
              <a:rPr lang="en-GB" sz="1600" b="1" dirty="0"/>
              <a:t>: </a:t>
            </a:r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1600" dirty="0" smtClean="0"/>
              <a:t>Costs </a:t>
            </a:r>
            <a:r>
              <a:rPr lang="en-GB" sz="1600" dirty="0"/>
              <a:t>for project </a:t>
            </a:r>
            <a:r>
              <a:rPr lang="en-GB" sz="1600" b="1" dirty="0"/>
              <a:t>closure</a:t>
            </a:r>
            <a:r>
              <a:rPr lang="en-GB" sz="1600" b="1" dirty="0" smtClean="0">
                <a:solidFill>
                  <a:srgbClr val="C10076"/>
                </a:solidFill>
              </a:rPr>
              <a:t> </a:t>
            </a:r>
            <a:r>
              <a:rPr lang="en-GB" sz="1600" dirty="0" smtClean="0"/>
              <a:t>: incurred, invoiced </a:t>
            </a:r>
            <a:r>
              <a:rPr lang="en-GB" sz="1600" dirty="0"/>
              <a:t>and paid out within two months after the official ending date of the </a:t>
            </a:r>
            <a:r>
              <a:rPr lang="en-GB" sz="1600" dirty="0" smtClean="0"/>
              <a:t>project</a:t>
            </a:r>
            <a:r>
              <a:rPr lang="es-ES_tradnl" sz="1600" dirty="0" smtClean="0">
                <a:solidFill>
                  <a:srgbClr val="B91984"/>
                </a:solidFill>
                <a:cs typeface="Arial" panose="020B0604020202020204" pitchFamily="34" charset="0"/>
              </a:rPr>
              <a:t> </a:t>
            </a:r>
          </a:p>
          <a:p>
            <a:endParaRPr lang="es-ES_tradnl" sz="1600" dirty="0" smtClean="0">
              <a:solidFill>
                <a:srgbClr val="B91984"/>
              </a:solidFill>
              <a:cs typeface="Arial" panose="020B0604020202020204" pitchFamily="34" charset="0"/>
            </a:endParaRPr>
          </a:p>
          <a:p>
            <a:r>
              <a:rPr lang="es-ES_tradnl" sz="1600" dirty="0" err="1"/>
              <a:t>Preparation</a:t>
            </a:r>
            <a:r>
              <a:rPr lang="es-ES_tradnl" sz="1600" dirty="0"/>
              <a:t> </a:t>
            </a:r>
            <a:r>
              <a:rPr lang="es-ES_tradnl" sz="1600" dirty="0" err="1"/>
              <a:t>costs</a:t>
            </a:r>
            <a:r>
              <a:rPr lang="es-ES_tradnl" sz="1600" dirty="0"/>
              <a:t> </a:t>
            </a:r>
            <a:r>
              <a:rPr lang="es-ES_tradnl" sz="1600" b="1" dirty="0" err="1"/>
              <a:t>cannot</a:t>
            </a:r>
            <a:r>
              <a:rPr lang="es-ES_tradnl" sz="1600" dirty="0"/>
              <a:t> be </a:t>
            </a:r>
            <a:r>
              <a:rPr lang="es-ES_tradnl" sz="1600" dirty="0" err="1"/>
              <a:t>claimed</a:t>
            </a:r>
            <a:r>
              <a:rPr lang="es-ES_tradnl" sz="1600" dirty="0"/>
              <a:t> as </a:t>
            </a:r>
            <a:r>
              <a:rPr lang="es-ES_tradnl" sz="1600" dirty="0" err="1"/>
              <a:t>direct</a:t>
            </a:r>
            <a:r>
              <a:rPr lang="es-ES_tradnl" sz="1600" dirty="0"/>
              <a:t> </a:t>
            </a:r>
            <a:r>
              <a:rPr lang="es-ES_tradnl" sz="1600" dirty="0" err="1"/>
              <a:t>costs</a:t>
            </a:r>
            <a:endParaRPr lang="es-ES_tradnl" sz="1600" dirty="0"/>
          </a:p>
          <a:p>
            <a:endParaRPr lang="es-ES_tradnl" sz="1400" dirty="0">
              <a:solidFill>
                <a:srgbClr val="B91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400" dirty="0" smtClean="0">
              <a:solidFill>
                <a:srgbClr val="B91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900" dirty="0" smtClean="0">
              <a:solidFill>
                <a:srgbClr val="B91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	</a:t>
            </a:r>
          </a:p>
          <a:p>
            <a:pPr marL="0" indent="0">
              <a:buNone/>
            </a:pPr>
            <a:r>
              <a:rPr lang="en-GB" sz="1400" i="1" dirty="0"/>
              <a:t>Start of the implementation period: </a:t>
            </a:r>
            <a:r>
              <a:rPr lang="en-GB" sz="1400" i="1" dirty="0" smtClean="0"/>
              <a:t>01/02/2018 </a:t>
            </a:r>
            <a:endParaRPr lang="en-GB" sz="1400" i="1" dirty="0"/>
          </a:p>
          <a:p>
            <a:pPr marL="0" indent="0">
              <a:buNone/>
            </a:pPr>
            <a:r>
              <a:rPr lang="en-GB" sz="1400" i="1" dirty="0"/>
              <a:t>Project Duration: 24 months</a:t>
            </a:r>
          </a:p>
          <a:p>
            <a:pPr marL="0" indent="0">
              <a:buNone/>
            </a:pPr>
            <a:r>
              <a:rPr lang="en-GB" sz="1400" i="1" dirty="0"/>
              <a:t>End of the implementation period: official ending date (</a:t>
            </a:r>
            <a:r>
              <a:rPr lang="en-GB" sz="1400" i="1" dirty="0" smtClean="0"/>
              <a:t>31/01/2021) </a:t>
            </a:r>
            <a:r>
              <a:rPr lang="en-GB" sz="1400" i="1" dirty="0"/>
              <a:t>+ 2 months only for payment </a:t>
            </a:r>
            <a:r>
              <a:rPr lang="en-GB" sz="1400" i="1" dirty="0" smtClean="0"/>
              <a:t>(31/03/2021)</a:t>
            </a:r>
            <a:endParaRPr lang="es-ES_tradnl" sz="900" dirty="0" smtClean="0">
              <a:solidFill>
                <a:srgbClr val="B91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24279"/>
            <a:ext cx="8607446" cy="550891"/>
          </a:xfrm>
        </p:spPr>
        <p:txBody>
          <a:bodyPr/>
          <a:lstStyle/>
          <a:p>
            <a:r>
              <a:rPr lang="fr-FR" sz="2400" dirty="0" smtClean="0"/>
              <a:t>AUDIT TRAIL </a:t>
            </a:r>
            <a:endParaRPr lang="fr-FR" altLang="fr-FR" sz="2200" dirty="0" smtClean="0">
              <a:cs typeface="Montserrat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9050" y="908720"/>
            <a:ext cx="8607446" cy="4680520"/>
          </a:xfrm>
        </p:spPr>
        <p:txBody>
          <a:bodyPr/>
          <a:lstStyle/>
          <a:p>
            <a:pPr marL="180975" indent="-180975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tabLst>
                <a:tab pos="180975" algn="l"/>
              </a:tabLst>
            </a:pPr>
            <a:r>
              <a:rPr lang="en-US" altLang="fr-FR" sz="1600" dirty="0">
                <a:cs typeface="Arial" panose="020B0604020202020204" pitchFamily="34" charset="0"/>
              </a:rPr>
              <a:t>Partners must ensure that all accounting documents linked to the project are </a:t>
            </a:r>
            <a:r>
              <a:rPr lang="en-US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available</a:t>
            </a:r>
            <a:r>
              <a:rPr lang="en-US" altLang="fr-FR" sz="1600" dirty="0">
                <a:cs typeface="Arial" panose="020B0604020202020204" pitchFamily="34" charset="0"/>
              </a:rPr>
              <a:t> and </a:t>
            </a:r>
            <a:r>
              <a:rPr lang="en-US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filed separately</a:t>
            </a:r>
            <a:r>
              <a:rPr lang="en-US" altLang="fr-FR" sz="1600" dirty="0">
                <a:cs typeface="Arial" panose="020B0604020202020204" pitchFamily="34" charset="0"/>
              </a:rPr>
              <a:t>.</a:t>
            </a:r>
          </a:p>
          <a:p>
            <a:pPr marL="180975" lvl="2" indent="-180975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tabLst>
                <a:tab pos="180975" algn="l"/>
              </a:tabLst>
            </a:pPr>
            <a:r>
              <a:rPr lang="en-US" altLang="fr-FR" sz="1600" dirty="0">
                <a:cs typeface="Arial" panose="020B0604020202020204" pitchFamily="34" charset="0"/>
              </a:rPr>
              <a:t>Partner must have a </a:t>
            </a:r>
            <a:r>
              <a:rPr lang="en-US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separate accounting </a:t>
            </a:r>
            <a:r>
              <a:rPr lang="en-US" altLang="fr-FR" sz="1600" dirty="0">
                <a:cs typeface="Arial" panose="020B0604020202020204" pitchFamily="34" charset="0"/>
              </a:rPr>
              <a:t>system and/or an adequate accounting code. </a:t>
            </a:r>
          </a:p>
          <a:p>
            <a:pPr marL="180975" lvl="2" indent="-180975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tabLst>
                <a:tab pos="180975" algn="l"/>
              </a:tabLst>
            </a:pPr>
            <a:r>
              <a:rPr lang="en-US" altLang="fr-FR" sz="1600" dirty="0" smtClean="0">
                <a:cs typeface="Arial" panose="020B0604020202020204" pitchFamily="34" charset="0"/>
              </a:rPr>
              <a:t>Partner </a:t>
            </a:r>
            <a:r>
              <a:rPr lang="en-US" altLang="fr-FR" sz="1600" dirty="0">
                <a:cs typeface="Arial" panose="020B0604020202020204" pitchFamily="34" charset="0"/>
              </a:rPr>
              <a:t>must have a mechanism in place to avoid </a:t>
            </a:r>
            <a:r>
              <a:rPr lang="en-US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double funding </a:t>
            </a:r>
            <a:r>
              <a:rPr lang="en-US" altLang="fr-FR" sz="1600" dirty="0" smtClean="0">
                <a:cs typeface="Arial" panose="020B0604020202020204" pitchFamily="34" charset="0"/>
              </a:rPr>
              <a:t>(same </a:t>
            </a:r>
            <a:r>
              <a:rPr lang="en-US" altLang="fr-FR" sz="1600" dirty="0">
                <a:cs typeface="Arial" panose="020B0604020202020204" pitchFamily="34" charset="0"/>
              </a:rPr>
              <a:t>expenditure reimbursed by different sources of funding)</a:t>
            </a:r>
          </a:p>
          <a:p>
            <a:pPr marL="180975" lvl="2" indent="-180975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tabLst>
                <a:tab pos="180975" algn="l"/>
              </a:tabLst>
            </a:pPr>
            <a:r>
              <a:rPr lang="en-GB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Original copies</a:t>
            </a:r>
            <a:r>
              <a:rPr lang="en-GB" altLang="fr-FR" sz="1600" dirty="0">
                <a:cs typeface="Arial" panose="020B0604020202020204" pitchFamily="34" charset="0"/>
              </a:rPr>
              <a:t> of documents to be kept by each partner until December 31</a:t>
            </a:r>
            <a:r>
              <a:rPr lang="en-GB" altLang="fr-FR" sz="1600" baseline="30000" dirty="0">
                <a:cs typeface="Arial" panose="020B0604020202020204" pitchFamily="34" charset="0"/>
              </a:rPr>
              <a:t>st</a:t>
            </a:r>
            <a:r>
              <a:rPr lang="en-GB" altLang="fr-FR" sz="1600" dirty="0">
                <a:cs typeface="Arial" panose="020B0604020202020204" pitchFamily="34" charset="0"/>
              </a:rPr>
              <a:t> 2028, </a:t>
            </a:r>
            <a:r>
              <a:rPr lang="en-GB" sz="1600" dirty="0"/>
              <a:t>or longer if required by the country's legislation. </a:t>
            </a:r>
            <a:endParaRPr lang="en-GB" altLang="fr-FR" sz="1600" dirty="0">
              <a:cs typeface="Arial" panose="020B0604020202020204" pitchFamily="34" charset="0"/>
            </a:endParaRPr>
          </a:p>
          <a:p>
            <a:pPr marL="180975" lvl="2" indent="-180975" eaLnBrk="1" hangingPunct="1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tabLst>
                <a:tab pos="180975" algn="l"/>
              </a:tabLst>
            </a:pPr>
            <a:r>
              <a:rPr lang="en-GB" altLang="fr-FR" sz="1600" dirty="0" smtClean="0">
                <a:cs typeface="Arial" panose="020B0604020202020204" pitchFamily="34" charset="0"/>
              </a:rPr>
              <a:t>Responsibility of the LP for the implementation of suitable </a:t>
            </a:r>
            <a:r>
              <a:rPr lang="en-GB" alt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audit trail </a:t>
            </a:r>
            <a:r>
              <a:rPr lang="en-GB" altLang="fr-FR" sz="1600" dirty="0" smtClean="0">
                <a:cs typeface="Arial" panose="020B0604020202020204" pitchFamily="34" charset="0"/>
              </a:rPr>
              <a:t>- overview</a:t>
            </a:r>
          </a:p>
          <a:p>
            <a:pPr>
              <a:lnSpc>
                <a:spcPct val="150000"/>
              </a:lnSpc>
            </a:pPr>
            <a:endParaRPr lang="fr-F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350404" y="188640"/>
            <a:ext cx="8542076" cy="546867"/>
          </a:xfrm>
        </p:spPr>
        <p:txBody>
          <a:bodyPr/>
          <a:lstStyle/>
          <a:p>
            <a:r>
              <a:rPr lang="es-ES_tradnl" sz="2400" dirty="0" smtClean="0"/>
              <a:t>5 BUDGET LINES </a:t>
            </a:r>
            <a:endParaRPr lang="fr-FR" altLang="fr-FR" sz="2200" dirty="0" smtClean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0404" y="908719"/>
            <a:ext cx="8460881" cy="3811629"/>
          </a:xfrm>
        </p:spPr>
        <p:txBody>
          <a:bodyPr/>
          <a:lstStyle/>
          <a:p>
            <a:pPr marL="0" lvl="0" indent="0" defTabSz="715963">
              <a:buNone/>
              <a:tabLst>
                <a:tab pos="1168400" algn="l"/>
              </a:tabLst>
            </a:pPr>
            <a:r>
              <a:rPr lang="en-GB" sz="1600" b="1" dirty="0">
                <a:cs typeface="Arial" panose="020B0604020202020204" pitchFamily="34" charset="0"/>
              </a:rPr>
              <a:t>Commission Delegated Regulation (EU) No 481/2014</a:t>
            </a:r>
          </a:p>
          <a:p>
            <a:pPr marL="631825" lvl="2" indent="-18891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1825" algn="l"/>
                <a:tab pos="1260475" algn="l"/>
              </a:tabLst>
            </a:pPr>
            <a:r>
              <a:rPr lang="en-GB" altLang="fr-FR" sz="1600" dirty="0" smtClean="0">
                <a:cs typeface="Arial" panose="020B0604020202020204" pitchFamily="34" charset="0"/>
              </a:rPr>
              <a:t> Staff costs </a:t>
            </a:r>
          </a:p>
          <a:p>
            <a:pPr marL="631825" lvl="2" indent="-188913">
              <a:buFont typeface="Arial" panose="020B0604020202020204" pitchFamily="34" charset="0"/>
              <a:buChar char="•"/>
              <a:tabLst>
                <a:tab pos="631825" algn="l"/>
                <a:tab pos="1260475" algn="l"/>
              </a:tabLst>
            </a:pPr>
            <a:r>
              <a:rPr lang="en-GB" altLang="fr-FR" sz="1600" dirty="0" smtClean="0">
                <a:cs typeface="Arial" panose="020B0604020202020204" pitchFamily="34" charset="0"/>
              </a:rPr>
              <a:t> Office and administrative expenditure </a:t>
            </a:r>
          </a:p>
          <a:p>
            <a:pPr marL="631825" lvl="2" indent="-188913">
              <a:buFont typeface="Arial" panose="020B0604020202020204" pitchFamily="34" charset="0"/>
              <a:buChar char="•"/>
              <a:tabLst>
                <a:tab pos="631825" algn="l"/>
                <a:tab pos="1260475" algn="l"/>
              </a:tabLst>
            </a:pPr>
            <a:r>
              <a:rPr lang="en-GB" altLang="fr-FR" sz="1600" dirty="0" smtClean="0">
                <a:cs typeface="Arial" panose="020B0604020202020204" pitchFamily="34" charset="0"/>
              </a:rPr>
              <a:t> Travel and accommodation costs </a:t>
            </a:r>
          </a:p>
          <a:p>
            <a:pPr marL="631825" lvl="2" indent="-188913">
              <a:buFont typeface="Arial" panose="020B0604020202020204" pitchFamily="34" charset="0"/>
              <a:buChar char="•"/>
              <a:tabLst>
                <a:tab pos="631825" algn="l"/>
                <a:tab pos="1260475" algn="l"/>
              </a:tabLst>
            </a:pPr>
            <a:r>
              <a:rPr lang="en-GB" altLang="fr-FR" sz="1600" dirty="0" smtClean="0">
                <a:cs typeface="Arial" panose="020B0604020202020204" pitchFamily="34" charset="0"/>
              </a:rPr>
              <a:t> External expertise and services costs </a:t>
            </a:r>
          </a:p>
          <a:p>
            <a:pPr marL="631825" lvl="2" indent="-188913">
              <a:buFont typeface="Arial" panose="020B0604020202020204" pitchFamily="34" charset="0"/>
              <a:buChar char="•"/>
              <a:tabLst>
                <a:tab pos="631825" algn="l"/>
                <a:tab pos="1260475" algn="l"/>
              </a:tabLst>
            </a:pPr>
            <a:r>
              <a:rPr lang="en-GB" altLang="fr-FR" sz="1600" dirty="0" smtClean="0">
                <a:cs typeface="Arial" panose="020B0604020202020204" pitchFamily="34" charset="0"/>
              </a:rPr>
              <a:t> Equipment expenditure </a:t>
            </a:r>
          </a:p>
          <a:p>
            <a:pPr lvl="2">
              <a:buFont typeface="Wingdings" panose="05000000000000000000" pitchFamily="2" charset="2"/>
              <a:buChar char="Ø"/>
              <a:tabLst>
                <a:tab pos="1260475" algn="l"/>
              </a:tabLst>
            </a:pPr>
            <a:endParaRPr lang="en-GB" altLang="fr-FR" sz="1600" dirty="0" smtClean="0"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  <a:tabLst>
                <a:tab pos="1260475" algn="l"/>
              </a:tabLst>
            </a:pPr>
            <a:endParaRPr lang="en-GB" altLang="fr-FR" sz="1600" dirty="0" smtClean="0">
              <a:cs typeface="Arial" panose="020B0604020202020204" pitchFamily="34" charset="0"/>
            </a:endParaRPr>
          </a:p>
          <a:p>
            <a:pPr marL="442913" lvl="1" indent="-206375"/>
            <a:r>
              <a:rPr lang="en-GB" sz="1600" dirty="0" smtClean="0">
                <a:cs typeface="Arial" panose="020B0604020202020204" pitchFamily="34" charset="0"/>
              </a:rPr>
              <a:t>Exhaustive list of eligible expenditures for each Budget Line</a:t>
            </a:r>
          </a:p>
          <a:p>
            <a:pPr marL="442913" lvl="1" indent="-206375"/>
            <a:r>
              <a:rPr lang="en-GB" sz="1600" dirty="0" smtClean="0">
                <a:cs typeface="Arial" panose="020B0604020202020204" pitchFamily="34" charset="0"/>
              </a:rPr>
              <a:t>General principles of expenditures allocated under each Budget Line </a:t>
            </a:r>
          </a:p>
          <a:p>
            <a:pPr marL="442913" lvl="1" indent="-206375"/>
            <a:r>
              <a:rPr lang="en-GB" sz="1600" dirty="0" smtClean="0">
                <a:cs typeface="Arial" panose="020B0604020202020204" pitchFamily="34" charset="0"/>
              </a:rPr>
              <a:t>Method of calculation (if needed)</a:t>
            </a:r>
          </a:p>
          <a:p>
            <a:pPr marL="442913" lvl="1" indent="-206375"/>
            <a:r>
              <a:rPr lang="en-GB" sz="1600" dirty="0" smtClean="0">
                <a:cs typeface="Arial" panose="020B0604020202020204" pitchFamily="34" charset="0"/>
              </a:rPr>
              <a:t>Accounting documents to be used for control purposes (audit trail)</a:t>
            </a:r>
          </a:p>
          <a:p>
            <a:pPr marL="442913" lvl="1" indent="-206375"/>
            <a:r>
              <a:rPr lang="en-GB" sz="1600" dirty="0" smtClean="0">
                <a:cs typeface="Arial" panose="020B0604020202020204" pitchFamily="34" charset="0"/>
              </a:rPr>
              <a:t>Specific guidelines on public procurement </a:t>
            </a:r>
          </a:p>
          <a:p>
            <a:pPr lvl="1"/>
            <a:endParaRPr lang="en-GB" sz="1600" dirty="0" smtClean="0">
              <a:cs typeface="Arial" panose="020B0604020202020204" pitchFamily="34" charset="0"/>
            </a:endParaRPr>
          </a:p>
          <a:p>
            <a:pPr lvl="1"/>
            <a:endParaRPr lang="en-GB" sz="1600" dirty="0" smtClean="0">
              <a:solidFill>
                <a:srgbClr val="B91984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 rot="10800000" flipV="1">
            <a:off x="350405" y="5229200"/>
            <a:ext cx="8460880" cy="374571"/>
          </a:xfrm>
          <a:prstGeom prst="roundRect">
            <a:avLst/>
          </a:prstGeom>
          <a:noFill/>
          <a:ln w="19050">
            <a:solidFill>
              <a:srgbClr val="C100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ea typeface="MS PGothic" panose="020B0600070205080204" pitchFamily="34" charset="-128"/>
              </a:rPr>
              <a:t>Detailed information on </a:t>
            </a:r>
            <a:r>
              <a:rPr lang="en-US" sz="1600" dirty="0" err="1">
                <a:solidFill>
                  <a:srgbClr val="002060"/>
                </a:solidFill>
                <a:ea typeface="MS PGothic" panose="020B0600070205080204" pitchFamily="34" charset="-128"/>
              </a:rPr>
              <a:t>Programme</a:t>
            </a:r>
            <a:r>
              <a:rPr lang="en-US" sz="1600" dirty="0">
                <a:solidFill>
                  <a:srgbClr val="002060"/>
                </a:solidFill>
                <a:ea typeface="MS PGothic" panose="020B0600070205080204" pitchFamily="34" charset="-128"/>
              </a:rPr>
              <a:t> Manual </a:t>
            </a:r>
          </a:p>
        </p:txBody>
      </p:sp>
    </p:spTree>
    <p:extLst>
      <p:ext uri="{BB962C8B-B14F-4D97-AF65-F5344CB8AC3E}">
        <p14:creationId xmlns:p14="http://schemas.microsoft.com/office/powerpoint/2010/main" val="20981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71964"/>
            <a:ext cx="8229600" cy="504056"/>
          </a:xfrm>
        </p:spPr>
        <p:txBody>
          <a:bodyPr/>
          <a:lstStyle/>
          <a:p>
            <a:r>
              <a:rPr lang="en-GB" sz="2400" cap="all" dirty="0"/>
              <a:t>Budget Line 1. Staff costs </a:t>
            </a:r>
            <a:endParaRPr lang="fr-FR" altLang="fr-FR" sz="2200" dirty="0" smtClean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9050" y="836712"/>
            <a:ext cx="8229600" cy="2600021"/>
          </a:xfrm>
        </p:spPr>
        <p:txBody>
          <a:bodyPr/>
          <a:lstStyle/>
          <a:p>
            <a:pPr algn="just">
              <a:spcBef>
                <a:spcPts val="3000"/>
              </a:spcBef>
            </a:pPr>
            <a:r>
              <a:rPr lang="en-GB" sz="1600" dirty="0" smtClean="0">
                <a:cs typeface="Arial" panose="020B0604020202020204" pitchFamily="34" charset="0"/>
              </a:rPr>
              <a:t>Costs of staff employed by the beneficiary for implementing the project, already employed by the beneficiary or contracted specifically for the project </a:t>
            </a:r>
          </a:p>
          <a:p>
            <a:pPr algn="just">
              <a:spcBef>
                <a:spcPts val="3000"/>
              </a:spcBef>
            </a:pPr>
            <a:r>
              <a:rPr lang="en-GB" sz="1600" dirty="0">
                <a:cs typeface="Arial" panose="020B0604020202020204" pitchFamily="34" charset="0"/>
              </a:rPr>
              <a:t>It includes </a:t>
            </a:r>
            <a:r>
              <a:rPr lang="en-GB" sz="1600" b="1" dirty="0">
                <a:cs typeface="Arial" panose="020B0604020202020204" pitchFamily="34" charset="0"/>
              </a:rPr>
              <a:t>salary payments + any other costs directly linked to salary payments supported </a:t>
            </a:r>
            <a:r>
              <a:rPr lang="en-GB" sz="1600" dirty="0">
                <a:cs typeface="Arial" panose="020B0604020202020204" pitchFamily="34" charset="0"/>
              </a:rPr>
              <a:t>by the beneficiary</a:t>
            </a:r>
          </a:p>
          <a:p>
            <a:pPr algn="just">
              <a:spcBef>
                <a:spcPts val="3000"/>
              </a:spcBef>
            </a:pPr>
            <a:r>
              <a:rPr lang="en-GB" sz="1600" dirty="0" smtClean="0">
                <a:cs typeface="Arial" panose="020B0604020202020204" pitchFamily="34" charset="0"/>
              </a:rPr>
              <a:t>Calculated </a:t>
            </a:r>
            <a:r>
              <a:rPr lang="en-GB" sz="1600" b="1" dirty="0" smtClean="0">
                <a:cs typeface="Arial" panose="020B0604020202020204" pitchFamily="34" charset="0"/>
              </a:rPr>
              <a:t>based on real costs</a:t>
            </a:r>
            <a:r>
              <a:rPr lang="en-GB" sz="1600" dirty="0" smtClean="0">
                <a:cs typeface="Arial" panose="020B0604020202020204" pitchFamily="34" charset="0"/>
              </a:rPr>
              <a:t> using </a:t>
            </a:r>
            <a:r>
              <a:rPr lang="en-GB" sz="1600" u="sng" dirty="0" smtClean="0">
                <a:cs typeface="Arial" panose="020B0604020202020204" pitchFamily="34" charset="0"/>
              </a:rPr>
              <a:t>compulsorily</a:t>
            </a:r>
            <a:r>
              <a:rPr lang="en-GB" sz="1600" dirty="0" smtClean="0">
                <a:cs typeface="Arial" panose="020B0604020202020204" pitchFamily="34" charset="0"/>
              </a:rPr>
              <a:t> one of the </a:t>
            </a:r>
            <a:r>
              <a:rPr lang="en-GB" sz="1600" b="1" dirty="0">
                <a:cs typeface="Arial" panose="020B0604020202020204" pitchFamily="34" charset="0"/>
              </a:rPr>
              <a:t>4 methods established by the Programme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600" b="1" dirty="0" smtClean="0">
              <a:solidFill>
                <a:srgbClr val="C10076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en-GB" altLang="fr-FR" sz="2000" dirty="0" smtClean="0"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71877" y="3933056"/>
            <a:ext cx="8186773" cy="1491471"/>
            <a:chOff x="534328" y="3581620"/>
            <a:chExt cx="7776014" cy="1491471"/>
          </a:xfrm>
        </p:grpSpPr>
        <p:sp>
          <p:nvSpPr>
            <p:cNvPr id="3" name="Parenthèse ouvrante 2"/>
            <p:cNvSpPr/>
            <p:nvPr/>
          </p:nvSpPr>
          <p:spPr>
            <a:xfrm>
              <a:off x="1719727" y="3581620"/>
              <a:ext cx="144016" cy="1491471"/>
            </a:xfrm>
            <a:prstGeom prst="lef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34328" y="4034965"/>
              <a:ext cx="998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+mn-cs"/>
                </a:rPr>
                <a:t>Audit </a:t>
              </a:r>
              <a:r>
                <a:rPr kumimoji="0" lang="es-ES_tradnl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+mn-cs"/>
                </a:rPr>
                <a:t>trail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575007" y="3859305"/>
              <a:ext cx="917406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791735" y="3627162"/>
              <a:ext cx="6518607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8288" lvl="1" indent="-179388" algn="just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GB" sz="1400" b="1" dirty="0">
                  <a:latin typeface="+mn-lt"/>
                  <a:cs typeface="Arial" panose="020B0604020202020204" pitchFamily="34" charset="0"/>
                </a:rPr>
                <a:t>Employment document 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for each staff member </a:t>
              </a:r>
            </a:p>
            <a:p>
              <a:pPr marL="268288" lvl="1" indent="-179388" algn="just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GB" sz="1400" b="1" dirty="0">
                  <a:latin typeface="+mn-lt"/>
                  <a:cs typeface="Arial" panose="020B0604020202020204" pitchFamily="34" charset="0"/>
                </a:rPr>
                <a:t>A list of the staff working on the project 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that includes all the staff involved in the project</a:t>
              </a:r>
            </a:p>
            <a:p>
              <a:pPr marL="268288" lvl="1" indent="-179388" algn="just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GB" sz="1400" b="1" dirty="0">
                  <a:latin typeface="+mn-lt"/>
                  <a:cs typeface="Arial" panose="020B0604020202020204" pitchFamily="34" charset="0"/>
                </a:rPr>
                <a:t>A job description 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for each staff member </a:t>
              </a:r>
            </a:p>
            <a:p>
              <a:pPr marL="268288" lvl="1" indent="-179388" algn="just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Specific documents depending on the method selected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8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18294" cy="682305"/>
          </a:xfrm>
        </p:spPr>
        <p:txBody>
          <a:bodyPr/>
          <a:lstStyle/>
          <a:p>
            <a:r>
              <a:rPr lang="en-GB" sz="2400" cap="all" dirty="0"/>
              <a:t>Budget Line 2. </a:t>
            </a:r>
            <a:r>
              <a:rPr lang="en-GB" sz="2400" cap="all" dirty="0" smtClean="0"/>
              <a:t/>
            </a:r>
            <a:br>
              <a:rPr lang="en-GB" sz="2400" cap="all" dirty="0" smtClean="0"/>
            </a:br>
            <a:r>
              <a:rPr lang="en-GB" sz="2400" cap="all" dirty="0" smtClean="0"/>
              <a:t>Office </a:t>
            </a:r>
            <a:r>
              <a:rPr lang="en-GB" sz="2400" cap="all" dirty="0"/>
              <a:t>and administrative expenditure </a:t>
            </a:r>
            <a:endParaRPr lang="fr-FR" altLang="fr-FR" sz="2200" dirty="0" smtClean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0214" y="1124743"/>
            <a:ext cx="8229600" cy="3384377"/>
          </a:xfrm>
        </p:spPr>
        <p:txBody>
          <a:bodyPr/>
          <a:lstStyle/>
          <a:p>
            <a:pPr algn="just">
              <a:spcBef>
                <a:spcPts val="3000"/>
              </a:spcBef>
            </a:pPr>
            <a:r>
              <a:rPr lang="en-GB" sz="1800" dirty="0">
                <a:cs typeface="Arial" panose="020B0604020202020204" pitchFamily="34" charset="0"/>
              </a:rPr>
              <a:t>Represents </a:t>
            </a:r>
            <a:r>
              <a:rPr lang="en-GB" sz="1800" b="1" dirty="0">
                <a:cs typeface="Arial" panose="020B0604020202020204" pitchFamily="34" charset="0"/>
              </a:rPr>
              <a:t>15 % of eligible staff costs</a:t>
            </a:r>
            <a:r>
              <a:rPr lang="en-GB" sz="1800" dirty="0"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3000"/>
              </a:spcBef>
            </a:pPr>
            <a:r>
              <a:rPr lang="en-GB" sz="1800" dirty="0" smtClean="0">
                <a:cs typeface="Arial" panose="020B0604020202020204" pitchFamily="34" charset="0"/>
              </a:rPr>
              <a:t>Automatically calculated by SYNERGIE CTE after validation of the staffs costs by the FLC </a:t>
            </a:r>
          </a:p>
          <a:p>
            <a:pPr algn="just">
              <a:spcBef>
                <a:spcPts val="3000"/>
              </a:spcBef>
            </a:pPr>
            <a:r>
              <a:rPr lang="en-GB" sz="1800" dirty="0" smtClean="0">
                <a:cs typeface="Arial" panose="020B0604020202020204" pitchFamily="34" charset="0"/>
              </a:rPr>
              <a:t>It covers all the operating and administrative expenses of the structure (e.g. rent, utilities, maintenance, </a:t>
            </a:r>
            <a:r>
              <a:rPr lang="en-US" sz="1800" dirty="0" smtClean="0">
                <a:cs typeface="Arial" panose="020B0604020202020204" pitchFamily="34" charset="0"/>
              </a:rPr>
              <a:t>equipment </a:t>
            </a:r>
            <a:r>
              <a:rPr lang="en-US" sz="1800" dirty="0">
                <a:cs typeface="Arial" panose="020B0604020202020204" pitchFamily="34" charset="0"/>
              </a:rPr>
              <a:t>for </a:t>
            </a:r>
            <a:r>
              <a:rPr lang="es-ES_tradnl" sz="1800" dirty="0">
                <a:cs typeface="Arial" panose="020B0604020202020204" pitchFamily="34" charset="0"/>
              </a:rPr>
              <a:t>general office </a:t>
            </a:r>
            <a:r>
              <a:rPr lang="es-ES_tradnl" sz="1800" dirty="0" smtClean="0">
                <a:cs typeface="Arial" panose="020B0604020202020204" pitchFamily="34" charset="0"/>
              </a:rPr>
              <a:t>use,</a:t>
            </a:r>
            <a:r>
              <a:rPr lang="en-GB" sz="1800" dirty="0" smtClean="0">
                <a:cs typeface="Arial" panose="020B0604020202020204" pitchFamily="34" charset="0"/>
              </a:rPr>
              <a:t> phone, bank charges, etc…) </a:t>
            </a:r>
          </a:p>
          <a:p>
            <a:pPr algn="just">
              <a:spcBef>
                <a:spcPts val="3000"/>
              </a:spcBef>
            </a:pPr>
            <a:r>
              <a:rPr lang="en-GB" sz="1800" dirty="0">
                <a:cs typeface="Arial" panose="020B0604020202020204" pitchFamily="34" charset="0"/>
              </a:rPr>
              <a:t>No need to </a:t>
            </a:r>
            <a:r>
              <a:rPr lang="en-GB" sz="1800" dirty="0" smtClean="0">
                <a:cs typeface="Arial" panose="020B0604020202020204" pitchFamily="34" charset="0"/>
              </a:rPr>
              <a:t>provide supporting documents. No calculation method required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214" y="5157192"/>
            <a:ext cx="8229600" cy="338554"/>
          </a:xfrm>
          <a:prstGeom prst="rect">
            <a:avLst/>
          </a:prstGeom>
          <a:noFill/>
          <a:ln w="19050">
            <a:solidFill>
              <a:srgbClr val="C100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+mn-lt"/>
              </a:rPr>
              <a:t>Direct costs falling under this budget line are not 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eligible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9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40214" y="116632"/>
            <a:ext cx="8229600" cy="682305"/>
          </a:xfrm>
        </p:spPr>
        <p:txBody>
          <a:bodyPr/>
          <a:lstStyle/>
          <a:p>
            <a:r>
              <a:rPr lang="en-GB" sz="2400" cap="all" dirty="0"/>
              <a:t>Budget Line 3. </a:t>
            </a:r>
            <a:r>
              <a:rPr lang="en-GB" sz="2400" cap="all" dirty="0" smtClean="0"/>
              <a:t/>
            </a:r>
            <a:br>
              <a:rPr lang="en-GB" sz="2400" cap="all" dirty="0" smtClean="0"/>
            </a:br>
            <a:r>
              <a:rPr lang="en-GB" sz="2400" cap="all" dirty="0" smtClean="0"/>
              <a:t>Travel </a:t>
            </a:r>
            <a:r>
              <a:rPr lang="en-GB" sz="2400" cap="all" dirty="0"/>
              <a:t>and accommodation costs </a:t>
            </a:r>
            <a:endParaRPr lang="fr-FR" altLang="fr-FR" sz="2200" dirty="0" smtClean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0214" y="1052737"/>
            <a:ext cx="8229600" cy="4032448"/>
          </a:xfrm>
        </p:spPr>
        <p:txBody>
          <a:bodyPr/>
          <a:lstStyle/>
          <a:p>
            <a:pPr algn="just"/>
            <a:r>
              <a:rPr lang="en-GB" sz="1600" dirty="0" smtClean="0">
                <a:cs typeface="Arial" panose="020B0604020202020204" pitchFamily="34" charset="0"/>
              </a:rPr>
              <a:t>Expenditure on travel and accommodation of the </a:t>
            </a:r>
            <a:r>
              <a:rPr lang="en-GB" sz="1600" b="1" dirty="0" smtClean="0">
                <a:cs typeface="Arial" panose="020B0604020202020204" pitchFamily="34" charset="0"/>
              </a:rPr>
              <a:t>staff of the partner institution</a:t>
            </a:r>
            <a:r>
              <a:rPr lang="en-GB" sz="1600" dirty="0" smtClean="0">
                <a:cs typeface="Arial" panose="020B0604020202020204" pitchFamily="34" charset="0"/>
              </a:rPr>
              <a:t> for missions (e.g. participation in project meetings, project site visits, meetings with the programme bodies, seminars, conferences, etc.). </a:t>
            </a:r>
          </a:p>
          <a:p>
            <a:pPr algn="just"/>
            <a:endParaRPr lang="en-US" sz="16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cs typeface="Arial" panose="020B0604020202020204" pitchFamily="34" charset="0"/>
              </a:rPr>
              <a:t>Mistakes</a:t>
            </a:r>
          </a:p>
          <a:p>
            <a:pPr algn="just"/>
            <a:r>
              <a:rPr lang="en-US" sz="1600" i="1" dirty="0">
                <a:cs typeface="Arial" panose="020B0604020202020204" pitchFamily="34" charset="0"/>
              </a:rPr>
              <a:t>Most cost-effective way</a:t>
            </a:r>
          </a:p>
          <a:p>
            <a:pPr algn="just"/>
            <a:r>
              <a:rPr lang="en-US" sz="1600" b="1" i="1" dirty="0">
                <a:cs typeface="Arial" panose="020B0604020202020204" pitchFamily="34" charset="0"/>
              </a:rPr>
              <a:t>National</a:t>
            </a:r>
            <a:r>
              <a:rPr lang="en-US" sz="1600" i="1" dirty="0">
                <a:cs typeface="Arial" panose="020B0604020202020204" pitchFamily="34" charset="0"/>
              </a:rPr>
              <a:t> maximum daily rates for hotel and subsistence must be respected</a:t>
            </a:r>
          </a:p>
          <a:p>
            <a:pPr algn="just"/>
            <a:r>
              <a:rPr lang="en-US" sz="1600" i="1" dirty="0">
                <a:cs typeface="Arial" panose="020B0604020202020204" pitchFamily="34" charset="0"/>
              </a:rPr>
              <a:t>Unused travel tickets are not eligible</a:t>
            </a:r>
            <a:endParaRPr lang="fr-FR" sz="1600" i="1" dirty="0">
              <a:cs typeface="Arial" panose="020B0604020202020204" pitchFamily="34" charset="0"/>
            </a:endParaRPr>
          </a:p>
          <a:p>
            <a:pPr algn="just"/>
            <a:endParaRPr lang="en-GB" sz="1600" dirty="0" smtClean="0">
              <a:cs typeface="Arial" panose="020B0604020202020204" pitchFamily="34" charset="0"/>
            </a:endParaRPr>
          </a:p>
          <a:p>
            <a:pPr algn="just"/>
            <a:r>
              <a:rPr lang="en-GB" sz="1600" dirty="0" smtClean="0">
                <a:cs typeface="Arial" panose="020B0604020202020204" pitchFamily="34" charset="0"/>
              </a:rPr>
              <a:t>In the case of travels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outside of the MED area</a:t>
            </a:r>
            <a:r>
              <a:rPr lang="en-GB" sz="1600" dirty="0" smtClean="0">
                <a:cs typeface="Arial" panose="020B0604020202020204" pitchFamily="34" charset="0"/>
              </a:rPr>
              <a:t>: </a:t>
            </a:r>
          </a:p>
          <a:p>
            <a:pPr marL="627063" lvl="1" indent="-200025" algn="just"/>
            <a:r>
              <a:rPr lang="en-GB" sz="1600" dirty="0" smtClean="0">
                <a:cs typeface="Arial" panose="020B0604020202020204" pitchFamily="34" charset="0"/>
              </a:rPr>
              <a:t>indicated in the approved Application Form  </a:t>
            </a:r>
          </a:p>
          <a:p>
            <a:pPr marL="627063" lvl="1" indent="-200025" algn="just"/>
            <a:r>
              <a:rPr lang="en-GB" sz="1600" dirty="0" smtClean="0">
                <a:cs typeface="Arial" panose="020B0604020202020204" pitchFamily="34" charset="0"/>
              </a:rPr>
              <a:t>authorised by the MA/</a:t>
            </a:r>
            <a:r>
              <a:rPr lang="en-GB" sz="1600" dirty="0" err="1" smtClean="0">
                <a:cs typeface="Arial" panose="020B0604020202020204" pitchFamily="34" charset="0"/>
              </a:rPr>
              <a:t>JS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cs typeface="Arial" panose="020B0604020202020204" pitchFamily="34" charset="0"/>
              </a:rPr>
              <a:t>prior to the travel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</a:p>
          <a:p>
            <a:pPr lvl="1" algn="just"/>
            <a:endParaRPr lang="en-GB" sz="1800" dirty="0"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 rot="10800000" flipV="1">
            <a:off x="207292" y="5085184"/>
            <a:ext cx="8685188" cy="578882"/>
          </a:xfrm>
          <a:prstGeom prst="roundRect">
            <a:avLst/>
          </a:prstGeom>
          <a:noFill/>
          <a:ln w="19050">
            <a:solidFill>
              <a:srgbClr val="C10076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rgbClr val="002060"/>
                </a:solidFill>
                <a:latin typeface="Verdana"/>
              </a:rPr>
              <a:t>M</a:t>
            </a:r>
            <a:r>
              <a:rPr lang="en-US" sz="1400" dirty="0" smtClean="0">
                <a:solidFill>
                  <a:srgbClr val="002060"/>
                </a:solidFill>
                <a:latin typeface="Verdana"/>
              </a:rPr>
              <a:t>ore </a:t>
            </a:r>
            <a:r>
              <a:rPr lang="en-US" sz="1400" dirty="0">
                <a:solidFill>
                  <a:srgbClr val="002060"/>
                </a:solidFill>
                <a:latin typeface="Verdana"/>
              </a:rPr>
              <a:t>information on the </a:t>
            </a:r>
            <a:r>
              <a:rPr lang="en-US" sz="1400" dirty="0" smtClean="0">
                <a:solidFill>
                  <a:srgbClr val="002060"/>
                </a:solidFill>
                <a:latin typeface="Verdana"/>
              </a:rPr>
              <a:t>factsheet </a:t>
            </a:r>
          </a:p>
          <a:p>
            <a:pPr lvl="0" algn="ctr">
              <a:defRPr/>
            </a:pPr>
            <a:r>
              <a:rPr lang="en-US" sz="1400" dirty="0" smtClean="0">
                <a:solidFill>
                  <a:srgbClr val="002060"/>
                </a:solidFill>
                <a:latin typeface="Verdana"/>
              </a:rPr>
              <a:t>Partners co-financing and location of project activities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3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40214" y="163554"/>
            <a:ext cx="8229600" cy="682305"/>
          </a:xfrm>
        </p:spPr>
        <p:txBody>
          <a:bodyPr/>
          <a:lstStyle/>
          <a:p>
            <a:r>
              <a:rPr lang="en-GB" sz="2400" cap="all" dirty="0"/>
              <a:t>Budget Line 4</a:t>
            </a:r>
            <a:r>
              <a:rPr lang="en-GB" sz="2400" cap="all" dirty="0" smtClean="0"/>
              <a:t>.</a:t>
            </a:r>
            <a:br>
              <a:rPr lang="en-GB" sz="2400" cap="all" dirty="0" smtClean="0"/>
            </a:br>
            <a:r>
              <a:rPr lang="en-GB" sz="2400" cap="all" dirty="0" smtClean="0"/>
              <a:t>External </a:t>
            </a:r>
            <a:r>
              <a:rPr lang="en-GB" sz="2400" cap="all" dirty="0"/>
              <a:t>expertise and services costs </a:t>
            </a:r>
            <a:endParaRPr lang="fr-FR" altLang="fr-FR" sz="2200" dirty="0" smtClean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0214" y="1052736"/>
            <a:ext cx="8229600" cy="4680521"/>
          </a:xfrm>
        </p:spPr>
        <p:txBody>
          <a:bodyPr/>
          <a:lstStyle/>
          <a:p>
            <a:pPr algn="just">
              <a:spcBef>
                <a:spcPts val="3000"/>
              </a:spcBef>
            </a:pPr>
            <a:r>
              <a:rPr lang="en-GB" sz="1600" dirty="0" smtClean="0">
                <a:cs typeface="Arial" panose="020B0604020202020204" pitchFamily="34" charset="0"/>
              </a:rPr>
              <a:t>Costs of external expertise and services provided by a </a:t>
            </a:r>
            <a:r>
              <a:rPr lang="en-GB" sz="1600" b="1" dirty="0" smtClean="0">
                <a:cs typeface="Arial" panose="020B0604020202020204" pitchFamily="34" charset="0"/>
              </a:rPr>
              <a:t>body outside of the partner organisation</a:t>
            </a:r>
            <a:r>
              <a:rPr lang="en-GB" sz="1600" dirty="0" smtClean="0">
                <a:cs typeface="Arial" panose="020B0604020202020204" pitchFamily="34" charset="0"/>
              </a:rPr>
              <a:t> (e.g. studies and surveys, translation, promotion and communication, services related to meetings and events, audits, travel of experts):</a:t>
            </a:r>
          </a:p>
          <a:p>
            <a:pPr algn="just">
              <a:spcBef>
                <a:spcPts val="0"/>
              </a:spcBef>
            </a:pPr>
            <a:endParaRPr lang="en-GB" sz="1000" dirty="0" smtClean="0">
              <a:cs typeface="Arial" panose="020B0604020202020204" pitchFamily="34" charset="0"/>
            </a:endParaRPr>
          </a:p>
          <a:p>
            <a:pPr marL="808038" lvl="2" algn="just">
              <a:buFont typeface="Wingdings" panose="05000000000000000000" pitchFamily="2" charset="2"/>
              <a:buChar char="Ø"/>
            </a:pPr>
            <a:r>
              <a:rPr lang="en-GB" sz="1600" dirty="0" smtClean="0">
                <a:cs typeface="Arial" panose="020B0604020202020204" pitchFamily="34" charset="0"/>
              </a:rPr>
              <a:t>Sub-contracted</a:t>
            </a:r>
            <a:endParaRPr lang="en-GB" sz="1600" dirty="0">
              <a:cs typeface="Arial" panose="020B0604020202020204" pitchFamily="34" charset="0"/>
            </a:endParaRPr>
          </a:p>
          <a:p>
            <a:pPr marL="808038" lvl="2" algn="just">
              <a:buFont typeface="Wingdings" panose="05000000000000000000" pitchFamily="2" charset="2"/>
              <a:buChar char="Ø"/>
            </a:pPr>
            <a:r>
              <a:rPr lang="en-GB" sz="1600" dirty="0">
                <a:cs typeface="Arial" panose="020B0604020202020204" pitchFamily="34" charset="0"/>
              </a:rPr>
              <a:t>In-house companies</a:t>
            </a:r>
          </a:p>
          <a:p>
            <a:pPr marL="808038" lvl="2" indent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600" dirty="0"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GB" sz="1600" dirty="0" smtClean="0">
                <a:cs typeface="Arial" panose="020B0604020202020204" pitchFamily="34" charset="0"/>
              </a:rPr>
              <a:t>Full respect of EU, Programme and national (including stricter institutional) </a:t>
            </a:r>
            <a:r>
              <a:rPr lang="en-GB" sz="1600" b="1" dirty="0">
                <a:cs typeface="Arial" panose="020B0604020202020204" pitchFamily="34" charset="0"/>
              </a:rPr>
              <a:t>public procurement rules </a:t>
            </a:r>
            <a:r>
              <a:rPr lang="en-GB" sz="1600" dirty="0" smtClean="0">
                <a:cs typeface="Arial" panose="020B0604020202020204" pitchFamily="34" charset="0"/>
              </a:rPr>
              <a:t>and compliance with the principles of transparency, non-discrimination and equal treatment. </a:t>
            </a:r>
          </a:p>
          <a:p>
            <a:pPr algn="just"/>
            <a:endParaRPr lang="en-US" sz="1050" dirty="0" smtClean="0"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cs typeface="Arial" panose="020B0604020202020204" pitchFamily="34" charset="0"/>
              </a:rPr>
              <a:t>External </a:t>
            </a:r>
            <a:r>
              <a:rPr lang="en-US" sz="1600" dirty="0">
                <a:cs typeface="Arial" panose="020B0604020202020204" pitchFamily="34" charset="0"/>
              </a:rPr>
              <a:t>expertise and services costs are paid on the basis of </a:t>
            </a:r>
            <a:r>
              <a:rPr lang="en-US" sz="1600" b="1" dirty="0">
                <a:cs typeface="Arial" panose="020B0604020202020204" pitchFamily="34" charset="0"/>
              </a:rPr>
              <a:t>contracts or written agreements</a:t>
            </a:r>
            <a:r>
              <a:rPr lang="en-US" sz="1600" dirty="0">
                <a:cs typeface="Arial" panose="020B0604020202020204" pitchFamily="34" charset="0"/>
              </a:rPr>
              <a:t> and against invoices or requests for reimbursement. </a:t>
            </a:r>
            <a:endParaRPr lang="el-GR" altLang="fr-FR" sz="1600" dirty="0">
              <a:cs typeface="Arial" panose="020B0604020202020204" pitchFamily="34" charset="0"/>
            </a:endParaRPr>
          </a:p>
          <a:p>
            <a:pPr algn="just"/>
            <a:endParaRPr lang="fr-FR" sz="1600" dirty="0" smtClean="0">
              <a:cs typeface="Arial" panose="020B0604020202020204" pitchFamily="34" charset="0"/>
            </a:endParaRPr>
          </a:p>
          <a:p>
            <a:pPr lvl="1" algn="just"/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 rot="10800000" flipV="1">
            <a:off x="440215" y="5085184"/>
            <a:ext cx="8229599" cy="340519"/>
          </a:xfrm>
          <a:prstGeom prst="roundRect">
            <a:avLst/>
          </a:prstGeom>
          <a:noFill/>
          <a:ln w="19050">
            <a:solidFill>
              <a:srgbClr val="C100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Verdana"/>
                <a:ea typeface="MS PGothic" panose="020B0600070205080204" pitchFamily="34" charset="-128"/>
              </a:rPr>
              <a:t>No sub-contracting between project </a:t>
            </a:r>
            <a:r>
              <a:rPr lang="en-US" sz="1400" dirty="0" smtClean="0">
                <a:solidFill>
                  <a:srgbClr val="002060"/>
                </a:solidFill>
                <a:latin typeface="Verdana"/>
                <a:ea typeface="MS PGothic" panose="020B0600070205080204" pitchFamily="34" charset="-128"/>
              </a:rPr>
              <a:t>partners or </a:t>
            </a:r>
            <a:r>
              <a:rPr lang="en-US" sz="1400" dirty="0">
                <a:solidFill>
                  <a:srgbClr val="002060"/>
                </a:solidFill>
                <a:latin typeface="Verdana"/>
                <a:ea typeface="MS PGothic" panose="020B0600070205080204" pitchFamily="34" charset="-128"/>
              </a:rPr>
              <a:t>associated partners is allowed. </a:t>
            </a:r>
          </a:p>
        </p:txBody>
      </p:sp>
    </p:spTree>
    <p:extLst>
      <p:ext uri="{BB962C8B-B14F-4D97-AF65-F5344CB8AC3E}">
        <p14:creationId xmlns:p14="http://schemas.microsoft.com/office/powerpoint/2010/main" val="22131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323528" y="135520"/>
            <a:ext cx="8496944" cy="682305"/>
          </a:xfrm>
        </p:spPr>
        <p:txBody>
          <a:bodyPr/>
          <a:lstStyle/>
          <a:p>
            <a:r>
              <a:rPr lang="fr-FR" sz="2400" dirty="0" smtClean="0"/>
              <a:t>TRAVEL COSTS OF PERSONS OUTSIDE OF THE PARTNER ORGANISATION</a:t>
            </a:r>
            <a:endParaRPr lang="fr-FR" altLang="fr-FR" sz="2200" dirty="0" smtClean="0">
              <a:solidFill>
                <a:srgbClr val="FF0000"/>
              </a:solidFill>
              <a:cs typeface="Montserrat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1"/>
            <a:ext cx="8496944" cy="2376265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dirty="0" smtClean="0">
                <a:cs typeface="Arial" panose="020B0604020202020204" pitchFamily="34" charset="0"/>
              </a:rPr>
              <a:t>External expertise and services providers</a:t>
            </a:r>
          </a:p>
          <a:p>
            <a:pPr marL="0" indent="0" algn="ctr">
              <a:buNone/>
            </a:pPr>
            <a:r>
              <a:rPr lang="en-GB" sz="1800" dirty="0" smtClean="0">
                <a:cs typeface="Arial" panose="020B0604020202020204" pitchFamily="34" charset="0"/>
              </a:rPr>
              <a:t>Associated partners </a:t>
            </a:r>
          </a:p>
          <a:p>
            <a:pPr marL="0" indent="0" algn="ctr">
              <a:buNone/>
            </a:pPr>
            <a:r>
              <a:rPr lang="en-GB" sz="1800" dirty="0" smtClean="0">
                <a:cs typeface="Arial" panose="020B0604020202020204" pitchFamily="34" charset="0"/>
              </a:rPr>
              <a:t>In-house companies staff</a:t>
            </a:r>
          </a:p>
          <a:p>
            <a:pPr marL="0" indent="0" algn="ctr">
              <a:buNone/>
            </a:pPr>
            <a:r>
              <a:rPr lang="en-GB" sz="1800" dirty="0" smtClean="0">
                <a:cs typeface="Arial" panose="020B0604020202020204" pitchFamily="34" charset="0"/>
              </a:rPr>
              <a:t>Invited speakers, chairperson of meetings</a:t>
            </a:r>
            <a:endParaRPr lang="en-GB" sz="1800" dirty="0">
              <a:cs typeface="Arial" panose="020B0604020202020204" pitchFamily="34" charset="0"/>
            </a:endParaRPr>
          </a:p>
        </p:txBody>
      </p:sp>
      <p:sp>
        <p:nvSpPr>
          <p:cNvPr id="5" name="Flèche droite rayée 7"/>
          <p:cNvSpPr/>
          <p:nvPr/>
        </p:nvSpPr>
        <p:spPr bwMode="auto">
          <a:xfrm rot="5400000">
            <a:off x="4255817" y="2991879"/>
            <a:ext cx="576065" cy="442196"/>
          </a:xfrm>
          <a:prstGeom prst="stripedRightArrow">
            <a:avLst/>
          </a:prstGeom>
          <a:solidFill>
            <a:srgbClr val="C10076"/>
          </a:solidFill>
          <a:ln>
            <a:solidFill>
              <a:srgbClr val="C10076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fr-FR" sz="1200" b="1" i="0" u="none" strike="noStrike" kern="1200" cap="none" spc="0" normalizeH="0" baseline="0" noProof="0" smtClean="0">
              <a:ln w="22225">
                <a:solidFill>
                  <a:srgbClr val="FFDD00"/>
                </a:solidFill>
                <a:prstDash val="solid"/>
              </a:ln>
              <a:solidFill>
                <a:srgbClr val="FFDD00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8"/>
          <p:cNvSpPr/>
          <p:nvPr/>
        </p:nvSpPr>
        <p:spPr bwMode="auto">
          <a:xfrm>
            <a:off x="323528" y="3717032"/>
            <a:ext cx="8496944" cy="1872208"/>
          </a:xfrm>
          <a:prstGeom prst="rect">
            <a:avLst/>
          </a:prstGeom>
          <a:noFill/>
          <a:ln>
            <a:solidFill>
              <a:srgbClr val="C10076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Highly recommended: travel and accommodations costs directly borne by the partner organisation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endParaRPr lang="en-GB" sz="1400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If not, the </a:t>
            </a:r>
            <a:r>
              <a:rPr lang="en-GB" sz="1400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FLCs</a:t>
            </a:r>
            <a:r>
              <a:rPr lang="en-GB" sz="14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must verify the reimbursement of those expenditures to external experts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endParaRPr lang="en-GB" sz="1400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ALL general principles and audit trail of expenditures allocated under travel and accommodation budget line MUST be respected </a:t>
            </a:r>
          </a:p>
        </p:txBody>
      </p:sp>
    </p:spTree>
    <p:extLst>
      <p:ext uri="{BB962C8B-B14F-4D97-AF65-F5344CB8AC3E}">
        <p14:creationId xmlns:p14="http://schemas.microsoft.com/office/powerpoint/2010/main" val="31258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40214" y="136974"/>
            <a:ext cx="8229600" cy="682305"/>
          </a:xfrm>
        </p:spPr>
        <p:txBody>
          <a:bodyPr/>
          <a:lstStyle/>
          <a:p>
            <a:r>
              <a:rPr lang="en-US" sz="2400" dirty="0"/>
              <a:t>BUDGET LINE 5.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EQUIPMENT </a:t>
            </a:r>
            <a:r>
              <a:rPr lang="en-US" sz="2400" dirty="0"/>
              <a:t>EXPENDITURE</a:t>
            </a:r>
            <a:endParaRPr lang="fr-FR" altLang="fr-FR" sz="2200" dirty="0" smtClean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0214" y="1052736"/>
            <a:ext cx="822960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en-GB" sz="1800" dirty="0" smtClean="0">
                <a:cs typeface="Arial" panose="020B0604020202020204" pitchFamily="34" charset="0"/>
              </a:rPr>
              <a:t>Eligibility requirements:</a:t>
            </a:r>
          </a:p>
          <a:p>
            <a:pPr marL="0" indent="0" algn="just">
              <a:buNone/>
            </a:pPr>
            <a:endParaRPr lang="en-GB" sz="1000" dirty="0" smtClean="0">
              <a:cs typeface="Arial" panose="020B0604020202020204" pitchFamily="34" charset="0"/>
            </a:endParaRPr>
          </a:p>
          <a:p>
            <a:pPr algn="just"/>
            <a:r>
              <a:rPr lang="en-GB" sz="1600" dirty="0" smtClean="0">
                <a:cs typeface="Arial" panose="020B0604020202020204" pitchFamily="34" charset="0"/>
              </a:rPr>
              <a:t>Equipment purchased, rented or leased by a beneficiary which are essential for the implementation of the project.</a:t>
            </a:r>
          </a:p>
          <a:p>
            <a:pPr algn="just"/>
            <a:endParaRPr lang="en-GB" sz="1000" dirty="0" smtClean="0">
              <a:cs typeface="Arial" panose="020B0604020202020204" pitchFamily="34" charset="0"/>
            </a:endParaRPr>
          </a:p>
          <a:p>
            <a:pPr algn="just"/>
            <a:r>
              <a:rPr lang="en-GB" sz="1600" dirty="0" smtClean="0">
                <a:cs typeface="Arial" panose="020B0604020202020204" pitchFamily="34" charset="0"/>
              </a:rPr>
              <a:t>Full respect of EU, Programme and national (including stricter institutional) </a:t>
            </a:r>
            <a:r>
              <a:rPr lang="en-GB" sz="1600" b="1" dirty="0">
                <a:cs typeface="Arial" panose="020B0604020202020204" pitchFamily="34" charset="0"/>
              </a:rPr>
              <a:t>public procurement rules </a:t>
            </a:r>
            <a:r>
              <a:rPr lang="en-GB" sz="1600" dirty="0" smtClean="0">
                <a:cs typeface="Arial" panose="020B0604020202020204" pitchFamily="34" charset="0"/>
              </a:rPr>
              <a:t>and compliance with the principles of transparency, non-discrimination and equal treatment. </a:t>
            </a:r>
          </a:p>
          <a:p>
            <a:pPr algn="just"/>
            <a:endParaRPr lang="en-GB" sz="1000" dirty="0" smtClean="0">
              <a:cs typeface="Arial" panose="020B0604020202020204" pitchFamily="34" charset="0"/>
            </a:endParaRPr>
          </a:p>
          <a:p>
            <a:pPr algn="just"/>
            <a:r>
              <a:rPr lang="en-GB" sz="1600" dirty="0" smtClean="0">
                <a:cs typeface="Arial" panose="020B0604020202020204" pitchFamily="34" charset="0"/>
              </a:rPr>
              <a:t>Need to </a:t>
            </a:r>
            <a:r>
              <a:rPr lang="en-GB" sz="1600" b="1" dirty="0" smtClean="0">
                <a:cs typeface="Arial" panose="020B0604020202020204" pitchFamily="34" charset="0"/>
              </a:rPr>
              <a:t>be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cs typeface="Arial" panose="020B0604020202020204" pitchFamily="34" charset="0"/>
              </a:rPr>
              <a:t>specified</a:t>
            </a:r>
            <a:r>
              <a:rPr lang="en-GB" sz="1600" dirty="0" smtClean="0">
                <a:cs typeface="Arial" panose="020B0604020202020204" pitchFamily="34" charset="0"/>
              </a:rPr>
              <a:t> in the AF or approved by the </a:t>
            </a:r>
            <a:r>
              <a:rPr lang="en-GB" sz="1600" dirty="0" err="1" smtClean="0">
                <a:cs typeface="Arial" panose="020B0604020202020204" pitchFamily="34" charset="0"/>
              </a:rPr>
              <a:t>JS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</a:p>
          <a:p>
            <a:pPr algn="just"/>
            <a:endParaRPr lang="en-GB" sz="1000" dirty="0">
              <a:cs typeface="Arial" panose="020B0604020202020204" pitchFamily="34" charset="0"/>
            </a:endParaRPr>
          </a:p>
          <a:p>
            <a:pPr algn="just"/>
            <a:r>
              <a:rPr lang="en-GB" sz="1600" b="1" dirty="0" smtClean="0">
                <a:cs typeface="Arial" panose="020B0604020202020204" pitchFamily="34" charset="0"/>
              </a:rPr>
              <a:t>Equipment </a:t>
            </a:r>
            <a:r>
              <a:rPr lang="en-GB" sz="1600" b="1" dirty="0">
                <a:cs typeface="Arial" panose="020B0604020202020204" pitchFamily="34" charset="0"/>
              </a:rPr>
              <a:t>for general </a:t>
            </a:r>
            <a:r>
              <a:rPr lang="en-GB" sz="1600" b="1" dirty="0" smtClean="0">
                <a:cs typeface="Arial" panose="020B0604020202020204" pitchFamily="34" charset="0"/>
              </a:rPr>
              <a:t>office use </a:t>
            </a:r>
            <a:r>
              <a:rPr lang="en-US" sz="1600" dirty="0">
                <a:cs typeface="Arial" panose="020B0604020202020204" pitchFamily="34" charset="0"/>
              </a:rPr>
              <a:t>costs can be claimed only if it is used exclusively in the framework of the project</a:t>
            </a:r>
            <a:r>
              <a:rPr lang="en-US" sz="1600" dirty="0" smtClean="0">
                <a:cs typeface="Arial" panose="020B0604020202020204" pitchFamily="34" charset="0"/>
              </a:rPr>
              <a:t>. </a:t>
            </a:r>
          </a:p>
          <a:p>
            <a:pPr algn="just"/>
            <a:endParaRPr lang="es-ES_tradnl" sz="1000" dirty="0" smtClean="0"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cs typeface="Arial" panose="020B0604020202020204" pitchFamily="34" charset="0"/>
              </a:rPr>
              <a:t>A </a:t>
            </a:r>
            <a:r>
              <a:rPr lang="en-US" sz="1600" b="1" dirty="0">
                <a:cs typeface="Arial" panose="020B0604020202020204" pitchFamily="34" charset="0"/>
              </a:rPr>
              <a:t>compulsory template </a:t>
            </a:r>
            <a:r>
              <a:rPr lang="en-US" sz="1600" dirty="0">
                <a:cs typeface="Arial" panose="020B0604020202020204" pitchFamily="34" charset="0"/>
              </a:rPr>
              <a:t>to prove the exclusive use of the equipment in the framework of the project </a:t>
            </a:r>
            <a:r>
              <a:rPr lang="en-US" sz="1600" b="1" dirty="0">
                <a:cs typeface="Arial" panose="020B0604020202020204" pitchFamily="34" charset="0"/>
              </a:rPr>
              <a:t>is provided by the </a:t>
            </a:r>
            <a:r>
              <a:rPr lang="en-US" sz="1600" b="1" dirty="0" err="1" smtClean="0">
                <a:cs typeface="Arial" panose="020B0604020202020204" pitchFamily="34" charset="0"/>
              </a:rPr>
              <a:t>Programme</a:t>
            </a:r>
            <a:endParaRPr lang="en-US" sz="1600" b="1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000" dirty="0" smtClean="0"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cs typeface="Arial" panose="020B0604020202020204" pitchFamily="34" charset="0"/>
              </a:rPr>
              <a:t>The existence of e</a:t>
            </a:r>
            <a:r>
              <a:rPr lang="en-US" sz="1600" dirty="0" smtClean="0">
                <a:cs typeface="Arial" panose="020B0604020202020204" pitchFamily="34" charset="0"/>
              </a:rPr>
              <a:t>quipment </a:t>
            </a:r>
            <a:r>
              <a:rPr lang="en-US" sz="1600" dirty="0">
                <a:cs typeface="Arial" panose="020B0604020202020204" pitchFamily="34" charset="0"/>
              </a:rPr>
              <a:t>for general office use </a:t>
            </a:r>
            <a:r>
              <a:rPr lang="en-US" sz="1600" dirty="0" smtClean="0">
                <a:cs typeface="Arial" panose="020B0604020202020204" pitchFamily="34" charset="0"/>
              </a:rPr>
              <a:t>should </a:t>
            </a:r>
            <a:r>
              <a:rPr lang="en-US" sz="1600" dirty="0">
                <a:cs typeface="Arial" panose="020B0604020202020204" pitchFamily="34" charset="0"/>
              </a:rPr>
              <a:t>be verified in the framework of </a:t>
            </a:r>
            <a:r>
              <a:rPr lang="en-US" sz="1600" b="1" dirty="0">
                <a:cs typeface="Arial" panose="020B0604020202020204" pitchFamily="34" charset="0"/>
              </a:rPr>
              <a:t>on-the-spot verifications</a:t>
            </a:r>
            <a:r>
              <a:rPr lang="en-US" sz="1600" dirty="0">
                <a:cs typeface="Arial" panose="020B0604020202020204" pitchFamily="34" charset="0"/>
              </a:rPr>
              <a:t> on projects performed by </a:t>
            </a:r>
            <a:r>
              <a:rPr lang="en-US" sz="1600" dirty="0" err="1" smtClean="0">
                <a:cs typeface="Arial" panose="020B0604020202020204" pitchFamily="34" charset="0"/>
              </a:rPr>
              <a:t>FLC</a:t>
            </a:r>
            <a:endParaRPr lang="fr-FR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251520" y="154407"/>
            <a:ext cx="8417818" cy="538289"/>
          </a:xfrm>
        </p:spPr>
        <p:txBody>
          <a:bodyPr/>
          <a:lstStyle/>
          <a:p>
            <a:r>
              <a:rPr lang="en-US" sz="2400" dirty="0"/>
              <a:t>BUDGET LINE 5. EQUIPMENT EXPENDITURE</a:t>
            </a:r>
            <a:endParaRPr lang="fr-FR" altLang="fr-FR" sz="2200" dirty="0" smtClean="0">
              <a:cs typeface="Montserrat" charset="0"/>
            </a:endParaRP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993845"/>
              </p:ext>
            </p:extLst>
          </p:nvPr>
        </p:nvGraphicFramePr>
        <p:xfrm>
          <a:off x="439738" y="692696"/>
          <a:ext cx="8229600" cy="420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7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4496">
                <a:tc>
                  <a:txBody>
                    <a:bodyPr/>
                    <a:lstStyle/>
                    <a:p>
                      <a:pPr marL="1260475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0" algn="ctr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Thematic equipment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0" algn="ctr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scale investment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 and examples 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2687638" algn="l"/>
                          <a:tab pos="4338638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Tools, devices and goods purchased or already in the possession of a partner, linked to (or forming par of) the project outputs necessaries for the successful implementation of a pilot activity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Facilities or infrastructures of limited size or scope necessaries for the successful implementation of a pilot activity.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Exclusive use for the project 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necessary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 to be claimed 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full (if exclusively used for the project) or pro-rata (if shared use with other projects),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according to a depreciation plan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full,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depreciation plan needed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 linked to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Content-related WP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 algn="l">
                        <a:lnSpc>
                          <a:spcPts val="12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tabLst>
                          <a:tab pos="1260475" algn="l"/>
                          <a:tab pos="1260475" algn="l"/>
                          <a:tab pos="433895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WP – Module 2 testing type of project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 rot="10800000" flipV="1">
            <a:off x="439738" y="5264175"/>
            <a:ext cx="8229600" cy="340519"/>
          </a:xfrm>
          <a:prstGeom prst="roundRect">
            <a:avLst/>
          </a:prstGeom>
          <a:noFill/>
          <a:ln w="19050">
            <a:solidFill>
              <a:srgbClr val="C100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Verdana"/>
                <a:ea typeface="MS PGothic" panose="020B0600070205080204" pitchFamily="34" charset="-128"/>
              </a:rPr>
              <a:t>Different rules for each sub-budget line</a:t>
            </a:r>
            <a:r>
              <a:rPr lang="en-US" sz="1400" dirty="0" smtClean="0">
                <a:solidFill>
                  <a:srgbClr val="002060"/>
                </a:solidFill>
                <a:latin typeface="Verdana"/>
                <a:ea typeface="MS PGothic" panose="020B0600070205080204" pitchFamily="34" charset="-128"/>
              </a:rPr>
              <a:t>. In </a:t>
            </a:r>
            <a:r>
              <a:rPr lang="en-US" sz="1400" dirty="0">
                <a:solidFill>
                  <a:srgbClr val="002060"/>
                </a:solidFill>
                <a:latin typeface="Verdana"/>
                <a:ea typeface="MS PGothic" panose="020B0600070205080204" pitchFamily="34" charset="-128"/>
              </a:rPr>
              <a:t>case of doubt contact the </a:t>
            </a:r>
            <a:r>
              <a:rPr lang="en-US" sz="1400" dirty="0" err="1">
                <a:solidFill>
                  <a:srgbClr val="002060"/>
                </a:solidFill>
                <a:latin typeface="Verdana"/>
                <a:ea typeface="MS PGothic" panose="020B0600070205080204" pitchFamily="34" charset="-128"/>
              </a:rPr>
              <a:t>JS</a:t>
            </a:r>
            <a:r>
              <a:rPr lang="en-US" sz="1400" dirty="0">
                <a:solidFill>
                  <a:srgbClr val="002060"/>
                </a:solidFill>
                <a:latin typeface="Verdana"/>
                <a:ea typeface="MS PGothic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8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050" y="2996952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s-ES_tradnl" sz="4800" dirty="0" err="1">
                <a:solidFill>
                  <a:srgbClr val="CB4F88"/>
                </a:solidFill>
                <a:latin typeface="+mn-lt"/>
                <a:cs typeface="ＭＳ Ｐゴシック" charset="0"/>
              </a:rPr>
              <a:t>DECLARATION</a:t>
            </a:r>
            <a:r>
              <a:rPr lang="es-ES_tradnl" sz="4800" dirty="0">
                <a:solidFill>
                  <a:srgbClr val="CB4F88"/>
                </a:solidFill>
                <a:latin typeface="+mn-lt"/>
                <a:cs typeface="ＭＳ Ｐゴシック" charset="0"/>
              </a:rPr>
              <a:t> OF EXPENDITURES &amp; </a:t>
            </a:r>
            <a:r>
              <a:rPr lang="es-ES_tradnl" sz="4800" dirty="0" err="1" smtClean="0">
                <a:solidFill>
                  <a:srgbClr val="CB4F88"/>
                </a:solidFill>
                <a:latin typeface="+mn-lt"/>
                <a:cs typeface="ＭＳ Ｐゴシック" charset="0"/>
              </a:rPr>
              <a:t>FLC</a:t>
            </a:r>
            <a:r>
              <a:rPr lang="es-ES_tradnl" sz="4800" dirty="0" smtClean="0">
                <a:solidFill>
                  <a:srgbClr val="CB4F88"/>
                </a:solidFill>
                <a:latin typeface="+mn-lt"/>
                <a:cs typeface="ＭＳ Ｐゴシック" charset="0"/>
              </a:rPr>
              <a:t> </a:t>
            </a:r>
            <a:r>
              <a:rPr lang="es-ES_tradnl" sz="4800" dirty="0" err="1">
                <a:solidFill>
                  <a:srgbClr val="CB4F88"/>
                </a:solidFill>
                <a:latin typeface="+mn-lt"/>
                <a:cs typeface="ＭＳ Ｐゴシック" charset="0"/>
              </a:rPr>
              <a:t>SYSTEM</a:t>
            </a:r>
            <a:endParaRPr lang="fr-FR" sz="4800" dirty="0">
              <a:solidFill>
                <a:srgbClr val="CB4F88"/>
              </a:solidFill>
              <a:latin typeface="+mn-lt"/>
              <a:cs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40214" y="188640"/>
            <a:ext cx="8229600" cy="432048"/>
          </a:xfrm>
        </p:spPr>
        <p:txBody>
          <a:bodyPr/>
          <a:lstStyle/>
          <a:p>
            <a:r>
              <a:rPr lang="fr-FR" sz="2400" dirty="0"/>
              <a:t>PUBLIC </a:t>
            </a:r>
            <a:r>
              <a:rPr lang="fr-FR" sz="2400" dirty="0" err="1"/>
              <a:t>PROCUREMENT</a:t>
            </a:r>
            <a:endParaRPr lang="fr-FR" altLang="fr-FR" sz="2200" dirty="0" smtClean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0214" y="692696"/>
            <a:ext cx="8229600" cy="5040561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 smtClean="0">
                <a:cs typeface="Arial" panose="020B0604020202020204" pitchFamily="34" charset="0"/>
              </a:rPr>
              <a:t>The </a:t>
            </a:r>
            <a:r>
              <a:rPr lang="en-US" sz="1600" dirty="0">
                <a:cs typeface="Arial" panose="020B0604020202020204" pitchFamily="34" charset="0"/>
              </a:rPr>
              <a:t>acquisition by means of a public contract of works, supplies or services from economic </a:t>
            </a:r>
            <a:r>
              <a:rPr lang="en-US" sz="1600" dirty="0" smtClean="0">
                <a:cs typeface="Arial" panose="020B0604020202020204" pitchFamily="34" charset="0"/>
              </a:rPr>
              <a:t>operators</a:t>
            </a:r>
          </a:p>
          <a:p>
            <a:pPr marL="0" indent="0" algn="just">
              <a:buNone/>
            </a:pPr>
            <a:endParaRPr lang="en-US" sz="1000" dirty="0" smtClean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ensure </a:t>
            </a:r>
            <a:r>
              <a:rPr lang="en-US" sz="1600" b="1" dirty="0">
                <a:cs typeface="Arial" panose="020B0604020202020204" pitchFamily="34" charset="0"/>
              </a:rPr>
              <a:t>transparent</a:t>
            </a:r>
            <a:r>
              <a:rPr lang="en-US" sz="1600" dirty="0">
                <a:cs typeface="Arial" panose="020B0604020202020204" pitchFamily="34" charset="0"/>
              </a:rPr>
              <a:t> and </a:t>
            </a:r>
            <a:r>
              <a:rPr lang="en-US" sz="1600" b="1" dirty="0">
                <a:cs typeface="Arial" panose="020B0604020202020204" pitchFamily="34" charset="0"/>
              </a:rPr>
              <a:t>fair</a:t>
            </a:r>
            <a:r>
              <a:rPr lang="en-US" sz="1600" dirty="0">
                <a:cs typeface="Arial" panose="020B0604020202020204" pitchFamily="34" charset="0"/>
              </a:rPr>
              <a:t> conditions for competing on the common market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err="1">
                <a:cs typeface="Arial" panose="020B0604020202020204" pitchFamily="34" charset="0"/>
              </a:rPr>
              <a:t>FLC</a:t>
            </a:r>
            <a:r>
              <a:rPr lang="en-US" sz="1600" dirty="0">
                <a:cs typeface="Arial" panose="020B0604020202020204" pitchFamily="34" charset="0"/>
              </a:rPr>
              <a:t> and second level audit will have to check that the </a:t>
            </a:r>
            <a:r>
              <a:rPr lang="en-US" sz="1600" b="1" dirty="0">
                <a:cs typeface="Arial" panose="020B0604020202020204" pitchFamily="34" charset="0"/>
              </a:rPr>
              <a:t>contracts</a:t>
            </a:r>
            <a:r>
              <a:rPr lang="en-US" sz="1600" dirty="0">
                <a:cs typeface="Arial" panose="020B0604020202020204" pitchFamily="34" charset="0"/>
              </a:rPr>
              <a:t> are in line with the selected </a:t>
            </a:r>
            <a:r>
              <a:rPr lang="en-US" sz="1600" dirty="0" smtClean="0">
                <a:cs typeface="Arial" panose="020B0604020202020204" pitchFamily="34" charset="0"/>
              </a:rPr>
              <a:t>offers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0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cs typeface="Arial" panose="020B0604020202020204" pitchFamily="34" charset="0"/>
              </a:rPr>
              <a:t>Levels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of rules to be applied: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EU rules 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National rules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err="1">
                <a:cs typeface="Arial" panose="020B0604020202020204" pitchFamily="34" charset="0"/>
              </a:rPr>
              <a:t>Interreg</a:t>
            </a:r>
            <a:r>
              <a:rPr lang="en-US" sz="1600" dirty="0">
                <a:cs typeface="Arial" panose="020B0604020202020204" pitchFamily="34" charset="0"/>
              </a:rPr>
              <a:t> MED </a:t>
            </a:r>
            <a:r>
              <a:rPr lang="en-US" sz="1600" dirty="0" err="1">
                <a:cs typeface="Arial" panose="020B0604020202020204" pitchFamily="34" charset="0"/>
              </a:rPr>
              <a:t>Programme</a:t>
            </a:r>
            <a:r>
              <a:rPr lang="en-US" sz="1600" dirty="0">
                <a:cs typeface="Arial" panose="020B0604020202020204" pitchFamily="34" charset="0"/>
              </a:rPr>
              <a:t> rules</a:t>
            </a:r>
          </a:p>
          <a:p>
            <a:pPr marL="0" indent="0" algn="just">
              <a:buNone/>
            </a:pPr>
            <a:endParaRPr lang="en-US" sz="10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14" y="4102041"/>
            <a:ext cx="8229600" cy="1631216"/>
          </a:xfrm>
          <a:prstGeom prst="rect">
            <a:avLst/>
          </a:prstGeom>
          <a:noFill/>
          <a:ln w="19050">
            <a:solidFill>
              <a:srgbClr val="C10076"/>
            </a:solidFill>
          </a:ln>
        </p:spPr>
        <p:txBody>
          <a:bodyPr wrap="square" rtlCol="0">
            <a:spAutoFit/>
          </a:bodyPr>
          <a:lstStyle/>
          <a:p>
            <a:pPr marL="466725" lvl="8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For contracting amounts above </a:t>
            </a:r>
            <a:r>
              <a:rPr lang="en-GB" sz="1600" b="1" dirty="0">
                <a:latin typeface="+mn-lt"/>
              </a:rPr>
              <a:t>EUR</a:t>
            </a:r>
            <a:r>
              <a:rPr lang="en-GB" sz="1600" dirty="0">
                <a:latin typeface="+mn-lt"/>
              </a:rPr>
              <a:t> </a:t>
            </a:r>
            <a:r>
              <a:rPr lang="en-GB" sz="1600" b="1" dirty="0">
                <a:latin typeface="+mn-lt"/>
              </a:rPr>
              <a:t>5.000,00</a:t>
            </a:r>
            <a:r>
              <a:rPr lang="en-GB" sz="1600" dirty="0">
                <a:latin typeface="+mn-lt"/>
              </a:rPr>
              <a:t> (excl. VAT) </a:t>
            </a:r>
            <a:r>
              <a:rPr lang="en-GB" sz="16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GB" sz="1600" dirty="0" smtClean="0">
                <a:latin typeface="+mn-lt"/>
              </a:rPr>
              <a:t>at </a:t>
            </a:r>
            <a:r>
              <a:rPr lang="en-GB" sz="1600" dirty="0">
                <a:latin typeface="+mn-lt"/>
              </a:rPr>
              <a:t>least three offers from three different </a:t>
            </a:r>
            <a:r>
              <a:rPr lang="en-GB" sz="1600" dirty="0" smtClean="0">
                <a:latin typeface="+mn-lt"/>
              </a:rPr>
              <a:t>providers are required</a:t>
            </a:r>
          </a:p>
          <a:p>
            <a:pPr marL="466725" lvl="8" indent="-285750">
              <a:buFont typeface="Arial" panose="020B0604020202020204" pitchFamily="34" charset="0"/>
              <a:buChar char="•"/>
            </a:pPr>
            <a:endParaRPr lang="en-GB" sz="1000" dirty="0">
              <a:latin typeface="+mn-lt"/>
            </a:endParaRPr>
          </a:p>
          <a:p>
            <a:pPr marL="466725" lvl="8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In the case where the partner must comply with national or internal stricter </a:t>
            </a:r>
            <a:r>
              <a:rPr lang="en-US" sz="1600" dirty="0" smtClean="0">
                <a:latin typeface="+mn-lt"/>
                <a:cs typeface="Arial" panose="020B0604020202020204" pitchFamily="34" charset="0"/>
              </a:rPr>
              <a:t>rules, 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these stricter rules </a:t>
            </a:r>
            <a:r>
              <a:rPr lang="en-US" sz="1600" dirty="0" smtClean="0">
                <a:latin typeface="+mn-lt"/>
                <a:cs typeface="Arial" panose="020B0604020202020204" pitchFamily="34" charset="0"/>
              </a:rPr>
              <a:t>apply </a:t>
            </a:r>
            <a:endParaRPr lang="en-GB" sz="1600" dirty="0" smtClean="0">
              <a:latin typeface="+mn-lt"/>
            </a:endParaRPr>
          </a:p>
          <a:p>
            <a:pPr marL="466725" lvl="8" indent="-285750">
              <a:buFont typeface="Arial" panose="020B0604020202020204" pitchFamily="34" charset="0"/>
              <a:buChar char="•"/>
            </a:pPr>
            <a:endParaRPr lang="en-GB" sz="1000" dirty="0" smtClean="0">
              <a:latin typeface="+mn-lt"/>
            </a:endParaRPr>
          </a:p>
          <a:p>
            <a:pPr marL="466725" lvl="8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Both rules apply to all partners, public or private, ERDF or </a:t>
            </a:r>
            <a:r>
              <a:rPr lang="en-US" sz="1600" dirty="0" smtClean="0">
                <a:latin typeface="+mn-lt"/>
              </a:rPr>
              <a:t>IPA</a:t>
            </a:r>
            <a:endParaRPr lang="en-US" sz="16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6136" y="2996952"/>
            <a:ext cx="2873678" cy="830997"/>
          </a:xfrm>
          <a:prstGeom prst="rect">
            <a:avLst/>
          </a:prstGeom>
          <a:noFill/>
          <a:ln w="19050">
            <a:solidFill>
              <a:srgbClr val="C10076"/>
            </a:solidFill>
          </a:ln>
        </p:spPr>
        <p:txBody>
          <a:bodyPr wrap="square" rtlCol="0">
            <a:spAutoFit/>
          </a:bodyPr>
          <a:lstStyle/>
          <a:p>
            <a:pPr marL="180975" lvl="8" algn="ctr"/>
            <a:r>
              <a:rPr lang="en-GB" sz="1600" dirty="0" smtClean="0">
                <a:latin typeface="+mn-lt"/>
              </a:rPr>
              <a:t>Contracts above </a:t>
            </a:r>
            <a:r>
              <a:rPr lang="en-GB" sz="1600" b="1" dirty="0">
                <a:latin typeface="+mn-lt"/>
              </a:rPr>
              <a:t>EUR</a:t>
            </a:r>
            <a:r>
              <a:rPr lang="en-GB" sz="1600" dirty="0">
                <a:latin typeface="+mn-lt"/>
              </a:rPr>
              <a:t> </a:t>
            </a:r>
            <a:r>
              <a:rPr lang="en-GB" sz="1600" b="1" dirty="0" smtClean="0">
                <a:latin typeface="+mn-lt"/>
              </a:rPr>
              <a:t>500,00</a:t>
            </a:r>
            <a:r>
              <a:rPr lang="en-GB" sz="1600" dirty="0" smtClean="0">
                <a:latin typeface="+mn-lt"/>
              </a:rPr>
              <a:t>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have to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be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entered in Synergie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CTE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3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207292" y="186235"/>
            <a:ext cx="8784976" cy="782119"/>
          </a:xfrm>
        </p:spPr>
        <p:txBody>
          <a:bodyPr/>
          <a:lstStyle/>
          <a:p>
            <a:r>
              <a:rPr lang="en-GB" sz="2400" dirty="0" smtClean="0"/>
              <a:t>TO BE VALIDATED IN ADVANCE BY THE </a:t>
            </a:r>
            <a:r>
              <a:rPr lang="en-GB" sz="2400" dirty="0" err="1" smtClean="0"/>
              <a:t>JS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800" b="0" i="1" dirty="0" smtClean="0"/>
              <a:t>when not foreseen in the Application Form  </a:t>
            </a:r>
            <a:endParaRPr lang="en-GB" altLang="fr-FR" sz="2200" b="0" i="1" dirty="0" smtClean="0">
              <a:cs typeface="Montserrat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12520" y="1268761"/>
            <a:ext cx="8679960" cy="367240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Travels outside of the MED area (always when outside of the EU)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Organisation of events outside of the MED area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External expertise and services of over EUR 30,000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Equipment purchase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Methods for calculation of staff costs and updates (not for validation, for follow up)</a:t>
            </a:r>
          </a:p>
        </p:txBody>
      </p:sp>
      <p:sp>
        <p:nvSpPr>
          <p:cNvPr id="5" name="Rectangle à coins arrondis 4"/>
          <p:cNvSpPr/>
          <p:nvPr/>
        </p:nvSpPr>
        <p:spPr>
          <a:xfrm rot="10800000" flipV="1">
            <a:off x="257186" y="4277157"/>
            <a:ext cx="8685188" cy="1328023"/>
          </a:xfrm>
          <a:prstGeom prst="roundRect">
            <a:avLst/>
          </a:prstGeom>
          <a:noFill/>
          <a:ln w="19050">
            <a:solidFill>
              <a:srgbClr val="C1007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rPr>
              <a:t>The proof of the validation MUST be kept by the LP and the partner as part of the project audit trail </a:t>
            </a:r>
            <a:r>
              <a:rPr lang="en-US" sz="2400" dirty="0">
                <a:solidFill>
                  <a:srgbClr val="002060"/>
                </a:solidFill>
                <a:latin typeface="Verdana"/>
              </a:rPr>
              <a:t>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rPr>
              <a:t>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rPr>
              <a:t> verified by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rPr>
              <a:t>FLC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62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>
            <a:spLocks noGrp="1"/>
          </p:cNvSpPr>
          <p:nvPr>
            <p:ph type="title"/>
          </p:nvPr>
        </p:nvSpPr>
        <p:spPr>
          <a:xfrm>
            <a:off x="373799" y="138995"/>
            <a:ext cx="7599334" cy="518582"/>
          </a:xfrm>
        </p:spPr>
        <p:txBody>
          <a:bodyPr/>
          <a:lstStyle/>
          <a:p>
            <a:r>
              <a:rPr lang="en-US" sz="2400" dirty="0" smtClean="0"/>
              <a:t>PROJECT MODIFICATIONS - PRINCIPLES </a:t>
            </a:r>
            <a:endParaRPr lang="en-US" sz="2400" dirty="0"/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373799" y="796406"/>
            <a:ext cx="8552196" cy="217817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800" dirty="0" smtClean="0">
                <a:cs typeface="Arial" panose="020B0604020202020204" pitchFamily="34" charset="0"/>
              </a:rPr>
              <a:t>Avoid as much as possible all project modifications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800" dirty="0" smtClean="0">
                <a:cs typeface="Arial" panose="020B0604020202020204" pitchFamily="34" charset="0"/>
              </a:rPr>
              <a:t>Exceptions: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1800" dirty="0" smtClean="0">
                <a:cs typeface="Arial" panose="020B0604020202020204" pitchFamily="34" charset="0"/>
              </a:rPr>
              <a:t>Passage from one </a:t>
            </a:r>
            <a:r>
              <a:rPr lang="en-US" sz="1800" dirty="0">
                <a:cs typeface="Arial" panose="020B0604020202020204" pitchFamily="34" charset="0"/>
              </a:rPr>
              <a:t>module to </a:t>
            </a:r>
            <a:r>
              <a:rPr lang="en-US" sz="1800" dirty="0" smtClean="0">
                <a:cs typeface="Arial" panose="020B0604020202020204" pitchFamily="34" charset="0"/>
              </a:rPr>
              <a:t>another</a:t>
            </a:r>
            <a:endParaRPr lang="fr-FR" sz="18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altLang="fr-FR" sz="1800" i="1" dirty="0" smtClean="0">
                <a:cs typeface="Arial" panose="020B0604020202020204" pitchFamily="34" charset="0"/>
              </a:rPr>
              <a:t>Force </a:t>
            </a:r>
            <a:r>
              <a:rPr lang="en-US" altLang="fr-FR" sz="1800" i="1" dirty="0" err="1" smtClean="0">
                <a:cs typeface="Arial" panose="020B0604020202020204" pitchFamily="34" charset="0"/>
              </a:rPr>
              <a:t>majeur</a:t>
            </a:r>
            <a:endParaRPr lang="en-US" altLang="fr-FR" sz="1800" dirty="0">
              <a:cs typeface="Arial" panose="020B0604020202020204" pitchFamily="34" charset="0"/>
            </a:endParaRPr>
          </a:p>
          <a:p>
            <a:pPr algn="just"/>
            <a:endParaRPr lang="en-US" sz="1800" dirty="0" smtClean="0">
              <a:cs typeface="Arial" panose="020B0604020202020204" pitchFamily="34" charset="0"/>
            </a:endParaRPr>
          </a:p>
          <a:p>
            <a:pPr algn="just"/>
            <a:endParaRPr lang="en-US" sz="1800" dirty="0" smtClean="0">
              <a:cs typeface="Arial" panose="020B0604020202020204" pitchFamily="34" charset="0"/>
            </a:endParaRPr>
          </a:p>
          <a:p>
            <a:pPr algn="just"/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6" name="Flèche droite rayée 5"/>
          <p:cNvSpPr/>
          <p:nvPr/>
        </p:nvSpPr>
        <p:spPr bwMode="auto">
          <a:xfrm rot="5400000">
            <a:off x="4228143" y="2932028"/>
            <a:ext cx="843504" cy="685321"/>
          </a:xfrm>
          <a:prstGeom prst="stripedRightArrow">
            <a:avLst/>
          </a:prstGeom>
          <a:solidFill>
            <a:srgbClr val="C10076"/>
          </a:solidFill>
          <a:ln>
            <a:solidFill>
              <a:srgbClr val="C10076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200" b="1" smtClean="0">
              <a:ln w="22225">
                <a:solidFill>
                  <a:srgbClr val="FFDD00"/>
                </a:solidFill>
                <a:prstDash val="solid"/>
              </a:ln>
              <a:solidFill>
                <a:srgbClr val="FFDD00">
                  <a:lumMod val="40000"/>
                  <a:lumOff val="60000"/>
                </a:srgbClr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8875" y="4005064"/>
            <a:ext cx="8422042" cy="1498284"/>
          </a:xfrm>
          <a:prstGeom prst="rect">
            <a:avLst/>
          </a:prstGeom>
          <a:noFill/>
          <a:ln>
            <a:solidFill>
              <a:srgbClr val="C10076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9900"/>
              </a:buClr>
            </a:pPr>
            <a:r>
              <a:rPr lang="en-US" sz="1600" b="1" u="sng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20% flexibility rule – partner budget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</a:pPr>
            <a:r>
              <a:rPr lang="en-US" sz="14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Redistribution of partner’s budget among budget lines and WP, without exceeding partner’s budget, does not required an authorization from the MA/</a:t>
            </a:r>
            <a:r>
              <a:rPr lang="en-US" sz="1400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JS</a:t>
            </a:r>
            <a:r>
              <a:rPr lang="en-US" sz="14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</a:pPr>
            <a:r>
              <a:rPr lang="en-US" sz="14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Modification of the Application Form not needed. 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</a:pPr>
            <a:r>
              <a:rPr lang="en-US" sz="14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To be monitored by the LP and the </a:t>
            </a:r>
            <a:r>
              <a:rPr lang="en-US" sz="1400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FLC</a:t>
            </a:r>
            <a:endParaRPr lang="fr-FR" sz="1400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7"/>
          </a:xfrm>
        </p:spPr>
        <p:txBody>
          <a:bodyPr anchor="b"/>
          <a:lstStyle/>
          <a:p>
            <a:pPr marL="0" indent="0" algn="r">
              <a:buNone/>
            </a:pPr>
            <a:r>
              <a:rPr lang="en-US" sz="4800" dirty="0" smtClean="0">
                <a:solidFill>
                  <a:srgbClr val="CB4F88"/>
                </a:solidFill>
              </a:rPr>
              <a:t>Eligibility focus: Staff costs -  methods of calculation </a:t>
            </a:r>
            <a:endParaRPr lang="en-US" sz="4800" dirty="0">
              <a:solidFill>
                <a:srgbClr val="CB4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curvada hacia la derecha 4"/>
          <p:cNvSpPr/>
          <p:nvPr/>
        </p:nvSpPr>
        <p:spPr>
          <a:xfrm rot="4368295">
            <a:off x="1182222" y="778810"/>
            <a:ext cx="504055" cy="13233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08080"/>
              </a:solidFill>
            </a:endParaRPr>
          </a:p>
        </p:txBody>
      </p:sp>
      <p:sp>
        <p:nvSpPr>
          <p:cNvPr id="19" name="Flecha curvada hacia la derecha 18"/>
          <p:cNvSpPr/>
          <p:nvPr/>
        </p:nvSpPr>
        <p:spPr>
          <a:xfrm rot="15080959" flipH="1">
            <a:off x="6912096" y="492210"/>
            <a:ext cx="504055" cy="1291614"/>
          </a:xfrm>
          <a:prstGeom prst="curvedRightArrow">
            <a:avLst/>
          </a:prstGeom>
          <a:solidFill>
            <a:srgbClr val="C10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08080"/>
              </a:solidFill>
            </a:endParaRPr>
          </a:p>
        </p:txBody>
      </p:sp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200964" y="149040"/>
            <a:ext cx="8967486" cy="682305"/>
          </a:xfrm>
        </p:spPr>
        <p:txBody>
          <a:bodyPr/>
          <a:lstStyle/>
          <a:p>
            <a:r>
              <a:rPr lang="en-GB" sz="2400" u="sng" dirty="0"/>
              <a:t>4 methods for the calculation of staff costs</a:t>
            </a:r>
          </a:p>
        </p:txBody>
      </p:sp>
      <p:sp>
        <p:nvSpPr>
          <p:cNvPr id="14" name="Flecha curvada hacia la derecha 13"/>
          <p:cNvSpPr/>
          <p:nvPr/>
        </p:nvSpPr>
        <p:spPr>
          <a:xfrm rot="5400000">
            <a:off x="1309602" y="3040402"/>
            <a:ext cx="504055" cy="1195728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0808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56302" y="3501008"/>
            <a:ext cx="19991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263" indent="-195263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08080"/>
                </a:solidFill>
                <a:latin typeface="+mn-lt"/>
              </a:rPr>
              <a:t>Timesheet needed</a:t>
            </a:r>
          </a:p>
          <a:p>
            <a:pPr marL="195263" indent="-195263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08080"/>
                </a:solidFill>
                <a:latin typeface="+mn-lt"/>
              </a:rPr>
              <a:t>Hourly rate calculation based </a:t>
            </a:r>
            <a:r>
              <a:rPr lang="en-GB" sz="1100" dirty="0" smtClean="0">
                <a:solidFill>
                  <a:srgbClr val="808080"/>
                </a:solidFill>
                <a:latin typeface="+mn-lt"/>
              </a:rPr>
              <a:t>on: salary/1.720 </a:t>
            </a:r>
            <a:r>
              <a:rPr lang="en-GB" sz="1100" dirty="0">
                <a:solidFill>
                  <a:srgbClr val="808080"/>
                </a:solidFill>
                <a:latin typeface="+mn-lt"/>
              </a:rPr>
              <a:t>hours</a:t>
            </a:r>
          </a:p>
          <a:p>
            <a:pPr marL="195263" indent="-195263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08080"/>
                </a:solidFill>
                <a:latin typeface="+mn-lt"/>
              </a:rPr>
              <a:t>Hourly rate updated every semester</a:t>
            </a:r>
          </a:p>
          <a:p>
            <a:pPr marL="195263" indent="-195263">
              <a:buFont typeface="Wingdings" panose="05000000000000000000" pitchFamily="2" charset="2"/>
              <a:buChar char="§"/>
            </a:pPr>
            <a:r>
              <a:rPr lang="en-GB" sz="1100" b="1" dirty="0">
                <a:solidFill>
                  <a:srgbClr val="808080"/>
                </a:solidFill>
                <a:latin typeface="+mn-lt"/>
              </a:rPr>
              <a:t>Extrapolation</a:t>
            </a:r>
            <a:r>
              <a:rPr lang="en-GB" sz="1100" dirty="0">
                <a:solidFill>
                  <a:srgbClr val="808080"/>
                </a:solidFill>
                <a:latin typeface="+mn-lt"/>
              </a:rPr>
              <a:t> of employment cost </a:t>
            </a:r>
            <a:r>
              <a:rPr lang="en-GB" sz="1100" dirty="0" smtClean="0">
                <a:solidFill>
                  <a:srgbClr val="808080"/>
                </a:solidFill>
                <a:latin typeface="+mn-lt"/>
              </a:rPr>
              <a:t>of at least </a:t>
            </a:r>
            <a:r>
              <a:rPr lang="en-GB" sz="1100" b="1" dirty="0" smtClean="0">
                <a:solidFill>
                  <a:srgbClr val="808080"/>
                </a:solidFill>
                <a:latin typeface="+mn-lt"/>
              </a:rPr>
              <a:t>3 consecutive months </a:t>
            </a:r>
            <a:r>
              <a:rPr lang="en-GB" sz="1100" dirty="0" smtClean="0">
                <a:solidFill>
                  <a:srgbClr val="808080"/>
                </a:solidFill>
                <a:latin typeface="+mn-lt"/>
              </a:rPr>
              <a:t>in the organisation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1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56302" y="1240884"/>
            <a:ext cx="196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263" indent="-195263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08080"/>
                </a:solidFill>
                <a:latin typeface="+mn-lt"/>
              </a:rPr>
              <a:t>No timesheet </a:t>
            </a:r>
          </a:p>
          <a:p>
            <a:pPr marL="195263" indent="-195263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08080"/>
                </a:solidFill>
                <a:latin typeface="+mn-lt"/>
              </a:rPr>
              <a:t>% for all implementation period </a:t>
            </a:r>
          </a:p>
          <a:p>
            <a:pPr marL="195263" indent="-195263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08080"/>
                </a:solidFill>
                <a:latin typeface="+mn-lt"/>
              </a:rPr>
              <a:t>May be updated every semester</a:t>
            </a:r>
          </a:p>
        </p:txBody>
      </p:sp>
      <p:sp>
        <p:nvSpPr>
          <p:cNvPr id="20" name="Flecha curvada hacia la derecha 19"/>
          <p:cNvSpPr/>
          <p:nvPr/>
        </p:nvSpPr>
        <p:spPr>
          <a:xfrm rot="4849932" flipV="1">
            <a:off x="6839547" y="2674493"/>
            <a:ext cx="505683" cy="1280517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0808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36930991"/>
              </p:ext>
            </p:extLst>
          </p:nvPr>
        </p:nvGraphicFramePr>
        <p:xfrm>
          <a:off x="1099418" y="1028881"/>
          <a:ext cx="6814402" cy="47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ZoneTexte 6"/>
          <p:cNvSpPr txBox="1"/>
          <p:nvPr/>
        </p:nvSpPr>
        <p:spPr>
          <a:xfrm>
            <a:off x="63557" y="3943737"/>
            <a:ext cx="177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Wingdings" panose="05000000000000000000" pitchFamily="2" charset="2"/>
              <a:buChar char="§"/>
              <a:defRPr sz="1100">
                <a:solidFill>
                  <a:srgbClr val="808080"/>
                </a:solidFill>
                <a:latin typeface="+mn-lt"/>
              </a:defRPr>
            </a:lvl1pPr>
          </a:lstStyle>
          <a:p>
            <a:pPr marL="195263" indent="-195263"/>
            <a:r>
              <a:rPr lang="en-GB" dirty="0"/>
              <a:t>Timesheet needed</a:t>
            </a:r>
          </a:p>
          <a:p>
            <a:pPr marL="195263" indent="-195263"/>
            <a:r>
              <a:rPr lang="en-GB" dirty="0" smtClean="0"/>
              <a:t>Hourly </a:t>
            </a:r>
            <a:r>
              <a:rPr lang="en-GB" dirty="0"/>
              <a:t>rate cost established by contract </a:t>
            </a:r>
          </a:p>
        </p:txBody>
      </p:sp>
      <p:sp>
        <p:nvSpPr>
          <p:cNvPr id="12" name="ZoneTexte 6"/>
          <p:cNvSpPr txBox="1"/>
          <p:nvPr/>
        </p:nvSpPr>
        <p:spPr>
          <a:xfrm>
            <a:off x="63557" y="1916832"/>
            <a:ext cx="17721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263" indent="-195263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08080"/>
                </a:solidFill>
                <a:latin typeface="+mn-lt"/>
              </a:rPr>
              <a:t>No other tasks </a:t>
            </a:r>
          </a:p>
          <a:p>
            <a:pPr marL="195263" indent="-195263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08080"/>
                </a:solidFill>
                <a:latin typeface="+mn-lt"/>
              </a:rPr>
              <a:t>No timesheet</a:t>
            </a:r>
          </a:p>
          <a:p>
            <a:pPr marL="195263" indent="-195263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08080"/>
                </a:solidFill>
                <a:latin typeface="+mn-lt"/>
              </a:rPr>
              <a:t>Full salary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777" y="5663047"/>
            <a:ext cx="84132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07807" y="279535"/>
            <a:ext cx="7619503" cy="682305"/>
          </a:xfrm>
        </p:spPr>
        <p:txBody>
          <a:bodyPr/>
          <a:lstStyle/>
          <a:p>
            <a:r>
              <a:rPr lang="en-US" dirty="0" smtClean="0"/>
              <a:t>General principles 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279864"/>
            <a:ext cx="5086424" cy="37541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fr-FR" sz="2000" dirty="0" smtClean="0">
                <a:cs typeface="Arial" panose="020B0604020202020204" pitchFamily="34" charset="0"/>
              </a:rPr>
              <a:t>One method for each staff member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fr-FR" sz="2000" dirty="0" smtClean="0">
                <a:cs typeface="Arial" panose="020B0604020202020204" pitchFamily="34" charset="0"/>
              </a:rPr>
              <a:t>The adequacy of the staff costs must be ensured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fr-FR" sz="2000" dirty="0" smtClean="0">
                <a:cs typeface="Arial" panose="020B0604020202020204" pitchFamily="34" charset="0"/>
              </a:rPr>
              <a:t>Taxable benefits, only if foreseen by contract</a:t>
            </a:r>
            <a:r>
              <a:rPr lang="en-GB" altLang="fr-FR" sz="2000" dirty="0">
                <a:cs typeface="Arial" panose="020B0604020202020204" pitchFamily="34" charset="0"/>
              </a:rPr>
              <a:t> </a:t>
            </a:r>
            <a:r>
              <a:rPr lang="en-GB" altLang="fr-FR" sz="2000" dirty="0" smtClean="0">
                <a:cs typeface="Arial" panose="020B0604020202020204" pitchFamily="34" charset="0"/>
              </a:rPr>
              <a:t>or national/internal regulation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fr-FR" sz="2000" dirty="0" smtClean="0">
                <a:cs typeface="Arial" panose="020B0604020202020204" pitchFamily="34" charset="0"/>
              </a:rPr>
              <a:t>Un-paid voluntary work, non eligible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fr-FR" sz="2000" dirty="0" smtClean="0">
                <a:cs typeface="Arial" panose="020B0604020202020204" pitchFamily="34" charset="0"/>
              </a:rPr>
              <a:t>Overtime eligible, only if paid additionally to the salary, according to national rules</a:t>
            </a:r>
          </a:p>
        </p:txBody>
      </p:sp>
      <p:sp>
        <p:nvSpPr>
          <p:cNvPr id="7" name="Rectangle à coins arrondis 6"/>
          <p:cNvSpPr/>
          <p:nvPr/>
        </p:nvSpPr>
        <p:spPr>
          <a:xfrm rot="10800000" flipV="1">
            <a:off x="5580112" y="1916832"/>
            <a:ext cx="3345262" cy="38706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B9198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198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GOOD PRACTICES (given to partners)</a:t>
            </a:r>
          </a:p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B9198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9198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Understand the method(s) used</a:t>
            </a:r>
          </a:p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9198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Use the same method for staff members participating in several MED projects </a:t>
            </a:r>
          </a:p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9198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Use the same method for staff participating in several Interreg projects (if possible)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9198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9198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281" y="971541"/>
            <a:ext cx="482923" cy="7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256" y="222828"/>
            <a:ext cx="8640960" cy="562074"/>
          </a:xfrm>
        </p:spPr>
        <p:txBody>
          <a:bodyPr/>
          <a:lstStyle/>
          <a:p>
            <a:r>
              <a:rPr lang="en-GB" dirty="0" smtClean="0"/>
              <a:t>Audit trail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48966" y="1628800"/>
            <a:ext cx="1625397" cy="2019324"/>
            <a:chOff x="827584" y="2159183"/>
            <a:chExt cx="1625397" cy="20193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159183"/>
              <a:ext cx="1625397" cy="162539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89342" y="3789040"/>
              <a:ext cx="1101881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Contract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63680" y="1259744"/>
            <a:ext cx="1813615" cy="2165234"/>
            <a:chOff x="3046417" y="1335820"/>
            <a:chExt cx="1813615" cy="21652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335820"/>
              <a:ext cx="1625397" cy="16253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6417" y="2790987"/>
              <a:ext cx="1813615" cy="7100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Job description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declaration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34451" y="3725343"/>
            <a:ext cx="2028417" cy="2014864"/>
            <a:chOff x="3641847" y="3356992"/>
            <a:chExt cx="2028417" cy="20148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357" y="3356992"/>
              <a:ext cx="1625397" cy="162539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41847" y="4982389"/>
              <a:ext cx="2028417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Proof of payment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80674" y="792275"/>
            <a:ext cx="2801065" cy="1935017"/>
            <a:chOff x="5612946" y="2304407"/>
            <a:chExt cx="2801065" cy="19350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789" y="2304407"/>
              <a:ext cx="1625397" cy="162539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612946" y="3849957"/>
              <a:ext cx="2801065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100% Time registration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2927" y="3679210"/>
            <a:ext cx="1625397" cy="1936979"/>
            <a:chOff x="1636090" y="4401768"/>
            <a:chExt cx="1625397" cy="1936979"/>
          </a:xfrm>
        </p:grpSpPr>
        <p:sp>
          <p:nvSpPr>
            <p:cNvPr id="19" name="TextBox 18"/>
            <p:cNvSpPr txBox="1"/>
            <p:nvPr/>
          </p:nvSpPr>
          <p:spPr>
            <a:xfrm>
              <a:off x="1978799" y="5949280"/>
              <a:ext cx="939979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Payslip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90" y="4401768"/>
              <a:ext cx="1625397" cy="1625397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6428715" y="3595369"/>
            <a:ext cx="2664296" cy="2596004"/>
            <a:chOff x="6516216" y="4080907"/>
            <a:chExt cx="2664296" cy="25960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853" y="4080907"/>
              <a:ext cx="1608359" cy="160835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516216" y="5661248"/>
              <a:ext cx="26642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Document showing calculation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of hourly rate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679362" y="2360303"/>
            <a:ext cx="1642987" cy="2131605"/>
            <a:chOff x="6961845" y="3669916"/>
            <a:chExt cx="1642987" cy="2131605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61845" y="3669916"/>
              <a:ext cx="1642987" cy="1595910"/>
            </a:xfrm>
            <a:prstGeom prst="rect">
              <a:avLst/>
            </a:prstGeom>
          </p:spPr>
        </p:pic>
        <p:sp>
          <p:nvSpPr>
            <p:cNvPr id="26" name="TextBox 13"/>
            <p:cNvSpPr txBox="1"/>
            <p:nvPr/>
          </p:nvSpPr>
          <p:spPr>
            <a:xfrm>
              <a:off x="7107336" y="5412054"/>
              <a:ext cx="1388820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List of staff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364088" y="332656"/>
            <a:ext cx="1368152" cy="648072"/>
          </a:xfrm>
          <a:prstGeom prst="wedgeRectCallout">
            <a:avLst>
              <a:gd name="adj1" fmla="val 59315"/>
              <a:gd name="adj2" fmla="val 1306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Methods C and 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2211" y="5545473"/>
            <a:ext cx="1368152" cy="495730"/>
          </a:xfrm>
          <a:prstGeom prst="wedgeRectCallout">
            <a:avLst>
              <a:gd name="adj1" fmla="val 104313"/>
              <a:gd name="adj2" fmla="val -2082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Method 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56701" y="352037"/>
            <a:ext cx="1368152" cy="495730"/>
          </a:xfrm>
          <a:prstGeom prst="wedgeRectCallout">
            <a:avLst>
              <a:gd name="adj1" fmla="val -35992"/>
              <a:gd name="adj2" fmla="val 1420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%, </a:t>
            </a:r>
            <a:r>
              <a:rPr kumimoji="0" lang="es-ES_trad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if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Method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B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7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56117"/>
            <a:ext cx="8229600" cy="682305"/>
          </a:xfrm>
        </p:spPr>
        <p:txBody>
          <a:bodyPr/>
          <a:lstStyle/>
          <a:p>
            <a:r>
              <a:rPr lang="en-US" dirty="0" smtClean="0"/>
              <a:t>Monthly timesheet requirements </a:t>
            </a:r>
            <a:endParaRPr lang="en-US" alt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9050" y="1052736"/>
            <a:ext cx="8229600" cy="424847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Covers </a:t>
            </a:r>
            <a:r>
              <a:rPr lang="en-GB" sz="2200" dirty="0">
                <a:solidFill>
                  <a:srgbClr val="BE1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of the actual working time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the employee, including holidays, sick leaves, time working in other EU projects or tasks.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be filled in separately for each employee involved in the project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Indicate the number of monthly hours worked for the project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2200" dirty="0">
                <a:solidFill>
                  <a:srgbClr val="BE1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by the employee and his/her supervisor </a:t>
            </a:r>
          </a:p>
        </p:txBody>
      </p:sp>
      <p:sp>
        <p:nvSpPr>
          <p:cNvPr id="5" name="Rectangle à coins arrondis 5"/>
          <p:cNvSpPr/>
          <p:nvPr/>
        </p:nvSpPr>
        <p:spPr>
          <a:xfrm rot="10800000" flipV="1">
            <a:off x="2419420" y="5013177"/>
            <a:ext cx="6234039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198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Timesheets to be used for Methods C and 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9198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562074"/>
          </a:xfrm>
        </p:spPr>
        <p:txBody>
          <a:bodyPr/>
          <a:lstStyle/>
          <a:p>
            <a:r>
              <a:rPr lang="en-GB" sz="2400" cap="all" dirty="0"/>
              <a:t>A. + B. Full-time / fixed 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052736"/>
            <a:ext cx="8207375" cy="5183187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u="sng" dirty="0" smtClean="0"/>
              <a:t>Situation: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Regular involvement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u="sng" dirty="0" smtClean="0"/>
              <a:t>Calculation</a:t>
            </a:r>
            <a:r>
              <a:rPr lang="en-US" sz="2400" dirty="0" smtClean="0"/>
              <a:t>: </a:t>
            </a:r>
            <a:endParaRPr lang="en-US" sz="24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	Employment cost * %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		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u="sng" dirty="0" smtClean="0"/>
              <a:t>Points of attention</a:t>
            </a:r>
            <a:r>
              <a:rPr lang="en-GB" sz="2400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% adjusted if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necessary (e.g. at the end of the implementation period)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Method B: no recalculation against real involvement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2000" dirty="0"/>
          </a:p>
        </p:txBody>
      </p:sp>
      <p:grpSp>
        <p:nvGrpSpPr>
          <p:cNvPr id="9" name="Groupe 8"/>
          <p:cNvGrpSpPr/>
          <p:nvPr/>
        </p:nvGrpSpPr>
        <p:grpSpPr>
          <a:xfrm>
            <a:off x="6012160" y="1052736"/>
            <a:ext cx="1734923" cy="1457605"/>
            <a:chOff x="640004" y="-136605"/>
            <a:chExt cx="2510686" cy="2396855"/>
          </a:xfrm>
        </p:grpSpPr>
        <p:sp>
          <p:nvSpPr>
            <p:cNvPr id="13" name="Ellipse 12"/>
            <p:cNvSpPr/>
            <p:nvPr/>
          </p:nvSpPr>
          <p:spPr>
            <a:xfrm>
              <a:off x="640004" y="-136605"/>
              <a:ext cx="2510686" cy="23968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lipse 4"/>
            <p:cNvSpPr/>
            <p:nvPr/>
          </p:nvSpPr>
          <p:spPr>
            <a:xfrm>
              <a:off x="1007685" y="214406"/>
              <a:ext cx="1775324" cy="1694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Method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A: Full-time in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the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project</a:t>
              </a: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914464" y="1894367"/>
            <a:ext cx="1760455" cy="1534633"/>
            <a:chOff x="3425259" y="0"/>
            <a:chExt cx="2510686" cy="2289979"/>
          </a:xfrm>
        </p:grpSpPr>
        <p:sp>
          <p:nvSpPr>
            <p:cNvPr id="11" name="Ellipse 10"/>
            <p:cNvSpPr/>
            <p:nvPr/>
          </p:nvSpPr>
          <p:spPr>
            <a:xfrm>
              <a:off x="3425259" y="0"/>
              <a:ext cx="2510686" cy="2289979"/>
            </a:xfrm>
            <a:prstGeom prst="ellipse">
              <a:avLst/>
            </a:prstGeom>
            <a:solidFill>
              <a:srgbClr val="C10076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6"/>
            <p:cNvSpPr/>
            <p:nvPr/>
          </p:nvSpPr>
          <p:spPr>
            <a:xfrm>
              <a:off x="3792940" y="335360"/>
              <a:ext cx="1775324" cy="1619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Method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B: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Part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-time in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the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project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–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fixed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% of time </a:t>
              </a: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8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975" y="168001"/>
            <a:ext cx="8229600" cy="562074"/>
          </a:xfrm>
        </p:spPr>
        <p:txBody>
          <a:bodyPr/>
          <a:lstStyle/>
          <a:p>
            <a:r>
              <a:rPr lang="en-GB" sz="2400" cap="all" dirty="0"/>
              <a:t>A. + B. Full-time / fixed 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75" y="951995"/>
            <a:ext cx="8207375" cy="5183187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u="sng" dirty="0" smtClean="0"/>
              <a:t>Audit trail:</a:t>
            </a:r>
            <a:r>
              <a:rPr lang="en-US" sz="2800" dirty="0" smtClean="0"/>
              <a:t> </a:t>
            </a:r>
            <a:endParaRPr lang="en-US" sz="2800" dirty="0"/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/>
              <a:t>	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22515" y="1873510"/>
            <a:ext cx="1625397" cy="2019324"/>
            <a:chOff x="827584" y="2159183"/>
            <a:chExt cx="1625397" cy="20193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159183"/>
              <a:ext cx="1625397" cy="162539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89342" y="3789040"/>
              <a:ext cx="1101881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Contract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4097" y="951995"/>
            <a:ext cx="1877735" cy="2139586"/>
            <a:chOff x="3046417" y="1335820"/>
            <a:chExt cx="1877735" cy="21395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335820"/>
              <a:ext cx="1625397" cy="16253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6417" y="2790987"/>
              <a:ext cx="1877735" cy="684419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Job description 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declaration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56949" y="3419801"/>
            <a:ext cx="2028417" cy="2014864"/>
            <a:chOff x="3641847" y="3356992"/>
            <a:chExt cx="2028417" cy="20148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357" y="3356992"/>
              <a:ext cx="1625397" cy="162539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41847" y="4982389"/>
              <a:ext cx="2028417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Proof of payment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98017" y="1060812"/>
            <a:ext cx="2004373" cy="1935017"/>
            <a:chOff x="5952003" y="2304407"/>
            <a:chExt cx="2004373" cy="19350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789" y="2304407"/>
              <a:ext cx="1625397" cy="162539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6287001" y="2412727"/>
              <a:ext cx="1322974" cy="1408756"/>
              <a:chOff x="2227547" y="5013176"/>
              <a:chExt cx="1099081" cy="100811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2227547" y="5013176"/>
                <a:ext cx="1099081" cy="100811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2227548" y="5013176"/>
                <a:ext cx="1099080" cy="100811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5952003" y="3849957"/>
              <a:ext cx="2004373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Time registration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1409" y="3516111"/>
            <a:ext cx="1625397" cy="1936979"/>
            <a:chOff x="1636090" y="4401768"/>
            <a:chExt cx="1625397" cy="1936979"/>
          </a:xfrm>
        </p:grpSpPr>
        <p:sp>
          <p:nvSpPr>
            <p:cNvPr id="22" name="TextBox 21"/>
            <p:cNvSpPr txBox="1"/>
            <p:nvPr/>
          </p:nvSpPr>
          <p:spPr>
            <a:xfrm>
              <a:off x="1978799" y="5949280"/>
              <a:ext cx="939979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Payslip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90" y="4401768"/>
              <a:ext cx="1625397" cy="1625397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6961845" y="3669916"/>
            <a:ext cx="1642987" cy="2131605"/>
            <a:chOff x="6961845" y="3669916"/>
            <a:chExt cx="1642987" cy="213160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1845" y="3669916"/>
              <a:ext cx="1642987" cy="1595910"/>
            </a:xfrm>
            <a:prstGeom prst="rect">
              <a:avLst/>
            </a:prstGeom>
          </p:spPr>
        </p:pic>
        <p:sp>
          <p:nvSpPr>
            <p:cNvPr id="24" name="TextBox 13"/>
            <p:cNvSpPr txBox="1"/>
            <p:nvPr/>
          </p:nvSpPr>
          <p:spPr>
            <a:xfrm>
              <a:off x="7107336" y="5412054"/>
              <a:ext cx="1388820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List of staff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25" name="Étoile à 12 branches 24"/>
          <p:cNvSpPr/>
          <p:nvPr/>
        </p:nvSpPr>
        <p:spPr>
          <a:xfrm>
            <a:off x="2817806" y="711068"/>
            <a:ext cx="3120211" cy="2787840"/>
          </a:xfrm>
          <a:prstGeom prst="star12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4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99283829"/>
              </p:ext>
            </p:extLst>
          </p:nvPr>
        </p:nvGraphicFramePr>
        <p:xfrm>
          <a:off x="179512" y="548680"/>
          <a:ext cx="8640960" cy="557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44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cap="all" dirty="0" smtClean="0"/>
              <a:t>C. Flexible hours - 1720h method</a:t>
            </a:r>
            <a:endParaRPr lang="en-GB" sz="2400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0087" y="764704"/>
            <a:ext cx="8264361" cy="518318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u="sng" dirty="0" smtClean="0"/>
              <a:t>C</a:t>
            </a:r>
            <a:r>
              <a:rPr lang="en-US" sz="2400" u="sng" dirty="0" smtClean="0">
                <a:solidFill>
                  <a:schemeClr val="tx1"/>
                </a:solidFill>
              </a:rPr>
              <a:t>alculation: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BE1278"/>
                </a:solidFill>
              </a:rPr>
              <a:t>Hourly rate: </a:t>
            </a:r>
            <a:r>
              <a:rPr lang="en-US" sz="2000" dirty="0" smtClean="0"/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atest annual employment cost / 1720h (regardless </a:t>
            </a:r>
            <a:r>
              <a:rPr lang="en-US" sz="2000" dirty="0" smtClean="0"/>
              <a:t>any other data)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The added value of this methodology is that the 1720 hours cannot be </a:t>
            </a:r>
            <a:r>
              <a:rPr lang="en-US" sz="2000" i="1" dirty="0" smtClean="0"/>
              <a:t>questioned (Guide on SCO)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Hourly rate * real hours worked in project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u="sng" dirty="0" smtClean="0"/>
              <a:t>Points </a:t>
            </a:r>
            <a:r>
              <a:rPr lang="en-GB" sz="2400" u="sng" dirty="0"/>
              <a:t>of attention</a:t>
            </a:r>
            <a:endParaRPr lang="en-GB" sz="24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/>
              <a:t>Payslip documenting </a:t>
            </a:r>
            <a:r>
              <a:rPr lang="en-GB" sz="2000" b="1" u="sng" dirty="0"/>
              <a:t>annual</a:t>
            </a:r>
            <a:r>
              <a:rPr lang="en-GB" sz="2000" dirty="0"/>
              <a:t> salary costs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Person recently employed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extrapolation of at least 3 consecutive months to calculate the </a:t>
            </a:r>
            <a:r>
              <a:rPr lang="en-US" sz="2000" dirty="0">
                <a:sym typeface="Wingdings" panose="05000000000000000000" pitchFamily="2" charset="2"/>
              </a:rPr>
              <a:t>annual employment </a:t>
            </a:r>
            <a:r>
              <a:rPr lang="en-US" sz="2000" dirty="0" smtClean="0">
                <a:sym typeface="Wingdings" panose="05000000000000000000" pitchFamily="2" charset="2"/>
              </a:rPr>
              <a:t>cost</a:t>
            </a:r>
            <a:endParaRPr lang="en-US" sz="2000" dirty="0"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Timesheet requirements</a:t>
            </a:r>
            <a:endParaRPr lang="en-US" sz="2000" dirty="0"/>
          </a:p>
        </p:txBody>
      </p:sp>
      <p:grpSp>
        <p:nvGrpSpPr>
          <p:cNvPr id="9" name="Groupe 8"/>
          <p:cNvGrpSpPr/>
          <p:nvPr/>
        </p:nvGrpSpPr>
        <p:grpSpPr>
          <a:xfrm>
            <a:off x="7380312" y="2600213"/>
            <a:ext cx="1631704" cy="1512168"/>
            <a:chOff x="2076324" y="0"/>
            <a:chExt cx="2543328" cy="2428016"/>
          </a:xfrm>
        </p:grpSpPr>
        <p:sp>
          <p:nvSpPr>
            <p:cNvPr id="10" name="Ellipse 9"/>
            <p:cNvSpPr/>
            <p:nvPr/>
          </p:nvSpPr>
          <p:spPr>
            <a:xfrm>
              <a:off x="2076324" y="0"/>
              <a:ext cx="2543328" cy="2428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e 4"/>
            <p:cNvSpPr/>
            <p:nvPr/>
          </p:nvSpPr>
          <p:spPr>
            <a:xfrm>
              <a:off x="2448786" y="355575"/>
              <a:ext cx="1798404" cy="1716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Method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C: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Part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-time in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the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project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– flexible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number</a:t>
              </a:r>
              <a:r>
                <a:rPr kumimoji="0" lang="es-E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E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hours</a:t>
              </a: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012160" y="5774541"/>
            <a:ext cx="2777656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A1F5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Legal basis: Article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A1F5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68 (2)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A1F5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Regulation (EU) No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A1F5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1303/2013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A1F5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0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83024"/>
            <a:ext cx="8640960" cy="562074"/>
          </a:xfrm>
        </p:spPr>
        <p:txBody>
          <a:bodyPr/>
          <a:lstStyle/>
          <a:p>
            <a:r>
              <a:rPr lang="en-GB" sz="2400" cap="all" dirty="0"/>
              <a:t>C</a:t>
            </a:r>
            <a:r>
              <a:rPr lang="en-GB" sz="2400" cap="all" dirty="0" smtClean="0"/>
              <a:t>. </a:t>
            </a:r>
            <a:r>
              <a:rPr lang="en-GB" sz="2400" cap="all" dirty="0"/>
              <a:t>Flexible hours – 1720h method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1256" y="858016"/>
            <a:ext cx="8207375" cy="51831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u="sng" dirty="0" smtClean="0"/>
              <a:t>Audit trail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48966" y="1628800"/>
            <a:ext cx="1625397" cy="2019324"/>
            <a:chOff x="827584" y="2159183"/>
            <a:chExt cx="1625397" cy="20193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159183"/>
              <a:ext cx="1625397" cy="162539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89342" y="3789040"/>
              <a:ext cx="1101881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Contract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89942" y="1259744"/>
            <a:ext cx="1877736" cy="2139586"/>
            <a:chOff x="2972679" y="1335820"/>
            <a:chExt cx="1877736" cy="21395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335820"/>
              <a:ext cx="1625397" cy="16253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72679" y="2790987"/>
              <a:ext cx="1877736" cy="684419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Job description 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declaration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34451" y="3725343"/>
            <a:ext cx="2028417" cy="2014864"/>
            <a:chOff x="3641847" y="3356992"/>
            <a:chExt cx="2028417" cy="20148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357" y="3356992"/>
              <a:ext cx="1625397" cy="162539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41847" y="4982389"/>
              <a:ext cx="2028417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Proof of payment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80674" y="792275"/>
            <a:ext cx="2801065" cy="1935017"/>
            <a:chOff x="5612946" y="2304407"/>
            <a:chExt cx="2801065" cy="19350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789" y="2304407"/>
              <a:ext cx="1625397" cy="162539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612946" y="3849957"/>
              <a:ext cx="2801065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100% Time registration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2927" y="3679210"/>
            <a:ext cx="1625397" cy="1936979"/>
            <a:chOff x="1636090" y="4401768"/>
            <a:chExt cx="1625397" cy="1936979"/>
          </a:xfrm>
        </p:grpSpPr>
        <p:sp>
          <p:nvSpPr>
            <p:cNvPr id="19" name="TextBox 18"/>
            <p:cNvSpPr txBox="1"/>
            <p:nvPr/>
          </p:nvSpPr>
          <p:spPr>
            <a:xfrm>
              <a:off x="1978799" y="5949280"/>
              <a:ext cx="939979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Payslip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90" y="4401768"/>
              <a:ext cx="1625397" cy="1625397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6428715" y="3595369"/>
            <a:ext cx="2664296" cy="2596004"/>
            <a:chOff x="6516216" y="4080907"/>
            <a:chExt cx="2664296" cy="25960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853" y="4080907"/>
              <a:ext cx="1608359" cy="160835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516216" y="5661248"/>
              <a:ext cx="26642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Document showing calculation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of hourly rate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679362" y="2360303"/>
            <a:ext cx="1642987" cy="2131605"/>
            <a:chOff x="6961845" y="3669916"/>
            <a:chExt cx="1642987" cy="2131605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61845" y="3669916"/>
              <a:ext cx="1642987" cy="1595910"/>
            </a:xfrm>
            <a:prstGeom prst="rect">
              <a:avLst/>
            </a:prstGeom>
          </p:spPr>
        </p:pic>
        <p:sp>
          <p:nvSpPr>
            <p:cNvPr id="26" name="TextBox 13"/>
            <p:cNvSpPr txBox="1"/>
            <p:nvPr/>
          </p:nvSpPr>
          <p:spPr>
            <a:xfrm>
              <a:off x="7107336" y="5412054"/>
              <a:ext cx="1388820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List of staff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3" name="Étoile à 12 branches 2"/>
          <p:cNvSpPr/>
          <p:nvPr/>
        </p:nvSpPr>
        <p:spPr>
          <a:xfrm>
            <a:off x="6110474" y="640281"/>
            <a:ext cx="3029015" cy="2707946"/>
          </a:xfrm>
          <a:prstGeom prst="star12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Étoile à 12 branches 27"/>
          <p:cNvSpPr/>
          <p:nvPr/>
        </p:nvSpPr>
        <p:spPr>
          <a:xfrm>
            <a:off x="6083722" y="3413968"/>
            <a:ext cx="3149498" cy="3045973"/>
          </a:xfrm>
          <a:prstGeom prst="star12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/>
          <a:lstStyle/>
          <a:p>
            <a:r>
              <a:rPr lang="en-GB" sz="2400" cap="all" dirty="0" smtClean="0"/>
              <a:t>D. </a:t>
            </a:r>
            <a:r>
              <a:rPr lang="en-US" sz="2400" cap="all" dirty="0"/>
              <a:t>Contracted on an hourly basis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836712"/>
            <a:ext cx="8207375" cy="51831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u="sng" dirty="0" smtClean="0"/>
              <a:t>Calculation:</a:t>
            </a:r>
            <a:endParaRPr lang="en-GB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/>
              <a:t>Hourly </a:t>
            </a:r>
            <a:r>
              <a:rPr lang="en-GB" sz="2000" dirty="0"/>
              <a:t>rate indicated in contract per number of hours worked on the </a:t>
            </a:r>
            <a:r>
              <a:rPr lang="en-GB" sz="2000" dirty="0" smtClean="0"/>
              <a:t>project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Hourly rate * real hours worked in project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u="sng" dirty="0" smtClean="0"/>
              <a:t>Points </a:t>
            </a:r>
            <a:r>
              <a:rPr lang="en-GB" sz="2400" u="sng" dirty="0"/>
              <a:t>of attention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/>
              <a:t>Employment contract or equivalent document shall document working relationship + hourly rate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/>
              <a:t>Payslip documenting </a:t>
            </a:r>
            <a:r>
              <a:rPr lang="en-GB" sz="2000" b="1" u="sng" dirty="0"/>
              <a:t>monthly</a:t>
            </a:r>
            <a:r>
              <a:rPr lang="en-GB" sz="2000" dirty="0"/>
              <a:t> salary </a:t>
            </a:r>
            <a:r>
              <a:rPr lang="en-GB" sz="2000" dirty="0" smtClean="0"/>
              <a:t>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Timesheet requirements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BE1278"/>
                </a:solidFill>
              </a:rPr>
              <a:t>In some countries not possible</a:t>
            </a:r>
            <a:endParaRPr lang="en-GB" sz="2000" dirty="0">
              <a:solidFill>
                <a:srgbClr val="BE1278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graphicFrame>
        <p:nvGraphicFramePr>
          <p:cNvPr id="6" name="Diagrama 1"/>
          <p:cNvGraphicFramePr/>
          <p:nvPr>
            <p:extLst>
              <p:ext uri="{D42A27DB-BD31-4B8C-83A1-F6EECF244321}">
                <p14:modId xmlns:p14="http://schemas.microsoft.com/office/powerpoint/2010/main" val="2354551804"/>
              </p:ext>
            </p:extLst>
          </p:nvPr>
        </p:nvGraphicFramePr>
        <p:xfrm>
          <a:off x="6636830" y="4435723"/>
          <a:ext cx="216024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66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4450" y="990040"/>
            <a:ext cx="8207375" cy="51831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u="sng" dirty="0" smtClean="0"/>
              <a:t>Audit trail </a:t>
            </a:r>
            <a:endParaRPr lang="en-GB" sz="2800" dirty="0" smtClean="0"/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90043" y="1884305"/>
            <a:ext cx="1625397" cy="2019324"/>
            <a:chOff x="827584" y="2159183"/>
            <a:chExt cx="1625397" cy="20193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159183"/>
              <a:ext cx="1625397" cy="162539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89342" y="3789040"/>
              <a:ext cx="1101881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Contract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36083" y="1349792"/>
            <a:ext cx="1730259" cy="1844634"/>
            <a:chOff x="3046417" y="1335820"/>
            <a:chExt cx="1730259" cy="18446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335820"/>
              <a:ext cx="1625397" cy="16253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6417" y="2790987"/>
              <a:ext cx="1730259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Mission letter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39803" y="3570433"/>
            <a:ext cx="2028417" cy="2014864"/>
            <a:chOff x="3641847" y="3356992"/>
            <a:chExt cx="2028417" cy="20148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357" y="3356992"/>
              <a:ext cx="1625397" cy="162539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41847" y="4982389"/>
              <a:ext cx="2028417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Proof of payment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75488" y="3708895"/>
            <a:ext cx="1625397" cy="1936979"/>
            <a:chOff x="1636090" y="4401768"/>
            <a:chExt cx="1625397" cy="1936979"/>
          </a:xfrm>
        </p:grpSpPr>
        <p:sp>
          <p:nvSpPr>
            <p:cNvPr id="19" name="TextBox 18"/>
            <p:cNvSpPr txBox="1"/>
            <p:nvPr/>
          </p:nvSpPr>
          <p:spPr>
            <a:xfrm>
              <a:off x="1978799" y="5949280"/>
              <a:ext cx="939979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Payslip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90" y="4401768"/>
              <a:ext cx="1625397" cy="162539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321518" y="1190894"/>
            <a:ext cx="2658398" cy="1935017"/>
            <a:chOff x="5612946" y="2304407"/>
            <a:chExt cx="2658398" cy="193501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789" y="2304407"/>
              <a:ext cx="1625397" cy="162539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12946" y="3849957"/>
              <a:ext cx="2658398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100% time registration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199" y="162523"/>
            <a:ext cx="8229600" cy="562074"/>
          </a:xfrm>
        </p:spPr>
        <p:txBody>
          <a:bodyPr/>
          <a:lstStyle/>
          <a:p>
            <a:r>
              <a:rPr lang="en-GB" sz="2400" cap="all" dirty="0"/>
              <a:t>D. Hourly rate fixed in contract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6722051" y="3538621"/>
            <a:ext cx="1642987" cy="2131605"/>
            <a:chOff x="6961845" y="3669916"/>
            <a:chExt cx="1642987" cy="213160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1845" y="3669916"/>
              <a:ext cx="1642987" cy="1595910"/>
            </a:xfrm>
            <a:prstGeom prst="rect">
              <a:avLst/>
            </a:prstGeom>
          </p:spPr>
        </p:pic>
        <p:sp>
          <p:nvSpPr>
            <p:cNvPr id="27" name="TextBox 13"/>
            <p:cNvSpPr txBox="1"/>
            <p:nvPr/>
          </p:nvSpPr>
          <p:spPr>
            <a:xfrm>
              <a:off x="7107336" y="5412054"/>
              <a:ext cx="1388820" cy="389467"/>
            </a:xfrm>
            <a:prstGeom prst="rect">
              <a:avLst/>
            </a:prstGeom>
            <a:noFill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23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MS PGothic" panose="020B0600070205080204" pitchFamily="34" charset="-128"/>
                  <a:cs typeface="+mn-cs"/>
                </a:rPr>
                <a:t>List of staff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31" name="Étoile à 12 branches 30"/>
          <p:cNvSpPr/>
          <p:nvPr/>
        </p:nvSpPr>
        <p:spPr>
          <a:xfrm>
            <a:off x="-19304" y="1647673"/>
            <a:ext cx="2812676" cy="2444574"/>
          </a:xfrm>
          <a:prstGeom prst="star12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Étoile à 12 branches 31"/>
          <p:cNvSpPr/>
          <p:nvPr/>
        </p:nvSpPr>
        <p:spPr>
          <a:xfrm rot="972011">
            <a:off x="5106042" y="830675"/>
            <a:ext cx="3029015" cy="2707946"/>
          </a:xfrm>
          <a:prstGeom prst="star12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change of calculation method possible? 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spcBef>
                <a:spcPts val="3000"/>
              </a:spcBef>
            </a:pPr>
            <a:endParaRPr lang="en-GB" sz="2000" b="1" smtClean="0">
              <a:solidFill>
                <a:srgbClr val="C1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en-GB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932040" y="1269981"/>
            <a:ext cx="4038600" cy="4536505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Exceptional situations that allow methods changes: </a:t>
            </a:r>
            <a:endParaRPr lang="en-GB" sz="1800" b="1" dirty="0" smtClean="0"/>
          </a:p>
          <a:p>
            <a:pPr marL="0" indent="0">
              <a:buNone/>
            </a:pP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Changes in the staff working in the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Changes in the employment documents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Changes in the level of involvements of the partner (module passage)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Changes in the participation of the partner (project change)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Changes in the tasks and responsibilities of the employee</a:t>
            </a:r>
          </a:p>
          <a:p>
            <a:endParaRPr lang="fr-FR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382172" y="1700808"/>
            <a:ext cx="3926926" cy="428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127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LIMITS: Not possible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BE1278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ＭＳ Ｐゴシック" charset="0"/>
              </a:rPr>
              <a:t>Part-time : fixed % to variable number of hours, and vice versa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BE1278"/>
              </a:solidFill>
              <a:effectLst/>
              <a:uLnTx/>
              <a:uFillTx/>
              <a:latin typeface="Verdana"/>
              <a:ea typeface="MS PGothic" panose="020B0600070205080204" pitchFamily="34" charset="-128"/>
              <a:cs typeface="ＭＳ Ｐゴシック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BE1278"/>
              </a:solidFill>
              <a:effectLst/>
              <a:uLnTx/>
              <a:uFillTx/>
              <a:latin typeface="Verdana"/>
              <a:ea typeface="MS PGothic" panose="020B0600070205080204" pitchFamily="34" charset="-128"/>
              <a:cs typeface="ＭＳ Ｐゴシック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BE1278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ＭＳ Ｐゴシック" charset="0"/>
              </a:rPr>
              <a:t>Changes of fixed % in the middles of a implementation period </a:t>
            </a: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ＭＳ Ｐゴシック" charset="0"/>
              </a:rPr>
              <a:t>(cases of force </a:t>
            </a:r>
            <a:r>
              <a:rPr kumimoji="0" lang="en-GB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ＭＳ Ｐゴシック" charset="0"/>
              </a:rPr>
              <a:t>majeur</a:t>
            </a: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ＭＳ Ｐゴシック" charset="0"/>
              </a:rPr>
              <a:t> and changes in working time of the staff member)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/>
              <a:ea typeface="MS PGothic" panose="020B0600070205080204" pitchFamily="34" charset="-128"/>
              <a:cs typeface="ＭＳ Ｐゴシック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7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43"/>
            <a:ext cx="9144000" cy="6850457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57200" y="2276871"/>
            <a:ext cx="8229600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Montserrat"/>
              </a:rPr>
              <a:t>Exercise on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Montserrat"/>
              </a:rPr>
              <a:t> staff costs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MS PGothic" panose="020B0600070205080204" pitchFamily="34" charset="-128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05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052736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DD00"/>
                </a:solidFill>
              </a:rPr>
              <a:t>THANK YOU!!!</a:t>
            </a:r>
            <a:endParaRPr lang="es-ES" sz="4400" b="1" dirty="0">
              <a:solidFill>
                <a:srgbClr val="FFDD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58112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DD00"/>
                </a:solidFill>
              </a:rPr>
              <a:t>www.interreg-med.eu</a:t>
            </a:r>
            <a:endParaRPr lang="es-ES" sz="3200" b="1" dirty="0">
              <a:solidFill>
                <a:srgbClr val="FFDD00"/>
              </a:solidFill>
            </a:endParaRPr>
          </a:p>
          <a:p>
            <a:pPr algn="ctr"/>
            <a:endParaRPr lang="es-ES" sz="3200" b="1" dirty="0" smtClean="0">
              <a:solidFill>
                <a:srgbClr val="FFDD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DD00"/>
                </a:solidFill>
              </a:rPr>
              <a:t>Programme_med@regionpaca.fr</a:t>
            </a:r>
            <a:endParaRPr lang="es-ES" sz="3200" b="1" dirty="0">
              <a:solidFill>
                <a:srgbClr val="FFD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547525"/>
              </p:ext>
            </p:extLst>
          </p:nvPr>
        </p:nvGraphicFramePr>
        <p:xfrm>
          <a:off x="179512" y="767230"/>
          <a:ext cx="5184576" cy="489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576064"/>
          </a:xfrm>
        </p:spPr>
        <p:txBody>
          <a:bodyPr/>
          <a:lstStyle/>
          <a:p>
            <a:r>
              <a:rPr lang="en-GB" sz="2400" dirty="0" smtClean="0"/>
              <a:t>DECLARATION OF EXPENDITURES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580112" y="1321413"/>
            <a:ext cx="31068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 5 of the </a:t>
            </a:r>
            <a:r>
              <a:rPr lang="fr-FR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Subsidy</a:t>
            </a:r>
            <a:r>
              <a:rPr lang="fr-F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Contract</a:t>
            </a:r>
            <a:endParaRPr lang="fr-FR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>
                <a:latin typeface="+mn-lt"/>
              </a:rPr>
              <a:t>Fixed</a:t>
            </a:r>
            <a:r>
              <a:rPr lang="fr-FR" sz="1600" dirty="0">
                <a:latin typeface="+mn-lt"/>
              </a:rPr>
              <a:t> reporting deadlines </a:t>
            </a:r>
            <a:r>
              <a:rPr lang="fr-FR" sz="1600" dirty="0" err="1">
                <a:latin typeface="+mn-lt"/>
              </a:rPr>
              <a:t>every</a:t>
            </a:r>
            <a:r>
              <a:rPr lang="fr-FR" sz="1600" dirty="0">
                <a:latin typeface="+mn-lt"/>
              </a:rPr>
              <a:t> 6 </a:t>
            </a:r>
            <a:r>
              <a:rPr lang="fr-FR" sz="1600" dirty="0" err="1">
                <a:latin typeface="+mn-lt"/>
              </a:rPr>
              <a:t>months</a:t>
            </a:r>
            <a:endParaRPr lang="fr-FR" sz="1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>
                <a:latin typeface="+mn-lt"/>
              </a:rPr>
              <a:t>Same</a:t>
            </a:r>
            <a:r>
              <a:rPr lang="fr-FR" sz="1600" dirty="0">
                <a:latin typeface="+mn-lt"/>
              </a:rPr>
              <a:t> deadlines for all the </a:t>
            </a:r>
            <a:r>
              <a:rPr lang="fr-FR" sz="1600" dirty="0" err="1">
                <a:latin typeface="+mn-lt"/>
              </a:rPr>
              <a:t>projects</a:t>
            </a:r>
            <a:r>
              <a:rPr lang="fr-FR" sz="1600" dirty="0">
                <a:latin typeface="+mn-lt"/>
              </a:rPr>
              <a:t> of the </a:t>
            </a:r>
            <a:r>
              <a:rPr lang="fr-FR" sz="1600" dirty="0" err="1">
                <a:latin typeface="+mn-lt"/>
              </a:rPr>
              <a:t>same</a:t>
            </a:r>
            <a:r>
              <a:rPr lang="fr-FR" sz="1600" dirty="0">
                <a:latin typeface="+mn-lt"/>
              </a:rPr>
              <a:t> call for </a:t>
            </a:r>
            <a:r>
              <a:rPr lang="fr-FR" sz="1600" dirty="0" err="1">
                <a:latin typeface="+mn-lt"/>
              </a:rPr>
              <a:t>proposals</a:t>
            </a:r>
            <a:endParaRPr lang="fr-FR" sz="1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>
                <a:latin typeface="+mn-lt"/>
              </a:rPr>
              <a:t>Rules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aligned</a:t>
            </a:r>
            <a:r>
              <a:rPr lang="fr-FR" sz="1600" dirty="0">
                <a:latin typeface="+mn-lt"/>
              </a:rPr>
              <a:t> to the EU </a:t>
            </a:r>
            <a:r>
              <a:rPr lang="fr-FR" sz="1600" dirty="0" err="1">
                <a:latin typeface="+mn-lt"/>
              </a:rPr>
              <a:t>Regulations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with</a:t>
            </a:r>
            <a:r>
              <a:rPr lang="fr-FR" sz="1600" dirty="0">
                <a:latin typeface="+mn-lt"/>
              </a:rPr>
              <a:t> the </a:t>
            </a:r>
            <a:r>
              <a:rPr lang="fr-FR" sz="1600" dirty="0" err="1">
                <a:latin typeface="+mn-lt"/>
              </a:rPr>
              <a:t>overall</a:t>
            </a:r>
            <a:r>
              <a:rPr lang="fr-FR" sz="1600" dirty="0">
                <a:latin typeface="+mn-lt"/>
              </a:rPr>
              <a:t> objective of </a:t>
            </a:r>
            <a:r>
              <a:rPr lang="fr-FR" sz="1600" dirty="0" err="1">
                <a:latin typeface="+mn-lt"/>
              </a:rPr>
              <a:t>shortening</a:t>
            </a:r>
            <a:r>
              <a:rPr lang="fr-FR" sz="1600" dirty="0">
                <a:latin typeface="+mn-lt"/>
              </a:rPr>
              <a:t> the </a:t>
            </a:r>
            <a:r>
              <a:rPr lang="fr-FR" sz="1600" dirty="0" err="1">
                <a:latin typeface="+mn-lt"/>
              </a:rPr>
              <a:t>pre-financing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period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7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108" y="260648"/>
            <a:ext cx="8625271" cy="792088"/>
          </a:xfrm>
        </p:spPr>
        <p:txBody>
          <a:bodyPr/>
          <a:lstStyle/>
          <a:p>
            <a:r>
              <a:rPr lang="en-GB" sz="2400" dirty="0" smtClean="0"/>
              <a:t>FIRST LEVEL CONTROL DEFINITION</a:t>
            </a:r>
            <a:endParaRPr lang="en-GB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464497"/>
          </a:xfrm>
        </p:spPr>
        <p:txBody>
          <a:bodyPr/>
          <a:lstStyle/>
          <a:p>
            <a:r>
              <a:rPr lang="en-US" sz="1600" dirty="0"/>
              <a:t>National Control </a:t>
            </a:r>
            <a:r>
              <a:rPr lang="en-US" sz="1600" dirty="0" smtClean="0"/>
              <a:t>Systems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Responsible </a:t>
            </a:r>
            <a:r>
              <a:rPr lang="en-US" sz="1600" dirty="0"/>
              <a:t>for verifying that the expenditure declared by beneficiaries </a:t>
            </a:r>
            <a:r>
              <a:rPr lang="en-US" sz="1600" dirty="0" smtClean="0"/>
              <a:t>complies </a:t>
            </a:r>
            <a:r>
              <a:rPr lang="en-US" sz="1600" dirty="0"/>
              <a:t>with the applicable law and the Programme rules</a:t>
            </a:r>
            <a:r>
              <a:rPr lang="fr-FR" sz="1600" dirty="0"/>
              <a:t> (</a:t>
            </a:r>
            <a:r>
              <a:rPr lang="en-US" sz="1600" dirty="0"/>
              <a:t>Article 23 (4) of Regulation (EU) No </a:t>
            </a:r>
            <a:r>
              <a:rPr lang="en-US" sz="1600" dirty="0" smtClean="0"/>
              <a:t>1299/2013 </a:t>
            </a:r>
          </a:p>
          <a:p>
            <a:endParaRPr lang="en-US" sz="1600" dirty="0"/>
          </a:p>
          <a:p>
            <a:r>
              <a:rPr lang="en-US" sz="1600" dirty="0" smtClean="0"/>
              <a:t>FLC </a:t>
            </a:r>
            <a:r>
              <a:rPr lang="en-US" sz="1600" dirty="0"/>
              <a:t>Covers 100% of all declared </a:t>
            </a:r>
            <a:r>
              <a:rPr lang="en-US" sz="1600" dirty="0" smtClean="0"/>
              <a:t>expenses</a:t>
            </a:r>
          </a:p>
          <a:p>
            <a:endParaRPr lang="en-US" sz="1600" dirty="0"/>
          </a:p>
          <a:p>
            <a:r>
              <a:rPr lang="en-US" sz="1600" dirty="0" smtClean="0"/>
              <a:t>Administrative verifications every six months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On-the-spot </a:t>
            </a:r>
            <a:r>
              <a:rPr lang="en-US" sz="1600" dirty="0"/>
              <a:t>checks at least once during the project lifetime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A guarantee for beneficiaries that project accounts comply with the legal and financial provisions of the Subsidy Contract, the </a:t>
            </a:r>
            <a:r>
              <a:rPr lang="en-US" sz="1600" dirty="0" err="1" smtClean="0"/>
              <a:t>Interreg</a:t>
            </a:r>
            <a:r>
              <a:rPr lang="en-US" sz="1600" dirty="0" smtClean="0"/>
              <a:t> MED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rules and EU and national provisions</a:t>
            </a:r>
            <a:endParaRPr lang="fr-FR" sz="1600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52" y="260649"/>
            <a:ext cx="1543027" cy="1080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3689">
            <a:off x="7531848" y="5665866"/>
            <a:ext cx="1309498" cy="767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45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184976" cy="4752528"/>
          </a:xfrm>
        </p:spPr>
        <p:txBody>
          <a:bodyPr/>
          <a:lstStyle/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en-GB" sz="1400" b="1" dirty="0" smtClean="0">
              <a:solidFill>
                <a:srgbClr val="002060"/>
              </a:solidFill>
            </a:endParaRPr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GB" sz="1400" b="1" dirty="0"/>
              <a:t>R</a:t>
            </a:r>
            <a:r>
              <a:rPr lang="en-GB" sz="1400" b="1" dirty="0" smtClean="0"/>
              <a:t>eality </a:t>
            </a:r>
            <a:r>
              <a:rPr lang="en-GB" sz="1400" dirty="0"/>
              <a:t>of the declared expenditure</a:t>
            </a:r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en-GB" sz="1400" dirty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GB" sz="1400" b="1" dirty="0"/>
              <a:t>D</a:t>
            </a:r>
            <a:r>
              <a:rPr lang="en-GB" sz="1400" b="1" dirty="0" smtClean="0"/>
              <a:t>elivery</a:t>
            </a:r>
            <a:r>
              <a:rPr lang="en-GB" sz="1400" dirty="0" smtClean="0"/>
              <a:t> </a:t>
            </a:r>
            <a:r>
              <a:rPr lang="en-GB" sz="1400" dirty="0"/>
              <a:t>of the products and services co-financed (as </a:t>
            </a:r>
            <a:r>
              <a:rPr lang="en-GB" sz="1400" dirty="0" smtClean="0"/>
              <a:t>stated </a:t>
            </a:r>
            <a:r>
              <a:rPr lang="en-GB" sz="1400" dirty="0"/>
              <a:t>in </a:t>
            </a:r>
            <a:r>
              <a:rPr lang="en-GB" sz="1400" dirty="0" smtClean="0"/>
              <a:t>the AF) </a:t>
            </a:r>
            <a:endParaRPr lang="en-GB" sz="1400" dirty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en-GB" sz="1400" dirty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US" sz="1400" b="1" dirty="0"/>
              <a:t>S</a:t>
            </a:r>
            <a:r>
              <a:rPr lang="en-US" sz="1400" b="1" dirty="0" smtClean="0"/>
              <a:t>oundness</a:t>
            </a:r>
            <a:r>
              <a:rPr lang="en-US" sz="1400" dirty="0" smtClean="0"/>
              <a:t> </a:t>
            </a:r>
            <a:r>
              <a:rPr lang="en-US" sz="1400" dirty="0"/>
              <a:t>of the declared expenditure</a:t>
            </a:r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en-US" sz="1400" dirty="0"/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US" sz="1400" b="1" dirty="0"/>
              <a:t>E</a:t>
            </a:r>
            <a:r>
              <a:rPr lang="en-US" sz="1400" b="1" dirty="0" smtClean="0"/>
              <a:t>ligibility </a:t>
            </a:r>
            <a:r>
              <a:rPr lang="en-US" sz="1400" b="1" dirty="0"/>
              <a:t>rules </a:t>
            </a:r>
            <a:r>
              <a:rPr lang="en-US" sz="1400" dirty="0"/>
              <a:t>and </a:t>
            </a:r>
            <a:r>
              <a:rPr lang="en-US" sz="1400" dirty="0" smtClean="0"/>
              <a:t>conditions </a:t>
            </a:r>
            <a:r>
              <a:rPr lang="en-US" sz="1400" dirty="0"/>
              <a:t>for support of the project and payment </a:t>
            </a:r>
            <a:endParaRPr lang="en-US" sz="1400" dirty="0" smtClean="0"/>
          </a:p>
          <a:p>
            <a:pPr marL="0" indent="0"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None/>
              <a:defRPr/>
            </a:pPr>
            <a:endParaRPr lang="en-US" sz="1400" dirty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US" sz="1400" b="1" dirty="0"/>
              <a:t>L</a:t>
            </a:r>
            <a:r>
              <a:rPr lang="en-US" sz="1400" b="1" dirty="0" smtClean="0"/>
              <a:t>egality </a:t>
            </a:r>
            <a:r>
              <a:rPr lang="en-US" sz="1400" dirty="0"/>
              <a:t>and </a:t>
            </a:r>
            <a:r>
              <a:rPr lang="en-US" sz="1400" b="1" dirty="0" smtClean="0"/>
              <a:t>regularity</a:t>
            </a:r>
            <a:r>
              <a:rPr lang="en-US" sz="1400" dirty="0" smtClean="0"/>
              <a:t> </a:t>
            </a:r>
            <a:r>
              <a:rPr lang="en-US" sz="1400" dirty="0"/>
              <a:t>of the expenditures declared by </a:t>
            </a:r>
            <a:r>
              <a:rPr lang="en-US" sz="1400" dirty="0" smtClean="0"/>
              <a:t>the beneficiary (Fraud/CI)</a:t>
            </a:r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en-US" sz="1400" dirty="0" smtClean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US" sz="1400" dirty="0"/>
              <a:t>C</a:t>
            </a:r>
            <a:r>
              <a:rPr lang="en-US" sz="1400" dirty="0" smtClean="0"/>
              <a:t>orrectness of the </a:t>
            </a:r>
            <a:r>
              <a:rPr lang="en-US" sz="1400" b="1" dirty="0" smtClean="0"/>
              <a:t>methodology for reporting </a:t>
            </a:r>
            <a:r>
              <a:rPr lang="en-US" sz="1400" dirty="0" smtClean="0"/>
              <a:t>SCOs</a:t>
            </a:r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en-US" sz="1400" dirty="0" smtClean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US" sz="1400" dirty="0"/>
              <a:t>E</a:t>
            </a:r>
            <a:r>
              <a:rPr lang="en-US" sz="1400" dirty="0" smtClean="0"/>
              <a:t>xistence of an </a:t>
            </a:r>
            <a:r>
              <a:rPr lang="en-US" sz="1400" b="1" dirty="0" smtClean="0"/>
              <a:t>adequate audit trail</a:t>
            </a:r>
            <a:r>
              <a:rPr lang="en-US" sz="1400" dirty="0" smtClean="0"/>
              <a:t>; </a:t>
            </a:r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en-US" sz="1400" dirty="0" smtClean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US" sz="1400" dirty="0"/>
              <a:t>C</a:t>
            </a:r>
            <a:r>
              <a:rPr lang="en-US" sz="1400" dirty="0" smtClean="0"/>
              <a:t>ompliance with </a:t>
            </a:r>
            <a:r>
              <a:rPr lang="en-US" sz="1400" b="1" dirty="0" smtClean="0"/>
              <a:t>conditions of support and payments </a:t>
            </a:r>
            <a:r>
              <a:rPr lang="en-US" sz="1400" dirty="0" smtClean="0"/>
              <a:t>of the Programme</a:t>
            </a:r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en-US" sz="1400" dirty="0" smtClean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US" sz="1400" dirty="0" smtClean="0"/>
              <a:t>Correct </a:t>
            </a:r>
            <a:r>
              <a:rPr lang="en-US" sz="1400" b="1" dirty="0" smtClean="0"/>
              <a:t>exchange </a:t>
            </a:r>
            <a:r>
              <a:rPr lang="en-US" sz="1400" b="1" dirty="0"/>
              <a:t>rate </a:t>
            </a:r>
            <a:r>
              <a:rPr lang="en-US" sz="1400" dirty="0"/>
              <a:t>when converting expenditure in currency other than Euro </a:t>
            </a:r>
          </a:p>
          <a:p>
            <a:pPr marL="0" indent="0"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None/>
              <a:defRPr/>
            </a:pPr>
            <a:endParaRPr lang="en-US" sz="1400" dirty="0" smtClean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US" sz="1400" dirty="0" smtClean="0"/>
              <a:t>Existence of a </a:t>
            </a:r>
            <a:r>
              <a:rPr lang="en-US" sz="1400" b="1" u="sng" dirty="0" smtClean="0"/>
              <a:t>mechanisms</a:t>
            </a:r>
            <a:r>
              <a:rPr lang="en-US" sz="1400" b="1" dirty="0" smtClean="0"/>
              <a:t> </a:t>
            </a:r>
            <a:r>
              <a:rPr lang="en-US" sz="1400" b="1" dirty="0"/>
              <a:t>in place to avoid double </a:t>
            </a:r>
            <a:r>
              <a:rPr lang="en-US" sz="1400" b="1" dirty="0" smtClean="0"/>
              <a:t>funding</a:t>
            </a:r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en-US" sz="1400" b="1" dirty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US" sz="1400" dirty="0"/>
              <a:t>E</a:t>
            </a:r>
            <a:r>
              <a:rPr lang="en-US" sz="1400" dirty="0" smtClean="0"/>
              <a:t>xternal </a:t>
            </a:r>
            <a:r>
              <a:rPr lang="en-US" sz="1400" dirty="0"/>
              <a:t>national public counterparts corresponding to </a:t>
            </a:r>
            <a:r>
              <a:rPr lang="en-US" sz="1400" b="1" dirty="0"/>
              <a:t>validated expenditures </a:t>
            </a:r>
            <a:endParaRPr lang="en-US" sz="1400" b="1" dirty="0" smtClean="0"/>
          </a:p>
          <a:p>
            <a:pPr eaLnBrk="1" fontAlgn="ctr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en-US" sz="1400" b="1" dirty="0">
              <a:solidFill>
                <a:srgbClr val="002060"/>
              </a:solidFill>
            </a:endParaRPr>
          </a:p>
          <a:p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17632" cy="504056"/>
          </a:xfrm>
        </p:spPr>
        <p:txBody>
          <a:bodyPr/>
          <a:lstStyle/>
          <a:p>
            <a:r>
              <a:rPr lang="fr-FR" sz="2400" dirty="0" smtClean="0"/>
              <a:t>FIRST </a:t>
            </a:r>
            <a:r>
              <a:rPr lang="fr-FR" sz="2400" dirty="0" err="1" smtClean="0"/>
              <a:t>LEVEL</a:t>
            </a:r>
            <a:r>
              <a:rPr lang="fr-FR" sz="2400" dirty="0" smtClean="0"/>
              <a:t> CONTROL CHECK POINTS 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330" y="5013176"/>
            <a:ext cx="1309455" cy="116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57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050" y="2924944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fr-FR" sz="4800" dirty="0" err="1">
                <a:solidFill>
                  <a:srgbClr val="CB4F88"/>
                </a:solidFill>
                <a:latin typeface="+mn-lt"/>
                <a:cs typeface="ＭＳ Ｐゴシック" charset="0"/>
              </a:rPr>
              <a:t>ELIGIBILITY</a:t>
            </a:r>
            <a:r>
              <a:rPr lang="fr-FR" sz="4800" dirty="0">
                <a:solidFill>
                  <a:srgbClr val="CB4F88"/>
                </a:solidFill>
                <a:latin typeface="+mn-lt"/>
                <a:cs typeface="ＭＳ Ｐゴシック" charset="0"/>
              </a:rPr>
              <a:t> OF EXPENDITURES</a:t>
            </a:r>
          </a:p>
        </p:txBody>
      </p:sp>
    </p:spTree>
    <p:extLst>
      <p:ext uri="{BB962C8B-B14F-4D97-AF65-F5344CB8AC3E}">
        <p14:creationId xmlns:p14="http://schemas.microsoft.com/office/powerpoint/2010/main" val="24255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6727" y="172972"/>
            <a:ext cx="8231923" cy="538289"/>
          </a:xfrm>
        </p:spPr>
        <p:txBody>
          <a:bodyPr/>
          <a:lstStyle/>
          <a:p>
            <a:r>
              <a:rPr lang="es-ES_tradnl" sz="2400" dirty="0" err="1" smtClean="0"/>
              <a:t>ELIGIBILITY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REQUIREMENTS</a:t>
            </a:r>
            <a:endParaRPr lang="fr-FR" altLang="fr-FR" sz="2200" dirty="0" smtClean="0">
              <a:solidFill>
                <a:srgbClr val="B91984"/>
              </a:solidFill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9050" y="980727"/>
            <a:ext cx="8229600" cy="424847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1400" dirty="0">
                <a:cs typeface="Arial" panose="020B0604020202020204" pitchFamily="34" charset="0"/>
              </a:rPr>
              <a:t>A</a:t>
            </a:r>
            <a:r>
              <a:rPr lang="en-GB" sz="1400" dirty="0" smtClean="0">
                <a:cs typeface="Arial" panose="020B0604020202020204" pitchFamily="34" charset="0"/>
              </a:rPr>
              <a:t>ccording </a:t>
            </a:r>
            <a:r>
              <a:rPr lang="en-GB" sz="1400" dirty="0">
                <a:cs typeface="Arial" panose="020B0604020202020204" pitchFamily="34" charset="0"/>
              </a:rPr>
              <a:t>to the latest approved </a:t>
            </a:r>
            <a:r>
              <a:rPr lang="en-GB" sz="1400" b="1" dirty="0"/>
              <a:t>Application Form </a:t>
            </a:r>
            <a:endParaRPr lang="fr-FR" sz="1400" b="1" dirty="0"/>
          </a:p>
          <a:p>
            <a:pPr lvl="0">
              <a:lnSpc>
                <a:spcPct val="150000"/>
              </a:lnSpc>
            </a:pPr>
            <a:r>
              <a:rPr lang="en-GB" sz="1400" dirty="0" smtClean="0">
                <a:cs typeface="Arial" panose="020B0604020202020204" pitchFamily="34" charset="0"/>
              </a:rPr>
              <a:t>Not funded by other EU funds  </a:t>
            </a:r>
            <a:endParaRPr lang="fr-FR" sz="1400" dirty="0"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400" b="1" dirty="0"/>
              <a:t>Essential</a:t>
            </a:r>
            <a:r>
              <a:rPr lang="en-GB" sz="1400" dirty="0" smtClean="0">
                <a:cs typeface="Arial" panose="020B0604020202020204" pitchFamily="34" charset="0"/>
              </a:rPr>
              <a:t> for the project implementation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cs typeface="Arial" panose="020B0604020202020204" pitchFamily="34" charset="0"/>
              </a:rPr>
              <a:t>Based on </a:t>
            </a:r>
            <a:r>
              <a:rPr lang="en-GB" sz="1400" b="1" dirty="0"/>
              <a:t>real</a:t>
            </a:r>
            <a:r>
              <a:rPr lang="en-GB" sz="1400" dirty="0" smtClean="0">
                <a:solidFill>
                  <a:srgbClr val="B91984"/>
                </a:solidFill>
                <a:cs typeface="Arial" panose="020B0604020202020204" pitchFamily="34" charset="0"/>
              </a:rPr>
              <a:t> </a:t>
            </a:r>
            <a:r>
              <a:rPr lang="en-GB" sz="1400" b="1" dirty="0"/>
              <a:t>costs</a:t>
            </a:r>
            <a:r>
              <a:rPr lang="en-GB" sz="1400" dirty="0">
                <a:solidFill>
                  <a:srgbClr val="B91984"/>
                </a:solidFill>
                <a:cs typeface="Arial" panose="020B0604020202020204" pitchFamily="34" charset="0"/>
              </a:rPr>
              <a:t> </a:t>
            </a:r>
            <a:r>
              <a:rPr lang="en-GB" sz="1400" dirty="0">
                <a:cs typeface="Arial" panose="020B0604020202020204" pitchFamily="34" charset="0"/>
              </a:rPr>
              <a:t>(</a:t>
            </a:r>
            <a:r>
              <a:rPr lang="en-GB" sz="1400" dirty="0" smtClean="0">
                <a:cs typeface="Arial" panose="020B0604020202020204" pitchFamily="34" charset="0"/>
              </a:rPr>
              <a:t>except </a:t>
            </a:r>
            <a:r>
              <a:rPr lang="en-GB" sz="1400" dirty="0">
                <a:cs typeface="Arial" panose="020B0604020202020204" pitchFamily="34" charset="0"/>
              </a:rPr>
              <a:t>for </a:t>
            </a:r>
            <a:r>
              <a:rPr lang="en-GB" sz="1400" dirty="0" smtClean="0">
                <a:cs typeface="Arial" panose="020B0604020202020204" pitchFamily="34" charset="0"/>
              </a:rPr>
              <a:t>cost using flat rates/lump sums) </a:t>
            </a:r>
            <a:endParaRPr lang="fr-FR" sz="1400" dirty="0"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cs typeface="Arial" panose="020B0604020202020204" pitchFamily="34" charset="0"/>
              </a:rPr>
              <a:t>Complying with </a:t>
            </a:r>
            <a:r>
              <a:rPr lang="en-GB" sz="1400" dirty="0">
                <a:cs typeface="Arial" panose="020B0604020202020204" pitchFamily="34" charset="0"/>
              </a:rPr>
              <a:t>the </a:t>
            </a:r>
            <a:r>
              <a:rPr lang="en-GB" sz="1400" b="1" dirty="0"/>
              <a:t>principle</a:t>
            </a:r>
            <a:r>
              <a:rPr lang="en-GB" sz="1400" dirty="0">
                <a:solidFill>
                  <a:srgbClr val="B91984"/>
                </a:solidFill>
                <a:cs typeface="Arial" panose="020B0604020202020204" pitchFamily="34" charset="0"/>
              </a:rPr>
              <a:t> </a:t>
            </a:r>
            <a:r>
              <a:rPr lang="en-GB" sz="1400" b="1" dirty="0"/>
              <a:t>of sound financial management 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cs typeface="Arial" panose="020B0604020202020204" pitchFamily="34" charset="0"/>
              </a:rPr>
              <a:t>Borne </a:t>
            </a:r>
            <a:r>
              <a:rPr lang="en-GB" sz="1400" dirty="0">
                <a:cs typeface="Arial" panose="020B0604020202020204" pitchFamily="34" charset="0"/>
              </a:rPr>
              <a:t>directly by the beneficiary and supported by accounting documents </a:t>
            </a:r>
            <a:r>
              <a:rPr lang="en-GB" sz="1400" dirty="0" smtClean="0">
                <a:cs typeface="Arial" panose="020B0604020202020204" pitchFamily="34" charset="0"/>
              </a:rPr>
              <a:t>= AUDIT </a:t>
            </a:r>
            <a:r>
              <a:rPr lang="en-GB" sz="1400" dirty="0">
                <a:cs typeface="Arial" panose="020B0604020202020204" pitchFamily="34" charset="0"/>
              </a:rPr>
              <a:t>T</a:t>
            </a:r>
            <a:r>
              <a:rPr lang="en-GB" sz="1400" dirty="0" smtClean="0">
                <a:cs typeface="Arial" panose="020B0604020202020204" pitchFamily="34" charset="0"/>
              </a:rPr>
              <a:t>RAIL</a:t>
            </a:r>
          </a:p>
          <a:p>
            <a:pPr lvl="0">
              <a:lnSpc>
                <a:spcPct val="150000"/>
              </a:lnSpc>
            </a:pPr>
            <a:r>
              <a:rPr lang="en-GB" sz="1400" b="1" dirty="0"/>
              <a:t>Incurred, engaged and paid out within the eligible period 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cs typeface="Arial" panose="020B0604020202020204" pitchFamily="34" charset="0"/>
              </a:rPr>
              <a:t>Complying with </a:t>
            </a:r>
            <a:r>
              <a:rPr lang="en-GB" sz="1400" dirty="0">
                <a:cs typeface="Arial" panose="020B0604020202020204" pitchFamily="34" charset="0"/>
              </a:rPr>
              <a:t>eligibility rules at European, Programme and national level</a:t>
            </a:r>
            <a:r>
              <a:rPr lang="en-GB" sz="1400" dirty="0" smtClean="0">
                <a:cs typeface="Arial" panose="020B0604020202020204" pitchFamily="34" charset="0"/>
              </a:rPr>
              <a:t>; including relevant </a:t>
            </a:r>
            <a:r>
              <a:rPr lang="en-GB" sz="1400" dirty="0">
                <a:cs typeface="Arial" panose="020B0604020202020204" pitchFamily="34" charset="0"/>
              </a:rPr>
              <a:t>public procurement </a:t>
            </a:r>
            <a:r>
              <a:rPr lang="en-GB" sz="1400" b="1" dirty="0"/>
              <a:t>rules</a:t>
            </a:r>
            <a:r>
              <a:rPr lang="en-GB" sz="1400" dirty="0" smtClean="0">
                <a:solidFill>
                  <a:srgbClr val="B91984"/>
                </a:solidFill>
                <a:cs typeface="Arial" panose="020B0604020202020204" pitchFamily="34" charset="0"/>
              </a:rPr>
              <a:t> </a:t>
            </a:r>
            <a:endParaRPr lang="fr-FR" sz="1400" dirty="0">
              <a:solidFill>
                <a:srgbClr val="B91984"/>
              </a:solidFill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cs typeface="Arial" panose="020B0604020202020204" pitchFamily="34" charset="0"/>
              </a:rPr>
              <a:t>Validated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en-GB" sz="1400" dirty="0" smtClean="0">
                <a:cs typeface="Arial" panose="020B0604020202020204" pitchFamily="34" charset="0"/>
              </a:rPr>
              <a:t>by </a:t>
            </a:r>
            <a:r>
              <a:rPr lang="en-GB" sz="1400" dirty="0">
                <a:cs typeface="Arial" panose="020B0604020202020204" pitchFamily="34" charset="0"/>
              </a:rPr>
              <a:t>an authorised </a:t>
            </a:r>
            <a:r>
              <a:rPr lang="en-GB" sz="1400" b="1" dirty="0"/>
              <a:t>First</a:t>
            </a:r>
            <a:r>
              <a:rPr lang="en-GB" sz="1400" dirty="0">
                <a:solidFill>
                  <a:srgbClr val="B91984"/>
                </a:solidFill>
                <a:cs typeface="Arial" panose="020B0604020202020204" pitchFamily="34" charset="0"/>
              </a:rPr>
              <a:t> </a:t>
            </a:r>
            <a:r>
              <a:rPr lang="en-GB" sz="1400" b="1" dirty="0"/>
              <a:t>Level</a:t>
            </a:r>
            <a:r>
              <a:rPr lang="en-GB" sz="1400" dirty="0">
                <a:solidFill>
                  <a:srgbClr val="B91984"/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smtClean="0"/>
              <a:t>Controller</a:t>
            </a:r>
            <a:endParaRPr lang="en-GB" sz="2000" dirty="0">
              <a:solidFill>
                <a:srgbClr val="B91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7" y="5229200"/>
            <a:ext cx="8229600" cy="307777"/>
          </a:xfrm>
          <a:prstGeom prst="rect">
            <a:avLst/>
          </a:prstGeom>
          <a:noFill/>
          <a:ln w="19050">
            <a:solidFill>
              <a:srgbClr val="C100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Examples of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non-eligible expenditures can be found on the </a:t>
            </a:r>
            <a:r>
              <a:rPr lang="en-GB" sz="1400" dirty="0" smtClean="0">
                <a:solidFill>
                  <a:srgbClr val="002060"/>
                </a:solidFill>
                <a:latin typeface="+mn-lt"/>
              </a:rPr>
              <a:t>Programme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Manual </a:t>
            </a:r>
            <a:endParaRPr lang="fr-FR" sz="1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85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584613" y="165109"/>
            <a:ext cx="7848600" cy="568197"/>
          </a:xfrm>
        </p:spPr>
        <p:txBody>
          <a:bodyPr/>
          <a:lstStyle/>
          <a:p>
            <a:r>
              <a:rPr lang="es-ES_tradnl" sz="2400" dirty="0" err="1" smtClean="0"/>
              <a:t>HIERARCHY</a:t>
            </a:r>
            <a:r>
              <a:rPr lang="es-ES_tradnl" sz="2400" dirty="0" smtClean="0"/>
              <a:t> </a:t>
            </a:r>
            <a:r>
              <a:rPr lang="es-ES_tradnl" sz="2400" dirty="0"/>
              <a:t>OF RULES </a:t>
            </a:r>
            <a:r>
              <a:rPr lang="es-ES_tradnl" sz="2400" dirty="0" err="1"/>
              <a:t>ON</a:t>
            </a:r>
            <a:r>
              <a:rPr lang="es-ES_tradnl" sz="2400" dirty="0"/>
              <a:t> </a:t>
            </a:r>
            <a:r>
              <a:rPr lang="es-ES_tradnl" sz="2400" dirty="0" err="1" smtClean="0"/>
              <a:t>ELIGIBILITY</a:t>
            </a:r>
            <a:r>
              <a:rPr lang="es-ES_tradnl" sz="2400" dirty="0" smtClean="0"/>
              <a:t> </a:t>
            </a:r>
            <a:endParaRPr lang="fr-FR" altLang="fr-FR" sz="2200" dirty="0" smtClean="0">
              <a:cs typeface="Montserrat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84613" y="1093172"/>
            <a:ext cx="7848600" cy="3199924"/>
            <a:chOff x="584613" y="1093172"/>
            <a:chExt cx="7848600" cy="4024800"/>
          </a:xfrm>
        </p:grpSpPr>
        <p:sp>
          <p:nvSpPr>
            <p:cNvPr id="4" name="Forme libre 3"/>
            <p:cNvSpPr/>
            <p:nvPr/>
          </p:nvSpPr>
          <p:spPr>
            <a:xfrm>
              <a:off x="584613" y="1093172"/>
              <a:ext cx="7848600" cy="1216800"/>
            </a:xfrm>
            <a:custGeom>
              <a:avLst/>
              <a:gdLst>
                <a:gd name="connsiteX0" fmla="*/ 0 w 7848600"/>
                <a:gd name="connsiteY0" fmla="*/ 202804 h 1216800"/>
                <a:gd name="connsiteX1" fmla="*/ 202804 w 7848600"/>
                <a:gd name="connsiteY1" fmla="*/ 0 h 1216800"/>
                <a:gd name="connsiteX2" fmla="*/ 7645796 w 7848600"/>
                <a:gd name="connsiteY2" fmla="*/ 0 h 1216800"/>
                <a:gd name="connsiteX3" fmla="*/ 7848600 w 7848600"/>
                <a:gd name="connsiteY3" fmla="*/ 202804 h 1216800"/>
                <a:gd name="connsiteX4" fmla="*/ 7848600 w 7848600"/>
                <a:gd name="connsiteY4" fmla="*/ 1013996 h 1216800"/>
                <a:gd name="connsiteX5" fmla="*/ 7645796 w 7848600"/>
                <a:gd name="connsiteY5" fmla="*/ 1216800 h 1216800"/>
                <a:gd name="connsiteX6" fmla="*/ 202804 w 7848600"/>
                <a:gd name="connsiteY6" fmla="*/ 1216800 h 1216800"/>
                <a:gd name="connsiteX7" fmla="*/ 0 w 7848600"/>
                <a:gd name="connsiteY7" fmla="*/ 1013996 h 1216800"/>
                <a:gd name="connsiteX8" fmla="*/ 0 w 7848600"/>
                <a:gd name="connsiteY8" fmla="*/ 202804 h 121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48600" h="1216800">
                  <a:moveTo>
                    <a:pt x="0" y="202804"/>
                  </a:moveTo>
                  <a:cubicBezTo>
                    <a:pt x="0" y="90798"/>
                    <a:pt x="90798" y="0"/>
                    <a:pt x="202804" y="0"/>
                  </a:cubicBezTo>
                  <a:lnTo>
                    <a:pt x="7645796" y="0"/>
                  </a:lnTo>
                  <a:cubicBezTo>
                    <a:pt x="7757802" y="0"/>
                    <a:pt x="7848600" y="90798"/>
                    <a:pt x="7848600" y="202804"/>
                  </a:cubicBezTo>
                  <a:lnTo>
                    <a:pt x="7848600" y="1013996"/>
                  </a:lnTo>
                  <a:cubicBezTo>
                    <a:pt x="7848600" y="1126002"/>
                    <a:pt x="7757802" y="1216800"/>
                    <a:pt x="7645796" y="1216800"/>
                  </a:cubicBezTo>
                  <a:lnTo>
                    <a:pt x="202804" y="1216800"/>
                  </a:lnTo>
                  <a:cubicBezTo>
                    <a:pt x="90798" y="1216800"/>
                    <a:pt x="0" y="1126002"/>
                    <a:pt x="0" y="1013996"/>
                  </a:cubicBezTo>
                  <a:lnTo>
                    <a:pt x="0" y="2028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559" tIns="196559" rIns="196559" bIns="196559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2400" dirty="0" smtClean="0">
                  <a:solidFill>
                    <a:srgbClr val="FFFFFF"/>
                  </a:solidFill>
                </a:rPr>
                <a:t>EU rules</a:t>
              </a:r>
              <a:endParaRPr lang="fr-FR" sz="2400" dirty="0">
                <a:solidFill>
                  <a:srgbClr val="FFFFFF"/>
                </a:solidFill>
              </a:endParaRPr>
            </a:p>
          </p:txBody>
        </p:sp>
        <p:sp>
          <p:nvSpPr>
            <p:cNvPr id="6" name="Forme libre 5"/>
            <p:cNvSpPr/>
            <p:nvPr/>
          </p:nvSpPr>
          <p:spPr>
            <a:xfrm>
              <a:off x="584613" y="2497172"/>
              <a:ext cx="7848600" cy="1216800"/>
            </a:xfrm>
            <a:custGeom>
              <a:avLst/>
              <a:gdLst>
                <a:gd name="connsiteX0" fmla="*/ 0 w 7848600"/>
                <a:gd name="connsiteY0" fmla="*/ 202804 h 1216800"/>
                <a:gd name="connsiteX1" fmla="*/ 202804 w 7848600"/>
                <a:gd name="connsiteY1" fmla="*/ 0 h 1216800"/>
                <a:gd name="connsiteX2" fmla="*/ 7645796 w 7848600"/>
                <a:gd name="connsiteY2" fmla="*/ 0 h 1216800"/>
                <a:gd name="connsiteX3" fmla="*/ 7848600 w 7848600"/>
                <a:gd name="connsiteY3" fmla="*/ 202804 h 1216800"/>
                <a:gd name="connsiteX4" fmla="*/ 7848600 w 7848600"/>
                <a:gd name="connsiteY4" fmla="*/ 1013996 h 1216800"/>
                <a:gd name="connsiteX5" fmla="*/ 7645796 w 7848600"/>
                <a:gd name="connsiteY5" fmla="*/ 1216800 h 1216800"/>
                <a:gd name="connsiteX6" fmla="*/ 202804 w 7848600"/>
                <a:gd name="connsiteY6" fmla="*/ 1216800 h 1216800"/>
                <a:gd name="connsiteX7" fmla="*/ 0 w 7848600"/>
                <a:gd name="connsiteY7" fmla="*/ 1013996 h 1216800"/>
                <a:gd name="connsiteX8" fmla="*/ 0 w 7848600"/>
                <a:gd name="connsiteY8" fmla="*/ 202804 h 121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48600" h="1216800">
                  <a:moveTo>
                    <a:pt x="0" y="202804"/>
                  </a:moveTo>
                  <a:cubicBezTo>
                    <a:pt x="0" y="90798"/>
                    <a:pt x="90798" y="0"/>
                    <a:pt x="202804" y="0"/>
                  </a:cubicBezTo>
                  <a:lnTo>
                    <a:pt x="7645796" y="0"/>
                  </a:lnTo>
                  <a:cubicBezTo>
                    <a:pt x="7757802" y="0"/>
                    <a:pt x="7848600" y="90798"/>
                    <a:pt x="7848600" y="202804"/>
                  </a:cubicBezTo>
                  <a:lnTo>
                    <a:pt x="7848600" y="1013996"/>
                  </a:lnTo>
                  <a:cubicBezTo>
                    <a:pt x="7848600" y="1126002"/>
                    <a:pt x="7757802" y="1216800"/>
                    <a:pt x="7645796" y="1216800"/>
                  </a:cubicBezTo>
                  <a:lnTo>
                    <a:pt x="202804" y="1216800"/>
                  </a:lnTo>
                  <a:cubicBezTo>
                    <a:pt x="90798" y="1216800"/>
                    <a:pt x="0" y="1126002"/>
                    <a:pt x="0" y="1013996"/>
                  </a:cubicBezTo>
                  <a:lnTo>
                    <a:pt x="0" y="2028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559" tIns="196559" rIns="196559" bIns="196559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2400" dirty="0" err="1" smtClean="0">
                  <a:solidFill>
                    <a:srgbClr val="FFFFFF"/>
                  </a:solidFill>
                </a:rPr>
                <a:t>Programme</a:t>
              </a:r>
              <a:r>
                <a:rPr lang="es-ES_tradnl" sz="2400" dirty="0" smtClean="0">
                  <a:solidFill>
                    <a:srgbClr val="FFFFFF"/>
                  </a:solidFill>
                </a:rPr>
                <a:t> rules</a:t>
              </a:r>
              <a:endParaRPr lang="fr-FR" sz="2400" dirty="0">
                <a:solidFill>
                  <a:srgbClr val="FFFFFF"/>
                </a:solidFill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584613" y="3901172"/>
              <a:ext cx="7848600" cy="1216800"/>
            </a:xfrm>
            <a:custGeom>
              <a:avLst/>
              <a:gdLst>
                <a:gd name="connsiteX0" fmla="*/ 0 w 7848600"/>
                <a:gd name="connsiteY0" fmla="*/ 202804 h 1216800"/>
                <a:gd name="connsiteX1" fmla="*/ 202804 w 7848600"/>
                <a:gd name="connsiteY1" fmla="*/ 0 h 1216800"/>
                <a:gd name="connsiteX2" fmla="*/ 7645796 w 7848600"/>
                <a:gd name="connsiteY2" fmla="*/ 0 h 1216800"/>
                <a:gd name="connsiteX3" fmla="*/ 7848600 w 7848600"/>
                <a:gd name="connsiteY3" fmla="*/ 202804 h 1216800"/>
                <a:gd name="connsiteX4" fmla="*/ 7848600 w 7848600"/>
                <a:gd name="connsiteY4" fmla="*/ 1013996 h 1216800"/>
                <a:gd name="connsiteX5" fmla="*/ 7645796 w 7848600"/>
                <a:gd name="connsiteY5" fmla="*/ 1216800 h 1216800"/>
                <a:gd name="connsiteX6" fmla="*/ 202804 w 7848600"/>
                <a:gd name="connsiteY6" fmla="*/ 1216800 h 1216800"/>
                <a:gd name="connsiteX7" fmla="*/ 0 w 7848600"/>
                <a:gd name="connsiteY7" fmla="*/ 1013996 h 1216800"/>
                <a:gd name="connsiteX8" fmla="*/ 0 w 7848600"/>
                <a:gd name="connsiteY8" fmla="*/ 202804 h 121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48600" h="1216800">
                  <a:moveTo>
                    <a:pt x="0" y="202804"/>
                  </a:moveTo>
                  <a:cubicBezTo>
                    <a:pt x="0" y="90798"/>
                    <a:pt x="90798" y="0"/>
                    <a:pt x="202804" y="0"/>
                  </a:cubicBezTo>
                  <a:lnTo>
                    <a:pt x="7645796" y="0"/>
                  </a:lnTo>
                  <a:cubicBezTo>
                    <a:pt x="7757802" y="0"/>
                    <a:pt x="7848600" y="90798"/>
                    <a:pt x="7848600" y="202804"/>
                  </a:cubicBezTo>
                  <a:lnTo>
                    <a:pt x="7848600" y="1013996"/>
                  </a:lnTo>
                  <a:cubicBezTo>
                    <a:pt x="7848600" y="1126002"/>
                    <a:pt x="7757802" y="1216800"/>
                    <a:pt x="7645796" y="1216800"/>
                  </a:cubicBezTo>
                  <a:lnTo>
                    <a:pt x="202804" y="1216800"/>
                  </a:lnTo>
                  <a:cubicBezTo>
                    <a:pt x="90798" y="1216800"/>
                    <a:pt x="0" y="1126002"/>
                    <a:pt x="0" y="1013996"/>
                  </a:cubicBezTo>
                  <a:lnTo>
                    <a:pt x="0" y="2028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559" tIns="196559" rIns="196559" bIns="196559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2400" dirty="0" err="1" smtClean="0">
                  <a:solidFill>
                    <a:srgbClr val="FFFFFF"/>
                  </a:solidFill>
                </a:rPr>
                <a:t>National</a:t>
              </a:r>
              <a:r>
                <a:rPr lang="es-ES_tradnl" sz="2400" dirty="0" smtClean="0">
                  <a:solidFill>
                    <a:srgbClr val="FFFFFF"/>
                  </a:solidFill>
                </a:rPr>
                <a:t> </a:t>
              </a:r>
              <a:r>
                <a:rPr lang="es-ES_tradnl" sz="2400" dirty="0" err="1" smtClean="0">
                  <a:solidFill>
                    <a:srgbClr val="FFFFFF"/>
                  </a:solidFill>
                </a:rPr>
                <a:t>elegibility</a:t>
              </a:r>
              <a:r>
                <a:rPr lang="es-ES_tradnl" sz="2400" dirty="0" smtClean="0">
                  <a:solidFill>
                    <a:srgbClr val="FFFFFF"/>
                  </a:solidFill>
                </a:rPr>
                <a:t> rules</a:t>
              </a:r>
              <a:endParaRPr lang="fr-FR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Ellipse 2"/>
          <p:cNvSpPr/>
          <p:nvPr/>
        </p:nvSpPr>
        <p:spPr>
          <a:xfrm>
            <a:off x="5364088" y="2189078"/>
            <a:ext cx="3240360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COMPULSORY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4613" y="4941168"/>
            <a:ext cx="7803811" cy="584775"/>
          </a:xfrm>
          <a:prstGeom prst="rect">
            <a:avLst/>
          </a:prstGeom>
          <a:noFill/>
          <a:ln w="19050">
            <a:solidFill>
              <a:srgbClr val="C10076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GB" dirty="0" smtClean="0"/>
              <a:t>Programme </a:t>
            </a:r>
            <a:r>
              <a:rPr lang="en-GB" dirty="0"/>
              <a:t>rules apply to ERDF and IPA </a:t>
            </a:r>
            <a:r>
              <a:rPr lang="en-GB" dirty="0" smtClean="0"/>
              <a:t>partners, except </a:t>
            </a:r>
            <a:r>
              <a:rPr lang="en-GB" dirty="0"/>
              <a:t>where otherwise </a:t>
            </a:r>
            <a:r>
              <a:rPr lang="en-GB" dirty="0" smtClean="0"/>
              <a:t>noted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21205896">
            <a:off x="5652120" y="3477212"/>
            <a:ext cx="2592288" cy="6643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rgbClr val="FFFFFF"/>
                </a:solidFill>
              </a:rPr>
              <a:t>To be applied if not covered by </a:t>
            </a:r>
            <a:r>
              <a:rPr lang="en-US" sz="1200" i="1" dirty="0" err="1" smtClean="0">
                <a:solidFill>
                  <a:srgbClr val="FFFFFF"/>
                </a:solidFill>
              </a:rPr>
              <a:t>Programme</a:t>
            </a:r>
            <a:r>
              <a:rPr lang="en-US" sz="1200" i="1" dirty="0" smtClean="0">
                <a:solidFill>
                  <a:srgbClr val="FFFFFF"/>
                </a:solidFill>
              </a:rPr>
              <a:t> rules 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hème Office 13">
    <a:dk1>
      <a:srgbClr val="808080"/>
    </a:dk1>
    <a:lt1>
      <a:srgbClr val="FFFFFF"/>
    </a:lt1>
    <a:dk2>
      <a:srgbClr val="008BD2"/>
    </a:dk2>
    <a:lt2>
      <a:srgbClr val="808080"/>
    </a:lt2>
    <a:accent1>
      <a:srgbClr val="008BD2"/>
    </a:accent1>
    <a:accent2>
      <a:srgbClr val="FFDD00"/>
    </a:accent2>
    <a:accent3>
      <a:srgbClr val="FFFFFF"/>
    </a:accent3>
    <a:accent4>
      <a:srgbClr val="6C6C6C"/>
    </a:accent4>
    <a:accent5>
      <a:srgbClr val="AAC4E5"/>
    </a:accent5>
    <a:accent6>
      <a:srgbClr val="E7C800"/>
    </a:accent6>
    <a:hlink>
      <a:srgbClr val="C0A686"/>
    </a:hlink>
    <a:folHlink>
      <a:srgbClr val="16419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7A5D0FA55ADF4D9FBC8ABA84B73846" ma:contentTypeVersion="0" ma:contentTypeDescription="Creare un nuovo documento." ma:contentTypeScope="" ma:versionID="de2d4633b1f14103303be7bbead28f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09766D-AFAC-488A-BF67-F54748766C74}"/>
</file>

<file path=customXml/itemProps2.xml><?xml version="1.0" encoding="utf-8"?>
<ds:datastoreItem xmlns:ds="http://schemas.openxmlformats.org/officeDocument/2006/customXml" ds:itemID="{B21220BD-8A8D-4C39-91EB-1FD063BB8FE0}"/>
</file>

<file path=customXml/itemProps3.xml><?xml version="1.0" encoding="utf-8"?>
<ds:datastoreItem xmlns:ds="http://schemas.openxmlformats.org/officeDocument/2006/customXml" ds:itemID="{9C465AAF-6B2B-4445-9166-18D1070FCF01}"/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4878</TotalTime>
  <Words>2838</Words>
  <Application>Microsoft Office PowerPoint</Application>
  <PresentationFormat>On-screen Show (4:3)</PresentationFormat>
  <Paragraphs>437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ＭＳ Ｐゴシック</vt:lpstr>
      <vt:lpstr>ＭＳ Ｐゴシック</vt:lpstr>
      <vt:lpstr>Arial</vt:lpstr>
      <vt:lpstr>Calibri</vt:lpstr>
      <vt:lpstr>Franklin Gothic Book</vt:lpstr>
      <vt:lpstr>Montserrat</vt:lpstr>
      <vt:lpstr>Montserrat Hairline</vt:lpstr>
      <vt:lpstr>Times New Roman</vt:lpstr>
      <vt:lpstr>Verdana</vt:lpstr>
      <vt:lpstr>Wingdings</vt:lpstr>
      <vt:lpstr>blank_med</vt:lpstr>
      <vt:lpstr>1_blank_med</vt:lpstr>
      <vt:lpstr>2_blank_med</vt:lpstr>
      <vt:lpstr>PowerPoint Presentation</vt:lpstr>
      <vt:lpstr>PowerPoint Presentation</vt:lpstr>
      <vt:lpstr>PowerPoint Presentation</vt:lpstr>
      <vt:lpstr>DECLARATION OF EXPENDITURES </vt:lpstr>
      <vt:lpstr>FIRST LEVEL CONTROL DEFINITION</vt:lpstr>
      <vt:lpstr>FIRST LEVEL CONTROL CHECK POINTS </vt:lpstr>
      <vt:lpstr>PowerPoint Presentation</vt:lpstr>
      <vt:lpstr>ELIGIBILITY REQUIREMENTS</vt:lpstr>
      <vt:lpstr>HIERARCHY OF RULES ON ELIGIBILITY </vt:lpstr>
      <vt:lpstr>ELIGIBILITY PERIOD OF EXPENDITURES </vt:lpstr>
      <vt:lpstr>AUDIT TRAIL </vt:lpstr>
      <vt:lpstr>5 BUDGET LINES </vt:lpstr>
      <vt:lpstr>Budget Line 1. Staff costs </vt:lpstr>
      <vt:lpstr>Budget Line 2.  Office and administrative expenditure </vt:lpstr>
      <vt:lpstr>Budget Line 3.  Travel and accommodation costs </vt:lpstr>
      <vt:lpstr>Budget Line 4. External expertise and services costs </vt:lpstr>
      <vt:lpstr>TRAVEL COSTS OF PERSONS OUTSIDE OF THE PARTNER ORGANISATION</vt:lpstr>
      <vt:lpstr>BUDGET LINE 5.  EQUIPMENT EXPENDITURE</vt:lpstr>
      <vt:lpstr>BUDGET LINE 5. EQUIPMENT EXPENDITURE</vt:lpstr>
      <vt:lpstr>PUBLIC PROCUREMENT</vt:lpstr>
      <vt:lpstr>TO BE VALIDATED IN ADVANCE BY THE JS when not foreseen in the Application Form  </vt:lpstr>
      <vt:lpstr>PROJECT MODIFICATIONS - PRINCIPLES </vt:lpstr>
      <vt:lpstr>PowerPoint Presentation</vt:lpstr>
      <vt:lpstr>4 methods for the calculation of staff costs</vt:lpstr>
      <vt:lpstr>General principles </vt:lpstr>
      <vt:lpstr>Audit trail </vt:lpstr>
      <vt:lpstr>Monthly timesheet requirements </vt:lpstr>
      <vt:lpstr>A. + B. Full-time / fixed %</vt:lpstr>
      <vt:lpstr>A. + B. Full-time / fixed %</vt:lpstr>
      <vt:lpstr>C. Flexible hours - 1720h method</vt:lpstr>
      <vt:lpstr>C. Flexible hours – 1720h method</vt:lpstr>
      <vt:lpstr>D. Contracted on an hourly basis</vt:lpstr>
      <vt:lpstr>D. Hourly rate fixed in contract</vt:lpstr>
      <vt:lpstr>Is the change of calculation method possible? </vt:lpstr>
      <vt:lpstr>PowerPoint Presentation</vt:lpstr>
      <vt:lpstr>PowerPoint Presentation</vt:lpstr>
    </vt:vector>
  </TitlesOfParts>
  <Company>CR PACA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Mélanie PHAN</dc:creator>
  <cp:lastModifiedBy>Windows User</cp:lastModifiedBy>
  <cp:revision>424</cp:revision>
  <cp:lastPrinted>2018-01-29T08:11:08Z</cp:lastPrinted>
  <dcterms:created xsi:type="dcterms:W3CDTF">2012-02-17T13:58:30Z</dcterms:created>
  <dcterms:modified xsi:type="dcterms:W3CDTF">2018-01-30T06:03:30Z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0x010100FA7A5D0FA55ADF4D9FBC8ABA84B73846</vt:lpwstr>
  </property>
</Properties>
</file>