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8"/>
  </p:notesMasterIdLst>
  <p:handoutMasterIdLst>
    <p:handoutMasterId r:id="rId29"/>
  </p:handoutMasterIdLst>
  <p:sldIdLst>
    <p:sldId id="259" r:id="rId5"/>
    <p:sldId id="291" r:id="rId6"/>
    <p:sldId id="260" r:id="rId7"/>
    <p:sldId id="272" r:id="rId8"/>
    <p:sldId id="264" r:id="rId9"/>
    <p:sldId id="265" r:id="rId10"/>
    <p:sldId id="262" r:id="rId11"/>
    <p:sldId id="263" r:id="rId12"/>
    <p:sldId id="271" r:id="rId13"/>
    <p:sldId id="285" r:id="rId14"/>
    <p:sldId id="284" r:id="rId15"/>
    <p:sldId id="273" r:id="rId16"/>
    <p:sldId id="274" r:id="rId17"/>
    <p:sldId id="286" r:id="rId18"/>
    <p:sldId id="276" r:id="rId19"/>
    <p:sldId id="287" r:id="rId20"/>
    <p:sldId id="292" r:id="rId21"/>
    <p:sldId id="294" r:id="rId22"/>
    <p:sldId id="289" r:id="rId23"/>
    <p:sldId id="293" r:id="rId24"/>
    <p:sldId id="295" r:id="rId25"/>
    <p:sldId id="296" r:id="rId26"/>
    <p:sldId id="282" r:id="rId27"/>
  </p:sldIdLst>
  <p:sldSz cx="9144000" cy="6858000" type="screen4x3"/>
  <p:notesSz cx="6797675" cy="9926638"/>
  <p:defaultTextStyle>
    <a:defPPr>
      <a:defRPr lang="it-IT"/>
    </a:defPPr>
    <a:lvl1pPr algn="l" rtl="0" fontAlgn="base">
      <a:spcBef>
        <a:spcPct val="0"/>
      </a:spcBef>
      <a:spcAft>
        <a:spcPct val="0"/>
      </a:spcAft>
      <a:defRPr sz="2400" b="1" kern="1200">
        <a:solidFill>
          <a:srgbClr val="0070C0"/>
        </a:solidFill>
        <a:latin typeface="Calibri" pitchFamily="34" charset="0"/>
        <a:ea typeface="+mn-ea"/>
        <a:cs typeface="+mn-cs"/>
      </a:defRPr>
    </a:lvl1pPr>
    <a:lvl2pPr marL="457200" algn="l" rtl="0" fontAlgn="base">
      <a:spcBef>
        <a:spcPct val="0"/>
      </a:spcBef>
      <a:spcAft>
        <a:spcPct val="0"/>
      </a:spcAft>
      <a:defRPr sz="2400" b="1" kern="1200">
        <a:solidFill>
          <a:srgbClr val="0070C0"/>
        </a:solidFill>
        <a:latin typeface="Calibri" pitchFamily="34" charset="0"/>
        <a:ea typeface="+mn-ea"/>
        <a:cs typeface="+mn-cs"/>
      </a:defRPr>
    </a:lvl2pPr>
    <a:lvl3pPr marL="914400" algn="l" rtl="0" fontAlgn="base">
      <a:spcBef>
        <a:spcPct val="0"/>
      </a:spcBef>
      <a:spcAft>
        <a:spcPct val="0"/>
      </a:spcAft>
      <a:defRPr sz="2400" b="1" kern="1200">
        <a:solidFill>
          <a:srgbClr val="0070C0"/>
        </a:solidFill>
        <a:latin typeface="Calibri" pitchFamily="34" charset="0"/>
        <a:ea typeface="+mn-ea"/>
        <a:cs typeface="+mn-cs"/>
      </a:defRPr>
    </a:lvl3pPr>
    <a:lvl4pPr marL="1371600" algn="l" rtl="0" fontAlgn="base">
      <a:spcBef>
        <a:spcPct val="0"/>
      </a:spcBef>
      <a:spcAft>
        <a:spcPct val="0"/>
      </a:spcAft>
      <a:defRPr sz="2400" b="1" kern="1200">
        <a:solidFill>
          <a:srgbClr val="0070C0"/>
        </a:solidFill>
        <a:latin typeface="Calibri" pitchFamily="34" charset="0"/>
        <a:ea typeface="+mn-ea"/>
        <a:cs typeface="+mn-cs"/>
      </a:defRPr>
    </a:lvl4pPr>
    <a:lvl5pPr marL="1828800" algn="l" rtl="0" fontAlgn="base">
      <a:spcBef>
        <a:spcPct val="0"/>
      </a:spcBef>
      <a:spcAft>
        <a:spcPct val="0"/>
      </a:spcAft>
      <a:defRPr sz="2400" b="1" kern="1200">
        <a:solidFill>
          <a:srgbClr val="0070C0"/>
        </a:solidFill>
        <a:latin typeface="Calibri" pitchFamily="34" charset="0"/>
        <a:ea typeface="+mn-ea"/>
        <a:cs typeface="+mn-cs"/>
      </a:defRPr>
    </a:lvl5pPr>
    <a:lvl6pPr marL="2286000" algn="l" defTabSz="914400" rtl="0" eaLnBrk="1" latinLnBrk="0" hangingPunct="1">
      <a:defRPr sz="2400" b="1" kern="1200">
        <a:solidFill>
          <a:srgbClr val="0070C0"/>
        </a:solidFill>
        <a:latin typeface="Calibri" pitchFamily="34" charset="0"/>
        <a:ea typeface="+mn-ea"/>
        <a:cs typeface="+mn-cs"/>
      </a:defRPr>
    </a:lvl6pPr>
    <a:lvl7pPr marL="2743200" algn="l" defTabSz="914400" rtl="0" eaLnBrk="1" latinLnBrk="0" hangingPunct="1">
      <a:defRPr sz="2400" b="1" kern="1200">
        <a:solidFill>
          <a:srgbClr val="0070C0"/>
        </a:solidFill>
        <a:latin typeface="Calibri" pitchFamily="34" charset="0"/>
        <a:ea typeface="+mn-ea"/>
        <a:cs typeface="+mn-cs"/>
      </a:defRPr>
    </a:lvl7pPr>
    <a:lvl8pPr marL="3200400" algn="l" defTabSz="914400" rtl="0" eaLnBrk="1" latinLnBrk="0" hangingPunct="1">
      <a:defRPr sz="2400" b="1" kern="1200">
        <a:solidFill>
          <a:srgbClr val="0070C0"/>
        </a:solidFill>
        <a:latin typeface="Calibri" pitchFamily="34" charset="0"/>
        <a:ea typeface="+mn-ea"/>
        <a:cs typeface="+mn-cs"/>
      </a:defRPr>
    </a:lvl8pPr>
    <a:lvl9pPr marL="3657600" algn="l" defTabSz="914400" rtl="0" eaLnBrk="1" latinLnBrk="0" hangingPunct="1">
      <a:defRPr sz="2400" b="1" kern="1200">
        <a:solidFill>
          <a:srgbClr val="0070C0"/>
        </a:solidFill>
        <a:latin typeface="Calibri"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71B2"/>
    <a:srgbClr val="53A044"/>
    <a:srgbClr val="9B512A"/>
    <a:srgbClr val="EEC216"/>
    <a:srgbClr val="00823B"/>
    <a:srgbClr val="0099FF"/>
    <a:srgbClr val="23269D"/>
    <a:srgbClr val="2841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Stile chiaro 3 - Colore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301B821-A1FF-4177-AEE7-76D212191A09}" styleName="Stile medio 1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0A15C55-8517-42AA-B614-E9B94910E393}" styleName="Stile medio 2 - Colore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Stile medio 4 - Colore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12" autoAdjust="0"/>
    <p:restoredTop sz="97059" autoAdjust="0"/>
  </p:normalViewPr>
  <p:slideViewPr>
    <p:cSldViewPr>
      <p:cViewPr varScale="1">
        <p:scale>
          <a:sx n="78" d="100"/>
          <a:sy n="78" d="100"/>
        </p:scale>
        <p:origin x="-102" y="-300"/>
      </p:cViewPr>
      <p:guideLst>
        <p:guide orient="horz" pos="2160"/>
        <p:guide pos="2880"/>
      </p:guideLst>
    </p:cSldViewPr>
  </p:slideViewPr>
  <p:outlineViewPr>
    <p:cViewPr>
      <p:scale>
        <a:sx n="33" d="100"/>
        <a:sy n="33" d="100"/>
      </p:scale>
      <p:origin x="48" y="11142"/>
    </p:cViewPr>
  </p:outlineViewPr>
  <p:notesTextViewPr>
    <p:cViewPr>
      <p:scale>
        <a:sx n="1" d="1"/>
        <a:sy n="1" d="1"/>
      </p:scale>
      <p:origin x="0" y="0"/>
    </p:cViewPr>
  </p:notesTextViewPr>
  <p:sorterViewPr>
    <p:cViewPr>
      <p:scale>
        <a:sx n="100" d="100"/>
        <a:sy n="100" d="100"/>
      </p:scale>
      <p:origin x="0" y="9270"/>
    </p:cViewPr>
  </p:sorterViewPr>
  <p:notesViewPr>
    <p:cSldViewPr>
      <p:cViewPr varScale="1">
        <p:scale>
          <a:sx n="83" d="100"/>
          <a:sy n="83" d="100"/>
        </p:scale>
        <p:origin x="-1992" y="-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98A6A7C1-0A7D-4E72-B162-09779A12BEDA}" type="datetimeFigureOut">
              <a:rPr lang="it-IT" smtClean="0"/>
              <a:pPr/>
              <a:t>22/05/2017</a:t>
            </a:fld>
            <a:endParaRPr lang="it-IT"/>
          </a:p>
        </p:txBody>
      </p:sp>
      <p:sp>
        <p:nvSpPr>
          <p:cNvPr id="4" name="Segnaposto piè di pagina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B7CF4580-7E16-4E33-A016-A3922B9B1A16}" type="slidenum">
              <a:rPr lang="it-IT" smtClean="0"/>
              <a:pPr/>
              <a:t>‹N›</a:t>
            </a:fld>
            <a:endParaRPr lang="it-IT"/>
          </a:p>
        </p:txBody>
      </p:sp>
    </p:spTree>
    <p:extLst>
      <p:ext uri="{BB962C8B-B14F-4D97-AF65-F5344CB8AC3E}">
        <p14:creationId xmlns:p14="http://schemas.microsoft.com/office/powerpoint/2010/main" val="2396339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6332"/>
          </a:xfrm>
          <a:prstGeom prst="rect">
            <a:avLst/>
          </a:prstGeom>
        </p:spPr>
        <p:txBody>
          <a:bodyPr vert="horz" lIns="91440" tIns="45720" rIns="91440" bIns="45720" rtlCol="0"/>
          <a:lstStyle>
            <a:lvl1pPr algn="l" fontAlgn="auto">
              <a:spcBef>
                <a:spcPts val="0"/>
              </a:spcBef>
              <a:spcAft>
                <a:spcPts val="0"/>
              </a:spcAft>
              <a:defRPr sz="1200" b="0">
                <a:solidFill>
                  <a:schemeClr val="tx1"/>
                </a:solidFill>
                <a:latin typeface="+mn-lt"/>
              </a:defRPr>
            </a:lvl1pPr>
          </a:lstStyle>
          <a:p>
            <a:pPr>
              <a:defRPr/>
            </a:pPr>
            <a:endParaRPr lang="it-IT"/>
          </a:p>
        </p:txBody>
      </p:sp>
      <p:sp>
        <p:nvSpPr>
          <p:cNvPr id="3" name="Segnaposto data 2"/>
          <p:cNvSpPr>
            <a:spLocks noGrp="1"/>
          </p:cNvSpPr>
          <p:nvPr>
            <p:ph type="dt" idx="1"/>
          </p:nvPr>
        </p:nvSpPr>
        <p:spPr>
          <a:xfrm>
            <a:off x="3850443" y="0"/>
            <a:ext cx="2945659" cy="496332"/>
          </a:xfrm>
          <a:prstGeom prst="rect">
            <a:avLst/>
          </a:prstGeom>
        </p:spPr>
        <p:txBody>
          <a:bodyPr vert="horz" lIns="91440" tIns="45720" rIns="91440" bIns="45720" rtlCol="0"/>
          <a:lstStyle>
            <a:lvl1pPr algn="r" fontAlgn="auto">
              <a:spcBef>
                <a:spcPts val="0"/>
              </a:spcBef>
              <a:spcAft>
                <a:spcPts val="0"/>
              </a:spcAft>
              <a:defRPr sz="1200" b="0">
                <a:solidFill>
                  <a:schemeClr val="tx1"/>
                </a:solidFill>
                <a:latin typeface="+mn-lt"/>
              </a:defRPr>
            </a:lvl1pPr>
          </a:lstStyle>
          <a:p>
            <a:pPr>
              <a:defRPr/>
            </a:pPr>
            <a:fld id="{AAA1C8E7-4F4A-4D57-BFED-F1E3527FF9AF}" type="datetimeFigureOut">
              <a:rPr lang="it-IT"/>
              <a:pPr>
                <a:defRPr/>
              </a:pPr>
              <a:t>22/05/2017</a:t>
            </a:fld>
            <a:endParaRPr lang="it-IT"/>
          </a:p>
        </p:txBody>
      </p:sp>
      <p:sp>
        <p:nvSpPr>
          <p:cNvPr id="4" name="Segnaposto immagine diapositiva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it-IT" noProof="0"/>
          </a:p>
        </p:txBody>
      </p:sp>
      <p:sp>
        <p:nvSpPr>
          <p:cNvPr id="5" name="Segnaposto note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it-IT" noProof="0"/>
              <a:t>Fare clic per modificare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6" name="Segnaposto piè di pagina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fontAlgn="auto">
              <a:spcBef>
                <a:spcPts val="0"/>
              </a:spcBef>
              <a:spcAft>
                <a:spcPts val="0"/>
              </a:spcAft>
              <a:defRPr sz="1200" b="0">
                <a:solidFill>
                  <a:schemeClr val="tx1"/>
                </a:solidFill>
                <a:latin typeface="+mn-lt"/>
              </a:defRPr>
            </a:lvl1pPr>
          </a:lstStyle>
          <a:p>
            <a:pPr>
              <a:defRPr/>
            </a:pPr>
            <a:endParaRPr lang="it-IT"/>
          </a:p>
        </p:txBody>
      </p:sp>
      <p:sp>
        <p:nvSpPr>
          <p:cNvPr id="7" name="Segnaposto numero diapositiva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fontAlgn="auto">
              <a:spcBef>
                <a:spcPts val="0"/>
              </a:spcBef>
              <a:spcAft>
                <a:spcPts val="0"/>
              </a:spcAft>
              <a:defRPr sz="1200" b="0">
                <a:solidFill>
                  <a:schemeClr val="tx1"/>
                </a:solidFill>
                <a:latin typeface="+mn-lt"/>
              </a:defRPr>
            </a:lvl1pPr>
          </a:lstStyle>
          <a:p>
            <a:pPr>
              <a:defRPr/>
            </a:pPr>
            <a:fld id="{139DE0EF-C408-4E24-A031-7D59DA7C4C27}" type="slidenum">
              <a:rPr lang="it-IT"/>
              <a:pPr>
                <a:defRPr/>
              </a:pPr>
              <a:t>‹N›</a:t>
            </a:fld>
            <a:endParaRPr lang="it-IT"/>
          </a:p>
        </p:txBody>
      </p:sp>
    </p:spTree>
    <p:extLst>
      <p:ext uri="{BB962C8B-B14F-4D97-AF65-F5344CB8AC3E}">
        <p14:creationId xmlns:p14="http://schemas.microsoft.com/office/powerpoint/2010/main" val="17632480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13.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3702509" y="1052736"/>
            <a:ext cx="4896544" cy="1037977"/>
          </a:xfrm>
        </p:spPr>
        <p:txBody>
          <a:bodyPr/>
          <a:lstStyle>
            <a:lvl1pPr algn="ctr">
              <a:defRPr sz="3600" b="1">
                <a:solidFill>
                  <a:srgbClr val="6671B2"/>
                </a:solidFill>
              </a:defRPr>
            </a:lvl1pPr>
          </a:lstStyle>
          <a:p>
            <a:r>
              <a:rPr lang="it-IT" dirty="0"/>
              <a:t>Fare clic per modificare lo stile del titolo</a:t>
            </a:r>
          </a:p>
        </p:txBody>
      </p:sp>
      <p:sp>
        <p:nvSpPr>
          <p:cNvPr id="3" name="Sottotitolo 2"/>
          <p:cNvSpPr>
            <a:spLocks noGrp="1"/>
          </p:cNvSpPr>
          <p:nvPr>
            <p:ph type="subTitle" idx="1" hasCustomPrompt="1"/>
          </p:nvPr>
        </p:nvSpPr>
        <p:spPr>
          <a:xfrm>
            <a:off x="3560415" y="2420888"/>
            <a:ext cx="5448957" cy="864096"/>
          </a:xfrm>
        </p:spPr>
        <p:txBody>
          <a:bodyPr>
            <a:normAutofit/>
          </a:bodyPr>
          <a:lstStyle>
            <a:lvl1pPr marL="0" indent="0" algn="ctr">
              <a:buNone/>
              <a:defRPr sz="2400" i="1">
                <a:solidFill>
                  <a:srgbClr val="6671B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Relatori e data</a:t>
            </a:r>
          </a:p>
        </p:txBody>
      </p:sp>
      <p:sp>
        <p:nvSpPr>
          <p:cNvPr id="12" name="Segnaposto numero diapositiva 5"/>
          <p:cNvSpPr>
            <a:spLocks noGrp="1"/>
          </p:cNvSpPr>
          <p:nvPr>
            <p:ph type="sldNum" sz="quarter" idx="12"/>
          </p:nvPr>
        </p:nvSpPr>
        <p:spPr/>
        <p:txBody>
          <a:bodyPr/>
          <a:lstStyle>
            <a:lvl1pPr>
              <a:defRPr/>
            </a:lvl1pPr>
          </a:lstStyle>
          <a:p>
            <a:pPr>
              <a:defRPr/>
            </a:pPr>
            <a:r>
              <a:rPr lang="it-IT"/>
              <a:t>1</a:t>
            </a:r>
          </a:p>
        </p:txBody>
      </p:sp>
      <p:grpSp>
        <p:nvGrpSpPr>
          <p:cNvPr id="13" name="Gruppo 12"/>
          <p:cNvGrpSpPr/>
          <p:nvPr userDrawn="1"/>
        </p:nvGrpSpPr>
        <p:grpSpPr>
          <a:xfrm>
            <a:off x="-108520" y="0"/>
            <a:ext cx="9133560" cy="797472"/>
            <a:chOff x="-293350" y="0"/>
            <a:chExt cx="9318390" cy="797472"/>
          </a:xfrm>
        </p:grpSpPr>
        <p:sp>
          <p:nvSpPr>
            <p:cNvPr id="14" name="Rettangolo 13"/>
            <p:cNvSpPr/>
            <p:nvPr/>
          </p:nvSpPr>
          <p:spPr>
            <a:xfrm>
              <a:off x="-293350" y="59886"/>
              <a:ext cx="7020119" cy="704818"/>
            </a:xfrm>
            <a:prstGeom prst="rect">
              <a:avLst/>
            </a:prstGeom>
            <a:solidFill>
              <a:srgbClr val="EEC2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5" name="Picture 7" descr="lif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8264" y="59886"/>
              <a:ext cx="1094282" cy="7048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6" name="Picture 8" descr="natura2000ufficiale U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0392" y="0"/>
              <a:ext cx="924648" cy="7974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grpSp>
      <p:grpSp>
        <p:nvGrpSpPr>
          <p:cNvPr id="17" name="Gruppo 16"/>
          <p:cNvGrpSpPr/>
          <p:nvPr userDrawn="1"/>
        </p:nvGrpSpPr>
        <p:grpSpPr>
          <a:xfrm>
            <a:off x="3479685" y="6060380"/>
            <a:ext cx="5545355" cy="648889"/>
            <a:chOff x="3491880" y="6145384"/>
            <a:chExt cx="5545355" cy="648889"/>
          </a:xfrm>
        </p:grpSpPr>
        <p:sp>
          <p:nvSpPr>
            <p:cNvPr id="18" name="Rettangolo 17"/>
            <p:cNvSpPr/>
            <p:nvPr/>
          </p:nvSpPr>
          <p:spPr>
            <a:xfrm>
              <a:off x="4860032" y="6693892"/>
              <a:ext cx="4177203" cy="100381"/>
            </a:xfrm>
            <a:prstGeom prst="rect">
              <a:avLst/>
            </a:prstGeom>
            <a:solidFill>
              <a:srgbClr val="EE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9" name="Picture 9" descr="parchi-nel-cuore_perwe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9401" y="6145384"/>
              <a:ext cx="582761" cy="5040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0" name="Immagine 4"/>
            <p:cNvPicPr>
              <a:picLocks noChangeAspect="1" noChangeArrowheads="1"/>
            </p:cNvPicPr>
            <p:nvPr/>
          </p:nvPicPr>
          <p:blipFill>
            <a:blip r:embed="rId5" cstate="print">
              <a:extLst>
                <a:ext uri="{28A0092B-C50C-407E-A947-70E740481C1C}">
                  <a14:useLocalDpi xmlns:a14="http://schemas.microsoft.com/office/drawing/2010/main" val="0"/>
                </a:ext>
              </a:extLst>
            </a:blip>
            <a:srcRect t="6070"/>
            <a:stretch>
              <a:fillRect/>
            </a:stretch>
          </p:blipFill>
          <p:spPr bwMode="auto">
            <a:xfrm>
              <a:off x="8197456" y="6457231"/>
              <a:ext cx="827584" cy="192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1" name="Picture 11" descr="appennino_vert_sfondo trasparent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60032" y="6218359"/>
              <a:ext cx="428935" cy="4426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2" name="Picture 12" descr="parchi nel cuore centrale"/>
            <p:cNvPicPr>
              <a:picLocks noChangeAspect="1" noChangeArrowheads="1"/>
            </p:cNvPicPr>
            <p:nvPr/>
          </p:nvPicPr>
          <p:blipFill>
            <a:blip r:embed="rId7" cstate="print">
              <a:extLst>
                <a:ext uri="{28A0092B-C50C-407E-A947-70E740481C1C}">
                  <a14:useLocalDpi xmlns:a14="http://schemas.microsoft.com/office/drawing/2010/main" val="0"/>
                </a:ext>
              </a:extLst>
            </a:blip>
            <a:srcRect t="7622"/>
            <a:stretch>
              <a:fillRect/>
            </a:stretch>
          </p:blipFill>
          <p:spPr bwMode="auto">
            <a:xfrm>
              <a:off x="6935348" y="6307506"/>
              <a:ext cx="684311" cy="3575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3" name="Picture 13" descr="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00192" y="6307506"/>
              <a:ext cx="570893" cy="3311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4" name="Picture 14" descr="logo regione orizzontale copia"/>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91880" y="6608536"/>
              <a:ext cx="1293813" cy="185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5" name="Picture 15" descr="1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436096" y="6277339"/>
              <a:ext cx="748159" cy="3597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grpSp>
      <p:pic>
        <p:nvPicPr>
          <p:cNvPr id="26" name="Immagine 2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37862" y="1093841"/>
            <a:ext cx="3328156" cy="2571424"/>
          </a:xfrm>
          <a:prstGeom prst="rect">
            <a:avLst/>
          </a:prstGeom>
        </p:spPr>
      </p:pic>
      <p:sp>
        <p:nvSpPr>
          <p:cNvPr id="28" name="Rettangolo 27"/>
          <p:cNvSpPr/>
          <p:nvPr userDrawn="1"/>
        </p:nvSpPr>
        <p:spPr>
          <a:xfrm>
            <a:off x="137861" y="3861047"/>
            <a:ext cx="3328157" cy="1505037"/>
          </a:xfrm>
          <a:prstGeom prst="rect">
            <a:avLst/>
          </a:prstGeom>
          <a:solidFill>
            <a:srgbClr val="EEC21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7" name="Rettangolo 26"/>
          <p:cNvSpPr/>
          <p:nvPr userDrawn="1"/>
        </p:nvSpPr>
        <p:spPr>
          <a:xfrm>
            <a:off x="179513" y="3950313"/>
            <a:ext cx="3286506" cy="1415772"/>
          </a:xfrm>
          <a:prstGeom prst="rect">
            <a:avLst/>
          </a:prstGeom>
        </p:spPr>
        <p:txBody>
          <a:bodyPr wrap="square">
            <a:spAutoFit/>
          </a:bodyPr>
          <a:lstStyle/>
          <a:p>
            <a:pPr algn="ctr"/>
            <a:r>
              <a:rPr lang="it-IT" sz="1600" b="1" dirty="0">
                <a:solidFill>
                  <a:srgbClr val="6671B2"/>
                </a:solidFill>
              </a:rPr>
              <a:t>PROGETTO LIFE EREMITA</a:t>
            </a:r>
          </a:p>
          <a:p>
            <a:pPr marL="0" marR="0" indent="0" algn="ctr" defTabSz="914400" rtl="0" eaLnBrk="1" fontAlgn="base" latinLnBrk="0" hangingPunct="1">
              <a:lnSpc>
                <a:spcPct val="100000"/>
              </a:lnSpc>
              <a:spcBef>
                <a:spcPct val="0"/>
              </a:spcBef>
              <a:spcAft>
                <a:spcPct val="0"/>
              </a:spcAft>
              <a:buClrTx/>
              <a:buSzTx/>
              <a:buFontTx/>
              <a:buNone/>
              <a:tabLst/>
              <a:defRPr/>
            </a:pPr>
            <a:r>
              <a:rPr lang="it-IT" sz="1400" b="1" dirty="0">
                <a:solidFill>
                  <a:schemeClr val="bg1"/>
                </a:solidFill>
              </a:rPr>
              <a:t>Azioni coordinate per preservare popolazioni residuali e isolate  </a:t>
            </a:r>
            <a:br>
              <a:rPr lang="it-IT" sz="1400" b="1" dirty="0">
                <a:solidFill>
                  <a:schemeClr val="bg1"/>
                </a:solidFill>
              </a:rPr>
            </a:br>
            <a:r>
              <a:rPr lang="it-IT" sz="1400" b="1" dirty="0">
                <a:solidFill>
                  <a:schemeClr val="bg1"/>
                </a:solidFill>
              </a:rPr>
              <a:t>di insetti forestali e d'acqua dolce </a:t>
            </a:r>
            <a:br>
              <a:rPr lang="it-IT" sz="1400" b="1" dirty="0">
                <a:solidFill>
                  <a:schemeClr val="bg1"/>
                </a:solidFill>
              </a:rPr>
            </a:br>
            <a:r>
              <a:rPr lang="it-IT" sz="1400" b="1" dirty="0">
                <a:solidFill>
                  <a:schemeClr val="bg1"/>
                </a:solidFill>
              </a:rPr>
              <a:t>in  Emilia-Romagna </a:t>
            </a:r>
          </a:p>
          <a:p>
            <a:pPr marL="0" marR="0" indent="0" algn="ctr" defTabSz="914400" rtl="0" eaLnBrk="1" fontAlgn="base" latinLnBrk="0" hangingPunct="1">
              <a:lnSpc>
                <a:spcPct val="100000"/>
              </a:lnSpc>
              <a:spcBef>
                <a:spcPct val="0"/>
              </a:spcBef>
              <a:spcAft>
                <a:spcPct val="0"/>
              </a:spcAft>
              <a:buClrTx/>
              <a:buSzTx/>
              <a:buFontTx/>
              <a:buNone/>
              <a:tabLst/>
              <a:defRPr/>
            </a:pPr>
            <a:r>
              <a:rPr lang="it-IT" sz="1400" b="1" dirty="0">
                <a:solidFill>
                  <a:srgbClr val="6671B2"/>
                </a:solidFill>
              </a:rPr>
              <a:t>LIFE14 NAT/IT/000209 EREMITA</a:t>
            </a:r>
            <a:endParaRPr lang="it-IT" sz="1400" dirty="0">
              <a:solidFill>
                <a:srgbClr val="6671B2"/>
              </a:solidFill>
            </a:endParaRPr>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6FB7B2A3-B0B0-46DF-A656-00156771A130}" type="datetime1">
              <a:rPr lang="it-IT"/>
              <a:pPr>
                <a:defRPr/>
              </a:pPr>
              <a:t>22/05/2017</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D049B2FC-60EB-4C58-87F2-554D6FBDE08E}"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940B1352-D86E-42C3-A420-12E20453F693}" type="datetime1">
              <a:rPr lang="it-IT"/>
              <a:pPr>
                <a:defRPr/>
              </a:pPr>
              <a:t>22/05/2017</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F2CDA6AC-7136-4548-A03D-3BF08B3E105B}"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10DAB5BB-B409-47DF-BC7E-32879EEFF18A}" type="datetime1">
              <a:rPr lang="it-IT"/>
              <a:pPr>
                <a:defRPr/>
              </a:pPr>
              <a:t>22/05/2017</a:t>
            </a:fld>
            <a:endParaRPr lang="it-IT"/>
          </a:p>
        </p:txBody>
      </p:sp>
      <p:sp>
        <p:nvSpPr>
          <p:cNvPr id="6" name="Segnaposto numero diapositiva 5"/>
          <p:cNvSpPr>
            <a:spLocks noGrp="1"/>
          </p:cNvSpPr>
          <p:nvPr>
            <p:ph type="sldNum" sz="quarter" idx="12"/>
          </p:nvPr>
        </p:nvSpPr>
        <p:spPr/>
        <p:txBody>
          <a:bodyPr/>
          <a:lstStyle>
            <a:lvl1pPr>
              <a:defRPr/>
            </a:lvl1pPr>
          </a:lstStyle>
          <a:p>
            <a:pPr>
              <a:defRPr/>
            </a:pPr>
            <a:fld id="{29F3E517-E53E-44F7-A118-10A760903B98}" type="slidenum">
              <a:rPr lang="it-IT"/>
              <a:pPr>
                <a:defRPr/>
              </a:pPr>
              <a:t>‹N›</a:t>
            </a:fld>
            <a:endParaRPr lang="it-IT" dirty="0"/>
          </a:p>
        </p:txBody>
      </p:sp>
      <p:pic>
        <p:nvPicPr>
          <p:cNvPr id="8" name="Immagin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grpSp>
        <p:nvGrpSpPr>
          <p:cNvPr id="9" name="Gruppo 8"/>
          <p:cNvGrpSpPr/>
          <p:nvPr userDrawn="1"/>
        </p:nvGrpSpPr>
        <p:grpSpPr>
          <a:xfrm>
            <a:off x="0" y="6216859"/>
            <a:ext cx="9144000" cy="625365"/>
            <a:chOff x="0" y="6216859"/>
            <a:chExt cx="9144000" cy="625365"/>
          </a:xfrm>
        </p:grpSpPr>
        <p:sp>
          <p:nvSpPr>
            <p:cNvPr id="10" name="Rettangolo 9"/>
            <p:cNvSpPr/>
            <p:nvPr/>
          </p:nvSpPr>
          <p:spPr>
            <a:xfrm>
              <a:off x="0" y="6403255"/>
              <a:ext cx="9144000" cy="186269"/>
            </a:xfrm>
            <a:prstGeom prst="rect">
              <a:avLst/>
            </a:prstGeom>
            <a:solidFill>
              <a:srgbClr val="EE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1" name="Picture 7" descr="lif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6955" y="6309319"/>
              <a:ext cx="744029" cy="479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2" name="Picture 8" descr="natura2000ufficiale U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44408" y="6216859"/>
              <a:ext cx="648070" cy="5589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13" name="CasellaDiTesto 12"/>
            <p:cNvSpPr txBox="1"/>
            <p:nvPr/>
          </p:nvSpPr>
          <p:spPr>
            <a:xfrm>
              <a:off x="0" y="6611392"/>
              <a:ext cx="3888432" cy="230832"/>
            </a:xfrm>
            <a:prstGeom prst="rect">
              <a:avLst/>
            </a:prstGeom>
            <a:noFill/>
          </p:spPr>
          <p:txBody>
            <a:bodyPr wrap="square" rtlCol="0">
              <a:spAutoFit/>
            </a:bodyPr>
            <a:lstStyle/>
            <a:p>
              <a:r>
                <a:rPr lang="en-US" sz="900" b="1" i="1" dirty="0">
                  <a:solidFill>
                    <a:srgbClr val="53A044"/>
                  </a:solidFill>
                </a:rPr>
                <a:t>With the contribution of the LIFE financial instrument of the European Union</a:t>
              </a:r>
              <a:endParaRPr lang="it-IT" sz="900" b="1" i="1" dirty="0">
                <a:solidFill>
                  <a:srgbClr val="53A044"/>
                </a:solidFill>
              </a:endParaRPr>
            </a:p>
          </p:txBody>
        </p:sp>
        <p:sp>
          <p:nvSpPr>
            <p:cNvPr id="14" name="Rettangolo 13"/>
            <p:cNvSpPr/>
            <p:nvPr/>
          </p:nvSpPr>
          <p:spPr>
            <a:xfrm>
              <a:off x="212696" y="6357826"/>
              <a:ext cx="2199064" cy="276999"/>
            </a:xfrm>
            <a:prstGeom prst="rect">
              <a:avLst/>
            </a:prstGeom>
          </p:spPr>
          <p:txBody>
            <a:bodyPr wrap="none">
              <a:spAutoFit/>
            </a:bodyPr>
            <a:lstStyle/>
            <a:p>
              <a:pPr algn="ctr"/>
              <a:r>
                <a:rPr lang="it-IT" sz="1200" b="1" dirty="0">
                  <a:solidFill>
                    <a:srgbClr val="53A044"/>
                  </a:solidFill>
                </a:rPr>
                <a:t>LIFE14 NAT/IT/000209 EREMITA</a:t>
              </a:r>
            </a:p>
          </p:txBody>
        </p:sp>
      </p:grpSp>
      <p:sp>
        <p:nvSpPr>
          <p:cNvPr id="5" name="Segnaposto piè di pagina 4"/>
          <p:cNvSpPr>
            <a:spLocks noGrp="1"/>
          </p:cNvSpPr>
          <p:nvPr>
            <p:ph type="ftr" sz="quarter" idx="11"/>
          </p:nvPr>
        </p:nvSpPr>
        <p:spPr>
          <a:xfrm>
            <a:off x="3124200" y="6366415"/>
            <a:ext cx="2895600" cy="365125"/>
          </a:xfrm>
        </p:spPr>
        <p:txBody>
          <a:bodyPr/>
          <a:lstStyle>
            <a:lvl1pPr>
              <a:defRPr/>
            </a:lvl1pPr>
          </a:lstStyle>
          <a:p>
            <a:r>
              <a:rPr lang="it-IT" b="1" dirty="0"/>
              <a:t>05/04/2017</a:t>
            </a:r>
          </a:p>
          <a:p>
            <a:r>
              <a:rPr lang="en-US" dirty="0"/>
              <a:t> </a:t>
            </a:r>
            <a:r>
              <a:rPr lang="en-US" b="1" dirty="0"/>
              <a:t>STUDY VISIT IN ITALY OF THE SLOVENIAN LIFE TEAM </a:t>
            </a:r>
            <a:endParaRPr lang="it-IT" dirty="0"/>
          </a:p>
          <a:p>
            <a:pPr>
              <a:defRPr/>
            </a:pPr>
            <a:endParaRPr lang="it-IT" dirty="0"/>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37E3C5B6-518B-4E90-9051-3D66CF1B1358}" type="datetime1">
              <a:rPr lang="it-IT"/>
              <a:pPr>
                <a:defRPr/>
              </a:pPr>
              <a:t>22/05/2017</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304FB1DF-4352-43B6-9C10-A9DB2930C34C}"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9C46435A-4927-49E9-A7B7-8DD2A1D9CDB1}" type="datetime1">
              <a:rPr lang="it-IT"/>
              <a:pPr>
                <a:defRPr/>
              </a:pPr>
              <a:t>22/05/2017</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9191F324-8141-4114-A5E7-FA83952D2B42}"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0F332059-61DC-4F53-85B6-E772B62F6385}" type="datetime1">
              <a:rPr lang="it-IT"/>
              <a:pPr>
                <a:defRPr/>
              </a:pPr>
              <a:t>22/05/2017</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56A89E92-075E-49C8-8B99-7E4D60F920E1}"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4A0825A8-EF36-4E52-80B3-3C63ADE69AD5}" type="datetime1">
              <a:rPr lang="it-IT"/>
              <a:pPr>
                <a:defRPr/>
              </a:pPr>
              <a:t>22/05/2017</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0364B858-8189-44D7-AE10-93328D4066FB}"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8E8CD06D-62C9-406F-9A6E-CA0156B24838}" type="datetime1">
              <a:rPr lang="it-IT"/>
              <a:pPr>
                <a:defRPr/>
              </a:pPr>
              <a:t>22/05/2017</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7FE0549C-804E-409E-A8AD-D048FA69AF55}"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61AD892E-BC10-4B70-837D-E7C242D26B1E}" type="datetime1">
              <a:rPr lang="it-IT"/>
              <a:pPr>
                <a:defRPr/>
              </a:pPr>
              <a:t>22/05/2017</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B609709A-5E25-4ADA-9E4B-3DCEC4B77995}"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A4757797-7789-444F-B744-1F4B1E4D844D}" type="datetime1">
              <a:rPr lang="it-IT"/>
              <a:pPr>
                <a:defRPr/>
              </a:pPr>
              <a:t>22/05/2017</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CAF155CA-E4C8-4B06-9CEA-1FC0CD96DB82}"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it-IT"/>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b="0">
                <a:solidFill>
                  <a:schemeClr val="tx1">
                    <a:tint val="75000"/>
                  </a:schemeClr>
                </a:solidFill>
                <a:latin typeface="+mn-lt"/>
              </a:defRPr>
            </a:lvl1pPr>
          </a:lstStyle>
          <a:p>
            <a:pPr>
              <a:defRPr/>
            </a:pPr>
            <a:fld id="{DA077BEE-A279-4611-B75F-27A2A1F2D17C}" type="datetime1">
              <a:rPr lang="it-IT"/>
              <a:pPr>
                <a:defRPr/>
              </a:pPr>
              <a:t>22/05/2017</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b="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b="0">
                <a:solidFill>
                  <a:schemeClr val="tx1">
                    <a:tint val="75000"/>
                  </a:schemeClr>
                </a:solidFill>
                <a:latin typeface="+mn-lt"/>
              </a:defRPr>
            </a:lvl1pPr>
          </a:lstStyle>
          <a:p>
            <a:pPr>
              <a:defRPr/>
            </a:pPr>
            <a:fld id="{A8CA997C-540E-47B9-BB7A-41D83A68F9A8}"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hf sldNum="0" hdr="0" dt="0"/>
  <p:txStyles>
    <p:titleStyle>
      <a:lvl1pPr algn="ctr" rtl="0" eaLnBrk="0" fontAlgn="base" hangingPunct="0">
        <a:spcBef>
          <a:spcPct val="0"/>
        </a:spcBef>
        <a:spcAft>
          <a:spcPct val="0"/>
        </a:spcAft>
        <a:defRPr sz="2400" kern="1200">
          <a:solidFill>
            <a:schemeClr val="tx1"/>
          </a:solidFill>
          <a:latin typeface="+mj-lt"/>
          <a:ea typeface="+mj-ea"/>
          <a:cs typeface="+mj-cs"/>
        </a:defRPr>
      </a:lvl1pPr>
      <a:lvl2pPr algn="ctr" rtl="0" eaLnBrk="0" fontAlgn="base" hangingPunct="0">
        <a:spcBef>
          <a:spcPct val="0"/>
        </a:spcBef>
        <a:spcAft>
          <a:spcPct val="0"/>
        </a:spcAft>
        <a:defRPr sz="2400">
          <a:solidFill>
            <a:schemeClr val="tx1"/>
          </a:solidFill>
          <a:latin typeface="Calibri" pitchFamily="34" charset="0"/>
        </a:defRPr>
      </a:lvl2pPr>
      <a:lvl3pPr algn="ctr" rtl="0" eaLnBrk="0" fontAlgn="base" hangingPunct="0">
        <a:spcBef>
          <a:spcPct val="0"/>
        </a:spcBef>
        <a:spcAft>
          <a:spcPct val="0"/>
        </a:spcAft>
        <a:defRPr sz="2400">
          <a:solidFill>
            <a:schemeClr val="tx1"/>
          </a:solidFill>
          <a:latin typeface="Calibri" pitchFamily="34" charset="0"/>
        </a:defRPr>
      </a:lvl3pPr>
      <a:lvl4pPr algn="ctr" rtl="0" eaLnBrk="0" fontAlgn="base" hangingPunct="0">
        <a:spcBef>
          <a:spcPct val="0"/>
        </a:spcBef>
        <a:spcAft>
          <a:spcPct val="0"/>
        </a:spcAft>
        <a:defRPr sz="2400">
          <a:solidFill>
            <a:schemeClr val="tx1"/>
          </a:solidFill>
          <a:latin typeface="Calibri" pitchFamily="34" charset="0"/>
        </a:defRPr>
      </a:lvl4pPr>
      <a:lvl5pPr algn="ctr" rtl="0" eaLnBrk="0" fontAlgn="base" hangingPunct="0">
        <a:spcBef>
          <a:spcPct val="0"/>
        </a:spcBef>
        <a:spcAft>
          <a:spcPct val="0"/>
        </a:spcAft>
        <a:defRPr sz="2400">
          <a:solidFill>
            <a:schemeClr val="tx1"/>
          </a:solidFill>
          <a:latin typeface="Calibri" pitchFamily="34" charset="0"/>
        </a:defRPr>
      </a:lvl5pPr>
      <a:lvl6pPr marL="457200" algn="ctr" rtl="0" fontAlgn="base">
        <a:spcBef>
          <a:spcPct val="0"/>
        </a:spcBef>
        <a:spcAft>
          <a:spcPct val="0"/>
        </a:spcAft>
        <a:defRPr sz="2400">
          <a:solidFill>
            <a:schemeClr val="tx1"/>
          </a:solidFill>
          <a:latin typeface="Calibri" pitchFamily="34" charset="0"/>
        </a:defRPr>
      </a:lvl6pPr>
      <a:lvl7pPr marL="914400" algn="ctr" rtl="0" fontAlgn="base">
        <a:spcBef>
          <a:spcPct val="0"/>
        </a:spcBef>
        <a:spcAft>
          <a:spcPct val="0"/>
        </a:spcAft>
        <a:defRPr sz="2400">
          <a:solidFill>
            <a:schemeClr val="tx1"/>
          </a:solidFill>
          <a:latin typeface="Calibri" pitchFamily="34" charset="0"/>
        </a:defRPr>
      </a:lvl7pPr>
      <a:lvl8pPr marL="1371600" algn="ctr" rtl="0" fontAlgn="base">
        <a:spcBef>
          <a:spcPct val="0"/>
        </a:spcBef>
        <a:spcAft>
          <a:spcPct val="0"/>
        </a:spcAft>
        <a:defRPr sz="2400">
          <a:solidFill>
            <a:schemeClr val="tx1"/>
          </a:solidFill>
          <a:latin typeface="Calibri" pitchFamily="34" charset="0"/>
        </a:defRPr>
      </a:lvl8pPr>
      <a:lvl9pPr marL="1828800" algn="ctr" rtl="0" fontAlgn="base">
        <a:spcBef>
          <a:spcPct val="0"/>
        </a:spcBef>
        <a:spcAft>
          <a:spcPct val="0"/>
        </a:spcAft>
        <a:defRPr sz="2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tif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1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1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 Id="rId4" Type="http://schemas.openxmlformats.org/officeDocument/2006/relationships/image" Target="../media/image51.jpeg"/></Relationships>
</file>

<file path=ppt/slides/_rels/slide2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49.jpeg"/><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2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49.jpeg"/><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23.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hyperlink" Target="http://ambiente.regione.emilia-romagna.it/" TargetMode="External"/><Relationship Id="rId7" Type="http://schemas.openxmlformats.org/officeDocument/2006/relationships/image" Target="../media/image62.jpeg"/><Relationship Id="rId2" Type="http://schemas.openxmlformats.org/officeDocument/2006/relationships/hyperlink" Target="mailto:lifeeremita@regione.emilia-romagna.it" TargetMode="External"/><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image" Target="../media/image60.png"/><Relationship Id="rId4" Type="http://schemas.openxmlformats.org/officeDocument/2006/relationships/hyperlink" Target="https://www.facebook.com/liferemita/"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png"/><Relationship Id="rId10" Type="http://schemas.openxmlformats.org/officeDocument/2006/relationships/image" Target="../media/image24.tiff"/><Relationship Id="rId4" Type="http://schemas.openxmlformats.org/officeDocument/2006/relationships/image" Target="../media/image18.jpeg"/><Relationship Id="rId9"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591813" y="1227805"/>
            <a:ext cx="7240294" cy="1646605"/>
          </a:xfrm>
          <a:prstGeom prst="rect">
            <a:avLst/>
          </a:prstGeom>
        </p:spPr>
        <p:txBody>
          <a:bodyPr wrap="square">
            <a:spAutoFit/>
          </a:bodyPr>
          <a:lstStyle/>
          <a:p>
            <a:pPr algn="ctr"/>
            <a:r>
              <a:rPr lang="it-IT" sz="3500" b="1" dirty="0">
                <a:solidFill>
                  <a:srgbClr val="6671B2"/>
                </a:solidFill>
                <a:latin typeface="+mj-lt"/>
              </a:rPr>
              <a:t>LIFE EREMITA </a:t>
            </a:r>
          </a:p>
          <a:p>
            <a:pPr algn="ctr"/>
            <a:r>
              <a:rPr lang="it-IT" sz="2600" dirty="0">
                <a:solidFill>
                  <a:srgbClr val="FFC000"/>
                </a:solidFill>
                <a:latin typeface="+mj-lt"/>
              </a:rPr>
              <a:t>     LIFE14 NAT/IT/000209 </a:t>
            </a:r>
          </a:p>
          <a:p>
            <a:pPr algn="ctr"/>
            <a:r>
              <a:rPr lang="en-US" sz="2000" i="1" dirty="0">
                <a:solidFill>
                  <a:srgbClr val="6671B2"/>
                </a:solidFill>
                <a:latin typeface="+mj-lt"/>
              </a:rPr>
              <a:t>Coordinated actions to preserve residual and isolated populations of forest and freshwater insects in Emilia-Romagna </a:t>
            </a:r>
            <a:endParaRPr lang="it-IT" sz="2500" dirty="0">
              <a:latin typeface="+mj-lt"/>
            </a:endParaRPr>
          </a:p>
        </p:txBody>
      </p:sp>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528" y="260648"/>
            <a:ext cx="4287966" cy="630583"/>
          </a:xfrm>
          <a:prstGeom prst="rect">
            <a:avLst/>
          </a:prstGeom>
        </p:spPr>
      </p:pic>
      <p:sp>
        <p:nvSpPr>
          <p:cNvPr id="3" name="CasellaDiTesto 2"/>
          <p:cNvSpPr txBox="1"/>
          <p:nvPr/>
        </p:nvSpPr>
        <p:spPr>
          <a:xfrm>
            <a:off x="251520" y="3434153"/>
            <a:ext cx="4608512" cy="830997"/>
          </a:xfrm>
          <a:prstGeom prst="rect">
            <a:avLst/>
          </a:prstGeom>
          <a:noFill/>
        </p:spPr>
        <p:txBody>
          <a:bodyPr wrap="square" rtlCol="0">
            <a:spAutoFit/>
          </a:bodyPr>
          <a:lstStyle/>
          <a:p>
            <a:r>
              <a:rPr lang="it-IT" dirty="0"/>
              <a:t>Monica Palazzini</a:t>
            </a:r>
          </a:p>
          <a:p>
            <a:r>
              <a:rPr lang="it-IT" dirty="0"/>
              <a:t>Emilia-Romagna </a:t>
            </a:r>
            <a:r>
              <a:rPr lang="it-IT" dirty="0" err="1"/>
              <a:t>Region</a:t>
            </a:r>
            <a:endParaRPr lang="it-IT" dirty="0"/>
          </a:p>
        </p:txBody>
      </p:sp>
      <p:pic>
        <p:nvPicPr>
          <p:cNvPr id="8" name="Picture 2" descr="\\i2000014139\EREMITA\Immagini\Specie\autore PNFC\rosalia - Francesco lemm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3645024"/>
            <a:ext cx="3639894" cy="23801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CasellaDiTesto 5"/>
          <p:cNvSpPr txBox="1"/>
          <p:nvPr/>
        </p:nvSpPr>
        <p:spPr>
          <a:xfrm>
            <a:off x="127251" y="5009511"/>
            <a:ext cx="4680520" cy="1323439"/>
          </a:xfrm>
          <a:prstGeom prst="rect">
            <a:avLst/>
          </a:prstGeom>
          <a:noFill/>
        </p:spPr>
        <p:txBody>
          <a:bodyPr wrap="square" rtlCol="0">
            <a:spAutoFit/>
          </a:bodyPr>
          <a:lstStyle/>
          <a:p>
            <a:r>
              <a:rPr lang="en-GB" sz="2000" dirty="0"/>
              <a:t>Life MIPP European Workshop «Monitoring of saproxylic beetles and other insects in the European Union» </a:t>
            </a:r>
            <a:r>
              <a:rPr lang="en-GB" sz="2000" dirty="0" err="1"/>
              <a:t>Mantova</a:t>
            </a:r>
            <a:r>
              <a:rPr lang="en-GB" sz="2000" dirty="0"/>
              <a:t> 24</a:t>
            </a:r>
            <a:r>
              <a:rPr lang="en-GB" sz="2000" baseline="30000" dirty="0"/>
              <a:t>th</a:t>
            </a:r>
            <a:r>
              <a:rPr lang="en-GB" sz="2000" dirty="0"/>
              <a:t> – 26</a:t>
            </a:r>
            <a:r>
              <a:rPr lang="en-GB" sz="2000" baseline="30000" dirty="0"/>
              <a:t>th</a:t>
            </a:r>
            <a:r>
              <a:rPr lang="en-GB" sz="2000" dirty="0"/>
              <a:t> May 2017</a:t>
            </a:r>
          </a:p>
        </p:txBody>
      </p:sp>
    </p:spTree>
    <p:extLst>
      <p:ext uri="{BB962C8B-B14F-4D97-AF65-F5344CB8AC3E}">
        <p14:creationId xmlns:p14="http://schemas.microsoft.com/office/powerpoint/2010/main" val="180398956"/>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900608" y="-41907"/>
            <a:ext cx="8229600" cy="1143000"/>
          </a:xfrm>
        </p:spPr>
        <p:txBody>
          <a:bodyPr/>
          <a:lstStyle/>
          <a:p>
            <a:r>
              <a:rPr lang="it-IT" sz="4000" b="1" dirty="0">
                <a:solidFill>
                  <a:srgbClr val="6671B2"/>
                </a:solidFill>
              </a:rPr>
              <a:t>HABITAT – </a:t>
            </a:r>
            <a:r>
              <a:rPr lang="it-IT" sz="4000" b="1" dirty="0" err="1">
                <a:solidFill>
                  <a:srgbClr val="6671B2"/>
                </a:solidFill>
              </a:rPr>
              <a:t>old</a:t>
            </a:r>
            <a:r>
              <a:rPr lang="it-IT" sz="4000" b="1" dirty="0">
                <a:solidFill>
                  <a:srgbClr val="6671B2"/>
                </a:solidFill>
              </a:rPr>
              <a:t> </a:t>
            </a:r>
            <a:r>
              <a:rPr lang="it-IT" sz="4000" b="1" dirty="0" err="1">
                <a:solidFill>
                  <a:srgbClr val="6671B2"/>
                </a:solidFill>
              </a:rPr>
              <a:t>trees</a:t>
            </a:r>
            <a:endParaRPr lang="it-IT" sz="4000" dirty="0"/>
          </a:p>
        </p:txBody>
      </p:sp>
      <p:sp>
        <p:nvSpPr>
          <p:cNvPr id="3" name="Segnaposto contenuto 2"/>
          <p:cNvSpPr>
            <a:spLocks noGrp="1"/>
          </p:cNvSpPr>
          <p:nvPr>
            <p:ph idx="1"/>
          </p:nvPr>
        </p:nvSpPr>
        <p:spPr>
          <a:xfrm>
            <a:off x="4283968" y="908720"/>
            <a:ext cx="4752528" cy="5184576"/>
          </a:xfrm>
        </p:spPr>
        <p:txBody>
          <a:bodyPr/>
          <a:lstStyle/>
          <a:p>
            <a:r>
              <a:rPr lang="it-IT" sz="2200" b="1" i="1" dirty="0" err="1">
                <a:solidFill>
                  <a:srgbClr val="9B512A"/>
                </a:solidFill>
              </a:rPr>
              <a:t>Osmoderma</a:t>
            </a:r>
            <a:r>
              <a:rPr lang="it-IT" sz="2200" b="1" i="1" dirty="0">
                <a:solidFill>
                  <a:srgbClr val="9B512A"/>
                </a:solidFill>
              </a:rPr>
              <a:t> eremita</a:t>
            </a:r>
            <a:r>
              <a:rPr lang="it-IT" sz="2200" b="1" i="1" dirty="0">
                <a:solidFill>
                  <a:schemeClr val="tx1">
                    <a:lumMod val="75000"/>
                    <a:lumOff val="25000"/>
                  </a:schemeClr>
                </a:solidFill>
              </a:rPr>
              <a:t> : </a:t>
            </a:r>
            <a:r>
              <a:rPr lang="it-IT" sz="2200" b="1" dirty="0">
                <a:solidFill>
                  <a:schemeClr val="tx1">
                    <a:lumMod val="75000"/>
                    <a:lumOff val="25000"/>
                  </a:schemeClr>
                </a:solidFill>
              </a:rPr>
              <a:t>big </a:t>
            </a:r>
            <a:r>
              <a:rPr lang="it-IT" sz="2200" b="1" dirty="0" err="1">
                <a:solidFill>
                  <a:schemeClr val="tx1">
                    <a:lumMod val="75000"/>
                    <a:lumOff val="25000"/>
                  </a:schemeClr>
                </a:solidFill>
              </a:rPr>
              <a:t>old</a:t>
            </a:r>
            <a:r>
              <a:rPr lang="it-IT" sz="2200" b="1" dirty="0">
                <a:solidFill>
                  <a:schemeClr val="tx1">
                    <a:lumMod val="75000"/>
                    <a:lumOff val="25000"/>
                  </a:schemeClr>
                </a:solidFill>
              </a:rPr>
              <a:t>  </a:t>
            </a:r>
            <a:r>
              <a:rPr lang="it-IT" sz="2200" b="1" dirty="0" err="1">
                <a:solidFill>
                  <a:schemeClr val="tx1">
                    <a:lumMod val="75000"/>
                    <a:lumOff val="25000"/>
                  </a:schemeClr>
                </a:solidFill>
              </a:rPr>
              <a:t>broadleaved</a:t>
            </a:r>
            <a:r>
              <a:rPr lang="it-IT" sz="2200" b="1" i="1" dirty="0">
                <a:solidFill>
                  <a:schemeClr val="tx1">
                    <a:lumMod val="75000"/>
                    <a:lumOff val="25000"/>
                  </a:schemeClr>
                </a:solidFill>
              </a:rPr>
              <a:t> </a:t>
            </a:r>
            <a:r>
              <a:rPr lang="it-IT" altLang="it-IT" sz="2200" b="1" dirty="0" err="1">
                <a:solidFill>
                  <a:schemeClr val="tx1">
                    <a:lumMod val="75000"/>
                    <a:lumOff val="25000"/>
                  </a:schemeClr>
                </a:solidFill>
              </a:rPr>
              <a:t>trees</a:t>
            </a:r>
            <a:r>
              <a:rPr lang="it-IT" altLang="it-IT" sz="2200" b="1" dirty="0">
                <a:solidFill>
                  <a:schemeClr val="tx1">
                    <a:lumMod val="75000"/>
                    <a:lumOff val="25000"/>
                  </a:schemeClr>
                </a:solidFill>
              </a:rPr>
              <a:t>, </a:t>
            </a:r>
            <a:r>
              <a:rPr lang="it-IT" altLang="it-IT" sz="2200" b="1" dirty="0" err="1">
                <a:solidFill>
                  <a:schemeClr val="tx1">
                    <a:lumMod val="75000"/>
                    <a:lumOff val="25000"/>
                  </a:schemeClr>
                </a:solidFill>
              </a:rPr>
              <a:t>cavities</a:t>
            </a:r>
            <a:r>
              <a:rPr lang="it-IT" altLang="it-IT" sz="2200" b="1" dirty="0">
                <a:solidFill>
                  <a:schemeClr val="tx1">
                    <a:lumMod val="75000"/>
                    <a:lumOff val="25000"/>
                  </a:schemeClr>
                </a:solidFill>
              </a:rPr>
              <a:t> </a:t>
            </a:r>
            <a:r>
              <a:rPr lang="it-IT" altLang="it-IT" sz="2200" b="1" dirty="0" err="1">
                <a:solidFill>
                  <a:schemeClr val="tx1">
                    <a:lumMod val="75000"/>
                    <a:lumOff val="25000"/>
                  </a:schemeClr>
                </a:solidFill>
              </a:rPr>
              <a:t>rich</a:t>
            </a:r>
            <a:r>
              <a:rPr lang="it-IT" altLang="it-IT" sz="2200" b="1" dirty="0">
                <a:solidFill>
                  <a:schemeClr val="tx1">
                    <a:lumMod val="75000"/>
                    <a:lumOff val="25000"/>
                  </a:schemeClr>
                </a:solidFill>
              </a:rPr>
              <a:t> in </a:t>
            </a:r>
            <a:r>
              <a:rPr lang="it-IT" altLang="it-IT" sz="2200" b="1" dirty="0" err="1">
                <a:solidFill>
                  <a:schemeClr val="tx1">
                    <a:lumMod val="75000"/>
                    <a:lumOff val="25000"/>
                  </a:schemeClr>
                </a:solidFill>
              </a:rPr>
              <a:t>rotting</a:t>
            </a:r>
            <a:r>
              <a:rPr lang="it-IT" altLang="it-IT" sz="2200" b="1" dirty="0">
                <a:solidFill>
                  <a:schemeClr val="tx1">
                    <a:lumMod val="75000"/>
                    <a:lumOff val="25000"/>
                  </a:schemeClr>
                </a:solidFill>
              </a:rPr>
              <a:t> </a:t>
            </a:r>
            <a:r>
              <a:rPr lang="it-IT" altLang="it-IT" sz="2200" b="1" dirty="0" err="1">
                <a:solidFill>
                  <a:schemeClr val="tx1">
                    <a:lumMod val="75000"/>
                    <a:lumOff val="25000"/>
                  </a:schemeClr>
                </a:solidFill>
              </a:rPr>
              <a:t>wood</a:t>
            </a:r>
            <a:r>
              <a:rPr lang="it-IT" altLang="it-IT" sz="2200" b="1" dirty="0">
                <a:solidFill>
                  <a:schemeClr val="tx1">
                    <a:lumMod val="75000"/>
                    <a:lumOff val="25000"/>
                  </a:schemeClr>
                </a:solidFill>
              </a:rPr>
              <a:t>. </a:t>
            </a:r>
            <a:r>
              <a:rPr lang="it-IT" altLang="it-IT" sz="2200" b="1" dirty="0" err="1">
                <a:solidFill>
                  <a:schemeClr val="tx1">
                    <a:lumMod val="75000"/>
                    <a:lumOff val="25000"/>
                  </a:schemeClr>
                </a:solidFill>
              </a:rPr>
              <a:t>Species</a:t>
            </a:r>
            <a:r>
              <a:rPr lang="it-IT" altLang="it-IT" sz="2200" b="1" dirty="0">
                <a:solidFill>
                  <a:schemeClr val="tx1">
                    <a:lumMod val="75000"/>
                    <a:lumOff val="25000"/>
                  </a:schemeClr>
                </a:solidFill>
              </a:rPr>
              <a:t> include: </a:t>
            </a:r>
            <a:r>
              <a:rPr lang="it-IT" altLang="it-IT" sz="2200" b="1" dirty="0" err="1">
                <a:solidFill>
                  <a:schemeClr val="tx1">
                    <a:lumMod val="75000"/>
                    <a:lumOff val="25000"/>
                  </a:schemeClr>
                </a:solidFill>
              </a:rPr>
              <a:t>Quercus</a:t>
            </a:r>
            <a:r>
              <a:rPr lang="it-IT" altLang="it-IT" sz="2200" b="1" dirty="0">
                <a:solidFill>
                  <a:schemeClr val="tx1">
                    <a:lumMod val="75000"/>
                    <a:lumOff val="25000"/>
                  </a:schemeClr>
                </a:solidFill>
              </a:rPr>
              <a:t> </a:t>
            </a:r>
            <a:r>
              <a:rPr lang="it-IT" altLang="it-IT" sz="2200" b="1" dirty="0" err="1">
                <a:solidFill>
                  <a:schemeClr val="tx1">
                    <a:lumMod val="75000"/>
                    <a:lumOff val="25000"/>
                  </a:schemeClr>
                </a:solidFill>
              </a:rPr>
              <a:t>sp</a:t>
            </a:r>
            <a:r>
              <a:rPr lang="it-IT" altLang="it-IT" sz="2200" b="1" dirty="0">
                <a:solidFill>
                  <a:schemeClr val="tx1">
                    <a:lumMod val="75000"/>
                    <a:lumOff val="25000"/>
                  </a:schemeClr>
                </a:solidFill>
              </a:rPr>
              <a:t>., </a:t>
            </a:r>
            <a:r>
              <a:rPr lang="it-IT" altLang="it-IT" sz="2200" b="1" dirty="0" err="1">
                <a:solidFill>
                  <a:schemeClr val="tx1">
                    <a:lumMod val="75000"/>
                    <a:lumOff val="25000"/>
                  </a:schemeClr>
                </a:solidFill>
              </a:rPr>
              <a:t>Castanea</a:t>
            </a:r>
            <a:r>
              <a:rPr lang="it-IT" altLang="it-IT" sz="2200" b="1" dirty="0">
                <a:solidFill>
                  <a:schemeClr val="tx1">
                    <a:lumMod val="75000"/>
                    <a:lumOff val="25000"/>
                  </a:schemeClr>
                </a:solidFill>
              </a:rPr>
              <a:t> sativa, Tilia </a:t>
            </a:r>
            <a:r>
              <a:rPr lang="it-IT" altLang="it-IT" sz="2200" b="1" dirty="0" err="1">
                <a:solidFill>
                  <a:schemeClr val="tx1">
                    <a:lumMod val="75000"/>
                    <a:lumOff val="25000"/>
                  </a:schemeClr>
                </a:solidFill>
              </a:rPr>
              <a:t>sp</a:t>
            </a:r>
            <a:r>
              <a:rPr lang="it-IT" altLang="it-IT" sz="2200" b="1" dirty="0">
                <a:solidFill>
                  <a:schemeClr val="tx1">
                    <a:lumMod val="75000"/>
                    <a:lumOff val="25000"/>
                  </a:schemeClr>
                </a:solidFill>
              </a:rPr>
              <a:t>., </a:t>
            </a:r>
            <a:r>
              <a:rPr lang="it-IT" altLang="it-IT" sz="2200" b="1" dirty="0" err="1">
                <a:solidFill>
                  <a:schemeClr val="tx1">
                    <a:lumMod val="75000"/>
                    <a:lumOff val="25000"/>
                  </a:schemeClr>
                </a:solidFill>
              </a:rPr>
              <a:t>Salix</a:t>
            </a:r>
            <a:r>
              <a:rPr lang="it-IT" altLang="it-IT" sz="2200" b="1" dirty="0">
                <a:solidFill>
                  <a:schemeClr val="tx1">
                    <a:lumMod val="75000"/>
                    <a:lumOff val="25000"/>
                  </a:schemeClr>
                </a:solidFill>
              </a:rPr>
              <a:t> </a:t>
            </a:r>
            <a:r>
              <a:rPr lang="it-IT" altLang="it-IT" sz="2200" b="1" dirty="0" err="1">
                <a:solidFill>
                  <a:schemeClr val="tx1">
                    <a:lumMod val="75000"/>
                    <a:lumOff val="25000"/>
                  </a:schemeClr>
                </a:solidFill>
              </a:rPr>
              <a:t>sp</a:t>
            </a:r>
            <a:r>
              <a:rPr lang="it-IT" altLang="it-IT" sz="2200" b="1" dirty="0">
                <a:solidFill>
                  <a:schemeClr val="tx1">
                    <a:lumMod val="75000"/>
                    <a:lumOff val="25000"/>
                  </a:schemeClr>
                </a:solidFill>
              </a:rPr>
              <a:t>., </a:t>
            </a:r>
            <a:r>
              <a:rPr lang="it-IT" altLang="it-IT" sz="2200" b="1" dirty="0" err="1">
                <a:solidFill>
                  <a:schemeClr val="tx1">
                    <a:lumMod val="75000"/>
                    <a:lumOff val="25000"/>
                  </a:schemeClr>
                </a:solidFill>
              </a:rPr>
              <a:t>Fagus</a:t>
            </a:r>
            <a:r>
              <a:rPr lang="it-IT" altLang="it-IT" sz="2200" b="1" dirty="0">
                <a:solidFill>
                  <a:schemeClr val="tx1">
                    <a:lumMod val="75000"/>
                    <a:lumOff val="25000"/>
                  </a:schemeClr>
                </a:solidFill>
              </a:rPr>
              <a:t> </a:t>
            </a:r>
            <a:r>
              <a:rPr lang="it-IT" altLang="it-IT" sz="2200" b="1" dirty="0" err="1">
                <a:solidFill>
                  <a:schemeClr val="tx1">
                    <a:lumMod val="75000"/>
                    <a:lumOff val="25000"/>
                  </a:schemeClr>
                </a:solidFill>
              </a:rPr>
              <a:t>sylvatica</a:t>
            </a:r>
            <a:r>
              <a:rPr lang="it-IT" altLang="it-IT" sz="2200" b="1" dirty="0">
                <a:solidFill>
                  <a:schemeClr val="tx1">
                    <a:lumMod val="75000"/>
                    <a:lumOff val="25000"/>
                  </a:schemeClr>
                </a:solidFill>
              </a:rPr>
              <a:t>, </a:t>
            </a:r>
            <a:r>
              <a:rPr lang="it-IT" altLang="it-IT" sz="2200" b="1" dirty="0" err="1">
                <a:solidFill>
                  <a:schemeClr val="tx1">
                    <a:lumMod val="75000"/>
                    <a:lumOff val="25000"/>
                  </a:schemeClr>
                </a:solidFill>
              </a:rPr>
              <a:t>Morus</a:t>
            </a:r>
            <a:r>
              <a:rPr lang="it-IT" altLang="it-IT" sz="2200" b="1" dirty="0">
                <a:solidFill>
                  <a:schemeClr val="tx1">
                    <a:lumMod val="75000"/>
                    <a:lumOff val="25000"/>
                  </a:schemeClr>
                </a:solidFill>
              </a:rPr>
              <a:t> </a:t>
            </a:r>
            <a:r>
              <a:rPr lang="it-IT" altLang="it-IT" sz="2200" b="1" dirty="0" err="1">
                <a:solidFill>
                  <a:schemeClr val="tx1">
                    <a:lumMod val="75000"/>
                    <a:lumOff val="25000"/>
                  </a:schemeClr>
                </a:solidFill>
              </a:rPr>
              <a:t>sp</a:t>
            </a:r>
            <a:r>
              <a:rPr lang="it-IT" altLang="it-IT" sz="2200" b="1" dirty="0">
                <a:solidFill>
                  <a:schemeClr val="tx1">
                    <a:lumMod val="75000"/>
                    <a:lumOff val="25000"/>
                  </a:schemeClr>
                </a:solidFill>
              </a:rPr>
              <a:t>., </a:t>
            </a:r>
            <a:r>
              <a:rPr lang="it-IT" altLang="it-IT" sz="2200" b="1" dirty="0" err="1">
                <a:solidFill>
                  <a:schemeClr val="tx1">
                    <a:lumMod val="75000"/>
                    <a:lumOff val="25000"/>
                  </a:schemeClr>
                </a:solidFill>
              </a:rPr>
              <a:t>as</a:t>
            </a:r>
            <a:r>
              <a:rPr lang="it-IT" altLang="it-IT" sz="2200" b="1" dirty="0">
                <a:solidFill>
                  <a:schemeClr val="tx1">
                    <a:lumMod val="75000"/>
                    <a:lumOff val="25000"/>
                  </a:schemeClr>
                </a:solidFill>
              </a:rPr>
              <a:t> </a:t>
            </a:r>
            <a:r>
              <a:rPr lang="it-IT" altLang="it-IT" sz="2200" b="1" dirty="0" err="1">
                <a:solidFill>
                  <a:schemeClr val="tx1">
                    <a:lumMod val="75000"/>
                    <a:lumOff val="25000"/>
                  </a:schemeClr>
                </a:solidFill>
              </a:rPr>
              <a:t>well</a:t>
            </a:r>
            <a:r>
              <a:rPr lang="it-IT" altLang="it-IT" sz="2200" b="1" dirty="0">
                <a:solidFill>
                  <a:schemeClr val="tx1">
                    <a:lumMod val="75000"/>
                    <a:lumOff val="25000"/>
                  </a:schemeClr>
                </a:solidFill>
              </a:rPr>
              <a:t> </a:t>
            </a:r>
            <a:r>
              <a:rPr lang="it-IT" altLang="it-IT" sz="2200" b="1" dirty="0" err="1">
                <a:solidFill>
                  <a:schemeClr val="tx1">
                    <a:lumMod val="75000"/>
                    <a:lumOff val="25000"/>
                  </a:schemeClr>
                </a:solidFill>
              </a:rPr>
              <a:t>as</a:t>
            </a:r>
            <a:r>
              <a:rPr lang="it-IT" altLang="it-IT" sz="2200" b="1" dirty="0">
                <a:solidFill>
                  <a:schemeClr val="tx1">
                    <a:lumMod val="75000"/>
                    <a:lumOff val="25000"/>
                  </a:schemeClr>
                </a:solidFill>
              </a:rPr>
              <a:t> wild and </a:t>
            </a:r>
            <a:r>
              <a:rPr lang="it-IT" altLang="it-IT" sz="2200" b="1" dirty="0" err="1">
                <a:solidFill>
                  <a:schemeClr val="tx1">
                    <a:lumMod val="75000"/>
                    <a:lumOff val="25000"/>
                  </a:schemeClr>
                </a:solidFill>
              </a:rPr>
              <a:t>cultivated</a:t>
            </a:r>
            <a:r>
              <a:rPr lang="it-IT" altLang="it-IT" sz="2200" b="1" dirty="0">
                <a:solidFill>
                  <a:schemeClr val="tx1">
                    <a:lumMod val="75000"/>
                    <a:lumOff val="25000"/>
                  </a:schemeClr>
                </a:solidFill>
              </a:rPr>
              <a:t> rosacee </a:t>
            </a:r>
            <a:r>
              <a:rPr lang="it-IT" altLang="it-IT" sz="2200" b="1" dirty="0" err="1">
                <a:solidFill>
                  <a:schemeClr val="tx1">
                    <a:lumMod val="75000"/>
                    <a:lumOff val="25000"/>
                  </a:schemeClr>
                </a:solidFill>
              </a:rPr>
              <a:t>eg</a:t>
            </a:r>
            <a:r>
              <a:rPr lang="it-IT" altLang="it-IT" sz="2200" b="1" dirty="0">
                <a:solidFill>
                  <a:schemeClr val="tx1">
                    <a:lumMod val="75000"/>
                    <a:lumOff val="25000"/>
                  </a:schemeClr>
                </a:solidFill>
              </a:rPr>
              <a:t>. </a:t>
            </a:r>
            <a:r>
              <a:rPr lang="it-IT" altLang="it-IT" sz="2200" b="1" dirty="0" err="1">
                <a:solidFill>
                  <a:schemeClr val="tx1">
                    <a:lumMod val="75000"/>
                    <a:lumOff val="25000"/>
                  </a:schemeClr>
                </a:solidFill>
              </a:rPr>
              <a:t>Pyrus</a:t>
            </a:r>
            <a:r>
              <a:rPr lang="it-IT" altLang="it-IT" sz="2200" b="1" dirty="0">
                <a:solidFill>
                  <a:schemeClr val="tx1">
                    <a:lumMod val="75000"/>
                    <a:lumOff val="25000"/>
                  </a:schemeClr>
                </a:solidFill>
              </a:rPr>
              <a:t> </a:t>
            </a:r>
            <a:r>
              <a:rPr lang="it-IT" altLang="it-IT" sz="2200" b="1" dirty="0" err="1">
                <a:solidFill>
                  <a:schemeClr val="tx1">
                    <a:lumMod val="75000"/>
                    <a:lumOff val="25000"/>
                  </a:schemeClr>
                </a:solidFill>
              </a:rPr>
              <a:t>sp</a:t>
            </a:r>
            <a:r>
              <a:rPr lang="it-IT" altLang="it-IT" sz="2200" b="1" dirty="0">
                <a:solidFill>
                  <a:schemeClr val="tx1">
                    <a:lumMod val="75000"/>
                    <a:lumOff val="25000"/>
                  </a:schemeClr>
                </a:solidFill>
              </a:rPr>
              <a:t>. and </a:t>
            </a:r>
            <a:r>
              <a:rPr lang="it-IT" altLang="it-IT" sz="2200" b="1" dirty="0" err="1">
                <a:solidFill>
                  <a:schemeClr val="tx1">
                    <a:lumMod val="75000"/>
                    <a:lumOff val="25000"/>
                  </a:schemeClr>
                </a:solidFill>
              </a:rPr>
              <a:t>Malus</a:t>
            </a:r>
            <a:r>
              <a:rPr lang="it-IT" altLang="it-IT" sz="2200" b="1" dirty="0">
                <a:solidFill>
                  <a:schemeClr val="tx1">
                    <a:lumMod val="75000"/>
                    <a:lumOff val="25000"/>
                  </a:schemeClr>
                </a:solidFill>
              </a:rPr>
              <a:t> </a:t>
            </a:r>
            <a:r>
              <a:rPr lang="it-IT" altLang="it-IT" sz="2200" b="1" dirty="0" err="1">
                <a:solidFill>
                  <a:schemeClr val="tx1">
                    <a:lumMod val="75000"/>
                    <a:lumOff val="25000"/>
                  </a:schemeClr>
                </a:solidFill>
              </a:rPr>
              <a:t>sp</a:t>
            </a:r>
            <a:r>
              <a:rPr lang="it-IT" altLang="it-IT" sz="2200" b="1" dirty="0">
                <a:solidFill>
                  <a:schemeClr val="tx1">
                    <a:lumMod val="75000"/>
                    <a:lumOff val="25000"/>
                  </a:schemeClr>
                </a:solidFill>
              </a:rPr>
              <a:t>.</a:t>
            </a:r>
          </a:p>
          <a:p>
            <a:endParaRPr lang="it-IT" altLang="it-IT" sz="2200" b="1" dirty="0">
              <a:solidFill>
                <a:schemeClr val="tx1">
                  <a:lumMod val="75000"/>
                  <a:lumOff val="25000"/>
                </a:schemeClr>
              </a:solidFill>
            </a:endParaRPr>
          </a:p>
          <a:p>
            <a:r>
              <a:rPr lang="it-IT" sz="2200" b="1" i="1" dirty="0">
                <a:solidFill>
                  <a:srgbClr val="6671B2"/>
                </a:solidFill>
              </a:rPr>
              <a:t>Rosalia alpina </a:t>
            </a:r>
            <a:r>
              <a:rPr lang="it-IT" sz="2200" b="1" i="1" dirty="0">
                <a:solidFill>
                  <a:schemeClr val="tx1">
                    <a:lumMod val="75000"/>
                    <a:lumOff val="25000"/>
                  </a:schemeClr>
                </a:solidFill>
              </a:rPr>
              <a:t>: </a:t>
            </a:r>
            <a:r>
              <a:rPr lang="en-GB" sz="2200" b="1" dirty="0">
                <a:solidFill>
                  <a:schemeClr val="tx1">
                    <a:lumMod val="75000"/>
                    <a:lumOff val="25000"/>
                  </a:schemeClr>
                </a:solidFill>
              </a:rPr>
              <a:t>sunlit</a:t>
            </a:r>
            <a:r>
              <a:rPr lang="it-IT" sz="2200" b="1" dirty="0">
                <a:solidFill>
                  <a:schemeClr val="tx1">
                    <a:lumMod val="75000"/>
                    <a:lumOff val="25000"/>
                  </a:schemeClr>
                </a:solidFill>
              </a:rPr>
              <a:t> </a:t>
            </a:r>
            <a:r>
              <a:rPr lang="it-IT" sz="2200" b="1" dirty="0" err="1">
                <a:solidFill>
                  <a:schemeClr val="tx1">
                    <a:lumMod val="75000"/>
                    <a:lumOff val="25000"/>
                  </a:schemeClr>
                </a:solidFill>
              </a:rPr>
              <a:t>areas</a:t>
            </a:r>
            <a:r>
              <a:rPr lang="it-IT" sz="2200" b="1" dirty="0">
                <a:solidFill>
                  <a:schemeClr val="tx1">
                    <a:lumMod val="75000"/>
                    <a:lumOff val="25000"/>
                  </a:schemeClr>
                </a:solidFill>
              </a:rPr>
              <a:t> with an </a:t>
            </a:r>
            <a:r>
              <a:rPr lang="it-IT" sz="2200" b="1" dirty="0" err="1">
                <a:solidFill>
                  <a:schemeClr val="tx1">
                    <a:lumMod val="75000"/>
                    <a:lumOff val="25000"/>
                  </a:schemeClr>
                </a:solidFill>
              </a:rPr>
              <a:t>abundance</a:t>
            </a:r>
            <a:r>
              <a:rPr lang="it-IT" sz="2200" b="1" dirty="0">
                <a:solidFill>
                  <a:schemeClr val="tx1">
                    <a:lumMod val="75000"/>
                    <a:lumOff val="25000"/>
                  </a:schemeClr>
                </a:solidFill>
              </a:rPr>
              <a:t> of </a:t>
            </a:r>
            <a:r>
              <a:rPr lang="en-US" altLang="it-IT" sz="2200" b="1" dirty="0">
                <a:solidFill>
                  <a:schemeClr val="tx1">
                    <a:lumMod val="75000"/>
                    <a:lumOff val="25000"/>
                  </a:schemeClr>
                </a:solidFill>
              </a:rPr>
              <a:t>mature and decaying beech trees at various stages of deterioration.</a:t>
            </a:r>
            <a:endParaRPr lang="it-IT" sz="2000" dirty="0"/>
          </a:p>
          <a:p>
            <a:pPr marL="0" indent="0">
              <a:buNone/>
            </a:pPr>
            <a:r>
              <a:rPr lang="en-US" altLang="it-IT" sz="2200" b="1" dirty="0">
                <a:solidFill>
                  <a:schemeClr val="tx1">
                    <a:lumMod val="75000"/>
                    <a:lumOff val="25000"/>
                  </a:schemeClr>
                </a:solidFill>
              </a:rPr>
              <a:t>.</a:t>
            </a:r>
            <a:endParaRPr lang="it-IT" sz="2000" dirty="0"/>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124744"/>
            <a:ext cx="3574228" cy="476563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191491507"/>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12576" y="-15601"/>
            <a:ext cx="8229600" cy="1143000"/>
          </a:xfrm>
        </p:spPr>
        <p:txBody>
          <a:bodyPr/>
          <a:lstStyle/>
          <a:p>
            <a:r>
              <a:rPr lang="en-US" sz="3500" b="1" dirty="0">
                <a:solidFill>
                  <a:srgbClr val="6671B2"/>
                </a:solidFill>
              </a:rPr>
              <a:t>HABITAT - lentic and lotic waters</a:t>
            </a:r>
            <a:endParaRPr lang="it-IT" sz="3500" dirty="0"/>
          </a:p>
        </p:txBody>
      </p:sp>
      <p:sp>
        <p:nvSpPr>
          <p:cNvPr id="3" name="Segnaposto contenuto 2"/>
          <p:cNvSpPr>
            <a:spLocks noGrp="1"/>
          </p:cNvSpPr>
          <p:nvPr>
            <p:ph idx="1"/>
          </p:nvPr>
        </p:nvSpPr>
        <p:spPr>
          <a:xfrm>
            <a:off x="4355976" y="1052736"/>
            <a:ext cx="4536504" cy="4525963"/>
          </a:xfrm>
        </p:spPr>
        <p:txBody>
          <a:bodyPr/>
          <a:lstStyle/>
          <a:p>
            <a:r>
              <a:rPr lang="it-IT" altLang="it-IT" sz="2300" b="1" i="1" dirty="0" err="1">
                <a:solidFill>
                  <a:srgbClr val="EEC216"/>
                </a:solidFill>
                <a:cs typeface="Arial" pitchFamily="34" charset="0"/>
              </a:rPr>
              <a:t>Graphoderus</a:t>
            </a:r>
            <a:r>
              <a:rPr lang="it-IT" altLang="it-IT" sz="2300" b="1" i="1" dirty="0">
                <a:solidFill>
                  <a:srgbClr val="EEC216"/>
                </a:solidFill>
                <a:cs typeface="Arial" pitchFamily="34" charset="0"/>
              </a:rPr>
              <a:t> </a:t>
            </a:r>
            <a:r>
              <a:rPr lang="it-IT" altLang="it-IT" sz="2300" b="1" i="1" dirty="0" err="1">
                <a:solidFill>
                  <a:srgbClr val="EEC216"/>
                </a:solidFill>
                <a:cs typeface="Arial" pitchFamily="34" charset="0"/>
              </a:rPr>
              <a:t>bilineatus</a:t>
            </a:r>
            <a:r>
              <a:rPr lang="it-IT" altLang="it-IT" sz="2300" b="1" i="1" dirty="0">
                <a:solidFill>
                  <a:srgbClr val="EEC216"/>
                </a:solidFill>
                <a:cs typeface="Arial" pitchFamily="34" charset="0"/>
              </a:rPr>
              <a:t> </a:t>
            </a:r>
            <a:r>
              <a:rPr lang="it-IT" altLang="it-IT" sz="2300" b="1" i="1" dirty="0">
                <a:solidFill>
                  <a:schemeClr val="tx1">
                    <a:lumMod val="75000"/>
                    <a:lumOff val="25000"/>
                  </a:schemeClr>
                </a:solidFill>
                <a:cs typeface="Arial" pitchFamily="34" charset="0"/>
              </a:rPr>
              <a:t>: </a:t>
            </a:r>
            <a:br>
              <a:rPr lang="it-IT" altLang="it-IT" sz="2300" b="1" i="1" dirty="0">
                <a:solidFill>
                  <a:schemeClr val="tx1">
                    <a:lumMod val="75000"/>
                    <a:lumOff val="25000"/>
                  </a:schemeClr>
                </a:solidFill>
                <a:cs typeface="Arial" pitchFamily="34" charset="0"/>
              </a:rPr>
            </a:br>
            <a:r>
              <a:rPr lang="en-US" altLang="it-IT" sz="2300" b="1" dirty="0">
                <a:solidFill>
                  <a:schemeClr val="tx1">
                    <a:lumMod val="75000"/>
                    <a:lumOff val="25000"/>
                  </a:schemeClr>
                </a:solidFill>
              </a:rPr>
              <a:t>Large ponds or small perennial lakes of various types.  Including clean and clear water forest peats.</a:t>
            </a:r>
            <a:endParaRPr lang="it-IT" altLang="it-IT" sz="2300" b="1" dirty="0">
              <a:solidFill>
                <a:schemeClr val="tx1">
                  <a:lumMod val="75000"/>
                  <a:lumOff val="25000"/>
                </a:schemeClr>
              </a:solidFill>
            </a:endParaRPr>
          </a:p>
          <a:p>
            <a:endParaRPr lang="it-IT" altLang="it-IT" sz="2300" b="1" i="1" dirty="0">
              <a:solidFill>
                <a:srgbClr val="53A044"/>
              </a:solidFill>
              <a:cs typeface="Arial" pitchFamily="34" charset="0"/>
            </a:endParaRPr>
          </a:p>
          <a:p>
            <a:r>
              <a:rPr lang="it-IT" altLang="it-IT" sz="2300" b="1" i="1" dirty="0" err="1">
                <a:solidFill>
                  <a:srgbClr val="53A044"/>
                </a:solidFill>
                <a:cs typeface="Arial" pitchFamily="34" charset="0"/>
              </a:rPr>
              <a:t>Coenagrion</a:t>
            </a:r>
            <a:r>
              <a:rPr lang="it-IT" altLang="it-IT" sz="2300" b="1" i="1" dirty="0">
                <a:solidFill>
                  <a:srgbClr val="53A044"/>
                </a:solidFill>
                <a:cs typeface="Arial" pitchFamily="34" charset="0"/>
              </a:rPr>
              <a:t> mercuriale </a:t>
            </a:r>
            <a:r>
              <a:rPr lang="it-IT" altLang="it-IT" sz="2300" b="1" i="1" dirty="0">
                <a:solidFill>
                  <a:schemeClr val="tx1">
                    <a:lumMod val="75000"/>
                    <a:lumOff val="25000"/>
                  </a:schemeClr>
                </a:solidFill>
                <a:cs typeface="Arial" pitchFamily="34" charset="0"/>
              </a:rPr>
              <a:t>: </a:t>
            </a:r>
            <a:br>
              <a:rPr lang="it-IT" altLang="it-IT" sz="2300" b="1" i="1" dirty="0">
                <a:solidFill>
                  <a:schemeClr val="tx1">
                    <a:lumMod val="75000"/>
                    <a:lumOff val="25000"/>
                  </a:schemeClr>
                </a:solidFill>
                <a:cs typeface="Arial" pitchFamily="34" charset="0"/>
              </a:rPr>
            </a:br>
            <a:r>
              <a:rPr lang="en-US" altLang="it-IT" sz="2300" b="1" dirty="0">
                <a:solidFill>
                  <a:schemeClr val="tx1">
                    <a:lumMod val="75000"/>
                    <a:lumOff val="25000"/>
                  </a:schemeClr>
                </a:solidFill>
              </a:rPr>
              <a:t>spawning sites require abundant riparian vegetation: clear  water streams surrounded by at least 50 </a:t>
            </a:r>
            <a:r>
              <a:rPr lang="en-US" altLang="it-IT" sz="2300" b="1" dirty="0" err="1">
                <a:solidFill>
                  <a:schemeClr val="tx1">
                    <a:lumMod val="75000"/>
                    <a:lumOff val="25000"/>
                  </a:schemeClr>
                </a:solidFill>
              </a:rPr>
              <a:t>metres</a:t>
            </a:r>
            <a:r>
              <a:rPr lang="en-US" altLang="it-IT" sz="2300" b="1" dirty="0">
                <a:solidFill>
                  <a:schemeClr val="tx1">
                    <a:lumMod val="75000"/>
                    <a:lumOff val="25000"/>
                  </a:schemeClr>
                </a:solidFill>
              </a:rPr>
              <a:t> of natural grasslands.</a:t>
            </a:r>
            <a:endParaRPr lang="it-IT" sz="2000" dirty="0"/>
          </a:p>
        </p:txBody>
      </p:sp>
      <p:pic>
        <p:nvPicPr>
          <p:cNvPr id="5" name="Immagine 4"/>
          <p:cNvPicPr>
            <a:picLocks noChangeAspect="1"/>
          </p:cNvPicPr>
          <p:nvPr/>
        </p:nvPicPr>
        <p:blipFill rotWithShape="1">
          <a:blip r:embed="rId2" cstate="print">
            <a:extLst>
              <a:ext uri="{28A0092B-C50C-407E-A947-70E740481C1C}">
                <a14:useLocalDpi xmlns:a14="http://schemas.microsoft.com/office/drawing/2010/main" val="0"/>
              </a:ext>
            </a:extLst>
          </a:blip>
          <a:srcRect l="20075" r="24801"/>
          <a:stretch/>
        </p:blipFill>
        <p:spPr>
          <a:xfrm>
            <a:off x="41954" y="1268760"/>
            <a:ext cx="3985840" cy="450427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979099312"/>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418164"/>
            <a:ext cx="9144000" cy="1143000"/>
          </a:xfrm>
        </p:spPr>
        <p:txBody>
          <a:bodyPr/>
          <a:lstStyle/>
          <a:p>
            <a:pPr algn="l"/>
            <a:r>
              <a:rPr lang="it-IT" sz="2800" b="1" dirty="0">
                <a:solidFill>
                  <a:srgbClr val="6671B2"/>
                </a:solidFill>
              </a:rPr>
              <a:t>SPECIFIC OBJECTIVES OF THE PROJECT</a:t>
            </a:r>
            <a:endParaRPr lang="it-IT" sz="2800" dirty="0"/>
          </a:p>
        </p:txBody>
      </p:sp>
      <p:sp>
        <p:nvSpPr>
          <p:cNvPr id="3" name="Segnaposto contenuto 2"/>
          <p:cNvSpPr>
            <a:spLocks noGrp="1"/>
          </p:cNvSpPr>
          <p:nvPr>
            <p:ph idx="1"/>
          </p:nvPr>
        </p:nvSpPr>
        <p:spPr>
          <a:xfrm>
            <a:off x="-108520" y="1700808"/>
            <a:ext cx="8820472" cy="4525963"/>
          </a:xfrm>
        </p:spPr>
        <p:txBody>
          <a:bodyPr/>
          <a:lstStyle/>
          <a:p>
            <a:pPr marL="388620" algn="just">
              <a:spcBef>
                <a:spcPts val="800"/>
              </a:spcBef>
              <a:buClr>
                <a:schemeClr val="accent3"/>
              </a:buClr>
              <a:defRPr/>
            </a:pPr>
            <a:r>
              <a:rPr lang="en-US" sz="2000" b="1" dirty="0">
                <a:solidFill>
                  <a:schemeClr val="accent2">
                    <a:lumMod val="75000"/>
                  </a:schemeClr>
                </a:solidFill>
              </a:rPr>
              <a:t>Gather more data on the presence/absence, distribution and size of the residual  populations of the target species;</a:t>
            </a:r>
          </a:p>
          <a:p>
            <a:pPr marL="388620" algn="just">
              <a:spcBef>
                <a:spcPts val="1200"/>
              </a:spcBef>
              <a:buClr>
                <a:schemeClr val="accent3"/>
              </a:buClr>
              <a:defRPr/>
            </a:pPr>
            <a:r>
              <a:rPr lang="en-US" sz="2000" b="1" dirty="0">
                <a:solidFill>
                  <a:schemeClr val="accent2">
                    <a:lumMod val="75000"/>
                  </a:schemeClr>
                </a:solidFill>
              </a:rPr>
              <a:t>Expand the habitats of the residual populations, create new adequate habitats, and improve the ecological networks;</a:t>
            </a:r>
          </a:p>
          <a:p>
            <a:pPr marL="388620" algn="just">
              <a:spcBef>
                <a:spcPts val="1200"/>
              </a:spcBef>
              <a:buClr>
                <a:schemeClr val="accent3"/>
              </a:buClr>
              <a:defRPr/>
            </a:pPr>
            <a:r>
              <a:rPr lang="en-US" sz="2000" b="1" dirty="0">
                <a:solidFill>
                  <a:schemeClr val="accent2">
                    <a:lumMod val="75000"/>
                  </a:schemeClr>
                </a:solidFill>
              </a:rPr>
              <a:t>Ex-situ reproduction of </a:t>
            </a:r>
            <a:r>
              <a:rPr lang="en-US" sz="2000" b="1" i="1" dirty="0" err="1">
                <a:solidFill>
                  <a:schemeClr val="accent2">
                    <a:lumMod val="75000"/>
                  </a:schemeClr>
                </a:solidFill>
              </a:rPr>
              <a:t>Osmoderma</a:t>
            </a:r>
            <a:r>
              <a:rPr lang="en-US" sz="2000" b="1" i="1" dirty="0">
                <a:solidFill>
                  <a:schemeClr val="accent2">
                    <a:lumMod val="75000"/>
                  </a:schemeClr>
                </a:solidFill>
              </a:rPr>
              <a:t> </a:t>
            </a:r>
            <a:r>
              <a:rPr lang="en-US" sz="2000" b="1" i="1" dirty="0" err="1">
                <a:solidFill>
                  <a:schemeClr val="accent2">
                    <a:lumMod val="75000"/>
                  </a:schemeClr>
                </a:solidFill>
              </a:rPr>
              <a:t>eremita</a:t>
            </a:r>
            <a:r>
              <a:rPr lang="en-US" sz="2000" b="1" i="1" dirty="0">
                <a:solidFill>
                  <a:schemeClr val="accent2">
                    <a:lumMod val="75000"/>
                  </a:schemeClr>
                </a:solidFill>
              </a:rPr>
              <a:t> </a:t>
            </a:r>
            <a:r>
              <a:rPr lang="en-US" sz="2000" b="1" dirty="0">
                <a:solidFill>
                  <a:schemeClr val="accent2">
                    <a:lumMod val="75000"/>
                  </a:schemeClr>
                </a:solidFill>
              </a:rPr>
              <a:t>and </a:t>
            </a:r>
            <a:r>
              <a:rPr lang="en-US" sz="2000" b="1" i="1" dirty="0" err="1">
                <a:solidFill>
                  <a:schemeClr val="accent2">
                    <a:lumMod val="75000"/>
                  </a:schemeClr>
                </a:solidFill>
              </a:rPr>
              <a:t>Graphoderus</a:t>
            </a:r>
            <a:r>
              <a:rPr lang="en-US" sz="2000" b="1" i="1" dirty="0">
                <a:solidFill>
                  <a:schemeClr val="accent2">
                    <a:lumMod val="75000"/>
                  </a:schemeClr>
                </a:solidFill>
              </a:rPr>
              <a:t> </a:t>
            </a:r>
            <a:r>
              <a:rPr lang="en-US" sz="2000" b="1" i="1" dirty="0" err="1">
                <a:solidFill>
                  <a:schemeClr val="accent2">
                    <a:lumMod val="75000"/>
                  </a:schemeClr>
                </a:solidFill>
              </a:rPr>
              <a:t>bilineatus</a:t>
            </a:r>
            <a:r>
              <a:rPr lang="en-US" sz="2000" b="1" i="1" dirty="0">
                <a:solidFill>
                  <a:schemeClr val="accent2">
                    <a:lumMod val="75000"/>
                  </a:schemeClr>
                </a:solidFill>
              </a:rPr>
              <a:t>;</a:t>
            </a:r>
          </a:p>
          <a:p>
            <a:pPr marL="388620">
              <a:spcBef>
                <a:spcPts val="1200"/>
              </a:spcBef>
              <a:buClr>
                <a:schemeClr val="accent3"/>
              </a:buClr>
              <a:defRPr/>
            </a:pPr>
            <a:r>
              <a:rPr lang="en-US" sz="2000" b="1" dirty="0">
                <a:solidFill>
                  <a:schemeClr val="accent2">
                    <a:lumMod val="75000"/>
                  </a:schemeClr>
                </a:solidFill>
              </a:rPr>
              <a:t>Increase existing populations and populate new habitats;</a:t>
            </a:r>
            <a:endParaRPr lang="en-US" sz="2400" b="1" dirty="0">
              <a:solidFill>
                <a:schemeClr val="accent2">
                  <a:lumMod val="75000"/>
                </a:schemeClr>
              </a:solidFill>
            </a:endParaRPr>
          </a:p>
          <a:p>
            <a:pPr marL="45720" indent="0">
              <a:buClr>
                <a:schemeClr val="accent3"/>
              </a:buClr>
              <a:buNone/>
              <a:defRPr/>
            </a:pPr>
            <a:endParaRPr lang="en-US" sz="2400" dirty="0"/>
          </a:p>
          <a:p>
            <a:pPr marL="502920" indent="-457200">
              <a:buClr>
                <a:schemeClr val="accent3"/>
              </a:buClr>
              <a:buFont typeface="Arial" panose="020B0604020202020204" pitchFamily="34" charset="0"/>
              <a:buChar char="•"/>
              <a:defRPr/>
            </a:pPr>
            <a:endParaRPr lang="it-IT" sz="2800" dirty="0"/>
          </a:p>
          <a:p>
            <a:endParaRPr lang="it-IT" dirty="0"/>
          </a:p>
        </p:txBody>
      </p:sp>
    </p:spTree>
    <p:extLst>
      <p:ext uri="{BB962C8B-B14F-4D97-AF65-F5344CB8AC3E}">
        <p14:creationId xmlns:p14="http://schemas.microsoft.com/office/powerpoint/2010/main" val="678937284"/>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23528" y="1700808"/>
            <a:ext cx="8229600" cy="4525963"/>
          </a:xfrm>
        </p:spPr>
        <p:txBody>
          <a:bodyPr/>
          <a:lstStyle/>
          <a:p>
            <a:pPr marL="0">
              <a:spcBef>
                <a:spcPts val="1200"/>
              </a:spcBef>
              <a:buClr>
                <a:schemeClr val="accent3"/>
              </a:buClr>
              <a:defRPr/>
            </a:pPr>
            <a:r>
              <a:rPr lang="en-US" sz="2000" b="1" dirty="0">
                <a:solidFill>
                  <a:schemeClr val="accent2">
                    <a:lumMod val="75000"/>
                  </a:schemeClr>
                </a:solidFill>
              </a:rPr>
              <a:t>Develop a management plan and specific measures for conservation;</a:t>
            </a:r>
            <a:endParaRPr lang="it-IT" sz="2000" b="1" dirty="0">
              <a:solidFill>
                <a:schemeClr val="accent2">
                  <a:lumMod val="75000"/>
                </a:schemeClr>
              </a:solidFill>
            </a:endParaRPr>
          </a:p>
          <a:p>
            <a:pPr marL="0" algn="just">
              <a:spcBef>
                <a:spcPts val="1200"/>
              </a:spcBef>
              <a:buClr>
                <a:schemeClr val="accent3"/>
              </a:buClr>
              <a:defRPr/>
            </a:pPr>
            <a:r>
              <a:rPr lang="en-GB" sz="2000" b="1" dirty="0">
                <a:solidFill>
                  <a:schemeClr val="accent2">
                    <a:lumMod val="75000"/>
                  </a:schemeClr>
                </a:solidFill>
              </a:rPr>
              <a:t>Develop and disclose solutions aimed at actively involving farmers, operators and users of forest areas in all the RN2000 sites;</a:t>
            </a:r>
          </a:p>
          <a:p>
            <a:pPr marL="0" algn="just">
              <a:spcBef>
                <a:spcPts val="1200"/>
              </a:spcBef>
              <a:buClr>
                <a:schemeClr val="accent3"/>
              </a:buClr>
              <a:defRPr/>
            </a:pPr>
            <a:r>
              <a:rPr lang="en-US" sz="2000" b="1" dirty="0">
                <a:solidFill>
                  <a:schemeClr val="accent2">
                    <a:lumMod val="75000"/>
                  </a:schemeClr>
                </a:solidFill>
              </a:rPr>
              <a:t>Act on the threat factors that have caused these 4 species to become residual; factors resulting from human intervention, such as the destruction or alteration of their habitats resulting in the isolation of the few residual populations;</a:t>
            </a:r>
            <a:endParaRPr lang="en-GB" sz="2000" b="1" dirty="0">
              <a:solidFill>
                <a:schemeClr val="accent2">
                  <a:lumMod val="75000"/>
                </a:schemeClr>
              </a:solidFill>
            </a:endParaRPr>
          </a:p>
          <a:p>
            <a:pPr marL="0" algn="just">
              <a:spcBef>
                <a:spcPts val="1200"/>
              </a:spcBef>
              <a:buClr>
                <a:schemeClr val="accent3"/>
              </a:buClr>
              <a:defRPr/>
            </a:pPr>
            <a:r>
              <a:rPr lang="en-US" sz="2000" b="1" dirty="0">
                <a:solidFill>
                  <a:schemeClr val="accent2">
                    <a:lumMod val="75000"/>
                  </a:schemeClr>
                </a:solidFill>
              </a:rPr>
              <a:t>Improve the conservation status of the target insects by raising awareness </a:t>
            </a:r>
            <a:r>
              <a:rPr lang="en-GB" sz="2000" b="1" dirty="0">
                <a:solidFill>
                  <a:schemeClr val="accent2">
                    <a:lumMod val="75000"/>
                  </a:schemeClr>
                </a:solidFill>
              </a:rPr>
              <a:t>of the stakeholders </a:t>
            </a:r>
            <a:r>
              <a:rPr lang="en-US" sz="2000" b="1" dirty="0">
                <a:solidFill>
                  <a:schemeClr val="accent2">
                    <a:lumMod val="75000"/>
                  </a:schemeClr>
                </a:solidFill>
              </a:rPr>
              <a:t>on the importance of these species to our ecosystems. </a:t>
            </a:r>
            <a:endParaRPr lang="it-IT" sz="2000" b="1" dirty="0">
              <a:solidFill>
                <a:schemeClr val="accent2">
                  <a:lumMod val="75000"/>
                </a:schemeClr>
              </a:solidFill>
            </a:endParaRPr>
          </a:p>
          <a:p>
            <a:pPr marL="0" indent="0" algn="just">
              <a:spcBef>
                <a:spcPts val="1200"/>
              </a:spcBef>
              <a:buClr>
                <a:schemeClr val="accent3"/>
              </a:buClr>
              <a:buNone/>
              <a:defRPr/>
            </a:pPr>
            <a:endParaRPr lang="en-US" sz="2000" b="1" dirty="0">
              <a:solidFill>
                <a:schemeClr val="accent2">
                  <a:lumMod val="75000"/>
                </a:schemeClr>
              </a:solidFill>
            </a:endParaRPr>
          </a:p>
          <a:p>
            <a:pPr marL="0" algn="just">
              <a:spcBef>
                <a:spcPts val="1200"/>
              </a:spcBef>
              <a:buClr>
                <a:schemeClr val="accent3"/>
              </a:buClr>
              <a:defRPr/>
            </a:pPr>
            <a:endParaRPr lang="en-GB" sz="2000" b="1" dirty="0">
              <a:solidFill>
                <a:schemeClr val="accent2">
                  <a:lumMod val="75000"/>
                </a:schemeClr>
              </a:solidFill>
            </a:endParaRPr>
          </a:p>
          <a:p>
            <a:pPr marL="0" algn="just">
              <a:spcBef>
                <a:spcPts val="1200"/>
              </a:spcBef>
              <a:buClr>
                <a:schemeClr val="accent3"/>
              </a:buClr>
              <a:defRPr/>
            </a:pPr>
            <a:endParaRPr lang="en-GB" sz="2000" b="1" dirty="0">
              <a:solidFill>
                <a:schemeClr val="accent2">
                  <a:lumMod val="75000"/>
                </a:schemeClr>
              </a:solidFill>
            </a:endParaRPr>
          </a:p>
          <a:p>
            <a:pPr marL="0" indent="0">
              <a:buNone/>
            </a:pPr>
            <a:endParaRPr lang="en-GB" noProof="0" dirty="0"/>
          </a:p>
        </p:txBody>
      </p:sp>
      <p:sp>
        <p:nvSpPr>
          <p:cNvPr id="5" name="Titolo 4"/>
          <p:cNvSpPr>
            <a:spLocks noGrp="1"/>
          </p:cNvSpPr>
          <p:nvPr>
            <p:ph type="title"/>
          </p:nvPr>
        </p:nvSpPr>
        <p:spPr>
          <a:xfrm>
            <a:off x="-468560" y="620688"/>
            <a:ext cx="8229600" cy="1143000"/>
          </a:xfrm>
        </p:spPr>
        <p:txBody>
          <a:bodyPr/>
          <a:lstStyle/>
          <a:p>
            <a:pPr lvl="0" eaLnBrk="1" hangingPunct="1"/>
            <a:r>
              <a:rPr lang="it-IT" sz="3200" b="1" dirty="0">
                <a:solidFill>
                  <a:srgbClr val="6671B2"/>
                </a:solidFill>
                <a:latin typeface="Calibri" pitchFamily="34" charset="0"/>
                <a:ea typeface="+mn-ea"/>
                <a:cs typeface="+mn-cs"/>
              </a:rPr>
              <a:t>SPECIFIC OBJECTIVES OF THE PROJECT</a:t>
            </a:r>
            <a:r>
              <a:rPr lang="it-IT" sz="3600" b="1" dirty="0">
                <a:solidFill>
                  <a:srgbClr val="6671B2"/>
                </a:solidFill>
                <a:latin typeface="Calibri" pitchFamily="34" charset="0"/>
                <a:ea typeface="+mn-ea"/>
                <a:cs typeface="+mn-cs"/>
              </a:rPr>
              <a:t/>
            </a:r>
            <a:br>
              <a:rPr lang="it-IT" sz="3600" b="1" dirty="0">
                <a:solidFill>
                  <a:srgbClr val="6671B2"/>
                </a:solidFill>
                <a:latin typeface="Calibri" pitchFamily="34" charset="0"/>
                <a:ea typeface="+mn-ea"/>
                <a:cs typeface="+mn-cs"/>
              </a:rPr>
            </a:br>
            <a:r>
              <a:rPr lang="it-IT" sz="3600" dirty="0">
                <a:solidFill>
                  <a:srgbClr val="0070C0"/>
                </a:solidFill>
                <a:latin typeface="Calibri" pitchFamily="34" charset="0"/>
                <a:ea typeface="+mn-ea"/>
                <a:cs typeface="+mn-cs"/>
              </a:rPr>
              <a:t/>
            </a:r>
            <a:br>
              <a:rPr lang="it-IT" sz="3600" dirty="0">
                <a:solidFill>
                  <a:srgbClr val="0070C0"/>
                </a:solidFill>
                <a:latin typeface="Calibri" pitchFamily="34" charset="0"/>
                <a:ea typeface="+mn-ea"/>
                <a:cs typeface="+mn-cs"/>
              </a:rPr>
            </a:br>
            <a:endParaRPr lang="it-IT" dirty="0"/>
          </a:p>
        </p:txBody>
      </p:sp>
    </p:spTree>
    <p:extLst>
      <p:ext uri="{BB962C8B-B14F-4D97-AF65-F5344CB8AC3E}">
        <p14:creationId xmlns:p14="http://schemas.microsoft.com/office/powerpoint/2010/main" val="433951540"/>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olo 1"/>
          <p:cNvSpPr>
            <a:spLocks noGrp="1"/>
          </p:cNvSpPr>
          <p:nvPr>
            <p:ph type="title"/>
          </p:nvPr>
        </p:nvSpPr>
        <p:spPr>
          <a:xfrm>
            <a:off x="-2340768" y="-149342"/>
            <a:ext cx="8229600" cy="1143000"/>
          </a:xfrm>
        </p:spPr>
        <p:txBody>
          <a:bodyPr/>
          <a:lstStyle/>
          <a:p>
            <a:r>
              <a:rPr lang="en-GB" sz="3500" b="1" noProof="0" dirty="0">
                <a:solidFill>
                  <a:srgbClr val="6671B2"/>
                </a:solidFill>
              </a:rPr>
              <a:t>MONITORING</a:t>
            </a:r>
            <a:endParaRPr lang="en-GB" sz="3500" noProof="0" dirty="0"/>
          </a:p>
        </p:txBody>
      </p:sp>
      <p:sp>
        <p:nvSpPr>
          <p:cNvPr id="5" name="Segnaposto contenuto 2"/>
          <p:cNvSpPr>
            <a:spLocks noGrp="1"/>
          </p:cNvSpPr>
          <p:nvPr>
            <p:ph idx="1"/>
          </p:nvPr>
        </p:nvSpPr>
        <p:spPr>
          <a:xfrm>
            <a:off x="4211960" y="980728"/>
            <a:ext cx="4680520" cy="4525963"/>
          </a:xfrm>
        </p:spPr>
        <p:txBody>
          <a:bodyPr/>
          <a:lstStyle/>
          <a:p>
            <a:r>
              <a:rPr lang="en-GB" sz="2200" dirty="0">
                <a:solidFill>
                  <a:schemeClr val="accent2">
                    <a:lumMod val="75000"/>
                  </a:schemeClr>
                </a:solidFill>
              </a:rPr>
              <a:t>The study of different habitats and</a:t>
            </a:r>
            <a:r>
              <a:rPr lang="en-GB" sz="2200" noProof="0" dirty="0">
                <a:solidFill>
                  <a:schemeClr val="accent2">
                    <a:lumMod val="75000"/>
                  </a:schemeClr>
                </a:solidFill>
                <a:latin typeface="+mj-lt"/>
              </a:rPr>
              <a:t> different monitoring methods </a:t>
            </a:r>
            <a:r>
              <a:rPr lang="en-GB" sz="2200" dirty="0">
                <a:solidFill>
                  <a:schemeClr val="accent2">
                    <a:lumMod val="75000"/>
                  </a:schemeClr>
                </a:solidFill>
              </a:rPr>
              <a:t>are required for each of the four target species of insects  </a:t>
            </a:r>
            <a:endParaRPr lang="en-GB" sz="2200" noProof="0" dirty="0">
              <a:solidFill>
                <a:schemeClr val="accent2">
                  <a:lumMod val="75000"/>
                </a:schemeClr>
              </a:solidFill>
              <a:latin typeface="+mj-lt"/>
            </a:endParaRPr>
          </a:p>
          <a:p>
            <a:r>
              <a:rPr lang="en-GB" sz="2200" noProof="0" dirty="0">
                <a:solidFill>
                  <a:schemeClr val="accent2">
                    <a:lumMod val="75000"/>
                  </a:schemeClr>
                </a:solidFill>
                <a:latin typeface="+mj-lt"/>
              </a:rPr>
              <a:t>Each </a:t>
            </a:r>
            <a:r>
              <a:rPr lang="en-GB" sz="2200" dirty="0">
                <a:solidFill>
                  <a:schemeClr val="accent2">
                    <a:lumMod val="75000"/>
                  </a:schemeClr>
                </a:solidFill>
                <a:latin typeface="+mj-lt"/>
              </a:rPr>
              <a:t>species required a monitoring protocol  to</a:t>
            </a:r>
            <a:r>
              <a:rPr lang="en-GB" sz="2200" noProof="0" dirty="0">
                <a:solidFill>
                  <a:schemeClr val="accent2">
                    <a:lumMod val="75000"/>
                  </a:schemeClr>
                </a:solidFill>
                <a:latin typeface="+mj-lt"/>
              </a:rPr>
              <a:t> measure the trunks and their cavities, to check inside the cavities,  to count the dragonfly and beetle target specimens, to mark them, using tools such as entomological screening for aquatic insects, traps for insects, live traps for saproxylic insects</a:t>
            </a:r>
            <a:endParaRPr lang="en-GB" noProof="0" dirty="0">
              <a:solidFill>
                <a:schemeClr val="accent2">
                  <a:lumMod val="75000"/>
                </a:schemeClr>
              </a:solidFill>
            </a:endParaRPr>
          </a:p>
        </p:txBody>
      </p:sp>
      <p:grpSp>
        <p:nvGrpSpPr>
          <p:cNvPr id="7" name="Group 18"/>
          <p:cNvGrpSpPr/>
          <p:nvPr/>
        </p:nvGrpSpPr>
        <p:grpSpPr>
          <a:xfrm>
            <a:off x="251520" y="974234"/>
            <a:ext cx="3960440" cy="4831029"/>
            <a:chOff x="4932040" y="1977530"/>
            <a:chExt cx="3631484" cy="4177604"/>
          </a:xfrm>
        </p:grpSpPr>
        <p:grpSp>
          <p:nvGrpSpPr>
            <p:cNvPr id="8" name="Group 14"/>
            <p:cNvGrpSpPr/>
            <p:nvPr/>
          </p:nvGrpSpPr>
          <p:grpSpPr>
            <a:xfrm>
              <a:off x="4932040" y="1977530"/>
              <a:ext cx="3631484" cy="4177604"/>
              <a:chOff x="4972964" y="1790206"/>
              <a:chExt cx="3631484" cy="4177604"/>
            </a:xfrm>
          </p:grpSpPr>
          <p:pic>
            <p:nvPicPr>
              <p:cNvPr id="10"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98316" y="4423181"/>
                <a:ext cx="1296144" cy="1087694"/>
              </a:xfrm>
              <a:prstGeom prst="rect">
                <a:avLst/>
              </a:prstGeom>
            </p:spPr>
          </p:pic>
          <p:pic>
            <p:nvPicPr>
              <p:cNvPr id="11"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72964" y="1790206"/>
                <a:ext cx="3631484" cy="2538282"/>
              </a:xfrm>
              <a:prstGeom prst="rect">
                <a:avLst/>
              </a:prstGeom>
            </p:spPr>
          </p:pic>
          <p:pic>
            <p:nvPicPr>
              <p:cNvPr id="12"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72965" y="4423182"/>
                <a:ext cx="2232248" cy="1544628"/>
              </a:xfrm>
              <a:prstGeom prst="rect">
                <a:avLst/>
              </a:prstGeom>
            </p:spPr>
          </p:pic>
        </p:grpSp>
        <p:sp>
          <p:nvSpPr>
            <p:cNvPr id="9" name="TextBox 13"/>
            <p:cNvSpPr txBox="1"/>
            <p:nvPr/>
          </p:nvSpPr>
          <p:spPr>
            <a:xfrm>
              <a:off x="4964863" y="5810291"/>
              <a:ext cx="1594016" cy="276999"/>
            </a:xfrm>
            <a:prstGeom prst="rect">
              <a:avLst/>
            </a:prstGeom>
            <a:noFill/>
          </p:spPr>
          <p:txBody>
            <a:bodyPr wrap="square" rtlCol="0">
              <a:spAutoFit/>
            </a:bodyPr>
            <a:lstStyle/>
            <a:p>
              <a:r>
                <a:rPr lang="it-IT" sz="1200" dirty="0">
                  <a:solidFill>
                    <a:schemeClr val="bg1"/>
                  </a:solidFill>
                </a:rPr>
                <a:t>Crevalcore</a:t>
              </a:r>
            </a:p>
          </p:txBody>
        </p:sp>
      </p:grpSp>
    </p:spTree>
    <p:extLst>
      <p:ext uri="{BB962C8B-B14F-4D97-AF65-F5344CB8AC3E}">
        <p14:creationId xmlns:p14="http://schemas.microsoft.com/office/powerpoint/2010/main" val="3617454564"/>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0933" y="1464137"/>
            <a:ext cx="8949680" cy="1143000"/>
          </a:xfrm>
        </p:spPr>
        <p:txBody>
          <a:bodyPr/>
          <a:lstStyle/>
          <a:p>
            <a:r>
              <a:rPr lang="en-GB" sz="3600" b="1" noProof="0" dirty="0">
                <a:solidFill>
                  <a:srgbClr val="6671B2"/>
                </a:solidFill>
                <a:latin typeface="+mn-lt"/>
              </a:rPr>
              <a:t>VOLUNTEERING</a:t>
            </a:r>
          </a:p>
        </p:txBody>
      </p:sp>
      <p:sp>
        <p:nvSpPr>
          <p:cNvPr id="3" name="Segnaposto contenuto 2"/>
          <p:cNvSpPr>
            <a:spLocks noGrp="1"/>
          </p:cNvSpPr>
          <p:nvPr>
            <p:ph idx="1"/>
          </p:nvPr>
        </p:nvSpPr>
        <p:spPr>
          <a:xfrm>
            <a:off x="323528" y="1988840"/>
            <a:ext cx="8712968" cy="4525963"/>
          </a:xfrm>
        </p:spPr>
        <p:txBody>
          <a:bodyPr/>
          <a:lstStyle/>
          <a:p>
            <a:pPr marL="0" indent="0" algn="ctr" eaLnBrk="1" fontAlgn="auto" hangingPunct="1">
              <a:spcAft>
                <a:spcPts val="0"/>
              </a:spcAft>
              <a:buClr>
                <a:schemeClr val="accent3"/>
              </a:buClr>
              <a:buNone/>
              <a:defRPr/>
            </a:pPr>
            <a:endParaRPr lang="en-GB" sz="2000" b="1" noProof="0" dirty="0"/>
          </a:p>
          <a:p>
            <a:pPr marL="0" indent="0" algn="ctr" eaLnBrk="1" fontAlgn="auto" hangingPunct="1">
              <a:spcAft>
                <a:spcPts val="0"/>
              </a:spcAft>
              <a:buClr>
                <a:schemeClr val="accent3"/>
              </a:buClr>
              <a:buNone/>
              <a:defRPr/>
            </a:pPr>
            <a:endParaRPr lang="en-GB" sz="2000" b="1" noProof="0" dirty="0"/>
          </a:p>
          <a:p>
            <a:pPr marL="0" indent="0" algn="ctr" eaLnBrk="1" fontAlgn="auto" hangingPunct="1">
              <a:spcAft>
                <a:spcPts val="0"/>
              </a:spcAft>
              <a:buClr>
                <a:schemeClr val="accent3"/>
              </a:buClr>
              <a:buNone/>
              <a:defRPr/>
            </a:pPr>
            <a:r>
              <a:rPr lang="en-GB" sz="2000" b="1" noProof="0" dirty="0"/>
              <a:t>The project trains about 30 volunteers to help the staff to :</a:t>
            </a:r>
          </a:p>
          <a:p>
            <a:pPr marL="0" indent="0" algn="ctr" eaLnBrk="1" fontAlgn="auto" hangingPunct="1">
              <a:spcAft>
                <a:spcPts val="0"/>
              </a:spcAft>
              <a:buClr>
                <a:schemeClr val="accent3"/>
              </a:buClr>
              <a:buNone/>
              <a:defRPr/>
            </a:pPr>
            <a:endParaRPr lang="en-GB" sz="2000" b="1" noProof="0" dirty="0"/>
          </a:p>
          <a:p>
            <a:pPr eaLnBrk="1" fontAlgn="auto" hangingPunct="1">
              <a:spcAft>
                <a:spcPts val="0"/>
              </a:spcAft>
              <a:buClr>
                <a:schemeClr val="accent3"/>
              </a:buClr>
              <a:buFontTx/>
              <a:buChar char="-"/>
              <a:defRPr/>
            </a:pPr>
            <a:r>
              <a:rPr lang="en-GB" sz="2000" b="1" noProof="0" dirty="0"/>
              <a:t>Monitor species and their habitats</a:t>
            </a:r>
          </a:p>
          <a:p>
            <a:pPr eaLnBrk="1" fontAlgn="auto" hangingPunct="1">
              <a:spcAft>
                <a:spcPts val="0"/>
              </a:spcAft>
              <a:buClr>
                <a:schemeClr val="accent3"/>
              </a:buClr>
              <a:buFontTx/>
              <a:buChar char="-"/>
              <a:defRPr/>
            </a:pPr>
            <a:r>
              <a:rPr lang="en-GB" sz="2000" b="1" dirty="0"/>
              <a:t>Create new habitats</a:t>
            </a:r>
            <a:endParaRPr lang="en-GB" sz="2000" b="1" noProof="0" dirty="0"/>
          </a:p>
          <a:p>
            <a:pPr eaLnBrk="1" fontAlgn="auto" hangingPunct="1">
              <a:spcAft>
                <a:spcPts val="0"/>
              </a:spcAft>
              <a:buClr>
                <a:schemeClr val="accent3"/>
              </a:buClr>
              <a:buFontTx/>
              <a:buChar char="-"/>
              <a:defRPr/>
            </a:pPr>
            <a:r>
              <a:rPr lang="en-GB" sz="2000" b="1" noProof="0" dirty="0"/>
              <a:t>Work in captive breeding sites</a:t>
            </a:r>
          </a:p>
          <a:p>
            <a:pPr eaLnBrk="1" fontAlgn="auto" hangingPunct="1">
              <a:spcAft>
                <a:spcPts val="0"/>
              </a:spcAft>
              <a:buClr>
                <a:schemeClr val="accent3"/>
              </a:buClr>
              <a:buFontTx/>
              <a:buChar char="-"/>
              <a:defRPr/>
            </a:pPr>
            <a:r>
              <a:rPr lang="en-GB" sz="2000" b="1" noProof="0" dirty="0"/>
              <a:t>Create awareness among the public (</a:t>
            </a:r>
            <a:r>
              <a:rPr lang="en-GB" sz="2000" b="1" noProof="0" dirty="0" err="1"/>
              <a:t>EREMITA</a:t>
            </a:r>
            <a:r>
              <a:rPr lang="en-GB" sz="2000" b="1" noProof="0" dirty="0"/>
              <a:t> tour Action E7)</a:t>
            </a:r>
            <a:endParaRPr lang="en-GB" sz="2000" noProof="0" dirty="0"/>
          </a:p>
          <a:p>
            <a:pPr eaLnBrk="1" fontAlgn="auto" hangingPunct="1">
              <a:spcAft>
                <a:spcPts val="0"/>
              </a:spcAft>
              <a:buClr>
                <a:schemeClr val="accent3"/>
              </a:buClr>
              <a:buFontTx/>
              <a:buChar char="-"/>
              <a:defRPr/>
            </a:pPr>
            <a:endParaRPr lang="it-IT" sz="2000" dirty="0"/>
          </a:p>
        </p:txBody>
      </p:sp>
      <p:pic>
        <p:nvPicPr>
          <p:cNvPr id="10242" name="Picture 2" descr="C:\Users\Biondi_M\Documents\A_documenti-lavoro\LIFE\LIFE_EREMITA\2016\manifestazione interesse volontari\volontariato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40" y="0"/>
            <a:ext cx="3551312" cy="1464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3866737"/>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692696" y="-130250"/>
            <a:ext cx="9073008" cy="1143000"/>
          </a:xfrm>
        </p:spPr>
        <p:txBody>
          <a:bodyPr/>
          <a:lstStyle/>
          <a:p>
            <a:r>
              <a:rPr lang="en-GB" sz="3500" b="1" noProof="0" dirty="0">
                <a:solidFill>
                  <a:srgbClr val="6671B2"/>
                </a:solidFill>
              </a:rPr>
              <a:t>Conservation</a:t>
            </a:r>
            <a:endParaRPr lang="en-GB" sz="3500" noProof="0" dirty="0"/>
          </a:p>
        </p:txBody>
      </p:sp>
      <p:sp>
        <p:nvSpPr>
          <p:cNvPr id="3" name="Segnaposto contenuto 2"/>
          <p:cNvSpPr>
            <a:spLocks noGrp="1"/>
          </p:cNvSpPr>
          <p:nvPr>
            <p:ph idx="1"/>
          </p:nvPr>
        </p:nvSpPr>
        <p:spPr>
          <a:xfrm>
            <a:off x="107504" y="1075024"/>
            <a:ext cx="5688632" cy="5184576"/>
          </a:xfrm>
        </p:spPr>
        <p:txBody>
          <a:bodyPr/>
          <a:lstStyle/>
          <a:p>
            <a:pPr>
              <a:spcBef>
                <a:spcPts val="1200"/>
              </a:spcBef>
            </a:pPr>
            <a:r>
              <a:rPr lang="en-GB" sz="2400" noProof="0" dirty="0">
                <a:solidFill>
                  <a:schemeClr val="accent2">
                    <a:lumMod val="75000"/>
                  </a:schemeClr>
                </a:solidFill>
              </a:rPr>
              <a:t>3 </a:t>
            </a:r>
            <a:r>
              <a:rPr lang="en-GB" sz="2400" i="1" noProof="0" dirty="0">
                <a:solidFill>
                  <a:schemeClr val="accent2">
                    <a:lumMod val="75000"/>
                  </a:schemeClr>
                </a:solidFill>
              </a:rPr>
              <a:t>ex situ </a:t>
            </a:r>
            <a:r>
              <a:rPr lang="en-GB" sz="2400" noProof="0" dirty="0">
                <a:solidFill>
                  <a:schemeClr val="accent2">
                    <a:lumMod val="75000"/>
                  </a:schemeClr>
                </a:solidFill>
              </a:rPr>
              <a:t>breeding sites for </a:t>
            </a:r>
            <a:r>
              <a:rPr lang="en-GB" sz="2400" i="1" noProof="0" dirty="0" err="1">
                <a:solidFill>
                  <a:schemeClr val="accent2">
                    <a:lumMod val="75000"/>
                  </a:schemeClr>
                </a:solidFill>
              </a:rPr>
              <a:t>Osmoderma</a:t>
            </a:r>
            <a:r>
              <a:rPr lang="en-GB" sz="2400" i="1" noProof="0" dirty="0">
                <a:solidFill>
                  <a:schemeClr val="accent2">
                    <a:lumMod val="75000"/>
                  </a:schemeClr>
                </a:solidFill>
              </a:rPr>
              <a:t> </a:t>
            </a:r>
            <a:r>
              <a:rPr lang="en-GB" sz="2400" noProof="0" dirty="0">
                <a:solidFill>
                  <a:schemeClr val="accent2">
                    <a:lumMod val="75000"/>
                  </a:schemeClr>
                </a:solidFill>
              </a:rPr>
              <a:t>and  </a:t>
            </a:r>
            <a:r>
              <a:rPr lang="en-GB" sz="2400" i="1" noProof="0" dirty="0">
                <a:solidFill>
                  <a:schemeClr val="accent2">
                    <a:lumMod val="75000"/>
                  </a:schemeClr>
                </a:solidFill>
              </a:rPr>
              <a:t>Graphoderus</a:t>
            </a:r>
            <a:r>
              <a:rPr lang="en-GB" sz="2400" noProof="0" dirty="0">
                <a:solidFill>
                  <a:schemeClr val="accent2">
                    <a:lumMod val="75000"/>
                  </a:schemeClr>
                </a:solidFill>
              </a:rPr>
              <a:t>: PNFC (Santa Sofia - FC), MAR (</a:t>
            </a:r>
            <a:r>
              <a:rPr lang="en-GB" sz="2400" noProof="0" dirty="0" err="1">
                <a:solidFill>
                  <a:schemeClr val="accent2">
                    <a:lumMod val="75000"/>
                  </a:schemeClr>
                </a:solidFill>
              </a:rPr>
              <a:t>Russi</a:t>
            </a:r>
            <a:r>
              <a:rPr lang="en-GB" sz="2400" noProof="0" dirty="0">
                <a:solidFill>
                  <a:schemeClr val="accent2">
                    <a:lumMod val="75000"/>
                  </a:schemeClr>
                </a:solidFill>
              </a:rPr>
              <a:t> - RA) and PNATE (</a:t>
            </a:r>
            <a:r>
              <a:rPr lang="en-GB" sz="2400" noProof="0" dirty="0" err="1">
                <a:solidFill>
                  <a:schemeClr val="accent2">
                    <a:lumMod val="75000"/>
                  </a:schemeClr>
                </a:solidFill>
              </a:rPr>
              <a:t>Ligonchio</a:t>
            </a:r>
            <a:r>
              <a:rPr lang="en-GB" sz="2400" noProof="0" dirty="0">
                <a:solidFill>
                  <a:schemeClr val="accent2">
                    <a:lumMod val="75000"/>
                  </a:schemeClr>
                </a:solidFill>
              </a:rPr>
              <a:t> - RE); </a:t>
            </a:r>
          </a:p>
          <a:p>
            <a:pPr>
              <a:spcBef>
                <a:spcPts val="1200"/>
              </a:spcBef>
            </a:pPr>
            <a:r>
              <a:rPr lang="en-GB" sz="2400" dirty="0">
                <a:solidFill>
                  <a:schemeClr val="accent2">
                    <a:lumMod val="75000"/>
                  </a:schemeClr>
                </a:solidFill>
              </a:rPr>
              <a:t>Numerous sites of in situ breeding for  </a:t>
            </a:r>
            <a:r>
              <a:rPr lang="en-GB" sz="2400" i="1" dirty="0" err="1">
                <a:solidFill>
                  <a:schemeClr val="accent2">
                    <a:lumMod val="75000"/>
                  </a:schemeClr>
                </a:solidFill>
              </a:rPr>
              <a:t>Osmoderma</a:t>
            </a:r>
            <a:r>
              <a:rPr lang="en-GB" sz="2400" dirty="0">
                <a:solidFill>
                  <a:schemeClr val="accent2">
                    <a:lumMod val="75000"/>
                  </a:schemeClr>
                </a:solidFill>
              </a:rPr>
              <a:t>  with  installation of wood boxes;</a:t>
            </a:r>
          </a:p>
          <a:p>
            <a:pPr>
              <a:spcBef>
                <a:spcPts val="1200"/>
              </a:spcBef>
            </a:pPr>
            <a:r>
              <a:rPr lang="en-GB" sz="2400" dirty="0">
                <a:solidFill>
                  <a:schemeClr val="accent2">
                    <a:lumMod val="75000"/>
                  </a:schemeClr>
                </a:solidFill>
              </a:rPr>
              <a:t>Transfer of </a:t>
            </a:r>
            <a:r>
              <a:rPr lang="en-GB" sz="2400" i="1" dirty="0" err="1">
                <a:solidFill>
                  <a:schemeClr val="accent2">
                    <a:lumMod val="75000"/>
                  </a:schemeClr>
                </a:solidFill>
              </a:rPr>
              <a:t>Coenagrion</a:t>
            </a:r>
            <a:r>
              <a:rPr lang="en-GB" sz="2400" dirty="0">
                <a:solidFill>
                  <a:schemeClr val="accent2">
                    <a:lumMod val="75000"/>
                  </a:schemeClr>
                </a:solidFill>
              </a:rPr>
              <a:t> to other suitable habitats; </a:t>
            </a:r>
          </a:p>
          <a:p>
            <a:pPr>
              <a:spcBef>
                <a:spcPts val="1200"/>
              </a:spcBef>
            </a:pPr>
            <a:r>
              <a:rPr lang="en-GB" sz="2400" dirty="0">
                <a:solidFill>
                  <a:schemeClr val="accent2">
                    <a:lumMod val="75000"/>
                  </a:schemeClr>
                </a:solidFill>
              </a:rPr>
              <a:t>Release  </a:t>
            </a:r>
            <a:r>
              <a:rPr lang="en-GB" sz="2400" i="1" dirty="0" err="1">
                <a:solidFill>
                  <a:schemeClr val="accent2">
                    <a:lumMod val="75000"/>
                  </a:schemeClr>
                </a:solidFill>
              </a:rPr>
              <a:t>Osmoderma</a:t>
            </a:r>
            <a:r>
              <a:rPr lang="en-GB" sz="2400" dirty="0">
                <a:solidFill>
                  <a:schemeClr val="accent2">
                    <a:lumMod val="75000"/>
                  </a:schemeClr>
                </a:solidFill>
              </a:rPr>
              <a:t> e </a:t>
            </a:r>
            <a:r>
              <a:rPr lang="en-GB" sz="2400" i="1" dirty="0" err="1">
                <a:solidFill>
                  <a:schemeClr val="accent2">
                    <a:lumMod val="75000"/>
                  </a:schemeClr>
                </a:solidFill>
              </a:rPr>
              <a:t>Graphoderus</a:t>
            </a:r>
            <a:r>
              <a:rPr lang="en-GB" sz="2400" dirty="0">
                <a:solidFill>
                  <a:schemeClr val="accent2">
                    <a:lumMod val="75000"/>
                  </a:schemeClr>
                </a:solidFill>
              </a:rPr>
              <a:t> specimens into the wild.</a:t>
            </a:r>
          </a:p>
          <a:p>
            <a:endParaRPr lang="en-GB" noProof="0" dirty="0"/>
          </a:p>
        </p:txBody>
      </p:sp>
      <p:pic>
        <p:nvPicPr>
          <p:cNvPr id="5" name="Immagine 4"/>
          <p:cNvPicPr>
            <a:picLocks noChangeAspect="1"/>
          </p:cNvPicPr>
          <p:nvPr/>
        </p:nvPicPr>
        <p:blipFill>
          <a:blip r:embed="rId2"/>
          <a:stretch>
            <a:fillRect/>
          </a:stretch>
        </p:blipFill>
        <p:spPr>
          <a:xfrm>
            <a:off x="5868144" y="1012750"/>
            <a:ext cx="3000610" cy="2215191"/>
          </a:xfrm>
          <a:prstGeom prst="rect">
            <a:avLst/>
          </a:prstGeom>
          <a:ln>
            <a:noFill/>
          </a:ln>
          <a:effectLst>
            <a:outerShdw blurRad="292100" dist="139700" dir="2700000" algn="tl" rotWithShape="0">
              <a:srgbClr val="333333">
                <a:alpha val="65000"/>
              </a:srgbClr>
            </a:outerShdw>
          </a:effectLst>
        </p:spPr>
      </p:pic>
      <p:pic>
        <p:nvPicPr>
          <p:cNvPr id="6" name="Immagine 5"/>
          <p:cNvPicPr>
            <a:picLocks noChangeAspect="1"/>
          </p:cNvPicPr>
          <p:nvPr/>
        </p:nvPicPr>
        <p:blipFill>
          <a:blip r:embed="rId3"/>
          <a:stretch>
            <a:fillRect/>
          </a:stretch>
        </p:blipFill>
        <p:spPr>
          <a:xfrm>
            <a:off x="5868144" y="3582363"/>
            <a:ext cx="3000611" cy="224058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80968822"/>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89118" y="188640"/>
            <a:ext cx="8229600" cy="1143000"/>
          </a:xfrm>
        </p:spPr>
        <p:txBody>
          <a:bodyPr/>
          <a:lstStyle/>
          <a:p>
            <a:r>
              <a:rPr lang="it-IT" sz="3500" b="1" dirty="0">
                <a:solidFill>
                  <a:srgbClr val="6671B2"/>
                </a:solidFill>
              </a:rPr>
              <a:t>PRELIMINARY RESULTS</a:t>
            </a:r>
            <a:endParaRPr lang="it-IT" sz="3500" dirty="0"/>
          </a:p>
        </p:txBody>
      </p:sp>
      <p:graphicFrame>
        <p:nvGraphicFramePr>
          <p:cNvPr id="5" name="Segnaposto contenuto 4"/>
          <p:cNvGraphicFramePr>
            <a:graphicFrameLocks noGrp="1"/>
          </p:cNvGraphicFramePr>
          <p:nvPr>
            <p:ph idx="1"/>
            <p:extLst/>
          </p:nvPr>
        </p:nvGraphicFramePr>
        <p:xfrm>
          <a:off x="467544" y="1844824"/>
          <a:ext cx="8507289" cy="3830320"/>
        </p:xfrm>
        <a:graphic>
          <a:graphicData uri="http://schemas.openxmlformats.org/drawingml/2006/table">
            <a:tbl>
              <a:tblPr firstRow="1" bandRow="1">
                <a:tableStyleId>{5C22544A-7EE6-4342-B048-85BDC9FD1C3A}</a:tableStyleId>
              </a:tblPr>
              <a:tblGrid>
                <a:gridCol w="1722761">
                  <a:extLst>
                    <a:ext uri="{9D8B030D-6E8A-4147-A177-3AD203B41FA5}">
                      <a16:colId xmlns:a16="http://schemas.microsoft.com/office/drawing/2014/main" xmlns="" val="2810475701"/>
                    </a:ext>
                  </a:extLst>
                </a:gridCol>
                <a:gridCol w="1680154">
                  <a:extLst>
                    <a:ext uri="{9D8B030D-6E8A-4147-A177-3AD203B41FA5}">
                      <a16:colId xmlns:a16="http://schemas.microsoft.com/office/drawing/2014/main" xmlns="" val="2264698074"/>
                    </a:ext>
                  </a:extLst>
                </a:gridCol>
                <a:gridCol w="1701458">
                  <a:extLst>
                    <a:ext uri="{9D8B030D-6E8A-4147-A177-3AD203B41FA5}">
                      <a16:colId xmlns:a16="http://schemas.microsoft.com/office/drawing/2014/main" xmlns="" val="1385278127"/>
                    </a:ext>
                  </a:extLst>
                </a:gridCol>
                <a:gridCol w="1701458">
                  <a:extLst>
                    <a:ext uri="{9D8B030D-6E8A-4147-A177-3AD203B41FA5}">
                      <a16:colId xmlns:a16="http://schemas.microsoft.com/office/drawing/2014/main" xmlns="" val="1017597925"/>
                    </a:ext>
                  </a:extLst>
                </a:gridCol>
                <a:gridCol w="1701458">
                  <a:extLst>
                    <a:ext uri="{9D8B030D-6E8A-4147-A177-3AD203B41FA5}">
                      <a16:colId xmlns:a16="http://schemas.microsoft.com/office/drawing/2014/main" xmlns="" val="46104023"/>
                    </a:ext>
                  </a:extLst>
                </a:gridCol>
              </a:tblGrid>
              <a:tr h="370840">
                <a:tc>
                  <a:txBody>
                    <a:bodyPr/>
                    <a:lstStyle/>
                    <a:p>
                      <a:r>
                        <a:rPr lang="en-GB" noProof="0" dirty="0"/>
                        <a:t>Beneficiary</a:t>
                      </a:r>
                    </a:p>
                  </a:txBody>
                  <a:tcPr/>
                </a:tc>
                <a:tc>
                  <a:txBody>
                    <a:bodyPr/>
                    <a:lstStyle/>
                    <a:p>
                      <a:r>
                        <a:rPr lang="it-IT" dirty="0" err="1"/>
                        <a:t>Osmoderma</a:t>
                      </a:r>
                      <a:r>
                        <a:rPr lang="it-IT" dirty="0"/>
                        <a:t> </a:t>
                      </a:r>
                      <a:r>
                        <a:rPr lang="it-IT" sz="1500" dirty="0"/>
                        <a:t>(</a:t>
                      </a:r>
                      <a:r>
                        <a:rPr lang="it-IT" sz="1500" dirty="0" err="1"/>
                        <a:t>TREE</a:t>
                      </a:r>
                      <a:r>
                        <a:rPr lang="it-IT" sz="1500" baseline="0" dirty="0"/>
                        <a:t> </a:t>
                      </a:r>
                      <a:r>
                        <a:rPr lang="it-IT" sz="1500"/>
                        <a:t>HABITATS)</a:t>
                      </a:r>
                      <a:endParaRPr lang="it-IT" sz="1500" dirty="0"/>
                    </a:p>
                  </a:txBody>
                  <a:tcPr/>
                </a:tc>
                <a:tc>
                  <a:txBody>
                    <a:bodyPr/>
                    <a:lstStyle/>
                    <a:p>
                      <a:r>
                        <a:rPr lang="it-IT" dirty="0"/>
                        <a:t>Rosalia  </a:t>
                      </a:r>
                    </a:p>
                    <a:p>
                      <a:r>
                        <a:rPr lang="it-IT" sz="1500" dirty="0"/>
                        <a:t>(</a:t>
                      </a:r>
                      <a:r>
                        <a:rPr lang="it-IT" sz="1500" dirty="0" err="1"/>
                        <a:t>TREE</a:t>
                      </a:r>
                      <a:r>
                        <a:rPr lang="it-IT" sz="1500" dirty="0"/>
                        <a:t> </a:t>
                      </a:r>
                      <a:r>
                        <a:rPr lang="it-IT" sz="1500" dirty="0" err="1"/>
                        <a:t>HABITATS</a:t>
                      </a:r>
                      <a:r>
                        <a:rPr lang="it-IT" sz="1500" dirty="0"/>
                        <a:t>)</a:t>
                      </a:r>
                    </a:p>
                  </a:txBody>
                  <a:tcPr/>
                </a:tc>
                <a:tc>
                  <a:txBody>
                    <a:bodyPr/>
                    <a:lstStyle/>
                    <a:p>
                      <a:r>
                        <a:rPr lang="it-IT" dirty="0"/>
                        <a:t>Graphoderus </a:t>
                      </a:r>
                      <a:r>
                        <a:rPr lang="it-IT" sz="1500" dirty="0"/>
                        <a:t>(WETLANDS)</a:t>
                      </a:r>
                    </a:p>
                  </a:txBody>
                  <a:tcPr/>
                </a:tc>
                <a:tc>
                  <a:txBody>
                    <a:bodyPr/>
                    <a:lstStyle/>
                    <a:p>
                      <a:r>
                        <a:rPr lang="it-IT" dirty="0"/>
                        <a:t>Coenagrion </a:t>
                      </a:r>
                      <a:r>
                        <a:rPr lang="it-IT" sz="1500" dirty="0"/>
                        <a:t>(SMALL BASIN)</a:t>
                      </a:r>
                    </a:p>
                  </a:txBody>
                  <a:tcPr/>
                </a:tc>
                <a:extLst>
                  <a:ext uri="{0D108BD9-81ED-4DB2-BD59-A6C34878D82A}">
                    <a16:rowId xmlns:a16="http://schemas.microsoft.com/office/drawing/2014/main" xmlns="" val="2351399283"/>
                  </a:ext>
                </a:extLst>
              </a:tr>
              <a:tr h="370840">
                <a:tc>
                  <a:txBody>
                    <a:bodyPr/>
                    <a:lstStyle/>
                    <a:p>
                      <a:pPr algn="l"/>
                      <a:r>
                        <a:rPr lang="it-IT" dirty="0"/>
                        <a:t>PNFC</a:t>
                      </a:r>
                    </a:p>
                  </a:txBody>
                  <a:tcPr/>
                </a:tc>
                <a:tc>
                  <a:txBody>
                    <a:bodyPr/>
                    <a:lstStyle/>
                    <a:p>
                      <a:pPr algn="r"/>
                      <a:r>
                        <a:rPr lang="it-IT" dirty="0"/>
                        <a:t>44</a:t>
                      </a:r>
                    </a:p>
                  </a:txBody>
                  <a:tcPr/>
                </a:tc>
                <a:tc>
                  <a:txBody>
                    <a:bodyPr/>
                    <a:lstStyle/>
                    <a:p>
                      <a:pPr algn="r"/>
                      <a:r>
                        <a:rPr lang="it-IT" dirty="0"/>
                        <a:t>88</a:t>
                      </a:r>
                    </a:p>
                  </a:txBody>
                  <a:tcPr/>
                </a:tc>
                <a:tc>
                  <a:txBody>
                    <a:bodyPr/>
                    <a:lstStyle/>
                    <a:p>
                      <a:pPr algn="r"/>
                      <a:r>
                        <a:rPr lang="it-IT" dirty="0"/>
                        <a:t>4</a:t>
                      </a:r>
                    </a:p>
                  </a:txBody>
                  <a:tcPr/>
                </a:tc>
                <a:tc>
                  <a:txBody>
                    <a:bodyPr/>
                    <a:lstStyle/>
                    <a:p>
                      <a:pPr algn="r"/>
                      <a:r>
                        <a:rPr lang="it-IT" dirty="0"/>
                        <a:t>1</a:t>
                      </a:r>
                    </a:p>
                  </a:txBody>
                  <a:tcPr/>
                </a:tc>
                <a:extLst>
                  <a:ext uri="{0D108BD9-81ED-4DB2-BD59-A6C34878D82A}">
                    <a16:rowId xmlns:a16="http://schemas.microsoft.com/office/drawing/2014/main" xmlns="" val="476196279"/>
                  </a:ext>
                </a:extLst>
              </a:tr>
              <a:tr h="370840">
                <a:tc>
                  <a:txBody>
                    <a:bodyPr/>
                    <a:lstStyle/>
                    <a:p>
                      <a:pPr algn="l"/>
                      <a:r>
                        <a:rPr lang="it-IT" dirty="0"/>
                        <a:t>MAR</a:t>
                      </a:r>
                    </a:p>
                  </a:txBody>
                  <a:tcPr/>
                </a:tc>
                <a:tc>
                  <a:txBody>
                    <a:bodyPr/>
                    <a:lstStyle/>
                    <a:p>
                      <a:pPr algn="r"/>
                      <a:r>
                        <a:rPr lang="it-IT" dirty="0"/>
                        <a:t>78</a:t>
                      </a:r>
                    </a:p>
                  </a:txBody>
                  <a:tcPr/>
                </a:tc>
                <a:tc>
                  <a:txBody>
                    <a:bodyPr/>
                    <a:lstStyle/>
                    <a:p>
                      <a:pPr algn="r"/>
                      <a:r>
                        <a:rPr lang="it-IT" dirty="0"/>
                        <a:t>16</a:t>
                      </a:r>
                    </a:p>
                  </a:txBody>
                  <a:tcPr/>
                </a:tc>
                <a:tc>
                  <a:txBody>
                    <a:bodyPr/>
                    <a:lstStyle/>
                    <a:p>
                      <a:pPr algn="r"/>
                      <a:r>
                        <a:rPr lang="it-IT" dirty="0"/>
                        <a:t>8</a:t>
                      </a:r>
                    </a:p>
                  </a:txBody>
                  <a:tcPr/>
                </a:tc>
                <a:tc>
                  <a:txBody>
                    <a:bodyPr/>
                    <a:lstStyle/>
                    <a:p>
                      <a:pPr algn="r"/>
                      <a:r>
                        <a:rPr lang="it-IT" dirty="0"/>
                        <a:t>7</a:t>
                      </a:r>
                    </a:p>
                  </a:txBody>
                  <a:tcPr/>
                </a:tc>
                <a:extLst>
                  <a:ext uri="{0D108BD9-81ED-4DB2-BD59-A6C34878D82A}">
                    <a16:rowId xmlns:a16="http://schemas.microsoft.com/office/drawing/2014/main" xmlns="" val="3394965729"/>
                  </a:ext>
                </a:extLst>
              </a:tr>
              <a:tr h="370840">
                <a:tc>
                  <a:txBody>
                    <a:bodyPr/>
                    <a:lstStyle/>
                    <a:p>
                      <a:pPr algn="l"/>
                      <a:r>
                        <a:rPr lang="it-IT" dirty="0"/>
                        <a:t>MEOR</a:t>
                      </a:r>
                    </a:p>
                  </a:txBody>
                  <a:tcPr/>
                </a:tc>
                <a:tc>
                  <a:txBody>
                    <a:bodyPr/>
                    <a:lstStyle/>
                    <a:p>
                      <a:pPr algn="r"/>
                      <a:r>
                        <a:rPr lang="it-IT" dirty="0"/>
                        <a:t>204</a:t>
                      </a:r>
                    </a:p>
                  </a:txBody>
                  <a:tcPr/>
                </a:tc>
                <a:tc>
                  <a:txBody>
                    <a:bodyPr/>
                    <a:lstStyle/>
                    <a:p>
                      <a:pPr algn="r"/>
                      <a:r>
                        <a:rPr lang="it-IT" dirty="0"/>
                        <a:t>13</a:t>
                      </a:r>
                    </a:p>
                  </a:txBody>
                  <a:tcPr/>
                </a:tc>
                <a:tc>
                  <a:txBody>
                    <a:bodyPr/>
                    <a:lstStyle/>
                    <a:p>
                      <a:pPr algn="r"/>
                      <a:r>
                        <a:rPr lang="it-IT" dirty="0"/>
                        <a:t>52</a:t>
                      </a:r>
                    </a:p>
                  </a:txBody>
                  <a:tcPr/>
                </a:tc>
                <a:tc>
                  <a:txBody>
                    <a:bodyPr/>
                    <a:lstStyle/>
                    <a:p>
                      <a:pPr algn="r"/>
                      <a:r>
                        <a:rPr lang="it-IT" dirty="0"/>
                        <a:t>40</a:t>
                      </a:r>
                    </a:p>
                  </a:txBody>
                  <a:tcPr/>
                </a:tc>
                <a:extLst>
                  <a:ext uri="{0D108BD9-81ED-4DB2-BD59-A6C34878D82A}">
                    <a16:rowId xmlns:a16="http://schemas.microsoft.com/office/drawing/2014/main" xmlns="" val="136908314"/>
                  </a:ext>
                </a:extLst>
              </a:tr>
              <a:tr h="370840">
                <a:tc>
                  <a:txBody>
                    <a:bodyPr/>
                    <a:lstStyle/>
                    <a:p>
                      <a:pPr algn="l"/>
                      <a:r>
                        <a:rPr lang="it-IT" dirty="0"/>
                        <a:t>MEC</a:t>
                      </a:r>
                    </a:p>
                  </a:txBody>
                  <a:tcPr/>
                </a:tc>
                <a:tc>
                  <a:txBody>
                    <a:bodyPr/>
                    <a:lstStyle/>
                    <a:p>
                      <a:pPr algn="r"/>
                      <a:r>
                        <a:rPr lang="it-IT" dirty="0"/>
                        <a:t>40</a:t>
                      </a:r>
                    </a:p>
                  </a:txBody>
                  <a:tcPr/>
                </a:tc>
                <a:tc>
                  <a:txBody>
                    <a:bodyPr/>
                    <a:lstStyle/>
                    <a:p>
                      <a:pPr algn="r"/>
                      <a:r>
                        <a:rPr lang="it-IT" dirty="0"/>
                        <a:t>133</a:t>
                      </a:r>
                    </a:p>
                  </a:txBody>
                  <a:tcPr/>
                </a:tc>
                <a:tc>
                  <a:txBody>
                    <a:bodyPr/>
                    <a:lstStyle/>
                    <a:p>
                      <a:pPr algn="r"/>
                      <a:r>
                        <a:rPr lang="it-IT" dirty="0"/>
                        <a:t>18</a:t>
                      </a:r>
                    </a:p>
                  </a:txBody>
                  <a:tcPr/>
                </a:tc>
                <a:tc>
                  <a:txBody>
                    <a:bodyPr/>
                    <a:lstStyle/>
                    <a:p>
                      <a:pPr algn="r"/>
                      <a:r>
                        <a:rPr lang="it-IT" dirty="0"/>
                        <a:t>3</a:t>
                      </a:r>
                    </a:p>
                  </a:txBody>
                  <a:tcPr/>
                </a:tc>
                <a:extLst>
                  <a:ext uri="{0D108BD9-81ED-4DB2-BD59-A6C34878D82A}">
                    <a16:rowId xmlns:a16="http://schemas.microsoft.com/office/drawing/2014/main" xmlns="" val="3558908726"/>
                  </a:ext>
                </a:extLst>
              </a:tr>
              <a:tr h="370840">
                <a:tc>
                  <a:txBody>
                    <a:bodyPr/>
                    <a:lstStyle/>
                    <a:p>
                      <a:pPr algn="l"/>
                      <a:r>
                        <a:rPr lang="it-IT" dirty="0"/>
                        <a:t>PNATE</a:t>
                      </a:r>
                    </a:p>
                  </a:txBody>
                  <a:tcPr/>
                </a:tc>
                <a:tc>
                  <a:txBody>
                    <a:bodyPr/>
                    <a:lstStyle/>
                    <a:p>
                      <a:pPr algn="r"/>
                      <a:r>
                        <a:rPr lang="it-IT" dirty="0"/>
                        <a:t>46</a:t>
                      </a:r>
                    </a:p>
                  </a:txBody>
                  <a:tcPr/>
                </a:tc>
                <a:tc>
                  <a:txBody>
                    <a:bodyPr/>
                    <a:lstStyle/>
                    <a:p>
                      <a:pPr algn="r"/>
                      <a:r>
                        <a:rPr lang="it-IT" dirty="0"/>
                        <a:t>79</a:t>
                      </a:r>
                    </a:p>
                  </a:txBody>
                  <a:tcPr/>
                </a:tc>
                <a:tc>
                  <a:txBody>
                    <a:bodyPr/>
                    <a:lstStyle/>
                    <a:p>
                      <a:pPr algn="r"/>
                      <a:r>
                        <a:rPr lang="it-IT" dirty="0"/>
                        <a:t>11</a:t>
                      </a:r>
                    </a:p>
                  </a:txBody>
                  <a:tcPr/>
                </a:tc>
                <a:tc>
                  <a:txBody>
                    <a:bodyPr/>
                    <a:lstStyle/>
                    <a:p>
                      <a:pPr algn="r"/>
                      <a:r>
                        <a:rPr lang="it-IT" dirty="0"/>
                        <a:t>0</a:t>
                      </a:r>
                    </a:p>
                  </a:txBody>
                  <a:tcPr/>
                </a:tc>
                <a:extLst>
                  <a:ext uri="{0D108BD9-81ED-4DB2-BD59-A6C34878D82A}">
                    <a16:rowId xmlns:a16="http://schemas.microsoft.com/office/drawing/2014/main" xmlns="" val="378398399"/>
                  </a:ext>
                </a:extLst>
              </a:tr>
              <a:tr h="370840">
                <a:tc>
                  <a:txBody>
                    <a:bodyPr/>
                    <a:lstStyle/>
                    <a:p>
                      <a:pPr algn="l"/>
                      <a:r>
                        <a:rPr lang="it-IT" dirty="0"/>
                        <a:t>MEOC</a:t>
                      </a:r>
                    </a:p>
                  </a:txBody>
                  <a:tcPr/>
                </a:tc>
                <a:tc>
                  <a:txBody>
                    <a:bodyPr/>
                    <a:lstStyle/>
                    <a:p>
                      <a:pPr algn="r"/>
                      <a:r>
                        <a:rPr lang="it-IT" dirty="0"/>
                        <a:t>484</a:t>
                      </a:r>
                    </a:p>
                  </a:txBody>
                  <a:tcPr/>
                </a:tc>
                <a:tc>
                  <a:txBody>
                    <a:bodyPr/>
                    <a:lstStyle/>
                    <a:p>
                      <a:pPr algn="r"/>
                      <a:r>
                        <a:rPr lang="it-IT" dirty="0"/>
                        <a:t>0</a:t>
                      </a:r>
                    </a:p>
                  </a:txBody>
                  <a:tcPr/>
                </a:tc>
                <a:tc>
                  <a:txBody>
                    <a:bodyPr/>
                    <a:lstStyle/>
                    <a:p>
                      <a:pPr algn="r"/>
                      <a:r>
                        <a:rPr lang="it-IT" dirty="0"/>
                        <a:t>0</a:t>
                      </a:r>
                    </a:p>
                  </a:txBody>
                  <a:tcPr/>
                </a:tc>
                <a:tc>
                  <a:txBody>
                    <a:bodyPr/>
                    <a:lstStyle/>
                    <a:p>
                      <a:pPr algn="r"/>
                      <a:r>
                        <a:rPr lang="it-IT" dirty="0"/>
                        <a:t>3</a:t>
                      </a:r>
                    </a:p>
                  </a:txBody>
                  <a:tcPr/>
                </a:tc>
                <a:extLst>
                  <a:ext uri="{0D108BD9-81ED-4DB2-BD59-A6C34878D82A}">
                    <a16:rowId xmlns:a16="http://schemas.microsoft.com/office/drawing/2014/main" xmlns="" val="2108739821"/>
                  </a:ext>
                </a:extLst>
              </a:tr>
              <a:tr h="370840">
                <a:tc>
                  <a:txBody>
                    <a:bodyPr/>
                    <a:lstStyle/>
                    <a:p>
                      <a:pPr algn="l"/>
                      <a:r>
                        <a:rPr lang="it-IT" dirty="0">
                          <a:solidFill>
                            <a:schemeClr val="accent2"/>
                          </a:solidFill>
                        </a:rPr>
                        <a:t>FOUND</a:t>
                      </a:r>
                    </a:p>
                  </a:txBody>
                  <a:tcPr/>
                </a:tc>
                <a:tc>
                  <a:txBody>
                    <a:bodyPr/>
                    <a:lstStyle/>
                    <a:p>
                      <a:pPr algn="r"/>
                      <a:r>
                        <a:rPr lang="it-IT" dirty="0">
                          <a:solidFill>
                            <a:schemeClr val="accent2"/>
                          </a:solidFill>
                        </a:rPr>
                        <a:t>896</a:t>
                      </a:r>
                    </a:p>
                  </a:txBody>
                  <a:tcPr/>
                </a:tc>
                <a:tc>
                  <a:txBody>
                    <a:bodyPr/>
                    <a:lstStyle/>
                    <a:p>
                      <a:pPr algn="r"/>
                      <a:r>
                        <a:rPr lang="it-IT" dirty="0">
                          <a:solidFill>
                            <a:schemeClr val="accent2"/>
                          </a:solidFill>
                        </a:rPr>
                        <a:t>329</a:t>
                      </a:r>
                    </a:p>
                  </a:txBody>
                  <a:tcPr/>
                </a:tc>
                <a:tc>
                  <a:txBody>
                    <a:bodyPr/>
                    <a:lstStyle/>
                    <a:p>
                      <a:pPr algn="r"/>
                      <a:r>
                        <a:rPr lang="it-IT" dirty="0">
                          <a:solidFill>
                            <a:schemeClr val="accent2"/>
                          </a:solidFill>
                        </a:rPr>
                        <a:t>93</a:t>
                      </a:r>
                    </a:p>
                  </a:txBody>
                  <a:tcPr/>
                </a:tc>
                <a:tc>
                  <a:txBody>
                    <a:bodyPr/>
                    <a:lstStyle/>
                    <a:p>
                      <a:pPr algn="r"/>
                      <a:r>
                        <a:rPr lang="it-IT" dirty="0">
                          <a:solidFill>
                            <a:schemeClr val="accent2"/>
                          </a:solidFill>
                        </a:rPr>
                        <a:t>54</a:t>
                      </a:r>
                    </a:p>
                  </a:txBody>
                  <a:tcPr/>
                </a:tc>
                <a:extLst>
                  <a:ext uri="{0D108BD9-81ED-4DB2-BD59-A6C34878D82A}">
                    <a16:rowId xmlns:a16="http://schemas.microsoft.com/office/drawing/2014/main" xmlns="" val="1884826678"/>
                  </a:ext>
                </a:extLst>
              </a:tr>
              <a:tr h="370840">
                <a:tc>
                  <a:txBody>
                    <a:bodyPr/>
                    <a:lstStyle/>
                    <a:p>
                      <a:pPr algn="l"/>
                      <a:r>
                        <a:rPr lang="it-IT" dirty="0">
                          <a:solidFill>
                            <a:schemeClr val="tx2">
                              <a:lumMod val="75000"/>
                            </a:schemeClr>
                          </a:solidFill>
                        </a:rPr>
                        <a:t>EXPECTED</a:t>
                      </a:r>
                    </a:p>
                  </a:txBody>
                  <a:tcPr/>
                </a:tc>
                <a:tc>
                  <a:txBody>
                    <a:bodyPr/>
                    <a:lstStyle/>
                    <a:p>
                      <a:pPr algn="r"/>
                      <a:r>
                        <a:rPr lang="it-IT" dirty="0">
                          <a:solidFill>
                            <a:schemeClr val="tx2">
                              <a:lumMod val="75000"/>
                            </a:schemeClr>
                          </a:solidFill>
                        </a:rPr>
                        <a:t>Min. 800</a:t>
                      </a:r>
                    </a:p>
                  </a:txBody>
                  <a:tcPr/>
                </a:tc>
                <a:tc>
                  <a:txBody>
                    <a:bodyPr/>
                    <a:lstStyle/>
                    <a:p>
                      <a:pPr algn="r"/>
                      <a:r>
                        <a:rPr lang="it-IT" dirty="0">
                          <a:solidFill>
                            <a:schemeClr val="tx2">
                              <a:lumMod val="75000"/>
                            </a:schemeClr>
                          </a:solidFill>
                        </a:rPr>
                        <a:t>Min. 800/900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it-IT" dirty="0">
                          <a:solidFill>
                            <a:schemeClr val="tx2">
                              <a:lumMod val="75000"/>
                            </a:schemeClr>
                          </a:solidFill>
                        </a:rPr>
                        <a:t>5/8</a:t>
                      </a:r>
                    </a:p>
                    <a:p>
                      <a:pPr algn="r"/>
                      <a:endParaRPr lang="it-IT" dirty="0">
                        <a:solidFill>
                          <a:schemeClr val="tx2">
                            <a:lumMod val="75000"/>
                          </a:schemeClr>
                        </a:solidFill>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it-IT" dirty="0">
                          <a:solidFill>
                            <a:schemeClr val="tx2">
                              <a:lumMod val="75000"/>
                            </a:schemeClr>
                          </a:solidFill>
                        </a:rPr>
                        <a:t>5/10</a:t>
                      </a:r>
                    </a:p>
                    <a:p>
                      <a:pPr algn="r"/>
                      <a:endParaRPr lang="it-IT" dirty="0">
                        <a:solidFill>
                          <a:schemeClr val="tx2">
                            <a:lumMod val="75000"/>
                          </a:schemeClr>
                        </a:solidFill>
                      </a:endParaRPr>
                    </a:p>
                  </a:txBody>
                  <a:tcPr/>
                </a:tc>
                <a:extLst>
                  <a:ext uri="{0D108BD9-81ED-4DB2-BD59-A6C34878D82A}">
                    <a16:rowId xmlns:a16="http://schemas.microsoft.com/office/drawing/2014/main" xmlns="" val="2689476292"/>
                  </a:ext>
                </a:extLst>
              </a:tr>
            </a:tbl>
          </a:graphicData>
        </a:graphic>
      </p:graphicFrame>
      <p:pic>
        <p:nvPicPr>
          <p:cNvPr id="6" name="Picture 3" descr="\\CRIS\Users\Cris\Documents\Lavori in corso\EREMITA\FOTO\foto ridotte\Osmoderma eremita foto3 Marco Uliana (750x58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83768" y="1052736"/>
            <a:ext cx="9216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RIS\Users\Cris\Documents\Lavori in corso\EREMITA\FOTO\foto ridotte\Rosalia alpina m foto6 RFabbri  (750x56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989" t="13977" r="2780" b="27659"/>
          <a:stretch/>
        </p:blipFill>
        <p:spPr bwMode="auto">
          <a:xfrm>
            <a:off x="4067944" y="1052736"/>
            <a:ext cx="1071948" cy="720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RIS\Users\Cris\Documents\Lavori in corso\EREMITA\FOTO\foto ridotte\Graphoderus bilineatus foto1 Josef Hlasek (750x59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2160" y="1052736"/>
            <a:ext cx="915090" cy="720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RIS\Users\Cris\Documents\Lavori in corso\EREMITA\FOTO\Coenagrion mercuriale castellanii m foto3 RFabbri rid.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8253" t="16224" r="1654" b="24250"/>
          <a:stretch/>
        </p:blipFill>
        <p:spPr bwMode="auto">
          <a:xfrm>
            <a:off x="7668344" y="1052736"/>
            <a:ext cx="1130434" cy="720000"/>
          </a:xfrm>
          <a:prstGeom prst="rect">
            <a:avLst/>
          </a:prstGeom>
          <a:noFill/>
          <a:extLst>
            <a:ext uri="{909E8E84-426E-40DD-AFC4-6F175D3DCCD1}">
              <a14:hiddenFill xmlns:a14="http://schemas.microsoft.com/office/drawing/2010/main">
                <a:solidFill>
                  <a:srgbClr val="FFFFFF"/>
                </a:solidFill>
              </a14:hiddenFill>
            </a:ext>
          </a:extLst>
        </p:spPr>
      </p:pic>
      <p:sp>
        <p:nvSpPr>
          <p:cNvPr id="10" name="Titolo 1"/>
          <p:cNvSpPr txBox="1">
            <a:spLocks/>
          </p:cNvSpPr>
          <p:nvPr/>
        </p:nvSpPr>
        <p:spPr bwMode="auto">
          <a:xfrm>
            <a:off x="745233" y="2996952"/>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400" kern="1200">
                <a:solidFill>
                  <a:schemeClr val="tx1"/>
                </a:solidFill>
                <a:latin typeface="+mj-lt"/>
                <a:ea typeface="+mj-ea"/>
                <a:cs typeface="+mj-cs"/>
              </a:defRPr>
            </a:lvl1pPr>
            <a:lvl2pPr algn="ctr" rtl="0" eaLnBrk="0" fontAlgn="base" hangingPunct="0">
              <a:spcBef>
                <a:spcPct val="0"/>
              </a:spcBef>
              <a:spcAft>
                <a:spcPct val="0"/>
              </a:spcAft>
              <a:defRPr sz="2400">
                <a:solidFill>
                  <a:schemeClr val="tx1"/>
                </a:solidFill>
                <a:latin typeface="Calibri" pitchFamily="34" charset="0"/>
              </a:defRPr>
            </a:lvl2pPr>
            <a:lvl3pPr algn="ctr" rtl="0" eaLnBrk="0" fontAlgn="base" hangingPunct="0">
              <a:spcBef>
                <a:spcPct val="0"/>
              </a:spcBef>
              <a:spcAft>
                <a:spcPct val="0"/>
              </a:spcAft>
              <a:defRPr sz="2400">
                <a:solidFill>
                  <a:schemeClr val="tx1"/>
                </a:solidFill>
                <a:latin typeface="Calibri" pitchFamily="34" charset="0"/>
              </a:defRPr>
            </a:lvl3pPr>
            <a:lvl4pPr algn="ctr" rtl="0" eaLnBrk="0" fontAlgn="base" hangingPunct="0">
              <a:spcBef>
                <a:spcPct val="0"/>
              </a:spcBef>
              <a:spcAft>
                <a:spcPct val="0"/>
              </a:spcAft>
              <a:defRPr sz="2400">
                <a:solidFill>
                  <a:schemeClr val="tx1"/>
                </a:solidFill>
                <a:latin typeface="Calibri" pitchFamily="34" charset="0"/>
              </a:defRPr>
            </a:lvl4pPr>
            <a:lvl5pPr algn="ctr" rtl="0" eaLnBrk="0" fontAlgn="base" hangingPunct="0">
              <a:spcBef>
                <a:spcPct val="0"/>
              </a:spcBef>
              <a:spcAft>
                <a:spcPct val="0"/>
              </a:spcAft>
              <a:defRPr sz="2400">
                <a:solidFill>
                  <a:schemeClr val="tx1"/>
                </a:solidFill>
                <a:latin typeface="Calibri" pitchFamily="34" charset="0"/>
              </a:defRPr>
            </a:lvl5pPr>
            <a:lvl6pPr marL="457200" algn="ctr" rtl="0" fontAlgn="base">
              <a:spcBef>
                <a:spcPct val="0"/>
              </a:spcBef>
              <a:spcAft>
                <a:spcPct val="0"/>
              </a:spcAft>
              <a:defRPr sz="2400">
                <a:solidFill>
                  <a:schemeClr val="tx1"/>
                </a:solidFill>
                <a:latin typeface="Calibri" pitchFamily="34" charset="0"/>
              </a:defRPr>
            </a:lvl6pPr>
            <a:lvl7pPr marL="914400" algn="ctr" rtl="0" fontAlgn="base">
              <a:spcBef>
                <a:spcPct val="0"/>
              </a:spcBef>
              <a:spcAft>
                <a:spcPct val="0"/>
              </a:spcAft>
              <a:defRPr sz="2400">
                <a:solidFill>
                  <a:schemeClr val="tx1"/>
                </a:solidFill>
                <a:latin typeface="Calibri" pitchFamily="34" charset="0"/>
              </a:defRPr>
            </a:lvl7pPr>
            <a:lvl8pPr marL="1371600" algn="ctr" rtl="0" fontAlgn="base">
              <a:spcBef>
                <a:spcPct val="0"/>
              </a:spcBef>
              <a:spcAft>
                <a:spcPct val="0"/>
              </a:spcAft>
              <a:defRPr sz="2400">
                <a:solidFill>
                  <a:schemeClr val="tx1"/>
                </a:solidFill>
                <a:latin typeface="Calibri" pitchFamily="34" charset="0"/>
              </a:defRPr>
            </a:lvl8pPr>
            <a:lvl9pPr marL="1828800" algn="ctr" rtl="0" fontAlgn="base">
              <a:spcBef>
                <a:spcPct val="0"/>
              </a:spcBef>
              <a:spcAft>
                <a:spcPct val="0"/>
              </a:spcAft>
              <a:defRPr sz="2400">
                <a:solidFill>
                  <a:schemeClr val="tx1"/>
                </a:solidFill>
                <a:latin typeface="Calibri" pitchFamily="34" charset="0"/>
              </a:defRPr>
            </a:lvl9pPr>
          </a:lstStyle>
          <a:p>
            <a:r>
              <a:rPr lang="it-IT" sz="20000" b="1" dirty="0" smtClean="0">
                <a:solidFill>
                  <a:srgbClr val="6671B2"/>
                </a:solidFill>
              </a:rPr>
              <a:t>NO</a:t>
            </a:r>
            <a:endParaRPr lang="it-IT" sz="20000" b="0" dirty="0"/>
          </a:p>
        </p:txBody>
      </p:sp>
    </p:spTree>
    <p:extLst>
      <p:ext uri="{BB962C8B-B14F-4D97-AF65-F5344CB8AC3E}">
        <p14:creationId xmlns:p14="http://schemas.microsoft.com/office/powerpoint/2010/main" val="352699564"/>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89118" y="188640"/>
            <a:ext cx="8229600" cy="1143000"/>
          </a:xfrm>
        </p:spPr>
        <p:txBody>
          <a:bodyPr/>
          <a:lstStyle/>
          <a:p>
            <a:r>
              <a:rPr lang="it-IT" sz="3500" b="1" dirty="0">
                <a:solidFill>
                  <a:srgbClr val="6671B2"/>
                </a:solidFill>
              </a:rPr>
              <a:t>PRELIMINARY RESULTS</a:t>
            </a:r>
            <a:endParaRPr lang="it-IT" sz="3500" dirty="0"/>
          </a:p>
        </p:txBody>
      </p:sp>
      <p:graphicFrame>
        <p:nvGraphicFramePr>
          <p:cNvPr id="5" name="Segnaposto contenuto 4"/>
          <p:cNvGraphicFramePr>
            <a:graphicFrameLocks noGrp="1"/>
          </p:cNvGraphicFramePr>
          <p:nvPr>
            <p:ph idx="1"/>
            <p:extLst>
              <p:ext uri="{D42A27DB-BD31-4B8C-83A1-F6EECF244321}">
                <p14:modId xmlns:p14="http://schemas.microsoft.com/office/powerpoint/2010/main" val="754411820"/>
              </p:ext>
            </p:extLst>
          </p:nvPr>
        </p:nvGraphicFramePr>
        <p:xfrm>
          <a:off x="3212043" y="1849224"/>
          <a:ext cx="5104373" cy="3235960"/>
        </p:xfrm>
        <a:graphic>
          <a:graphicData uri="http://schemas.openxmlformats.org/drawingml/2006/table">
            <a:tbl>
              <a:tblPr firstRow="1" bandRow="1">
                <a:tableStyleId>{5C22544A-7EE6-4342-B048-85BDC9FD1C3A}</a:tableStyleId>
              </a:tblPr>
              <a:tblGrid>
                <a:gridCol w="1722761">
                  <a:extLst>
                    <a:ext uri="{9D8B030D-6E8A-4147-A177-3AD203B41FA5}">
                      <a16:colId xmlns:a16="http://schemas.microsoft.com/office/drawing/2014/main" xmlns="" val="2810475701"/>
                    </a:ext>
                  </a:extLst>
                </a:gridCol>
                <a:gridCol w="1680154">
                  <a:extLst>
                    <a:ext uri="{9D8B030D-6E8A-4147-A177-3AD203B41FA5}">
                      <a16:colId xmlns:a16="http://schemas.microsoft.com/office/drawing/2014/main" xmlns="" val="2264698074"/>
                    </a:ext>
                  </a:extLst>
                </a:gridCol>
                <a:gridCol w="1701458">
                  <a:extLst>
                    <a:ext uri="{9D8B030D-6E8A-4147-A177-3AD203B41FA5}">
                      <a16:colId xmlns:a16="http://schemas.microsoft.com/office/drawing/2014/main" xmlns="" val="1385278127"/>
                    </a:ext>
                  </a:extLst>
                </a:gridCol>
              </a:tblGrid>
              <a:tr h="370840">
                <a:tc>
                  <a:txBody>
                    <a:bodyPr/>
                    <a:lstStyle/>
                    <a:p>
                      <a:r>
                        <a:rPr lang="en-GB" noProof="0" dirty="0"/>
                        <a:t>Beneficiary</a:t>
                      </a:r>
                    </a:p>
                  </a:txBody>
                  <a:tcPr/>
                </a:tc>
                <a:tc>
                  <a:txBody>
                    <a:bodyPr/>
                    <a:lstStyle/>
                    <a:p>
                      <a:r>
                        <a:rPr lang="it-IT" dirty="0" smtClean="0"/>
                        <a:t>S.I.C. </a:t>
                      </a:r>
                      <a:r>
                        <a:rPr lang="it-IT" dirty="0" err="1" smtClean="0"/>
                        <a:t>investigated</a:t>
                      </a:r>
                      <a:endParaRPr lang="it-IT" sz="1500" dirty="0"/>
                    </a:p>
                  </a:txBody>
                  <a:tcPr/>
                </a:tc>
                <a:tc>
                  <a:txBody>
                    <a:bodyPr/>
                    <a:lstStyle/>
                    <a:p>
                      <a:r>
                        <a:rPr lang="it-IT" dirty="0" smtClean="0"/>
                        <a:t>S.I.C. </a:t>
                      </a:r>
                      <a:r>
                        <a:rPr lang="it-IT" dirty="0" err="1" smtClean="0"/>
                        <a:t>remained</a:t>
                      </a:r>
                      <a:endParaRPr lang="it-IT" dirty="0" smtClean="0"/>
                    </a:p>
                    <a:p>
                      <a:r>
                        <a:rPr lang="it-IT" dirty="0" smtClean="0"/>
                        <a:t>to</a:t>
                      </a:r>
                      <a:r>
                        <a:rPr lang="it-IT" baseline="0" dirty="0" smtClean="0"/>
                        <a:t> investigate</a:t>
                      </a:r>
                      <a:endParaRPr lang="it-IT" sz="1500" dirty="0"/>
                    </a:p>
                  </a:txBody>
                  <a:tcPr/>
                </a:tc>
                <a:extLst>
                  <a:ext uri="{0D108BD9-81ED-4DB2-BD59-A6C34878D82A}">
                    <a16:rowId xmlns:a16="http://schemas.microsoft.com/office/drawing/2014/main" xmlns="" val="2351399283"/>
                  </a:ext>
                </a:extLst>
              </a:tr>
              <a:tr h="370840">
                <a:tc>
                  <a:txBody>
                    <a:bodyPr/>
                    <a:lstStyle/>
                    <a:p>
                      <a:pPr algn="l"/>
                      <a:r>
                        <a:rPr lang="it-IT" dirty="0"/>
                        <a:t>PNFC</a:t>
                      </a:r>
                    </a:p>
                  </a:txBody>
                  <a:tcPr/>
                </a:tc>
                <a:tc>
                  <a:txBody>
                    <a:bodyPr/>
                    <a:lstStyle/>
                    <a:p>
                      <a:pPr algn="r"/>
                      <a:r>
                        <a:rPr lang="it-IT" dirty="0" smtClean="0"/>
                        <a:t>5</a:t>
                      </a:r>
                      <a:endParaRPr lang="it-IT" dirty="0"/>
                    </a:p>
                  </a:txBody>
                  <a:tcPr/>
                </a:tc>
                <a:tc>
                  <a:txBody>
                    <a:bodyPr/>
                    <a:lstStyle/>
                    <a:p>
                      <a:pPr algn="r"/>
                      <a:r>
                        <a:rPr lang="it-IT" dirty="0" smtClean="0"/>
                        <a:t>0</a:t>
                      </a:r>
                      <a:endParaRPr lang="it-IT" dirty="0"/>
                    </a:p>
                  </a:txBody>
                  <a:tcPr/>
                </a:tc>
                <a:extLst>
                  <a:ext uri="{0D108BD9-81ED-4DB2-BD59-A6C34878D82A}">
                    <a16:rowId xmlns:a16="http://schemas.microsoft.com/office/drawing/2014/main" xmlns="" val="476196279"/>
                  </a:ext>
                </a:extLst>
              </a:tr>
              <a:tr h="370840">
                <a:tc>
                  <a:txBody>
                    <a:bodyPr/>
                    <a:lstStyle/>
                    <a:p>
                      <a:pPr algn="l"/>
                      <a:r>
                        <a:rPr lang="it-IT" dirty="0"/>
                        <a:t>MAR</a:t>
                      </a:r>
                    </a:p>
                  </a:txBody>
                  <a:tcPr/>
                </a:tc>
                <a:tc>
                  <a:txBody>
                    <a:bodyPr/>
                    <a:lstStyle/>
                    <a:p>
                      <a:pPr algn="r"/>
                      <a:r>
                        <a:rPr lang="it-IT" dirty="0" smtClean="0"/>
                        <a:t>7*</a:t>
                      </a:r>
                      <a:endParaRPr lang="it-IT" dirty="0"/>
                    </a:p>
                  </a:txBody>
                  <a:tcPr/>
                </a:tc>
                <a:tc>
                  <a:txBody>
                    <a:bodyPr/>
                    <a:lstStyle/>
                    <a:p>
                      <a:pPr algn="r"/>
                      <a:r>
                        <a:rPr lang="it-IT" dirty="0" smtClean="0"/>
                        <a:t>2</a:t>
                      </a:r>
                      <a:endParaRPr lang="it-IT" dirty="0"/>
                    </a:p>
                  </a:txBody>
                  <a:tcPr/>
                </a:tc>
                <a:extLst>
                  <a:ext uri="{0D108BD9-81ED-4DB2-BD59-A6C34878D82A}">
                    <a16:rowId xmlns:a16="http://schemas.microsoft.com/office/drawing/2014/main" xmlns="" val="3394965729"/>
                  </a:ext>
                </a:extLst>
              </a:tr>
              <a:tr h="370840">
                <a:tc>
                  <a:txBody>
                    <a:bodyPr/>
                    <a:lstStyle/>
                    <a:p>
                      <a:pPr algn="l"/>
                      <a:r>
                        <a:rPr lang="it-IT" dirty="0"/>
                        <a:t>MEOR</a:t>
                      </a:r>
                    </a:p>
                  </a:txBody>
                  <a:tcPr/>
                </a:tc>
                <a:tc>
                  <a:txBody>
                    <a:bodyPr/>
                    <a:lstStyle/>
                    <a:p>
                      <a:pPr algn="r"/>
                      <a:r>
                        <a:rPr lang="it-IT" dirty="0" smtClean="0"/>
                        <a:t>11</a:t>
                      </a:r>
                      <a:endParaRPr lang="it-IT" dirty="0"/>
                    </a:p>
                  </a:txBody>
                  <a:tcPr/>
                </a:tc>
                <a:tc>
                  <a:txBody>
                    <a:bodyPr/>
                    <a:lstStyle/>
                    <a:p>
                      <a:pPr algn="r"/>
                      <a:r>
                        <a:rPr lang="it-IT" dirty="0" smtClean="0"/>
                        <a:t>1</a:t>
                      </a:r>
                      <a:endParaRPr lang="it-IT" dirty="0"/>
                    </a:p>
                  </a:txBody>
                  <a:tcPr/>
                </a:tc>
                <a:extLst>
                  <a:ext uri="{0D108BD9-81ED-4DB2-BD59-A6C34878D82A}">
                    <a16:rowId xmlns:a16="http://schemas.microsoft.com/office/drawing/2014/main" xmlns="" val="136908314"/>
                  </a:ext>
                </a:extLst>
              </a:tr>
              <a:tr h="370840">
                <a:tc>
                  <a:txBody>
                    <a:bodyPr/>
                    <a:lstStyle/>
                    <a:p>
                      <a:pPr algn="l"/>
                      <a:r>
                        <a:rPr lang="it-IT" dirty="0"/>
                        <a:t>MEC</a:t>
                      </a:r>
                    </a:p>
                  </a:txBody>
                  <a:tcPr/>
                </a:tc>
                <a:tc>
                  <a:txBody>
                    <a:bodyPr/>
                    <a:lstStyle/>
                    <a:p>
                      <a:pPr algn="r"/>
                      <a:r>
                        <a:rPr lang="it-IT" dirty="0" smtClean="0"/>
                        <a:t>10</a:t>
                      </a:r>
                      <a:endParaRPr lang="it-IT" dirty="0"/>
                    </a:p>
                  </a:txBody>
                  <a:tcPr/>
                </a:tc>
                <a:tc>
                  <a:txBody>
                    <a:bodyPr/>
                    <a:lstStyle/>
                    <a:p>
                      <a:pPr algn="r"/>
                      <a:r>
                        <a:rPr lang="it-IT" dirty="0" smtClean="0"/>
                        <a:t>0</a:t>
                      </a:r>
                      <a:endParaRPr lang="it-IT" dirty="0"/>
                    </a:p>
                  </a:txBody>
                  <a:tcPr/>
                </a:tc>
                <a:extLst>
                  <a:ext uri="{0D108BD9-81ED-4DB2-BD59-A6C34878D82A}">
                    <a16:rowId xmlns:a16="http://schemas.microsoft.com/office/drawing/2014/main" xmlns="" val="3558908726"/>
                  </a:ext>
                </a:extLst>
              </a:tr>
              <a:tr h="370840">
                <a:tc>
                  <a:txBody>
                    <a:bodyPr/>
                    <a:lstStyle/>
                    <a:p>
                      <a:pPr algn="l"/>
                      <a:r>
                        <a:rPr lang="it-IT" dirty="0"/>
                        <a:t>PNATE</a:t>
                      </a:r>
                    </a:p>
                  </a:txBody>
                  <a:tcPr/>
                </a:tc>
                <a:tc>
                  <a:txBody>
                    <a:bodyPr/>
                    <a:lstStyle/>
                    <a:p>
                      <a:pPr algn="r"/>
                      <a:r>
                        <a:rPr lang="it-IT" dirty="0" smtClean="0"/>
                        <a:t>7</a:t>
                      </a:r>
                      <a:endParaRPr lang="it-IT" dirty="0"/>
                    </a:p>
                  </a:txBody>
                  <a:tcPr/>
                </a:tc>
                <a:tc>
                  <a:txBody>
                    <a:bodyPr/>
                    <a:lstStyle/>
                    <a:p>
                      <a:pPr algn="r"/>
                      <a:r>
                        <a:rPr lang="it-IT" dirty="0" smtClean="0"/>
                        <a:t>0</a:t>
                      </a:r>
                      <a:endParaRPr lang="it-IT" dirty="0"/>
                    </a:p>
                  </a:txBody>
                  <a:tcPr/>
                </a:tc>
                <a:extLst>
                  <a:ext uri="{0D108BD9-81ED-4DB2-BD59-A6C34878D82A}">
                    <a16:rowId xmlns:a16="http://schemas.microsoft.com/office/drawing/2014/main" xmlns="" val="378398399"/>
                  </a:ext>
                </a:extLst>
              </a:tr>
              <a:tr h="370840">
                <a:tc>
                  <a:txBody>
                    <a:bodyPr/>
                    <a:lstStyle/>
                    <a:p>
                      <a:pPr algn="l"/>
                      <a:r>
                        <a:rPr lang="it-IT" dirty="0"/>
                        <a:t>MEOC</a:t>
                      </a:r>
                    </a:p>
                  </a:txBody>
                  <a:tcPr/>
                </a:tc>
                <a:tc>
                  <a:txBody>
                    <a:bodyPr/>
                    <a:lstStyle/>
                    <a:p>
                      <a:pPr algn="r"/>
                      <a:r>
                        <a:rPr lang="it-IT" dirty="0" smtClean="0"/>
                        <a:t>6</a:t>
                      </a:r>
                      <a:endParaRPr lang="it-IT" dirty="0"/>
                    </a:p>
                  </a:txBody>
                  <a:tcPr/>
                </a:tc>
                <a:tc>
                  <a:txBody>
                    <a:bodyPr/>
                    <a:lstStyle/>
                    <a:p>
                      <a:pPr algn="r"/>
                      <a:r>
                        <a:rPr lang="it-IT" dirty="0" smtClean="0"/>
                        <a:t>5</a:t>
                      </a:r>
                      <a:endParaRPr lang="it-IT" dirty="0"/>
                    </a:p>
                  </a:txBody>
                  <a:tcPr/>
                </a:tc>
                <a:extLst>
                  <a:ext uri="{0D108BD9-81ED-4DB2-BD59-A6C34878D82A}">
                    <a16:rowId xmlns:a16="http://schemas.microsoft.com/office/drawing/2014/main" xmlns="" val="2108739821"/>
                  </a:ext>
                </a:extLst>
              </a:tr>
              <a:tr h="370840">
                <a:tc>
                  <a:txBody>
                    <a:bodyPr/>
                    <a:lstStyle/>
                    <a:p>
                      <a:pPr algn="l"/>
                      <a:r>
                        <a:rPr lang="it-IT" dirty="0" smtClean="0">
                          <a:solidFill>
                            <a:schemeClr val="accent2"/>
                          </a:solidFill>
                        </a:rPr>
                        <a:t>TOTAL</a:t>
                      </a:r>
                      <a:endParaRPr lang="it-IT" dirty="0">
                        <a:solidFill>
                          <a:schemeClr val="accent2"/>
                        </a:solidFill>
                      </a:endParaRPr>
                    </a:p>
                  </a:txBody>
                  <a:tcPr/>
                </a:tc>
                <a:tc>
                  <a:txBody>
                    <a:bodyPr/>
                    <a:lstStyle/>
                    <a:p>
                      <a:pPr algn="r"/>
                      <a:r>
                        <a:rPr lang="it-IT" dirty="0" smtClean="0">
                          <a:solidFill>
                            <a:schemeClr val="accent2"/>
                          </a:solidFill>
                        </a:rPr>
                        <a:t>46</a:t>
                      </a:r>
                      <a:endParaRPr lang="it-IT" dirty="0">
                        <a:solidFill>
                          <a:schemeClr val="accent2"/>
                        </a:solidFill>
                      </a:endParaRPr>
                    </a:p>
                  </a:txBody>
                  <a:tcPr/>
                </a:tc>
                <a:tc>
                  <a:txBody>
                    <a:bodyPr/>
                    <a:lstStyle/>
                    <a:p>
                      <a:pPr algn="r"/>
                      <a:r>
                        <a:rPr lang="it-IT" dirty="0" smtClean="0">
                          <a:solidFill>
                            <a:schemeClr val="accent2"/>
                          </a:solidFill>
                        </a:rPr>
                        <a:t>8</a:t>
                      </a:r>
                      <a:endParaRPr lang="it-IT" dirty="0">
                        <a:solidFill>
                          <a:schemeClr val="accent2"/>
                        </a:solidFill>
                      </a:endParaRPr>
                    </a:p>
                  </a:txBody>
                  <a:tcPr/>
                </a:tc>
                <a:extLst>
                  <a:ext uri="{0D108BD9-81ED-4DB2-BD59-A6C34878D82A}">
                    <a16:rowId xmlns:a16="http://schemas.microsoft.com/office/drawing/2014/main" xmlns="" val="1884826678"/>
                  </a:ext>
                </a:extLst>
              </a:tr>
            </a:tbl>
          </a:graphicData>
        </a:graphic>
      </p:graphicFrame>
      <p:sp>
        <p:nvSpPr>
          <p:cNvPr id="10" name="Titolo 1"/>
          <p:cNvSpPr txBox="1">
            <a:spLocks/>
          </p:cNvSpPr>
          <p:nvPr/>
        </p:nvSpPr>
        <p:spPr bwMode="auto">
          <a:xfrm>
            <a:off x="3212043" y="5085184"/>
            <a:ext cx="5018986" cy="50405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400" kern="1200">
                <a:solidFill>
                  <a:schemeClr val="tx1"/>
                </a:solidFill>
                <a:latin typeface="+mj-lt"/>
                <a:ea typeface="+mj-ea"/>
                <a:cs typeface="+mj-cs"/>
              </a:defRPr>
            </a:lvl1pPr>
            <a:lvl2pPr algn="ctr" rtl="0" eaLnBrk="0" fontAlgn="base" hangingPunct="0">
              <a:spcBef>
                <a:spcPct val="0"/>
              </a:spcBef>
              <a:spcAft>
                <a:spcPct val="0"/>
              </a:spcAft>
              <a:defRPr sz="2400">
                <a:solidFill>
                  <a:schemeClr val="tx1"/>
                </a:solidFill>
                <a:latin typeface="Calibri" pitchFamily="34" charset="0"/>
              </a:defRPr>
            </a:lvl2pPr>
            <a:lvl3pPr algn="ctr" rtl="0" eaLnBrk="0" fontAlgn="base" hangingPunct="0">
              <a:spcBef>
                <a:spcPct val="0"/>
              </a:spcBef>
              <a:spcAft>
                <a:spcPct val="0"/>
              </a:spcAft>
              <a:defRPr sz="2400">
                <a:solidFill>
                  <a:schemeClr val="tx1"/>
                </a:solidFill>
                <a:latin typeface="Calibri" pitchFamily="34" charset="0"/>
              </a:defRPr>
            </a:lvl3pPr>
            <a:lvl4pPr algn="ctr" rtl="0" eaLnBrk="0" fontAlgn="base" hangingPunct="0">
              <a:spcBef>
                <a:spcPct val="0"/>
              </a:spcBef>
              <a:spcAft>
                <a:spcPct val="0"/>
              </a:spcAft>
              <a:defRPr sz="2400">
                <a:solidFill>
                  <a:schemeClr val="tx1"/>
                </a:solidFill>
                <a:latin typeface="Calibri" pitchFamily="34" charset="0"/>
              </a:defRPr>
            </a:lvl4pPr>
            <a:lvl5pPr algn="ctr" rtl="0" eaLnBrk="0" fontAlgn="base" hangingPunct="0">
              <a:spcBef>
                <a:spcPct val="0"/>
              </a:spcBef>
              <a:spcAft>
                <a:spcPct val="0"/>
              </a:spcAft>
              <a:defRPr sz="2400">
                <a:solidFill>
                  <a:schemeClr val="tx1"/>
                </a:solidFill>
                <a:latin typeface="Calibri" pitchFamily="34" charset="0"/>
              </a:defRPr>
            </a:lvl5pPr>
            <a:lvl6pPr marL="457200" algn="ctr" rtl="0" fontAlgn="base">
              <a:spcBef>
                <a:spcPct val="0"/>
              </a:spcBef>
              <a:spcAft>
                <a:spcPct val="0"/>
              </a:spcAft>
              <a:defRPr sz="2400">
                <a:solidFill>
                  <a:schemeClr val="tx1"/>
                </a:solidFill>
                <a:latin typeface="Calibri" pitchFamily="34" charset="0"/>
              </a:defRPr>
            </a:lvl6pPr>
            <a:lvl7pPr marL="914400" algn="ctr" rtl="0" fontAlgn="base">
              <a:spcBef>
                <a:spcPct val="0"/>
              </a:spcBef>
              <a:spcAft>
                <a:spcPct val="0"/>
              </a:spcAft>
              <a:defRPr sz="2400">
                <a:solidFill>
                  <a:schemeClr val="tx1"/>
                </a:solidFill>
                <a:latin typeface="Calibri" pitchFamily="34" charset="0"/>
              </a:defRPr>
            </a:lvl7pPr>
            <a:lvl8pPr marL="1371600" algn="ctr" rtl="0" fontAlgn="base">
              <a:spcBef>
                <a:spcPct val="0"/>
              </a:spcBef>
              <a:spcAft>
                <a:spcPct val="0"/>
              </a:spcAft>
              <a:defRPr sz="2400">
                <a:solidFill>
                  <a:schemeClr val="tx1"/>
                </a:solidFill>
                <a:latin typeface="Calibri" pitchFamily="34" charset="0"/>
              </a:defRPr>
            </a:lvl8pPr>
            <a:lvl9pPr marL="1828800" algn="ctr" rtl="0" fontAlgn="base">
              <a:spcBef>
                <a:spcPct val="0"/>
              </a:spcBef>
              <a:spcAft>
                <a:spcPct val="0"/>
              </a:spcAft>
              <a:defRPr sz="2400">
                <a:solidFill>
                  <a:schemeClr val="tx1"/>
                </a:solidFill>
                <a:latin typeface="Calibri" pitchFamily="34" charset="0"/>
              </a:defRPr>
            </a:lvl9pPr>
          </a:lstStyle>
          <a:p>
            <a:pPr algn="l"/>
            <a:r>
              <a:rPr lang="it-IT" sz="1600" b="0" dirty="0" smtClean="0"/>
              <a:t>* </a:t>
            </a:r>
            <a:r>
              <a:rPr lang="it-IT" sz="1600" b="0" dirty="0" err="1" smtClean="0"/>
              <a:t>One</a:t>
            </a:r>
            <a:r>
              <a:rPr lang="it-IT" sz="1600" b="0" dirty="0" smtClean="0"/>
              <a:t> site </a:t>
            </a:r>
            <a:r>
              <a:rPr lang="it-IT" sz="1600" b="0" dirty="0" err="1" smtClean="0"/>
              <a:t>included</a:t>
            </a:r>
            <a:r>
              <a:rPr lang="it-IT" sz="1600" b="0" dirty="0" smtClean="0"/>
              <a:t> in Delta Po</a:t>
            </a:r>
            <a:endParaRPr lang="it-IT" sz="1600" b="0" dirty="0"/>
          </a:p>
        </p:txBody>
      </p:sp>
      <p:pic>
        <p:nvPicPr>
          <p:cNvPr id="6" name="Picture 2" descr="lifeeremita_prova_mappa_r0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7693" t="31726" r="14232" b="43164"/>
          <a:stretch>
            <a:fillRect/>
          </a:stretch>
        </p:blipFill>
        <p:spPr bwMode="auto">
          <a:xfrm>
            <a:off x="0" y="2689220"/>
            <a:ext cx="2987824" cy="15559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extLst>
      <p:ext uri="{BB962C8B-B14F-4D97-AF65-F5344CB8AC3E}">
        <p14:creationId xmlns:p14="http://schemas.microsoft.com/office/powerpoint/2010/main" val="4129498156"/>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89118" y="188640"/>
            <a:ext cx="8229600" cy="1143000"/>
          </a:xfrm>
        </p:spPr>
        <p:txBody>
          <a:bodyPr/>
          <a:lstStyle/>
          <a:p>
            <a:r>
              <a:rPr lang="it-IT" sz="3500" b="1" dirty="0">
                <a:solidFill>
                  <a:srgbClr val="6671B2"/>
                </a:solidFill>
              </a:rPr>
              <a:t>PRELIMINARY RESULTS</a:t>
            </a:r>
            <a:endParaRPr lang="it-IT" sz="3500" dirty="0"/>
          </a:p>
        </p:txBody>
      </p:sp>
      <p:graphicFrame>
        <p:nvGraphicFramePr>
          <p:cNvPr id="5" name="Segnaposto contenuto 4"/>
          <p:cNvGraphicFramePr>
            <a:graphicFrameLocks noGrp="1"/>
          </p:cNvGraphicFramePr>
          <p:nvPr>
            <p:ph idx="1"/>
            <p:extLst>
              <p:ext uri="{D42A27DB-BD31-4B8C-83A1-F6EECF244321}">
                <p14:modId xmlns:p14="http://schemas.microsoft.com/office/powerpoint/2010/main" val="771627011"/>
              </p:ext>
            </p:extLst>
          </p:nvPr>
        </p:nvGraphicFramePr>
        <p:xfrm>
          <a:off x="467544" y="2132856"/>
          <a:ext cx="8507289" cy="3190240"/>
        </p:xfrm>
        <a:graphic>
          <a:graphicData uri="http://schemas.openxmlformats.org/drawingml/2006/table">
            <a:tbl>
              <a:tblPr firstRow="1" bandRow="1">
                <a:tableStyleId>{5C22544A-7EE6-4342-B048-85BDC9FD1C3A}</a:tableStyleId>
              </a:tblPr>
              <a:tblGrid>
                <a:gridCol w="1722761">
                  <a:extLst>
                    <a:ext uri="{9D8B030D-6E8A-4147-A177-3AD203B41FA5}">
                      <a16:colId xmlns:a16="http://schemas.microsoft.com/office/drawing/2014/main" xmlns="" val="2810475701"/>
                    </a:ext>
                  </a:extLst>
                </a:gridCol>
                <a:gridCol w="1680154">
                  <a:extLst>
                    <a:ext uri="{9D8B030D-6E8A-4147-A177-3AD203B41FA5}">
                      <a16:colId xmlns:a16="http://schemas.microsoft.com/office/drawing/2014/main" xmlns="" val="2264698074"/>
                    </a:ext>
                  </a:extLst>
                </a:gridCol>
                <a:gridCol w="1701458">
                  <a:extLst>
                    <a:ext uri="{9D8B030D-6E8A-4147-A177-3AD203B41FA5}">
                      <a16:colId xmlns:a16="http://schemas.microsoft.com/office/drawing/2014/main" xmlns="" val="1385278127"/>
                    </a:ext>
                  </a:extLst>
                </a:gridCol>
                <a:gridCol w="1664379">
                  <a:extLst>
                    <a:ext uri="{9D8B030D-6E8A-4147-A177-3AD203B41FA5}">
                      <a16:colId xmlns:a16="http://schemas.microsoft.com/office/drawing/2014/main" xmlns="" val="1017597925"/>
                    </a:ext>
                  </a:extLst>
                </a:gridCol>
                <a:gridCol w="1738537">
                  <a:extLst>
                    <a:ext uri="{9D8B030D-6E8A-4147-A177-3AD203B41FA5}">
                      <a16:colId xmlns:a16="http://schemas.microsoft.com/office/drawing/2014/main" xmlns="" val="46104023"/>
                    </a:ext>
                  </a:extLst>
                </a:gridCol>
              </a:tblGrid>
              <a:tr h="370840">
                <a:tc>
                  <a:txBody>
                    <a:bodyPr/>
                    <a:lstStyle/>
                    <a:p>
                      <a:r>
                        <a:rPr lang="en-GB" noProof="0" dirty="0"/>
                        <a:t>Beneficiary</a:t>
                      </a:r>
                    </a:p>
                  </a:txBody>
                  <a:tcPr/>
                </a:tc>
                <a:tc>
                  <a:txBody>
                    <a:bodyPr/>
                    <a:lstStyle/>
                    <a:p>
                      <a:r>
                        <a:rPr lang="it-IT" dirty="0" err="1"/>
                        <a:t>Osmoderma</a:t>
                      </a:r>
                      <a:r>
                        <a:rPr lang="it-IT" dirty="0"/>
                        <a:t> </a:t>
                      </a:r>
                      <a:r>
                        <a:rPr lang="it-IT" sz="1500" dirty="0" smtClean="0"/>
                        <a:t>(NEW</a:t>
                      </a:r>
                      <a:r>
                        <a:rPr lang="it-IT" sz="1500" baseline="0" dirty="0" smtClean="0"/>
                        <a:t> SITES</a:t>
                      </a:r>
                      <a:r>
                        <a:rPr lang="it-IT" sz="1500" dirty="0" smtClean="0"/>
                        <a:t>)</a:t>
                      </a:r>
                      <a:endParaRPr lang="it-IT" sz="1500" dirty="0"/>
                    </a:p>
                  </a:txBody>
                  <a:tcPr/>
                </a:tc>
                <a:tc>
                  <a:txBody>
                    <a:bodyPr/>
                    <a:lstStyle/>
                    <a:p>
                      <a:r>
                        <a:rPr lang="it-IT" dirty="0"/>
                        <a:t>Rosalia  </a:t>
                      </a:r>
                    </a:p>
                    <a:p>
                      <a:r>
                        <a:rPr lang="it-IT" sz="1500" dirty="0" smtClean="0"/>
                        <a:t>(NEW SITES)</a:t>
                      </a:r>
                      <a:endParaRPr lang="it-IT" sz="1500" dirty="0"/>
                    </a:p>
                  </a:txBody>
                  <a:tcPr/>
                </a:tc>
                <a:tc>
                  <a:txBody>
                    <a:bodyPr/>
                    <a:lstStyle/>
                    <a:p>
                      <a:r>
                        <a:rPr lang="it-IT" dirty="0" err="1"/>
                        <a:t>Graphoderus</a:t>
                      </a:r>
                      <a:r>
                        <a:rPr lang="it-IT" dirty="0"/>
                        <a:t> </a:t>
                      </a:r>
                      <a:r>
                        <a:rPr lang="it-IT" sz="1500" dirty="0" smtClean="0"/>
                        <a:t>(SITES)</a:t>
                      </a:r>
                      <a:endParaRPr lang="it-IT" sz="1500" dirty="0"/>
                    </a:p>
                  </a:txBody>
                  <a:tcPr/>
                </a:tc>
                <a:tc>
                  <a:txBody>
                    <a:bodyPr/>
                    <a:lstStyle/>
                    <a:p>
                      <a:r>
                        <a:rPr lang="it-IT" dirty="0" err="1"/>
                        <a:t>Coenagrion</a:t>
                      </a:r>
                      <a:r>
                        <a:rPr lang="it-IT" dirty="0"/>
                        <a:t> </a:t>
                      </a:r>
                      <a:r>
                        <a:rPr lang="it-IT" sz="1500" dirty="0" smtClean="0"/>
                        <a:t>(NEW SITES)</a:t>
                      </a:r>
                      <a:endParaRPr lang="it-IT" sz="1500" dirty="0"/>
                    </a:p>
                  </a:txBody>
                  <a:tcPr/>
                </a:tc>
                <a:extLst>
                  <a:ext uri="{0D108BD9-81ED-4DB2-BD59-A6C34878D82A}">
                    <a16:rowId xmlns:a16="http://schemas.microsoft.com/office/drawing/2014/main" xmlns="" val="2351399283"/>
                  </a:ext>
                </a:extLst>
              </a:tr>
              <a:tr h="370840">
                <a:tc>
                  <a:txBody>
                    <a:bodyPr/>
                    <a:lstStyle/>
                    <a:p>
                      <a:pPr algn="l"/>
                      <a:r>
                        <a:rPr lang="it-IT" dirty="0"/>
                        <a:t>PNFC</a:t>
                      </a:r>
                    </a:p>
                  </a:txBody>
                  <a:tcPr/>
                </a:tc>
                <a:tc>
                  <a:txBody>
                    <a:bodyPr/>
                    <a:lstStyle/>
                    <a:p>
                      <a:pPr algn="r"/>
                      <a:r>
                        <a:rPr lang="it-IT" dirty="0" smtClean="0"/>
                        <a:t>2</a:t>
                      </a:r>
                      <a:endParaRPr lang="it-IT" dirty="0"/>
                    </a:p>
                  </a:txBody>
                  <a:tcPr/>
                </a:tc>
                <a:tc>
                  <a:txBody>
                    <a:bodyPr/>
                    <a:lstStyle/>
                    <a:p>
                      <a:pPr algn="r"/>
                      <a:r>
                        <a:rPr lang="it-IT" dirty="0" smtClean="0"/>
                        <a:t>5 + 1 </a:t>
                      </a:r>
                      <a:r>
                        <a:rPr lang="it-IT" dirty="0" err="1" smtClean="0"/>
                        <a:t>confirmed</a:t>
                      </a:r>
                      <a:endParaRPr lang="it-IT" dirty="0"/>
                    </a:p>
                  </a:txBody>
                  <a:tcPr/>
                </a:tc>
                <a:tc>
                  <a:txBody>
                    <a:bodyPr/>
                    <a:lstStyle/>
                    <a:p>
                      <a:pPr algn="r"/>
                      <a:r>
                        <a:rPr lang="it-IT" dirty="0" smtClean="0"/>
                        <a:t>0</a:t>
                      </a:r>
                      <a:endParaRPr lang="it-IT" dirty="0"/>
                    </a:p>
                  </a:txBody>
                  <a:tcPr/>
                </a:tc>
                <a:tc>
                  <a:txBody>
                    <a:bodyPr/>
                    <a:lstStyle/>
                    <a:p>
                      <a:pPr algn="r"/>
                      <a:r>
                        <a:rPr lang="it-IT" dirty="0" smtClean="0"/>
                        <a:t>0</a:t>
                      </a:r>
                      <a:endParaRPr lang="it-IT" dirty="0"/>
                    </a:p>
                  </a:txBody>
                  <a:tcPr/>
                </a:tc>
                <a:extLst>
                  <a:ext uri="{0D108BD9-81ED-4DB2-BD59-A6C34878D82A}">
                    <a16:rowId xmlns:a16="http://schemas.microsoft.com/office/drawing/2014/main" xmlns="" val="476196279"/>
                  </a:ext>
                </a:extLst>
              </a:tr>
              <a:tr h="370840">
                <a:tc>
                  <a:txBody>
                    <a:bodyPr/>
                    <a:lstStyle/>
                    <a:p>
                      <a:pPr algn="l"/>
                      <a:r>
                        <a:rPr lang="it-IT" dirty="0"/>
                        <a:t>MAR</a:t>
                      </a:r>
                    </a:p>
                  </a:txBody>
                  <a:tcPr/>
                </a:tc>
                <a:tc>
                  <a:txBody>
                    <a:bodyPr/>
                    <a:lstStyle/>
                    <a:p>
                      <a:pPr algn="r"/>
                      <a:r>
                        <a:rPr lang="it-IT" dirty="0" smtClean="0"/>
                        <a:t>2 + 2 </a:t>
                      </a:r>
                      <a:r>
                        <a:rPr lang="it-IT" dirty="0" err="1" smtClean="0"/>
                        <a:t>confirmed</a:t>
                      </a:r>
                      <a:endParaRPr lang="it-IT" dirty="0"/>
                    </a:p>
                  </a:txBody>
                  <a:tcPr/>
                </a:tc>
                <a:tc>
                  <a:txBody>
                    <a:bodyPr/>
                    <a:lstStyle/>
                    <a:p>
                      <a:pPr algn="r"/>
                      <a:r>
                        <a:rPr lang="it-IT" dirty="0" smtClean="0"/>
                        <a:t>0</a:t>
                      </a:r>
                      <a:endParaRPr lang="it-IT" dirty="0"/>
                    </a:p>
                  </a:txBody>
                  <a:tcPr/>
                </a:tc>
                <a:tc>
                  <a:txBody>
                    <a:bodyPr/>
                    <a:lstStyle/>
                    <a:p>
                      <a:pPr algn="r"/>
                      <a:r>
                        <a:rPr lang="it-IT" dirty="0" smtClean="0"/>
                        <a:t>0</a:t>
                      </a:r>
                      <a:endParaRPr lang="it-IT" dirty="0"/>
                    </a:p>
                  </a:txBody>
                  <a:tcPr/>
                </a:tc>
                <a:tc>
                  <a:txBody>
                    <a:bodyPr/>
                    <a:lstStyle/>
                    <a:p>
                      <a:pPr algn="r"/>
                      <a:r>
                        <a:rPr lang="it-IT" dirty="0" smtClean="0"/>
                        <a:t>1 + 1 </a:t>
                      </a:r>
                      <a:r>
                        <a:rPr lang="it-IT" dirty="0" err="1" smtClean="0"/>
                        <a:t>confirmed</a:t>
                      </a:r>
                      <a:endParaRPr lang="it-IT" dirty="0"/>
                    </a:p>
                  </a:txBody>
                  <a:tcPr/>
                </a:tc>
                <a:extLst>
                  <a:ext uri="{0D108BD9-81ED-4DB2-BD59-A6C34878D82A}">
                    <a16:rowId xmlns:a16="http://schemas.microsoft.com/office/drawing/2014/main" xmlns="" val="3394965729"/>
                  </a:ext>
                </a:extLst>
              </a:tr>
              <a:tr h="370840">
                <a:tc>
                  <a:txBody>
                    <a:bodyPr/>
                    <a:lstStyle/>
                    <a:p>
                      <a:pPr algn="l"/>
                      <a:r>
                        <a:rPr lang="it-IT" dirty="0"/>
                        <a:t>MEOR</a:t>
                      </a:r>
                    </a:p>
                  </a:txBody>
                  <a:tcPr/>
                </a:tc>
                <a:tc>
                  <a:txBody>
                    <a:bodyPr/>
                    <a:lstStyle/>
                    <a:p>
                      <a:pPr algn="r"/>
                      <a:r>
                        <a:rPr lang="it-IT" dirty="0" smtClean="0"/>
                        <a:t>0</a:t>
                      </a:r>
                      <a:endParaRPr lang="it-IT" dirty="0"/>
                    </a:p>
                  </a:txBody>
                  <a:tcPr/>
                </a:tc>
                <a:tc>
                  <a:txBody>
                    <a:bodyPr/>
                    <a:lstStyle/>
                    <a:p>
                      <a:pPr algn="r"/>
                      <a:r>
                        <a:rPr lang="it-IT" dirty="0" smtClean="0"/>
                        <a:t>0</a:t>
                      </a:r>
                      <a:endParaRPr lang="it-IT" dirty="0"/>
                    </a:p>
                  </a:txBody>
                  <a:tcPr/>
                </a:tc>
                <a:tc>
                  <a:txBody>
                    <a:bodyPr/>
                    <a:lstStyle/>
                    <a:p>
                      <a:pPr algn="r"/>
                      <a:r>
                        <a:rPr lang="it-IT" dirty="0" smtClean="0"/>
                        <a:t>0</a:t>
                      </a:r>
                      <a:endParaRPr lang="it-IT" dirty="0"/>
                    </a:p>
                  </a:txBody>
                  <a:tcPr/>
                </a:tc>
                <a:tc>
                  <a:txBody>
                    <a:bodyPr/>
                    <a:lstStyle/>
                    <a:p>
                      <a:pPr algn="r"/>
                      <a:r>
                        <a:rPr lang="it-IT" dirty="0" smtClean="0"/>
                        <a:t>0</a:t>
                      </a:r>
                      <a:endParaRPr lang="it-IT" dirty="0"/>
                    </a:p>
                  </a:txBody>
                  <a:tcPr/>
                </a:tc>
                <a:extLst>
                  <a:ext uri="{0D108BD9-81ED-4DB2-BD59-A6C34878D82A}">
                    <a16:rowId xmlns:a16="http://schemas.microsoft.com/office/drawing/2014/main" xmlns="" val="136908314"/>
                  </a:ext>
                </a:extLst>
              </a:tr>
              <a:tr h="370840">
                <a:tc>
                  <a:txBody>
                    <a:bodyPr/>
                    <a:lstStyle/>
                    <a:p>
                      <a:pPr algn="l"/>
                      <a:r>
                        <a:rPr lang="it-IT" dirty="0"/>
                        <a:t>MEC</a:t>
                      </a:r>
                    </a:p>
                  </a:txBody>
                  <a:tcPr/>
                </a:tc>
                <a:tc>
                  <a:txBody>
                    <a:bodyPr/>
                    <a:lstStyle/>
                    <a:p>
                      <a:pPr algn="r"/>
                      <a:r>
                        <a:rPr lang="it-IT" dirty="0" smtClean="0"/>
                        <a:t>2*</a:t>
                      </a:r>
                      <a:endParaRPr lang="it-IT" dirty="0"/>
                    </a:p>
                  </a:txBody>
                  <a:tcPr/>
                </a:tc>
                <a:tc>
                  <a:txBody>
                    <a:bodyPr/>
                    <a:lstStyle/>
                    <a:p>
                      <a:pPr algn="r"/>
                      <a:r>
                        <a:rPr lang="it-IT" dirty="0" smtClean="0"/>
                        <a:t>0</a:t>
                      </a:r>
                      <a:endParaRPr lang="it-IT" dirty="0"/>
                    </a:p>
                  </a:txBody>
                  <a:tcPr/>
                </a:tc>
                <a:tc>
                  <a:txBody>
                    <a:bodyPr/>
                    <a:lstStyle/>
                    <a:p>
                      <a:pPr algn="r"/>
                      <a:r>
                        <a:rPr lang="it-IT" dirty="0" smtClean="0"/>
                        <a:t>1 </a:t>
                      </a:r>
                      <a:r>
                        <a:rPr lang="it-IT" dirty="0" err="1" smtClean="0"/>
                        <a:t>confirmed</a:t>
                      </a:r>
                      <a:r>
                        <a:rPr lang="it-IT" dirty="0" smtClean="0"/>
                        <a:t> </a:t>
                      </a:r>
                      <a:endParaRPr lang="it-IT" dirty="0"/>
                    </a:p>
                  </a:txBody>
                  <a:tcPr/>
                </a:tc>
                <a:tc>
                  <a:txBody>
                    <a:bodyPr/>
                    <a:lstStyle/>
                    <a:p>
                      <a:pPr algn="r"/>
                      <a:r>
                        <a:rPr lang="it-IT" dirty="0" smtClean="0"/>
                        <a:t>0</a:t>
                      </a:r>
                      <a:endParaRPr lang="it-IT" dirty="0"/>
                    </a:p>
                  </a:txBody>
                  <a:tcPr/>
                </a:tc>
                <a:extLst>
                  <a:ext uri="{0D108BD9-81ED-4DB2-BD59-A6C34878D82A}">
                    <a16:rowId xmlns:a16="http://schemas.microsoft.com/office/drawing/2014/main" xmlns="" val="3558908726"/>
                  </a:ext>
                </a:extLst>
              </a:tr>
              <a:tr h="370840">
                <a:tc>
                  <a:txBody>
                    <a:bodyPr/>
                    <a:lstStyle/>
                    <a:p>
                      <a:pPr algn="l"/>
                      <a:r>
                        <a:rPr lang="it-IT" dirty="0"/>
                        <a:t>PNATE</a:t>
                      </a:r>
                    </a:p>
                  </a:txBody>
                  <a:tcPr/>
                </a:tc>
                <a:tc>
                  <a:txBody>
                    <a:bodyPr/>
                    <a:lstStyle/>
                    <a:p>
                      <a:pPr algn="r"/>
                      <a:r>
                        <a:rPr lang="it-IT" dirty="0" smtClean="0"/>
                        <a:t>0</a:t>
                      </a:r>
                      <a:endParaRPr lang="it-IT" dirty="0"/>
                    </a:p>
                  </a:txBody>
                  <a:tcPr/>
                </a:tc>
                <a:tc>
                  <a:txBody>
                    <a:bodyPr/>
                    <a:lstStyle/>
                    <a:p>
                      <a:pPr algn="r"/>
                      <a:r>
                        <a:rPr lang="it-IT" dirty="0" smtClean="0"/>
                        <a:t>1 + 1 </a:t>
                      </a:r>
                      <a:r>
                        <a:rPr lang="it-IT" dirty="0" err="1" smtClean="0"/>
                        <a:t>confirmed</a:t>
                      </a:r>
                      <a:endParaRPr lang="it-IT" dirty="0"/>
                    </a:p>
                  </a:txBody>
                  <a:tcPr/>
                </a:tc>
                <a:tc>
                  <a:txBody>
                    <a:bodyPr/>
                    <a:lstStyle/>
                    <a:p>
                      <a:pPr algn="r"/>
                      <a:r>
                        <a:rPr lang="it-IT" dirty="0" smtClean="0"/>
                        <a:t>0</a:t>
                      </a:r>
                      <a:endParaRPr lang="it-IT" dirty="0"/>
                    </a:p>
                  </a:txBody>
                  <a:tcPr/>
                </a:tc>
                <a:tc>
                  <a:txBody>
                    <a:bodyPr/>
                    <a:lstStyle/>
                    <a:p>
                      <a:pPr algn="r"/>
                      <a:r>
                        <a:rPr lang="it-IT" dirty="0"/>
                        <a:t>0</a:t>
                      </a:r>
                    </a:p>
                  </a:txBody>
                  <a:tcPr/>
                </a:tc>
                <a:extLst>
                  <a:ext uri="{0D108BD9-81ED-4DB2-BD59-A6C34878D82A}">
                    <a16:rowId xmlns:a16="http://schemas.microsoft.com/office/drawing/2014/main" xmlns="" val="378398399"/>
                  </a:ext>
                </a:extLst>
              </a:tr>
              <a:tr h="370840">
                <a:tc>
                  <a:txBody>
                    <a:bodyPr/>
                    <a:lstStyle/>
                    <a:p>
                      <a:pPr algn="l"/>
                      <a:r>
                        <a:rPr lang="it-IT" dirty="0"/>
                        <a:t>MEOC</a:t>
                      </a:r>
                    </a:p>
                  </a:txBody>
                  <a:tcPr/>
                </a:tc>
                <a:tc>
                  <a:txBody>
                    <a:bodyPr/>
                    <a:lstStyle/>
                    <a:p>
                      <a:pPr algn="r"/>
                      <a:r>
                        <a:rPr lang="it-IT" dirty="0" smtClean="0"/>
                        <a:t>1</a:t>
                      </a:r>
                      <a:endParaRPr lang="it-IT" dirty="0"/>
                    </a:p>
                  </a:txBody>
                  <a:tcPr/>
                </a:tc>
                <a:tc>
                  <a:txBody>
                    <a:bodyPr/>
                    <a:lstStyle/>
                    <a:p>
                      <a:pPr algn="r"/>
                      <a:r>
                        <a:rPr lang="it-IT" dirty="0"/>
                        <a:t>0</a:t>
                      </a:r>
                    </a:p>
                  </a:txBody>
                  <a:tcPr/>
                </a:tc>
                <a:tc>
                  <a:txBody>
                    <a:bodyPr/>
                    <a:lstStyle/>
                    <a:p>
                      <a:pPr algn="r"/>
                      <a:r>
                        <a:rPr lang="it-IT" dirty="0"/>
                        <a:t>0</a:t>
                      </a:r>
                    </a:p>
                  </a:txBody>
                  <a:tcPr/>
                </a:tc>
                <a:tc>
                  <a:txBody>
                    <a:bodyPr/>
                    <a:lstStyle/>
                    <a:p>
                      <a:pPr algn="r"/>
                      <a:r>
                        <a:rPr lang="it-IT" dirty="0" smtClean="0"/>
                        <a:t>0</a:t>
                      </a:r>
                      <a:endParaRPr lang="it-IT" dirty="0"/>
                    </a:p>
                  </a:txBody>
                  <a:tcPr/>
                </a:tc>
                <a:extLst>
                  <a:ext uri="{0D108BD9-81ED-4DB2-BD59-A6C34878D82A}">
                    <a16:rowId xmlns:a16="http://schemas.microsoft.com/office/drawing/2014/main" xmlns="" val="2108739821"/>
                  </a:ext>
                </a:extLst>
              </a:tr>
              <a:tr h="370840">
                <a:tc>
                  <a:txBody>
                    <a:bodyPr/>
                    <a:lstStyle/>
                    <a:p>
                      <a:pPr algn="l"/>
                      <a:r>
                        <a:rPr lang="it-IT" dirty="0" smtClean="0">
                          <a:solidFill>
                            <a:schemeClr val="accent2"/>
                          </a:solidFill>
                        </a:rPr>
                        <a:t>TOTAL</a:t>
                      </a:r>
                      <a:endParaRPr lang="it-IT" dirty="0">
                        <a:solidFill>
                          <a:schemeClr val="accent2"/>
                        </a:solidFill>
                      </a:endParaRPr>
                    </a:p>
                  </a:txBody>
                  <a:tcPr/>
                </a:tc>
                <a:tc>
                  <a:txBody>
                    <a:bodyPr/>
                    <a:lstStyle/>
                    <a:p>
                      <a:pPr algn="r"/>
                      <a:r>
                        <a:rPr lang="it-IT" dirty="0" smtClean="0">
                          <a:solidFill>
                            <a:schemeClr val="accent2"/>
                          </a:solidFill>
                        </a:rPr>
                        <a:t>9</a:t>
                      </a:r>
                      <a:endParaRPr lang="it-IT" dirty="0">
                        <a:solidFill>
                          <a:schemeClr val="accent2"/>
                        </a:solidFill>
                      </a:endParaRPr>
                    </a:p>
                  </a:txBody>
                  <a:tcPr/>
                </a:tc>
                <a:tc>
                  <a:txBody>
                    <a:bodyPr/>
                    <a:lstStyle/>
                    <a:p>
                      <a:pPr algn="r"/>
                      <a:r>
                        <a:rPr lang="it-IT" dirty="0" smtClean="0">
                          <a:solidFill>
                            <a:schemeClr val="accent2"/>
                          </a:solidFill>
                        </a:rPr>
                        <a:t>8</a:t>
                      </a:r>
                      <a:endParaRPr lang="it-IT" dirty="0">
                        <a:solidFill>
                          <a:schemeClr val="accent2"/>
                        </a:solidFill>
                      </a:endParaRPr>
                    </a:p>
                  </a:txBody>
                  <a:tcPr/>
                </a:tc>
                <a:tc>
                  <a:txBody>
                    <a:bodyPr/>
                    <a:lstStyle/>
                    <a:p>
                      <a:pPr algn="r"/>
                      <a:r>
                        <a:rPr lang="it-IT" dirty="0" smtClean="0">
                          <a:solidFill>
                            <a:schemeClr val="accent2"/>
                          </a:solidFill>
                        </a:rPr>
                        <a:t>1</a:t>
                      </a:r>
                      <a:endParaRPr lang="it-IT" dirty="0">
                        <a:solidFill>
                          <a:schemeClr val="accent2"/>
                        </a:solidFill>
                      </a:endParaRPr>
                    </a:p>
                  </a:txBody>
                  <a:tcPr/>
                </a:tc>
                <a:tc>
                  <a:txBody>
                    <a:bodyPr/>
                    <a:lstStyle/>
                    <a:p>
                      <a:pPr algn="r"/>
                      <a:r>
                        <a:rPr lang="it-IT" dirty="0" smtClean="0">
                          <a:solidFill>
                            <a:schemeClr val="accent2"/>
                          </a:solidFill>
                        </a:rPr>
                        <a:t>2</a:t>
                      </a:r>
                      <a:endParaRPr lang="it-IT" dirty="0">
                        <a:solidFill>
                          <a:schemeClr val="accent2"/>
                        </a:solidFill>
                      </a:endParaRPr>
                    </a:p>
                  </a:txBody>
                  <a:tcPr/>
                </a:tc>
                <a:extLst>
                  <a:ext uri="{0D108BD9-81ED-4DB2-BD59-A6C34878D82A}">
                    <a16:rowId xmlns:a16="http://schemas.microsoft.com/office/drawing/2014/main" xmlns="" val="1884826678"/>
                  </a:ext>
                </a:extLst>
              </a:tr>
            </a:tbl>
          </a:graphicData>
        </a:graphic>
      </p:graphicFrame>
      <p:pic>
        <p:nvPicPr>
          <p:cNvPr id="6" name="Picture 3" descr="\\CRIS\Users\Cris\Documents\Lavori in corso\EREMITA\FOTO\foto ridotte\Osmoderma eremita foto3 Marco Uliana (750x58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83768" y="1340768"/>
            <a:ext cx="9216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RIS\Users\Cris\Documents\Lavori in corso\EREMITA\FOTO\foto ridotte\Rosalia alpina m foto6 RFabbri  (750x56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989" t="13977" r="2780" b="27659"/>
          <a:stretch/>
        </p:blipFill>
        <p:spPr bwMode="auto">
          <a:xfrm>
            <a:off x="4067944" y="1340768"/>
            <a:ext cx="1071948" cy="720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RIS\Users\Cris\Documents\Lavori in corso\EREMITA\FOTO\foto ridotte\Graphoderus bilineatus foto1 Josef Hlasek (750x59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0152" y="1340768"/>
            <a:ext cx="915090" cy="720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RIS\Users\Cris\Documents\Lavori in corso\EREMITA\FOTO\Coenagrion mercuriale castellanii m foto3 RFabbri rid.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8253" t="16224" r="1654" b="24250"/>
          <a:stretch/>
        </p:blipFill>
        <p:spPr bwMode="auto">
          <a:xfrm>
            <a:off x="7524328" y="1340768"/>
            <a:ext cx="1130434" cy="720000"/>
          </a:xfrm>
          <a:prstGeom prst="rect">
            <a:avLst/>
          </a:prstGeom>
          <a:noFill/>
          <a:extLst>
            <a:ext uri="{909E8E84-426E-40DD-AFC4-6F175D3DCCD1}">
              <a14:hiddenFill xmlns:a14="http://schemas.microsoft.com/office/drawing/2010/main">
                <a:solidFill>
                  <a:srgbClr val="FFFFFF"/>
                </a:solidFill>
              </a14:hiddenFill>
            </a:ext>
          </a:extLst>
        </p:spPr>
      </p:pic>
      <p:sp>
        <p:nvSpPr>
          <p:cNvPr id="10" name="Titolo 1"/>
          <p:cNvSpPr txBox="1">
            <a:spLocks/>
          </p:cNvSpPr>
          <p:nvPr/>
        </p:nvSpPr>
        <p:spPr bwMode="auto">
          <a:xfrm>
            <a:off x="2211695" y="5301208"/>
            <a:ext cx="5018986" cy="50405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400" kern="1200">
                <a:solidFill>
                  <a:schemeClr val="tx1"/>
                </a:solidFill>
                <a:latin typeface="+mj-lt"/>
                <a:ea typeface="+mj-ea"/>
                <a:cs typeface="+mj-cs"/>
              </a:defRPr>
            </a:lvl1pPr>
            <a:lvl2pPr algn="ctr" rtl="0" eaLnBrk="0" fontAlgn="base" hangingPunct="0">
              <a:spcBef>
                <a:spcPct val="0"/>
              </a:spcBef>
              <a:spcAft>
                <a:spcPct val="0"/>
              </a:spcAft>
              <a:defRPr sz="2400">
                <a:solidFill>
                  <a:schemeClr val="tx1"/>
                </a:solidFill>
                <a:latin typeface="Calibri" pitchFamily="34" charset="0"/>
              </a:defRPr>
            </a:lvl2pPr>
            <a:lvl3pPr algn="ctr" rtl="0" eaLnBrk="0" fontAlgn="base" hangingPunct="0">
              <a:spcBef>
                <a:spcPct val="0"/>
              </a:spcBef>
              <a:spcAft>
                <a:spcPct val="0"/>
              </a:spcAft>
              <a:defRPr sz="2400">
                <a:solidFill>
                  <a:schemeClr val="tx1"/>
                </a:solidFill>
                <a:latin typeface="Calibri" pitchFamily="34" charset="0"/>
              </a:defRPr>
            </a:lvl3pPr>
            <a:lvl4pPr algn="ctr" rtl="0" eaLnBrk="0" fontAlgn="base" hangingPunct="0">
              <a:spcBef>
                <a:spcPct val="0"/>
              </a:spcBef>
              <a:spcAft>
                <a:spcPct val="0"/>
              </a:spcAft>
              <a:defRPr sz="2400">
                <a:solidFill>
                  <a:schemeClr val="tx1"/>
                </a:solidFill>
                <a:latin typeface="Calibri" pitchFamily="34" charset="0"/>
              </a:defRPr>
            </a:lvl4pPr>
            <a:lvl5pPr algn="ctr" rtl="0" eaLnBrk="0" fontAlgn="base" hangingPunct="0">
              <a:spcBef>
                <a:spcPct val="0"/>
              </a:spcBef>
              <a:spcAft>
                <a:spcPct val="0"/>
              </a:spcAft>
              <a:defRPr sz="2400">
                <a:solidFill>
                  <a:schemeClr val="tx1"/>
                </a:solidFill>
                <a:latin typeface="Calibri" pitchFamily="34" charset="0"/>
              </a:defRPr>
            </a:lvl5pPr>
            <a:lvl6pPr marL="457200" algn="ctr" rtl="0" fontAlgn="base">
              <a:spcBef>
                <a:spcPct val="0"/>
              </a:spcBef>
              <a:spcAft>
                <a:spcPct val="0"/>
              </a:spcAft>
              <a:defRPr sz="2400">
                <a:solidFill>
                  <a:schemeClr val="tx1"/>
                </a:solidFill>
                <a:latin typeface="Calibri" pitchFamily="34" charset="0"/>
              </a:defRPr>
            </a:lvl6pPr>
            <a:lvl7pPr marL="914400" algn="ctr" rtl="0" fontAlgn="base">
              <a:spcBef>
                <a:spcPct val="0"/>
              </a:spcBef>
              <a:spcAft>
                <a:spcPct val="0"/>
              </a:spcAft>
              <a:defRPr sz="2400">
                <a:solidFill>
                  <a:schemeClr val="tx1"/>
                </a:solidFill>
                <a:latin typeface="Calibri" pitchFamily="34" charset="0"/>
              </a:defRPr>
            </a:lvl7pPr>
            <a:lvl8pPr marL="1371600" algn="ctr" rtl="0" fontAlgn="base">
              <a:spcBef>
                <a:spcPct val="0"/>
              </a:spcBef>
              <a:spcAft>
                <a:spcPct val="0"/>
              </a:spcAft>
              <a:defRPr sz="2400">
                <a:solidFill>
                  <a:schemeClr val="tx1"/>
                </a:solidFill>
                <a:latin typeface="Calibri" pitchFamily="34" charset="0"/>
              </a:defRPr>
            </a:lvl8pPr>
            <a:lvl9pPr marL="1828800" algn="ctr" rtl="0" fontAlgn="base">
              <a:spcBef>
                <a:spcPct val="0"/>
              </a:spcBef>
              <a:spcAft>
                <a:spcPct val="0"/>
              </a:spcAft>
              <a:defRPr sz="2400">
                <a:solidFill>
                  <a:schemeClr val="tx1"/>
                </a:solidFill>
                <a:latin typeface="Calibri" pitchFamily="34" charset="0"/>
              </a:defRPr>
            </a:lvl9pPr>
          </a:lstStyle>
          <a:p>
            <a:pPr algn="l"/>
            <a:r>
              <a:rPr lang="it-IT" sz="1600" b="0" dirty="0" smtClean="0"/>
              <a:t>* </a:t>
            </a:r>
            <a:r>
              <a:rPr lang="it-IT" sz="1600" b="0" dirty="0" err="1" smtClean="0"/>
              <a:t>One</a:t>
            </a:r>
            <a:r>
              <a:rPr lang="it-IT" sz="1600" b="0" dirty="0" smtClean="0"/>
              <a:t> site </a:t>
            </a:r>
            <a:r>
              <a:rPr lang="it-IT" sz="1600" b="0" dirty="0" err="1" smtClean="0"/>
              <a:t>at</a:t>
            </a:r>
            <a:r>
              <a:rPr lang="it-IT" sz="1600" b="0" dirty="0" smtClean="0"/>
              <a:t> 1500 m </a:t>
            </a:r>
            <a:r>
              <a:rPr lang="it-IT" sz="1600" b="0" dirty="0" err="1" smtClean="0"/>
              <a:t>a.s.l</a:t>
            </a:r>
            <a:r>
              <a:rPr lang="it-IT" sz="1600" b="0" dirty="0" smtClean="0"/>
              <a:t>.</a:t>
            </a:r>
            <a:endParaRPr lang="it-IT" sz="1600" b="0" dirty="0"/>
          </a:p>
        </p:txBody>
      </p:sp>
    </p:spTree>
    <p:extLst>
      <p:ext uri="{BB962C8B-B14F-4D97-AF65-F5344CB8AC3E}">
        <p14:creationId xmlns:p14="http://schemas.microsoft.com/office/powerpoint/2010/main" val="2022590970"/>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140018" y="0"/>
            <a:ext cx="7240294" cy="1646605"/>
          </a:xfrm>
          <a:prstGeom prst="rect">
            <a:avLst/>
          </a:prstGeom>
        </p:spPr>
        <p:txBody>
          <a:bodyPr wrap="square">
            <a:spAutoFit/>
          </a:bodyPr>
          <a:lstStyle/>
          <a:p>
            <a:pPr algn="ctr"/>
            <a:r>
              <a:rPr lang="it-IT" sz="3500" b="1" dirty="0">
                <a:solidFill>
                  <a:srgbClr val="6671B2"/>
                </a:solidFill>
                <a:latin typeface="+mj-lt"/>
              </a:rPr>
              <a:t>LIFE EREMITA </a:t>
            </a:r>
          </a:p>
          <a:p>
            <a:pPr algn="ctr"/>
            <a:r>
              <a:rPr lang="it-IT" sz="2600" dirty="0">
                <a:solidFill>
                  <a:srgbClr val="FFC000"/>
                </a:solidFill>
                <a:latin typeface="+mj-lt"/>
              </a:rPr>
              <a:t>     LIFE14 NAT/IT/000209 </a:t>
            </a:r>
          </a:p>
          <a:p>
            <a:pPr algn="ctr"/>
            <a:r>
              <a:rPr lang="en-US" sz="2000" i="1" dirty="0">
                <a:solidFill>
                  <a:srgbClr val="6671B2"/>
                </a:solidFill>
                <a:latin typeface="+mj-lt"/>
              </a:rPr>
              <a:t>Coordinated actions to preserve residual and isolated populations of forest and freshwater insects in Emilia-Romagna </a:t>
            </a:r>
            <a:endParaRPr lang="it-IT" sz="2500" dirty="0">
              <a:latin typeface="+mj-lt"/>
            </a:endParaRPr>
          </a:p>
        </p:txBody>
      </p:sp>
      <p:sp>
        <p:nvSpPr>
          <p:cNvPr id="7" name="Rettangolo 6"/>
          <p:cNvSpPr/>
          <p:nvPr/>
        </p:nvSpPr>
        <p:spPr>
          <a:xfrm>
            <a:off x="140018" y="2357194"/>
            <a:ext cx="8968486" cy="3570208"/>
          </a:xfrm>
          <a:prstGeom prst="rect">
            <a:avLst/>
          </a:prstGeom>
          <a:noFill/>
        </p:spPr>
        <p:txBody>
          <a:bodyPr wrap="square">
            <a:spAutoFit/>
          </a:bodyPr>
          <a:lstStyle/>
          <a:p>
            <a:endParaRPr lang="it-IT" sz="1400" dirty="0">
              <a:solidFill>
                <a:srgbClr val="6671B2"/>
              </a:solidFill>
              <a:latin typeface="+mj-lt"/>
            </a:endParaRPr>
          </a:p>
          <a:p>
            <a:r>
              <a:rPr lang="it-IT" sz="2200" dirty="0" err="1">
                <a:solidFill>
                  <a:schemeClr val="accent2">
                    <a:lumMod val="50000"/>
                  </a:schemeClr>
                </a:solidFill>
                <a:latin typeface="+mj-lt"/>
              </a:rPr>
              <a:t>Commencing</a:t>
            </a:r>
            <a:r>
              <a:rPr lang="it-IT" sz="2200" dirty="0">
                <a:solidFill>
                  <a:schemeClr val="accent2">
                    <a:lumMod val="50000"/>
                  </a:schemeClr>
                </a:solidFill>
                <a:latin typeface="+mj-lt"/>
              </a:rPr>
              <a:t>:</a:t>
            </a:r>
            <a:r>
              <a:rPr lang="it-IT" sz="2200" dirty="0">
                <a:solidFill>
                  <a:srgbClr val="6671B2"/>
                </a:solidFill>
                <a:latin typeface="+mj-lt"/>
              </a:rPr>
              <a:t> 01/01/2016    </a:t>
            </a:r>
          </a:p>
          <a:p>
            <a:r>
              <a:rPr lang="en-GB" sz="2200" dirty="0">
                <a:solidFill>
                  <a:schemeClr val="accent2">
                    <a:lumMod val="50000"/>
                  </a:schemeClr>
                </a:solidFill>
                <a:latin typeface="+mj-lt"/>
              </a:rPr>
              <a:t>Expected</a:t>
            </a:r>
            <a:r>
              <a:rPr lang="it-IT" sz="2200" dirty="0">
                <a:solidFill>
                  <a:schemeClr val="accent2">
                    <a:lumMod val="50000"/>
                  </a:schemeClr>
                </a:solidFill>
                <a:latin typeface="+mj-lt"/>
              </a:rPr>
              <a:t> </a:t>
            </a:r>
            <a:r>
              <a:rPr lang="it-IT" sz="2200" dirty="0" err="1">
                <a:solidFill>
                  <a:schemeClr val="accent2">
                    <a:lumMod val="50000"/>
                  </a:schemeClr>
                </a:solidFill>
                <a:latin typeface="+mj-lt"/>
              </a:rPr>
              <a:t>closing</a:t>
            </a:r>
            <a:r>
              <a:rPr lang="it-IT" sz="2200" dirty="0">
                <a:solidFill>
                  <a:schemeClr val="accent2">
                    <a:lumMod val="50000"/>
                  </a:schemeClr>
                </a:solidFill>
                <a:latin typeface="+mj-lt"/>
              </a:rPr>
              <a:t> date:</a:t>
            </a:r>
            <a:r>
              <a:rPr lang="it-IT" sz="2200" dirty="0">
                <a:solidFill>
                  <a:srgbClr val="6671B2"/>
                </a:solidFill>
                <a:latin typeface="+mj-lt"/>
              </a:rPr>
              <a:t> 31/12/2020 (</a:t>
            </a:r>
            <a:r>
              <a:rPr lang="it-IT" sz="2200" dirty="0" err="1">
                <a:solidFill>
                  <a:srgbClr val="6671B2"/>
                </a:solidFill>
                <a:latin typeface="+mj-lt"/>
              </a:rPr>
              <a:t>after</a:t>
            </a:r>
            <a:r>
              <a:rPr lang="it-IT" sz="2200" dirty="0">
                <a:solidFill>
                  <a:srgbClr val="6671B2"/>
                </a:solidFill>
                <a:latin typeface="+mj-lt"/>
              </a:rPr>
              <a:t> 5 </a:t>
            </a:r>
            <a:r>
              <a:rPr lang="en-GB" sz="2200" dirty="0">
                <a:solidFill>
                  <a:srgbClr val="6671B2"/>
                </a:solidFill>
                <a:latin typeface="+mj-lt"/>
              </a:rPr>
              <a:t>years)</a:t>
            </a:r>
          </a:p>
          <a:p>
            <a:r>
              <a:rPr lang="en-GB" sz="2200" b="1" dirty="0">
                <a:solidFill>
                  <a:schemeClr val="accent2">
                    <a:lumMod val="50000"/>
                  </a:schemeClr>
                </a:solidFill>
                <a:latin typeface="+mj-lt"/>
              </a:rPr>
              <a:t>Coordinating beneficiary</a:t>
            </a:r>
            <a:r>
              <a:rPr lang="it-IT" sz="2200" dirty="0">
                <a:solidFill>
                  <a:schemeClr val="accent2">
                    <a:lumMod val="50000"/>
                  </a:schemeClr>
                </a:solidFill>
                <a:latin typeface="+mj-lt"/>
              </a:rPr>
              <a:t>:</a:t>
            </a:r>
            <a:r>
              <a:rPr lang="it-IT" sz="2200" dirty="0">
                <a:solidFill>
                  <a:srgbClr val="6671B2"/>
                </a:solidFill>
                <a:latin typeface="+mj-lt"/>
              </a:rPr>
              <a:t> the Emilia-Romagna </a:t>
            </a:r>
            <a:r>
              <a:rPr lang="en-GB" sz="2200" dirty="0">
                <a:solidFill>
                  <a:srgbClr val="6671B2"/>
                </a:solidFill>
                <a:latin typeface="+mj-lt"/>
              </a:rPr>
              <a:t>Region</a:t>
            </a:r>
          </a:p>
          <a:p>
            <a:r>
              <a:rPr lang="en-GB" sz="2200" dirty="0">
                <a:solidFill>
                  <a:schemeClr val="accent2">
                    <a:lumMod val="50000"/>
                  </a:schemeClr>
                </a:solidFill>
                <a:latin typeface="+mj-lt"/>
              </a:rPr>
              <a:t>Associated Beneficiaries</a:t>
            </a:r>
            <a:r>
              <a:rPr lang="it-IT" sz="2200" dirty="0">
                <a:solidFill>
                  <a:schemeClr val="accent2">
                    <a:lumMod val="50000"/>
                  </a:schemeClr>
                </a:solidFill>
                <a:latin typeface="+mj-lt"/>
              </a:rPr>
              <a:t>:</a:t>
            </a:r>
            <a:r>
              <a:rPr lang="it-IT" sz="2200" dirty="0">
                <a:solidFill>
                  <a:srgbClr val="6671B2"/>
                </a:solidFill>
                <a:latin typeface="+mj-lt"/>
              </a:rPr>
              <a:t> </a:t>
            </a:r>
          </a:p>
          <a:p>
            <a:pPr marL="342900" indent="-342900">
              <a:buFont typeface="Arial" panose="020B0604020202020204" pitchFamily="34" charset="0"/>
              <a:buChar char="•"/>
            </a:pPr>
            <a:r>
              <a:rPr lang="it-IT" sz="2200" dirty="0">
                <a:solidFill>
                  <a:srgbClr val="6671B2"/>
                </a:solidFill>
                <a:latin typeface="+mj-lt"/>
              </a:rPr>
              <a:t>2 National </a:t>
            </a:r>
            <a:r>
              <a:rPr lang="en-GB" sz="2200" dirty="0">
                <a:solidFill>
                  <a:srgbClr val="6671B2"/>
                </a:solidFill>
                <a:latin typeface="+mj-lt"/>
              </a:rPr>
              <a:t>Parks</a:t>
            </a:r>
            <a:r>
              <a:rPr lang="it-IT" sz="2200" dirty="0">
                <a:solidFill>
                  <a:srgbClr val="6671B2"/>
                </a:solidFill>
                <a:latin typeface="+mj-lt"/>
              </a:rPr>
              <a:t> </a:t>
            </a:r>
          </a:p>
          <a:p>
            <a:pPr marL="342900" indent="-342900">
              <a:buFont typeface="Arial" panose="020B0604020202020204" pitchFamily="34" charset="0"/>
              <a:buChar char="•"/>
            </a:pPr>
            <a:r>
              <a:rPr lang="en-US" sz="2200" dirty="0">
                <a:solidFill>
                  <a:srgbClr val="6671B2"/>
                </a:solidFill>
                <a:latin typeface="+mj-lt"/>
              </a:rPr>
              <a:t>4 Authorities for the management of Parks and Biodiversity</a:t>
            </a:r>
          </a:p>
          <a:p>
            <a:endParaRPr lang="it-IT" sz="2200" b="1" dirty="0">
              <a:solidFill>
                <a:schemeClr val="accent2">
                  <a:lumMod val="50000"/>
                </a:schemeClr>
              </a:solidFill>
              <a:latin typeface="+mj-lt"/>
            </a:endParaRPr>
          </a:p>
          <a:p>
            <a:r>
              <a:rPr lang="it-IT" sz="2200" b="1" dirty="0">
                <a:solidFill>
                  <a:schemeClr val="accent2">
                    <a:lumMod val="50000"/>
                  </a:schemeClr>
                </a:solidFill>
                <a:latin typeface="+mj-lt"/>
              </a:rPr>
              <a:t>Budget</a:t>
            </a:r>
            <a:r>
              <a:rPr lang="it-IT" sz="2200" dirty="0">
                <a:solidFill>
                  <a:schemeClr val="accent2">
                    <a:lumMod val="50000"/>
                  </a:schemeClr>
                </a:solidFill>
                <a:latin typeface="+mj-lt"/>
              </a:rPr>
              <a:t>: </a:t>
            </a:r>
            <a:r>
              <a:rPr lang="it-IT" sz="2200" dirty="0">
                <a:solidFill>
                  <a:srgbClr val="6671B2"/>
                </a:solidFill>
                <a:latin typeface="+mj-lt"/>
              </a:rPr>
              <a:t>2.126.987 EUR, EU </a:t>
            </a:r>
            <a:r>
              <a:rPr lang="it-IT" sz="2200" dirty="0" err="1">
                <a:solidFill>
                  <a:srgbClr val="6671B2"/>
                </a:solidFill>
                <a:latin typeface="+mj-lt"/>
              </a:rPr>
              <a:t>funding</a:t>
            </a:r>
            <a:r>
              <a:rPr lang="it-IT" sz="2200" dirty="0">
                <a:solidFill>
                  <a:srgbClr val="6671B2"/>
                </a:solidFill>
                <a:latin typeface="+mj-lt"/>
              </a:rPr>
              <a:t>: 59.66%</a:t>
            </a:r>
          </a:p>
          <a:p>
            <a:endParaRPr lang="it-IT" sz="2200" dirty="0">
              <a:solidFill>
                <a:srgbClr val="6671B2"/>
              </a:solidFill>
              <a:latin typeface="+mj-lt"/>
            </a:endParaRPr>
          </a:p>
          <a:p>
            <a:endParaRPr lang="it-IT" sz="1400" dirty="0">
              <a:solidFill>
                <a:srgbClr val="6671B2"/>
              </a:solidFill>
              <a:latin typeface="+mj-lt"/>
            </a:endParaRPr>
          </a:p>
        </p:txBody>
      </p:sp>
    </p:spTree>
    <p:extLst>
      <p:ext uri="{BB962C8B-B14F-4D97-AF65-F5344CB8AC3E}">
        <p14:creationId xmlns:p14="http://schemas.microsoft.com/office/powerpoint/2010/main" val="2563916634"/>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045382" y="409228"/>
            <a:ext cx="6099106" cy="1143000"/>
          </a:xfrm>
        </p:spPr>
        <p:txBody>
          <a:bodyPr/>
          <a:lstStyle/>
          <a:p>
            <a:r>
              <a:rPr lang="it-IT" sz="3500" b="1" dirty="0" smtClean="0">
                <a:solidFill>
                  <a:srgbClr val="6671B2"/>
                </a:solidFill>
              </a:rPr>
              <a:t>Wood </a:t>
            </a:r>
            <a:r>
              <a:rPr lang="it-IT" sz="3500" b="1" dirty="0" err="1" smtClean="0">
                <a:solidFill>
                  <a:srgbClr val="6671B2"/>
                </a:solidFill>
              </a:rPr>
              <a:t>Mould</a:t>
            </a:r>
            <a:r>
              <a:rPr lang="it-IT" sz="3500" b="1" dirty="0" smtClean="0">
                <a:solidFill>
                  <a:srgbClr val="6671B2"/>
                </a:solidFill>
              </a:rPr>
              <a:t> Boxes </a:t>
            </a:r>
            <a:r>
              <a:rPr lang="it-IT" sz="3500" b="1" dirty="0" smtClean="0">
                <a:solidFill>
                  <a:srgbClr val="6671B2"/>
                </a:solidFill>
              </a:rPr>
              <a:t>and </a:t>
            </a:r>
            <a:br>
              <a:rPr lang="it-IT" sz="3500" b="1" dirty="0" smtClean="0">
                <a:solidFill>
                  <a:srgbClr val="6671B2"/>
                </a:solidFill>
              </a:rPr>
            </a:br>
            <a:r>
              <a:rPr lang="it-IT" sz="3500" b="1" dirty="0" smtClean="0">
                <a:solidFill>
                  <a:srgbClr val="6671B2"/>
                </a:solidFill>
              </a:rPr>
              <a:t>Wood </a:t>
            </a:r>
            <a:r>
              <a:rPr lang="it-IT" sz="3500" b="1" dirty="0" err="1" smtClean="0">
                <a:solidFill>
                  <a:srgbClr val="6671B2"/>
                </a:solidFill>
              </a:rPr>
              <a:t>Mould</a:t>
            </a:r>
            <a:r>
              <a:rPr lang="it-IT" sz="3500" b="1" dirty="0" smtClean="0">
                <a:solidFill>
                  <a:srgbClr val="6671B2"/>
                </a:solidFill>
              </a:rPr>
              <a:t> just </a:t>
            </a:r>
            <a:r>
              <a:rPr lang="it-IT" sz="3500" b="1" dirty="0" err="1" smtClean="0">
                <a:solidFill>
                  <a:srgbClr val="6671B2"/>
                </a:solidFill>
              </a:rPr>
              <a:t>produced</a:t>
            </a:r>
            <a:r>
              <a:rPr lang="it-IT" sz="3500" b="1" dirty="0" smtClean="0">
                <a:solidFill>
                  <a:srgbClr val="6671B2"/>
                </a:solidFill>
              </a:rPr>
              <a:t> for </a:t>
            </a:r>
            <a:r>
              <a:rPr lang="it-IT" sz="3500" b="1" dirty="0" err="1" smtClean="0">
                <a:solidFill>
                  <a:srgbClr val="6671B2"/>
                </a:solidFill>
              </a:rPr>
              <a:t>partners</a:t>
            </a:r>
            <a:endParaRPr lang="it-IT" sz="3500" dirty="0"/>
          </a:p>
        </p:txBody>
      </p:sp>
      <p:graphicFrame>
        <p:nvGraphicFramePr>
          <p:cNvPr id="5" name="Segnaposto contenuto 4"/>
          <p:cNvGraphicFramePr>
            <a:graphicFrameLocks noGrp="1"/>
          </p:cNvGraphicFramePr>
          <p:nvPr>
            <p:ph idx="1"/>
            <p:extLst>
              <p:ext uri="{D42A27DB-BD31-4B8C-83A1-F6EECF244321}">
                <p14:modId xmlns:p14="http://schemas.microsoft.com/office/powerpoint/2010/main" val="3326848128"/>
              </p:ext>
            </p:extLst>
          </p:nvPr>
        </p:nvGraphicFramePr>
        <p:xfrm>
          <a:off x="3131840" y="2132856"/>
          <a:ext cx="5256584" cy="3235960"/>
        </p:xfrm>
        <a:graphic>
          <a:graphicData uri="http://schemas.openxmlformats.org/drawingml/2006/table">
            <a:tbl>
              <a:tblPr firstRow="1" bandRow="1">
                <a:tableStyleId>{5C22544A-7EE6-4342-B048-85BDC9FD1C3A}</a:tableStyleId>
              </a:tblPr>
              <a:tblGrid>
                <a:gridCol w="1722761">
                  <a:extLst>
                    <a:ext uri="{9D8B030D-6E8A-4147-A177-3AD203B41FA5}">
                      <a16:colId xmlns:a16="http://schemas.microsoft.com/office/drawing/2014/main" xmlns="" val="2810475701"/>
                    </a:ext>
                  </a:extLst>
                </a:gridCol>
                <a:gridCol w="1680154">
                  <a:extLst>
                    <a:ext uri="{9D8B030D-6E8A-4147-A177-3AD203B41FA5}">
                      <a16:colId xmlns:a16="http://schemas.microsoft.com/office/drawing/2014/main" xmlns="" val="2264698074"/>
                    </a:ext>
                  </a:extLst>
                </a:gridCol>
                <a:gridCol w="1853669">
                  <a:extLst>
                    <a:ext uri="{9D8B030D-6E8A-4147-A177-3AD203B41FA5}">
                      <a16:colId xmlns:a16="http://schemas.microsoft.com/office/drawing/2014/main" xmlns="" val="1385278127"/>
                    </a:ext>
                  </a:extLst>
                </a:gridCol>
              </a:tblGrid>
              <a:tr h="370840">
                <a:tc>
                  <a:txBody>
                    <a:bodyPr/>
                    <a:lstStyle/>
                    <a:p>
                      <a:r>
                        <a:rPr lang="en-GB" noProof="0" dirty="0"/>
                        <a:t>Beneficiary</a:t>
                      </a:r>
                    </a:p>
                  </a:txBody>
                  <a:tcPr/>
                </a:tc>
                <a:tc>
                  <a:txBody>
                    <a:bodyPr/>
                    <a:lstStyle/>
                    <a:p>
                      <a:r>
                        <a:rPr lang="it-IT" dirty="0" err="1" smtClean="0"/>
                        <a:t>Number</a:t>
                      </a:r>
                      <a:r>
                        <a:rPr lang="it-IT" dirty="0" smtClean="0"/>
                        <a:t> of WMB </a:t>
                      </a:r>
                      <a:r>
                        <a:rPr lang="it-IT" dirty="0" err="1" smtClean="0"/>
                        <a:t>produced</a:t>
                      </a:r>
                      <a:endParaRPr lang="it-IT" sz="1500" dirty="0"/>
                    </a:p>
                  </a:txBody>
                  <a:tcPr/>
                </a:tc>
                <a:tc>
                  <a:txBody>
                    <a:bodyPr/>
                    <a:lstStyle/>
                    <a:p>
                      <a:r>
                        <a:rPr lang="it-IT" dirty="0" err="1" smtClean="0"/>
                        <a:t>Mould</a:t>
                      </a:r>
                      <a:r>
                        <a:rPr lang="it-IT" dirty="0" smtClean="0"/>
                        <a:t> </a:t>
                      </a:r>
                      <a:r>
                        <a:rPr lang="it-IT" dirty="0" err="1" smtClean="0"/>
                        <a:t>produced</a:t>
                      </a:r>
                      <a:r>
                        <a:rPr lang="it-IT" dirty="0" smtClean="0"/>
                        <a:t> (</a:t>
                      </a:r>
                      <a:r>
                        <a:rPr lang="it-IT" dirty="0" err="1" smtClean="0"/>
                        <a:t>liters</a:t>
                      </a:r>
                      <a:r>
                        <a:rPr lang="it-IT" dirty="0" smtClean="0"/>
                        <a:t>)</a:t>
                      </a:r>
                      <a:endParaRPr lang="it-IT" sz="1500" dirty="0"/>
                    </a:p>
                  </a:txBody>
                  <a:tcPr/>
                </a:tc>
                <a:extLst>
                  <a:ext uri="{0D108BD9-81ED-4DB2-BD59-A6C34878D82A}">
                    <a16:rowId xmlns:a16="http://schemas.microsoft.com/office/drawing/2014/main" xmlns="" val="2351399283"/>
                  </a:ext>
                </a:extLst>
              </a:tr>
              <a:tr h="370840">
                <a:tc>
                  <a:txBody>
                    <a:bodyPr/>
                    <a:lstStyle/>
                    <a:p>
                      <a:pPr algn="l"/>
                      <a:r>
                        <a:rPr lang="it-IT" dirty="0"/>
                        <a:t>PNFC</a:t>
                      </a:r>
                    </a:p>
                  </a:txBody>
                  <a:tcPr/>
                </a:tc>
                <a:tc>
                  <a:txBody>
                    <a:bodyPr/>
                    <a:lstStyle/>
                    <a:p>
                      <a:pPr algn="r"/>
                      <a:r>
                        <a:rPr lang="it-IT" dirty="0" smtClean="0"/>
                        <a:t>35</a:t>
                      </a:r>
                      <a:endParaRPr lang="it-IT" dirty="0"/>
                    </a:p>
                  </a:txBody>
                  <a:tcPr/>
                </a:tc>
                <a:tc>
                  <a:txBody>
                    <a:bodyPr/>
                    <a:lstStyle/>
                    <a:p>
                      <a:pPr algn="r"/>
                      <a:r>
                        <a:rPr lang="it-IT" dirty="0" smtClean="0"/>
                        <a:t>960*</a:t>
                      </a:r>
                      <a:endParaRPr lang="it-IT" dirty="0"/>
                    </a:p>
                  </a:txBody>
                  <a:tcPr/>
                </a:tc>
                <a:extLst>
                  <a:ext uri="{0D108BD9-81ED-4DB2-BD59-A6C34878D82A}">
                    <a16:rowId xmlns:a16="http://schemas.microsoft.com/office/drawing/2014/main" xmlns="" val="476196279"/>
                  </a:ext>
                </a:extLst>
              </a:tr>
              <a:tr h="370840">
                <a:tc>
                  <a:txBody>
                    <a:bodyPr/>
                    <a:lstStyle/>
                    <a:p>
                      <a:pPr algn="l"/>
                      <a:r>
                        <a:rPr lang="it-IT" dirty="0"/>
                        <a:t>MAR</a:t>
                      </a:r>
                    </a:p>
                  </a:txBody>
                  <a:tcPr/>
                </a:tc>
                <a:tc>
                  <a:txBody>
                    <a:bodyPr/>
                    <a:lstStyle/>
                    <a:p>
                      <a:pPr algn="r"/>
                      <a:r>
                        <a:rPr lang="it-IT" dirty="0" smtClean="0"/>
                        <a:t>27</a:t>
                      </a:r>
                      <a:endParaRPr lang="it-IT" dirty="0"/>
                    </a:p>
                  </a:txBody>
                  <a:tcPr/>
                </a:tc>
                <a:tc>
                  <a:txBody>
                    <a:bodyPr/>
                    <a:lstStyle/>
                    <a:p>
                      <a:pPr algn="r"/>
                      <a:r>
                        <a:rPr lang="it-IT" dirty="0" smtClean="0"/>
                        <a:t>830*</a:t>
                      </a:r>
                      <a:endParaRPr lang="it-IT" dirty="0"/>
                    </a:p>
                  </a:txBody>
                  <a:tcPr/>
                </a:tc>
                <a:extLst>
                  <a:ext uri="{0D108BD9-81ED-4DB2-BD59-A6C34878D82A}">
                    <a16:rowId xmlns:a16="http://schemas.microsoft.com/office/drawing/2014/main" xmlns="" val="3394965729"/>
                  </a:ext>
                </a:extLst>
              </a:tr>
              <a:tr h="370840">
                <a:tc>
                  <a:txBody>
                    <a:bodyPr/>
                    <a:lstStyle/>
                    <a:p>
                      <a:pPr algn="l"/>
                      <a:r>
                        <a:rPr lang="it-IT" dirty="0"/>
                        <a:t>MEOR</a:t>
                      </a:r>
                    </a:p>
                  </a:txBody>
                  <a:tcPr/>
                </a:tc>
                <a:tc>
                  <a:txBody>
                    <a:bodyPr/>
                    <a:lstStyle/>
                    <a:p>
                      <a:pPr algn="r"/>
                      <a:r>
                        <a:rPr lang="it-IT" dirty="0" smtClean="0"/>
                        <a:t>23</a:t>
                      </a:r>
                      <a:endParaRPr lang="it-IT" dirty="0"/>
                    </a:p>
                  </a:txBody>
                  <a:tcPr/>
                </a:tc>
                <a:tc>
                  <a:txBody>
                    <a:bodyPr/>
                    <a:lstStyle/>
                    <a:p>
                      <a:pPr algn="r"/>
                      <a:r>
                        <a:rPr lang="it-IT" dirty="0" smtClean="0"/>
                        <a:t>450</a:t>
                      </a:r>
                      <a:endParaRPr lang="it-IT" dirty="0"/>
                    </a:p>
                  </a:txBody>
                  <a:tcPr/>
                </a:tc>
                <a:extLst>
                  <a:ext uri="{0D108BD9-81ED-4DB2-BD59-A6C34878D82A}">
                    <a16:rowId xmlns:a16="http://schemas.microsoft.com/office/drawing/2014/main" xmlns="" val="136908314"/>
                  </a:ext>
                </a:extLst>
              </a:tr>
              <a:tr h="370840">
                <a:tc>
                  <a:txBody>
                    <a:bodyPr/>
                    <a:lstStyle/>
                    <a:p>
                      <a:pPr algn="l"/>
                      <a:r>
                        <a:rPr lang="it-IT" dirty="0"/>
                        <a:t>MEC</a:t>
                      </a:r>
                    </a:p>
                  </a:txBody>
                  <a:tcPr/>
                </a:tc>
                <a:tc>
                  <a:txBody>
                    <a:bodyPr/>
                    <a:lstStyle/>
                    <a:p>
                      <a:pPr algn="r"/>
                      <a:r>
                        <a:rPr lang="it-IT" dirty="0" smtClean="0"/>
                        <a:t>25</a:t>
                      </a:r>
                      <a:endParaRPr lang="it-IT" dirty="0"/>
                    </a:p>
                  </a:txBody>
                  <a:tcPr/>
                </a:tc>
                <a:tc>
                  <a:txBody>
                    <a:bodyPr/>
                    <a:lstStyle/>
                    <a:p>
                      <a:pPr algn="r"/>
                      <a:r>
                        <a:rPr lang="it-IT" dirty="0" smtClean="0"/>
                        <a:t>480</a:t>
                      </a:r>
                      <a:endParaRPr lang="it-IT" dirty="0"/>
                    </a:p>
                  </a:txBody>
                  <a:tcPr/>
                </a:tc>
                <a:extLst>
                  <a:ext uri="{0D108BD9-81ED-4DB2-BD59-A6C34878D82A}">
                    <a16:rowId xmlns:a16="http://schemas.microsoft.com/office/drawing/2014/main" xmlns="" val="3558908726"/>
                  </a:ext>
                </a:extLst>
              </a:tr>
              <a:tr h="370840">
                <a:tc>
                  <a:txBody>
                    <a:bodyPr/>
                    <a:lstStyle/>
                    <a:p>
                      <a:pPr algn="l"/>
                      <a:r>
                        <a:rPr lang="it-IT" dirty="0"/>
                        <a:t>PNATE</a:t>
                      </a:r>
                    </a:p>
                  </a:txBody>
                  <a:tcPr/>
                </a:tc>
                <a:tc>
                  <a:txBody>
                    <a:bodyPr/>
                    <a:lstStyle/>
                    <a:p>
                      <a:pPr algn="r"/>
                      <a:r>
                        <a:rPr lang="it-IT" dirty="0" smtClean="0"/>
                        <a:t>27</a:t>
                      </a:r>
                      <a:endParaRPr lang="it-IT" dirty="0"/>
                    </a:p>
                  </a:txBody>
                  <a:tcPr/>
                </a:tc>
                <a:tc>
                  <a:txBody>
                    <a:bodyPr/>
                    <a:lstStyle/>
                    <a:p>
                      <a:pPr algn="r"/>
                      <a:r>
                        <a:rPr lang="it-IT" dirty="0" smtClean="0"/>
                        <a:t>830*</a:t>
                      </a:r>
                      <a:endParaRPr lang="it-IT" dirty="0"/>
                    </a:p>
                  </a:txBody>
                  <a:tcPr/>
                </a:tc>
                <a:extLst>
                  <a:ext uri="{0D108BD9-81ED-4DB2-BD59-A6C34878D82A}">
                    <a16:rowId xmlns:a16="http://schemas.microsoft.com/office/drawing/2014/main" xmlns="" val="378398399"/>
                  </a:ext>
                </a:extLst>
              </a:tr>
              <a:tr h="370840">
                <a:tc>
                  <a:txBody>
                    <a:bodyPr/>
                    <a:lstStyle/>
                    <a:p>
                      <a:pPr algn="l"/>
                      <a:r>
                        <a:rPr lang="it-IT" dirty="0"/>
                        <a:t>MEOC</a:t>
                      </a:r>
                    </a:p>
                  </a:txBody>
                  <a:tcPr/>
                </a:tc>
                <a:tc>
                  <a:txBody>
                    <a:bodyPr/>
                    <a:lstStyle/>
                    <a:p>
                      <a:pPr algn="r"/>
                      <a:r>
                        <a:rPr lang="it-IT" dirty="0" smtClean="0"/>
                        <a:t>13</a:t>
                      </a:r>
                      <a:endParaRPr lang="it-IT" dirty="0"/>
                    </a:p>
                  </a:txBody>
                  <a:tcPr/>
                </a:tc>
                <a:tc>
                  <a:txBody>
                    <a:bodyPr/>
                    <a:lstStyle/>
                    <a:p>
                      <a:pPr algn="r"/>
                      <a:r>
                        <a:rPr lang="it-IT" dirty="0" smtClean="0"/>
                        <a:t>290</a:t>
                      </a:r>
                      <a:endParaRPr lang="it-IT" dirty="0"/>
                    </a:p>
                  </a:txBody>
                  <a:tcPr/>
                </a:tc>
                <a:extLst>
                  <a:ext uri="{0D108BD9-81ED-4DB2-BD59-A6C34878D82A}">
                    <a16:rowId xmlns:a16="http://schemas.microsoft.com/office/drawing/2014/main" xmlns="" val="2108739821"/>
                  </a:ext>
                </a:extLst>
              </a:tr>
              <a:tr h="370840">
                <a:tc>
                  <a:txBody>
                    <a:bodyPr/>
                    <a:lstStyle/>
                    <a:p>
                      <a:pPr algn="l"/>
                      <a:r>
                        <a:rPr lang="it-IT" dirty="0" smtClean="0">
                          <a:solidFill>
                            <a:schemeClr val="accent2"/>
                          </a:solidFill>
                        </a:rPr>
                        <a:t>TOTAL</a:t>
                      </a:r>
                      <a:endParaRPr lang="it-IT" dirty="0">
                        <a:solidFill>
                          <a:schemeClr val="accent2"/>
                        </a:solidFill>
                      </a:endParaRPr>
                    </a:p>
                  </a:txBody>
                  <a:tcPr/>
                </a:tc>
                <a:tc>
                  <a:txBody>
                    <a:bodyPr/>
                    <a:lstStyle/>
                    <a:p>
                      <a:pPr algn="r"/>
                      <a:r>
                        <a:rPr lang="it-IT" dirty="0" smtClean="0">
                          <a:solidFill>
                            <a:schemeClr val="accent2"/>
                          </a:solidFill>
                        </a:rPr>
                        <a:t>150</a:t>
                      </a:r>
                      <a:endParaRPr lang="it-IT" dirty="0">
                        <a:solidFill>
                          <a:schemeClr val="accent2"/>
                        </a:solidFill>
                      </a:endParaRPr>
                    </a:p>
                  </a:txBody>
                  <a:tcPr/>
                </a:tc>
                <a:tc>
                  <a:txBody>
                    <a:bodyPr/>
                    <a:lstStyle/>
                    <a:p>
                      <a:pPr algn="r"/>
                      <a:r>
                        <a:rPr lang="it-IT" dirty="0" smtClean="0">
                          <a:solidFill>
                            <a:schemeClr val="accent2"/>
                          </a:solidFill>
                        </a:rPr>
                        <a:t>3840</a:t>
                      </a:r>
                      <a:endParaRPr lang="it-IT" dirty="0">
                        <a:solidFill>
                          <a:schemeClr val="accent2"/>
                        </a:solidFill>
                      </a:endParaRPr>
                    </a:p>
                  </a:txBody>
                  <a:tcPr/>
                </a:tc>
                <a:extLst>
                  <a:ext uri="{0D108BD9-81ED-4DB2-BD59-A6C34878D82A}">
                    <a16:rowId xmlns:a16="http://schemas.microsoft.com/office/drawing/2014/main" xmlns="" val="1884826678"/>
                  </a:ext>
                </a:extLst>
              </a:tr>
            </a:tbl>
          </a:graphicData>
        </a:graphic>
      </p:graphicFrame>
      <p:pic>
        <p:nvPicPr>
          <p:cNvPr id="6" name="Picture 16" descr="C:\Users\Moo\Desktop\Alfonsine Riserva\lezioni insetti\foto da ridurre\foto ridotte RF\CETONIIDAE - Osmoderma eremita modif_sfondo (700x5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96336" y="980728"/>
            <a:ext cx="936625"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 descr="D:\a_foto LIFE EREMITA\foto per comunicati web conferenze\20160607_145104 WMB 2015 foto RFabbri (259x5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1445452"/>
            <a:ext cx="1422968" cy="2745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C:\Users\Moo\Desktop\Alfonsine Riserva\lezioni insetti\foto da ridurre\foto ridotte RF2\20161111_132701 PNFC (700x39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0312" y="4509120"/>
            <a:ext cx="2207472" cy="1519328"/>
          </a:xfrm>
          <a:prstGeom prst="rect">
            <a:avLst/>
          </a:prstGeom>
          <a:noFill/>
          <a:extLst>
            <a:ext uri="{909E8E84-426E-40DD-AFC4-6F175D3DCCD1}">
              <a14:hiddenFill xmlns:a14="http://schemas.microsoft.com/office/drawing/2010/main">
                <a:solidFill>
                  <a:srgbClr val="FFFFFF"/>
                </a:solidFill>
              </a14:hiddenFill>
            </a:ext>
          </a:extLst>
        </p:spPr>
      </p:pic>
      <p:sp>
        <p:nvSpPr>
          <p:cNvPr id="9" name="Titolo 1"/>
          <p:cNvSpPr txBox="1">
            <a:spLocks/>
          </p:cNvSpPr>
          <p:nvPr/>
        </p:nvSpPr>
        <p:spPr bwMode="auto">
          <a:xfrm>
            <a:off x="3059832" y="5524392"/>
            <a:ext cx="5018986" cy="50405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400" kern="1200">
                <a:solidFill>
                  <a:schemeClr val="tx1"/>
                </a:solidFill>
                <a:latin typeface="+mj-lt"/>
                <a:ea typeface="+mj-ea"/>
                <a:cs typeface="+mj-cs"/>
              </a:defRPr>
            </a:lvl1pPr>
            <a:lvl2pPr algn="ctr" rtl="0" eaLnBrk="0" fontAlgn="base" hangingPunct="0">
              <a:spcBef>
                <a:spcPct val="0"/>
              </a:spcBef>
              <a:spcAft>
                <a:spcPct val="0"/>
              </a:spcAft>
              <a:defRPr sz="2400">
                <a:solidFill>
                  <a:schemeClr val="tx1"/>
                </a:solidFill>
                <a:latin typeface="Calibri" pitchFamily="34" charset="0"/>
              </a:defRPr>
            </a:lvl2pPr>
            <a:lvl3pPr algn="ctr" rtl="0" eaLnBrk="0" fontAlgn="base" hangingPunct="0">
              <a:spcBef>
                <a:spcPct val="0"/>
              </a:spcBef>
              <a:spcAft>
                <a:spcPct val="0"/>
              </a:spcAft>
              <a:defRPr sz="2400">
                <a:solidFill>
                  <a:schemeClr val="tx1"/>
                </a:solidFill>
                <a:latin typeface="Calibri" pitchFamily="34" charset="0"/>
              </a:defRPr>
            </a:lvl3pPr>
            <a:lvl4pPr algn="ctr" rtl="0" eaLnBrk="0" fontAlgn="base" hangingPunct="0">
              <a:spcBef>
                <a:spcPct val="0"/>
              </a:spcBef>
              <a:spcAft>
                <a:spcPct val="0"/>
              </a:spcAft>
              <a:defRPr sz="2400">
                <a:solidFill>
                  <a:schemeClr val="tx1"/>
                </a:solidFill>
                <a:latin typeface="Calibri" pitchFamily="34" charset="0"/>
              </a:defRPr>
            </a:lvl4pPr>
            <a:lvl5pPr algn="ctr" rtl="0" eaLnBrk="0" fontAlgn="base" hangingPunct="0">
              <a:spcBef>
                <a:spcPct val="0"/>
              </a:spcBef>
              <a:spcAft>
                <a:spcPct val="0"/>
              </a:spcAft>
              <a:defRPr sz="2400">
                <a:solidFill>
                  <a:schemeClr val="tx1"/>
                </a:solidFill>
                <a:latin typeface="Calibri" pitchFamily="34" charset="0"/>
              </a:defRPr>
            </a:lvl5pPr>
            <a:lvl6pPr marL="457200" algn="ctr" rtl="0" fontAlgn="base">
              <a:spcBef>
                <a:spcPct val="0"/>
              </a:spcBef>
              <a:spcAft>
                <a:spcPct val="0"/>
              </a:spcAft>
              <a:defRPr sz="2400">
                <a:solidFill>
                  <a:schemeClr val="tx1"/>
                </a:solidFill>
                <a:latin typeface="Calibri" pitchFamily="34" charset="0"/>
              </a:defRPr>
            </a:lvl6pPr>
            <a:lvl7pPr marL="914400" algn="ctr" rtl="0" fontAlgn="base">
              <a:spcBef>
                <a:spcPct val="0"/>
              </a:spcBef>
              <a:spcAft>
                <a:spcPct val="0"/>
              </a:spcAft>
              <a:defRPr sz="2400">
                <a:solidFill>
                  <a:schemeClr val="tx1"/>
                </a:solidFill>
                <a:latin typeface="Calibri" pitchFamily="34" charset="0"/>
              </a:defRPr>
            </a:lvl7pPr>
            <a:lvl8pPr marL="1371600" algn="ctr" rtl="0" fontAlgn="base">
              <a:spcBef>
                <a:spcPct val="0"/>
              </a:spcBef>
              <a:spcAft>
                <a:spcPct val="0"/>
              </a:spcAft>
              <a:defRPr sz="2400">
                <a:solidFill>
                  <a:schemeClr val="tx1"/>
                </a:solidFill>
                <a:latin typeface="Calibri" pitchFamily="34" charset="0"/>
              </a:defRPr>
            </a:lvl8pPr>
            <a:lvl9pPr marL="1828800" algn="ctr" rtl="0" fontAlgn="base">
              <a:spcBef>
                <a:spcPct val="0"/>
              </a:spcBef>
              <a:spcAft>
                <a:spcPct val="0"/>
              </a:spcAft>
              <a:defRPr sz="2400">
                <a:solidFill>
                  <a:schemeClr val="tx1"/>
                </a:solidFill>
                <a:latin typeface="Calibri" pitchFamily="34" charset="0"/>
              </a:defRPr>
            </a:lvl9pPr>
          </a:lstStyle>
          <a:p>
            <a:pPr algn="l"/>
            <a:r>
              <a:rPr lang="it-IT" sz="1600" b="0" dirty="0" smtClean="0"/>
              <a:t>* </a:t>
            </a:r>
            <a:r>
              <a:rPr lang="it-IT" sz="1600" b="0" dirty="0" err="1" smtClean="0"/>
              <a:t>Included</a:t>
            </a:r>
            <a:r>
              <a:rPr lang="it-IT" sz="1600" b="0" dirty="0" smtClean="0"/>
              <a:t> </a:t>
            </a:r>
            <a:r>
              <a:rPr lang="it-IT" sz="1600" b="0" dirty="0" err="1" smtClean="0"/>
              <a:t>mould</a:t>
            </a:r>
            <a:r>
              <a:rPr lang="it-IT" sz="1600" b="0" dirty="0" smtClean="0"/>
              <a:t> to start with ex situ breeding</a:t>
            </a:r>
            <a:endParaRPr lang="it-IT" sz="1600" b="0" dirty="0"/>
          </a:p>
        </p:txBody>
      </p:sp>
    </p:spTree>
    <p:extLst>
      <p:ext uri="{BB962C8B-B14F-4D97-AF65-F5344CB8AC3E}">
        <p14:creationId xmlns:p14="http://schemas.microsoft.com/office/powerpoint/2010/main" val="313803682"/>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043608" y="116632"/>
            <a:ext cx="6099106" cy="1143000"/>
          </a:xfrm>
        </p:spPr>
        <p:txBody>
          <a:bodyPr/>
          <a:lstStyle/>
          <a:p>
            <a:r>
              <a:rPr lang="it-IT" sz="3500" b="1" dirty="0" smtClean="0">
                <a:solidFill>
                  <a:srgbClr val="6671B2"/>
                </a:solidFill>
              </a:rPr>
              <a:t>Wood </a:t>
            </a:r>
            <a:r>
              <a:rPr lang="it-IT" sz="3500" b="1" dirty="0" err="1" smtClean="0">
                <a:solidFill>
                  <a:srgbClr val="6671B2"/>
                </a:solidFill>
              </a:rPr>
              <a:t>Mould</a:t>
            </a:r>
            <a:r>
              <a:rPr lang="it-IT" sz="3500" b="1" dirty="0" smtClean="0">
                <a:solidFill>
                  <a:srgbClr val="6671B2"/>
                </a:solidFill>
              </a:rPr>
              <a:t> Boxes </a:t>
            </a:r>
            <a:r>
              <a:rPr lang="it-IT" sz="3500" b="1" dirty="0" err="1" smtClean="0">
                <a:solidFill>
                  <a:srgbClr val="6671B2"/>
                </a:solidFill>
              </a:rPr>
              <a:t>produced</a:t>
            </a:r>
            <a:r>
              <a:rPr lang="it-IT" sz="3500" b="1" dirty="0" smtClean="0">
                <a:solidFill>
                  <a:srgbClr val="6671B2"/>
                </a:solidFill>
              </a:rPr>
              <a:t> </a:t>
            </a:r>
            <a:r>
              <a:rPr lang="it-IT" sz="3500" b="1" dirty="0" smtClean="0">
                <a:solidFill>
                  <a:srgbClr val="6671B2"/>
                </a:solidFill>
              </a:rPr>
              <a:t>for </a:t>
            </a:r>
            <a:r>
              <a:rPr lang="it-IT" sz="3500" b="1" dirty="0" err="1" smtClean="0">
                <a:solidFill>
                  <a:srgbClr val="6671B2"/>
                </a:solidFill>
              </a:rPr>
              <a:t>partners</a:t>
            </a:r>
            <a:endParaRPr lang="it-IT" sz="3500" dirty="0"/>
          </a:p>
        </p:txBody>
      </p:sp>
      <p:sp>
        <p:nvSpPr>
          <p:cNvPr id="10" name="Titolo 1"/>
          <p:cNvSpPr txBox="1">
            <a:spLocks/>
          </p:cNvSpPr>
          <p:nvPr/>
        </p:nvSpPr>
        <p:spPr bwMode="auto">
          <a:xfrm>
            <a:off x="251520" y="5826908"/>
            <a:ext cx="5018986" cy="50405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400" kern="1200">
                <a:solidFill>
                  <a:schemeClr val="tx1"/>
                </a:solidFill>
                <a:latin typeface="+mj-lt"/>
                <a:ea typeface="+mj-ea"/>
                <a:cs typeface="+mj-cs"/>
              </a:defRPr>
            </a:lvl1pPr>
            <a:lvl2pPr algn="ctr" rtl="0" eaLnBrk="0" fontAlgn="base" hangingPunct="0">
              <a:spcBef>
                <a:spcPct val="0"/>
              </a:spcBef>
              <a:spcAft>
                <a:spcPct val="0"/>
              </a:spcAft>
              <a:defRPr sz="2400">
                <a:solidFill>
                  <a:schemeClr val="tx1"/>
                </a:solidFill>
                <a:latin typeface="Calibri" pitchFamily="34" charset="0"/>
              </a:defRPr>
            </a:lvl2pPr>
            <a:lvl3pPr algn="ctr" rtl="0" eaLnBrk="0" fontAlgn="base" hangingPunct="0">
              <a:spcBef>
                <a:spcPct val="0"/>
              </a:spcBef>
              <a:spcAft>
                <a:spcPct val="0"/>
              </a:spcAft>
              <a:defRPr sz="2400">
                <a:solidFill>
                  <a:schemeClr val="tx1"/>
                </a:solidFill>
                <a:latin typeface="Calibri" pitchFamily="34" charset="0"/>
              </a:defRPr>
            </a:lvl3pPr>
            <a:lvl4pPr algn="ctr" rtl="0" eaLnBrk="0" fontAlgn="base" hangingPunct="0">
              <a:spcBef>
                <a:spcPct val="0"/>
              </a:spcBef>
              <a:spcAft>
                <a:spcPct val="0"/>
              </a:spcAft>
              <a:defRPr sz="2400">
                <a:solidFill>
                  <a:schemeClr val="tx1"/>
                </a:solidFill>
                <a:latin typeface="Calibri" pitchFamily="34" charset="0"/>
              </a:defRPr>
            </a:lvl4pPr>
            <a:lvl5pPr algn="ctr" rtl="0" eaLnBrk="0" fontAlgn="base" hangingPunct="0">
              <a:spcBef>
                <a:spcPct val="0"/>
              </a:spcBef>
              <a:spcAft>
                <a:spcPct val="0"/>
              </a:spcAft>
              <a:defRPr sz="2400">
                <a:solidFill>
                  <a:schemeClr val="tx1"/>
                </a:solidFill>
                <a:latin typeface="Calibri" pitchFamily="34" charset="0"/>
              </a:defRPr>
            </a:lvl5pPr>
            <a:lvl6pPr marL="457200" algn="ctr" rtl="0" fontAlgn="base">
              <a:spcBef>
                <a:spcPct val="0"/>
              </a:spcBef>
              <a:spcAft>
                <a:spcPct val="0"/>
              </a:spcAft>
              <a:defRPr sz="2400">
                <a:solidFill>
                  <a:schemeClr val="tx1"/>
                </a:solidFill>
                <a:latin typeface="Calibri" pitchFamily="34" charset="0"/>
              </a:defRPr>
            </a:lvl6pPr>
            <a:lvl7pPr marL="914400" algn="ctr" rtl="0" fontAlgn="base">
              <a:spcBef>
                <a:spcPct val="0"/>
              </a:spcBef>
              <a:spcAft>
                <a:spcPct val="0"/>
              </a:spcAft>
              <a:defRPr sz="2400">
                <a:solidFill>
                  <a:schemeClr val="tx1"/>
                </a:solidFill>
                <a:latin typeface="Calibri" pitchFamily="34" charset="0"/>
              </a:defRPr>
            </a:lvl7pPr>
            <a:lvl8pPr marL="1371600" algn="ctr" rtl="0" fontAlgn="base">
              <a:spcBef>
                <a:spcPct val="0"/>
              </a:spcBef>
              <a:spcAft>
                <a:spcPct val="0"/>
              </a:spcAft>
              <a:defRPr sz="2400">
                <a:solidFill>
                  <a:schemeClr val="tx1"/>
                </a:solidFill>
                <a:latin typeface="Calibri" pitchFamily="34" charset="0"/>
              </a:defRPr>
            </a:lvl8pPr>
            <a:lvl9pPr marL="1828800" algn="ctr" rtl="0" fontAlgn="base">
              <a:spcBef>
                <a:spcPct val="0"/>
              </a:spcBef>
              <a:spcAft>
                <a:spcPct val="0"/>
              </a:spcAft>
              <a:defRPr sz="2400">
                <a:solidFill>
                  <a:schemeClr val="tx1"/>
                </a:solidFill>
                <a:latin typeface="Calibri" pitchFamily="34" charset="0"/>
              </a:defRPr>
            </a:lvl9pPr>
          </a:lstStyle>
          <a:p>
            <a:pPr algn="l"/>
            <a:r>
              <a:rPr lang="it-IT" sz="1600" b="0" dirty="0" err="1" smtClean="0"/>
              <a:t>Working</a:t>
            </a:r>
            <a:r>
              <a:rPr lang="it-IT" sz="1600" b="0" dirty="0" smtClean="0"/>
              <a:t> </a:t>
            </a:r>
            <a:r>
              <a:rPr lang="it-IT" sz="1600" b="0" dirty="0" err="1" smtClean="0"/>
              <a:t>steps</a:t>
            </a:r>
            <a:endParaRPr lang="it-IT" sz="1600" b="0" dirty="0"/>
          </a:p>
        </p:txBody>
      </p:sp>
      <p:pic>
        <p:nvPicPr>
          <p:cNvPr id="6" name="Picture 16" descr="C:\Users\Moo\Desktop\Alfonsine Riserva\lezioni insetti\foto da ridurre\foto ridotte RF\CETONIIDAE - Osmoderma eremita modif_sfondo (700x5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96336" y="980728"/>
            <a:ext cx="936625"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C:\Users\Moo\Desktop\Alfonsine Riserva\lezioni insetti\foto da ridurre\foto ridotte RF2\20170510_174508 (394x7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20" y="1906870"/>
            <a:ext cx="2371255" cy="308389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Users\Moo\Desktop\Alfonsine Riserva\lezioni insetti\foto da ridurre\foto ridotte RF2\20170510_180011 (394x7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6216" y="2420888"/>
            <a:ext cx="2288477" cy="3514032"/>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Moo\Desktop\Alfonsine Riserva\lezioni insetti\foto da ridurre\foto ridotte RF2\20170328_184855 (800x49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520" y="1368760"/>
            <a:ext cx="3343188" cy="206024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Moo\Desktop\Alfonsine Riserva\lezioni insetti\foto da ridurre\foto ridotte RF2\20170503_124824 (700x394).jpg"/>
          <p:cNvPicPr>
            <a:picLocks noChangeAspect="1" noChangeArrowheads="1"/>
          </p:cNvPicPr>
          <p:nvPr/>
        </p:nvPicPr>
        <p:blipFill rotWithShape="1">
          <a:blip r:embed="rId6">
            <a:extLst>
              <a:ext uri="{28A0092B-C50C-407E-A947-70E740481C1C}">
                <a14:useLocalDpi xmlns:a14="http://schemas.microsoft.com/office/drawing/2010/main" val="0"/>
              </a:ext>
            </a:extLst>
          </a:blip>
          <a:srcRect r="8095"/>
          <a:stretch/>
        </p:blipFill>
        <p:spPr bwMode="auto">
          <a:xfrm>
            <a:off x="251520" y="3645024"/>
            <a:ext cx="3291024" cy="2015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6156763"/>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043608" y="116632"/>
            <a:ext cx="6099106" cy="1143000"/>
          </a:xfrm>
        </p:spPr>
        <p:txBody>
          <a:bodyPr/>
          <a:lstStyle/>
          <a:p>
            <a:r>
              <a:rPr lang="it-IT" sz="3500" b="1" dirty="0" err="1" smtClean="0">
                <a:solidFill>
                  <a:srgbClr val="6671B2"/>
                </a:solidFill>
              </a:rPr>
              <a:t>Mould</a:t>
            </a:r>
            <a:r>
              <a:rPr lang="it-IT" sz="3500" b="1" dirty="0" smtClean="0">
                <a:solidFill>
                  <a:srgbClr val="6671B2"/>
                </a:solidFill>
              </a:rPr>
              <a:t> </a:t>
            </a:r>
            <a:r>
              <a:rPr lang="it-IT" sz="3500" b="1" dirty="0" err="1" smtClean="0">
                <a:solidFill>
                  <a:srgbClr val="6671B2"/>
                </a:solidFill>
              </a:rPr>
              <a:t>produced</a:t>
            </a:r>
            <a:r>
              <a:rPr lang="it-IT" sz="3500" b="1" dirty="0" smtClean="0">
                <a:solidFill>
                  <a:srgbClr val="6671B2"/>
                </a:solidFill>
              </a:rPr>
              <a:t> by </a:t>
            </a:r>
            <a:r>
              <a:rPr lang="it-IT" sz="3500" b="1" dirty="0" err="1" smtClean="0">
                <a:solidFill>
                  <a:srgbClr val="6671B2"/>
                </a:solidFill>
              </a:rPr>
              <a:t>partners</a:t>
            </a:r>
            <a:endParaRPr lang="it-IT" sz="3500" dirty="0"/>
          </a:p>
        </p:txBody>
      </p:sp>
      <p:sp>
        <p:nvSpPr>
          <p:cNvPr id="10" name="Titolo 1"/>
          <p:cNvSpPr txBox="1">
            <a:spLocks/>
          </p:cNvSpPr>
          <p:nvPr/>
        </p:nvSpPr>
        <p:spPr bwMode="auto">
          <a:xfrm>
            <a:off x="251520" y="5826908"/>
            <a:ext cx="5018986" cy="50405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400" kern="1200">
                <a:solidFill>
                  <a:schemeClr val="tx1"/>
                </a:solidFill>
                <a:latin typeface="+mj-lt"/>
                <a:ea typeface="+mj-ea"/>
                <a:cs typeface="+mj-cs"/>
              </a:defRPr>
            </a:lvl1pPr>
            <a:lvl2pPr algn="ctr" rtl="0" eaLnBrk="0" fontAlgn="base" hangingPunct="0">
              <a:spcBef>
                <a:spcPct val="0"/>
              </a:spcBef>
              <a:spcAft>
                <a:spcPct val="0"/>
              </a:spcAft>
              <a:defRPr sz="2400">
                <a:solidFill>
                  <a:schemeClr val="tx1"/>
                </a:solidFill>
                <a:latin typeface="Calibri" pitchFamily="34" charset="0"/>
              </a:defRPr>
            </a:lvl2pPr>
            <a:lvl3pPr algn="ctr" rtl="0" eaLnBrk="0" fontAlgn="base" hangingPunct="0">
              <a:spcBef>
                <a:spcPct val="0"/>
              </a:spcBef>
              <a:spcAft>
                <a:spcPct val="0"/>
              </a:spcAft>
              <a:defRPr sz="2400">
                <a:solidFill>
                  <a:schemeClr val="tx1"/>
                </a:solidFill>
                <a:latin typeface="Calibri" pitchFamily="34" charset="0"/>
              </a:defRPr>
            </a:lvl3pPr>
            <a:lvl4pPr algn="ctr" rtl="0" eaLnBrk="0" fontAlgn="base" hangingPunct="0">
              <a:spcBef>
                <a:spcPct val="0"/>
              </a:spcBef>
              <a:spcAft>
                <a:spcPct val="0"/>
              </a:spcAft>
              <a:defRPr sz="2400">
                <a:solidFill>
                  <a:schemeClr val="tx1"/>
                </a:solidFill>
                <a:latin typeface="Calibri" pitchFamily="34" charset="0"/>
              </a:defRPr>
            </a:lvl4pPr>
            <a:lvl5pPr algn="ctr" rtl="0" eaLnBrk="0" fontAlgn="base" hangingPunct="0">
              <a:spcBef>
                <a:spcPct val="0"/>
              </a:spcBef>
              <a:spcAft>
                <a:spcPct val="0"/>
              </a:spcAft>
              <a:defRPr sz="2400">
                <a:solidFill>
                  <a:schemeClr val="tx1"/>
                </a:solidFill>
                <a:latin typeface="Calibri" pitchFamily="34" charset="0"/>
              </a:defRPr>
            </a:lvl5pPr>
            <a:lvl6pPr marL="457200" algn="ctr" rtl="0" fontAlgn="base">
              <a:spcBef>
                <a:spcPct val="0"/>
              </a:spcBef>
              <a:spcAft>
                <a:spcPct val="0"/>
              </a:spcAft>
              <a:defRPr sz="2400">
                <a:solidFill>
                  <a:schemeClr val="tx1"/>
                </a:solidFill>
                <a:latin typeface="Calibri" pitchFamily="34" charset="0"/>
              </a:defRPr>
            </a:lvl6pPr>
            <a:lvl7pPr marL="914400" algn="ctr" rtl="0" fontAlgn="base">
              <a:spcBef>
                <a:spcPct val="0"/>
              </a:spcBef>
              <a:spcAft>
                <a:spcPct val="0"/>
              </a:spcAft>
              <a:defRPr sz="2400">
                <a:solidFill>
                  <a:schemeClr val="tx1"/>
                </a:solidFill>
                <a:latin typeface="Calibri" pitchFamily="34" charset="0"/>
              </a:defRPr>
            </a:lvl7pPr>
            <a:lvl8pPr marL="1371600" algn="ctr" rtl="0" fontAlgn="base">
              <a:spcBef>
                <a:spcPct val="0"/>
              </a:spcBef>
              <a:spcAft>
                <a:spcPct val="0"/>
              </a:spcAft>
              <a:defRPr sz="2400">
                <a:solidFill>
                  <a:schemeClr val="tx1"/>
                </a:solidFill>
                <a:latin typeface="Calibri" pitchFamily="34" charset="0"/>
              </a:defRPr>
            </a:lvl8pPr>
            <a:lvl9pPr marL="1828800" algn="ctr" rtl="0" fontAlgn="base">
              <a:spcBef>
                <a:spcPct val="0"/>
              </a:spcBef>
              <a:spcAft>
                <a:spcPct val="0"/>
              </a:spcAft>
              <a:defRPr sz="2400">
                <a:solidFill>
                  <a:schemeClr val="tx1"/>
                </a:solidFill>
                <a:latin typeface="Calibri" pitchFamily="34" charset="0"/>
              </a:defRPr>
            </a:lvl9pPr>
          </a:lstStyle>
          <a:p>
            <a:pPr algn="l"/>
            <a:r>
              <a:rPr lang="it-IT" sz="1600" b="0" dirty="0" err="1" smtClean="0"/>
              <a:t>Working</a:t>
            </a:r>
            <a:r>
              <a:rPr lang="it-IT" sz="1600" b="0" dirty="0" smtClean="0"/>
              <a:t> </a:t>
            </a:r>
            <a:r>
              <a:rPr lang="it-IT" sz="1600" b="0" dirty="0" err="1" smtClean="0"/>
              <a:t>steps</a:t>
            </a:r>
            <a:endParaRPr lang="it-IT" sz="1600" b="0" dirty="0"/>
          </a:p>
        </p:txBody>
      </p:sp>
      <p:pic>
        <p:nvPicPr>
          <p:cNvPr id="6" name="Picture 16" descr="C:\Users\Moo\Desktop\Alfonsine Riserva\lezioni insetti\foto da ridurre\foto ridotte RF\CETONIIDAE - Osmoderma eremita modif_sfondo (700x5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96336" y="980728"/>
            <a:ext cx="936625"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C:\Users\Moo\Desktop\Alfonsine Riserva\lezioni insetti\foto da ridurre\foto ridotte RF2\20161111_132735 PNFC (394x7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268760"/>
            <a:ext cx="2232248" cy="305376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Moo\Desktop\Alfonsine Riserva\lezioni insetti\foto da ridurre\foto ridotte RF2\20170411_130732 rosura MEC (450x8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1014" y="1768064"/>
            <a:ext cx="2351934" cy="418121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D:\a_foto LIFE EREMITA\foto Osmoderma PNFC e MEC e Uliana\20170314_152904 (800x45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86098" y="1839566"/>
            <a:ext cx="3521968" cy="198110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Users\Moo\Desktop\Alfonsine Riserva\lezioni insetti\foto da ridurre\foto ridotte RF2\20170428_132140 cassette con rosura PNFC (700x39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6098" y="3995054"/>
            <a:ext cx="3521968" cy="19823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3097479"/>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1"/>
          <p:cNvSpPr txBox="1">
            <a:spLocks/>
          </p:cNvSpPr>
          <p:nvPr/>
        </p:nvSpPr>
        <p:spPr bwMode="auto">
          <a:xfrm>
            <a:off x="144360" y="2815813"/>
            <a:ext cx="8852793" cy="396043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400" kern="1200">
                <a:solidFill>
                  <a:schemeClr val="tx1"/>
                </a:solidFill>
                <a:latin typeface="+mj-lt"/>
                <a:ea typeface="+mj-ea"/>
                <a:cs typeface="+mj-cs"/>
              </a:defRPr>
            </a:lvl1pPr>
            <a:lvl2pPr algn="ctr" rtl="0" eaLnBrk="0" fontAlgn="base" hangingPunct="0">
              <a:spcBef>
                <a:spcPct val="0"/>
              </a:spcBef>
              <a:spcAft>
                <a:spcPct val="0"/>
              </a:spcAft>
              <a:defRPr sz="2400">
                <a:solidFill>
                  <a:schemeClr val="tx1"/>
                </a:solidFill>
                <a:latin typeface="Calibri" pitchFamily="34" charset="0"/>
              </a:defRPr>
            </a:lvl2pPr>
            <a:lvl3pPr algn="ctr" rtl="0" eaLnBrk="0" fontAlgn="base" hangingPunct="0">
              <a:spcBef>
                <a:spcPct val="0"/>
              </a:spcBef>
              <a:spcAft>
                <a:spcPct val="0"/>
              </a:spcAft>
              <a:defRPr sz="2400">
                <a:solidFill>
                  <a:schemeClr val="tx1"/>
                </a:solidFill>
                <a:latin typeface="Calibri" pitchFamily="34" charset="0"/>
              </a:defRPr>
            </a:lvl3pPr>
            <a:lvl4pPr algn="ctr" rtl="0" eaLnBrk="0" fontAlgn="base" hangingPunct="0">
              <a:spcBef>
                <a:spcPct val="0"/>
              </a:spcBef>
              <a:spcAft>
                <a:spcPct val="0"/>
              </a:spcAft>
              <a:defRPr sz="2400">
                <a:solidFill>
                  <a:schemeClr val="tx1"/>
                </a:solidFill>
                <a:latin typeface="Calibri" pitchFamily="34" charset="0"/>
              </a:defRPr>
            </a:lvl4pPr>
            <a:lvl5pPr algn="ctr" rtl="0" eaLnBrk="0" fontAlgn="base" hangingPunct="0">
              <a:spcBef>
                <a:spcPct val="0"/>
              </a:spcBef>
              <a:spcAft>
                <a:spcPct val="0"/>
              </a:spcAft>
              <a:defRPr sz="2400">
                <a:solidFill>
                  <a:schemeClr val="tx1"/>
                </a:solidFill>
                <a:latin typeface="Calibri" pitchFamily="34" charset="0"/>
              </a:defRPr>
            </a:lvl5pPr>
            <a:lvl6pPr marL="457200" algn="ctr" rtl="0" fontAlgn="base">
              <a:spcBef>
                <a:spcPct val="0"/>
              </a:spcBef>
              <a:spcAft>
                <a:spcPct val="0"/>
              </a:spcAft>
              <a:defRPr sz="2400">
                <a:solidFill>
                  <a:schemeClr val="tx1"/>
                </a:solidFill>
                <a:latin typeface="Calibri" pitchFamily="34" charset="0"/>
              </a:defRPr>
            </a:lvl6pPr>
            <a:lvl7pPr marL="914400" algn="ctr" rtl="0" fontAlgn="base">
              <a:spcBef>
                <a:spcPct val="0"/>
              </a:spcBef>
              <a:spcAft>
                <a:spcPct val="0"/>
              </a:spcAft>
              <a:defRPr sz="2400">
                <a:solidFill>
                  <a:schemeClr val="tx1"/>
                </a:solidFill>
                <a:latin typeface="Calibri" pitchFamily="34" charset="0"/>
              </a:defRPr>
            </a:lvl7pPr>
            <a:lvl8pPr marL="1371600" algn="ctr" rtl="0" fontAlgn="base">
              <a:spcBef>
                <a:spcPct val="0"/>
              </a:spcBef>
              <a:spcAft>
                <a:spcPct val="0"/>
              </a:spcAft>
              <a:defRPr sz="2400">
                <a:solidFill>
                  <a:schemeClr val="tx1"/>
                </a:solidFill>
                <a:latin typeface="Calibri" pitchFamily="34" charset="0"/>
              </a:defRPr>
            </a:lvl8pPr>
            <a:lvl9pPr marL="1828800" algn="ctr" rtl="0" fontAlgn="base">
              <a:spcBef>
                <a:spcPct val="0"/>
              </a:spcBef>
              <a:spcAft>
                <a:spcPct val="0"/>
              </a:spcAft>
              <a:defRPr sz="2400">
                <a:solidFill>
                  <a:schemeClr val="tx1"/>
                </a:solidFill>
                <a:latin typeface="Calibri" pitchFamily="34" charset="0"/>
              </a:defRPr>
            </a:lvl9pPr>
          </a:lstStyle>
          <a:p>
            <a:pPr algn="l" eaLnBrk="1" hangingPunct="1"/>
            <a:r>
              <a:rPr lang="en-GB" sz="3200" dirty="0">
                <a:solidFill>
                  <a:schemeClr val="accent2">
                    <a:lumMod val="75000"/>
                  </a:schemeClr>
                </a:solidFill>
                <a:latin typeface="+mn-lt"/>
              </a:rPr>
              <a:t>Thank you for your attention!</a:t>
            </a:r>
          </a:p>
          <a:p>
            <a:pPr eaLnBrk="1" hangingPunct="1"/>
            <a:endParaRPr lang="en-GB" sz="3000" b="0" dirty="0">
              <a:solidFill>
                <a:srgbClr val="6671B2"/>
              </a:solidFill>
              <a:latin typeface="+mn-lt"/>
            </a:endParaRPr>
          </a:p>
          <a:p>
            <a:pPr eaLnBrk="1" hangingPunct="1"/>
            <a:endParaRPr lang="en-GB" sz="3000" b="0" dirty="0">
              <a:solidFill>
                <a:srgbClr val="6671B2"/>
              </a:solidFill>
              <a:latin typeface="+mn-lt"/>
            </a:endParaRPr>
          </a:p>
          <a:p>
            <a:pPr eaLnBrk="1" hangingPunct="1"/>
            <a:endParaRPr lang="en-GB" sz="3000" b="0" dirty="0">
              <a:solidFill>
                <a:srgbClr val="6671B2"/>
              </a:solidFill>
              <a:latin typeface="+mn-lt"/>
            </a:endParaRPr>
          </a:p>
          <a:p>
            <a:pPr eaLnBrk="1" hangingPunct="1"/>
            <a:endParaRPr lang="en-GB" sz="1400" b="0" dirty="0">
              <a:solidFill>
                <a:srgbClr val="6671B2"/>
              </a:solidFill>
              <a:latin typeface="+mn-lt"/>
            </a:endParaRPr>
          </a:p>
          <a:p>
            <a:pPr eaLnBrk="1" hangingPunct="1"/>
            <a:endParaRPr lang="en-GB" sz="1400" b="0" dirty="0">
              <a:solidFill>
                <a:srgbClr val="6671B2"/>
              </a:solidFill>
              <a:latin typeface="+mn-lt"/>
            </a:endParaRPr>
          </a:p>
          <a:p>
            <a:pPr eaLnBrk="1" hangingPunct="1"/>
            <a:endParaRPr lang="en-GB" sz="1400" b="0" dirty="0">
              <a:solidFill>
                <a:srgbClr val="6671B2"/>
              </a:solidFill>
              <a:latin typeface="+mn-lt"/>
            </a:endParaRPr>
          </a:p>
          <a:p>
            <a:pPr eaLnBrk="1" hangingPunct="1"/>
            <a:endParaRPr lang="en-GB" sz="1400" b="0" dirty="0">
              <a:solidFill>
                <a:srgbClr val="6671B2"/>
              </a:solidFill>
              <a:latin typeface="+mn-lt"/>
            </a:endParaRPr>
          </a:p>
          <a:p>
            <a:pPr eaLnBrk="1" hangingPunct="1"/>
            <a:endParaRPr lang="en-GB" sz="3000" b="0" dirty="0">
              <a:solidFill>
                <a:srgbClr val="6671B2"/>
              </a:solidFill>
              <a:latin typeface="Segoe Print" panose="02000600000000000000" pitchFamily="2" charset="0"/>
            </a:endParaRPr>
          </a:p>
        </p:txBody>
      </p:sp>
      <p:sp>
        <p:nvSpPr>
          <p:cNvPr id="8" name="Text Box 2"/>
          <p:cNvSpPr txBox="1">
            <a:spLocks noChangeArrowheads="1"/>
          </p:cNvSpPr>
          <p:nvPr/>
        </p:nvSpPr>
        <p:spPr bwMode="auto">
          <a:xfrm>
            <a:off x="611560" y="4108797"/>
            <a:ext cx="8100392" cy="13744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altLang="it-IT" sz="2200" b="1" i="0" u="none" strike="noStrike" cap="none" normalizeH="0" baseline="0" dirty="0">
                <a:ln>
                  <a:noFill/>
                </a:ln>
                <a:solidFill>
                  <a:srgbClr val="6671B2"/>
                </a:solidFill>
                <a:effectLst/>
                <a:latin typeface="Calibri" pitchFamily="34" charset="0"/>
                <a:cs typeface="Arial" pitchFamily="34" charset="0"/>
              </a:rPr>
              <a:t>E-mail         </a:t>
            </a:r>
            <a:r>
              <a:rPr kumimoji="0" lang="it-IT" altLang="it-IT" sz="2200" b="1" i="0" u="none" strike="noStrike" cap="none" normalizeH="0" baseline="0" dirty="0">
                <a:ln>
                  <a:noFill/>
                </a:ln>
                <a:solidFill>
                  <a:srgbClr val="6671B2"/>
                </a:solidFill>
                <a:effectLst/>
                <a:latin typeface="Calibri" pitchFamily="34" charset="0"/>
                <a:cs typeface="Arial" pitchFamily="34" charset="0"/>
                <a:hlinkClick r:id="rId2"/>
              </a:rPr>
              <a:t>lifeeremita@regione.emilia-romagna.it</a:t>
            </a:r>
            <a:endParaRPr kumimoji="0" lang="it-IT" altLang="it-IT" sz="2200" b="1" i="0" u="none" strike="noStrike" cap="none" normalizeH="0" baseline="0" dirty="0">
              <a:ln>
                <a:noFill/>
              </a:ln>
              <a:solidFill>
                <a:srgbClr val="6671B2"/>
              </a:solidFill>
              <a:effectLst/>
              <a:latin typeface="Calibri"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it-IT" altLang="it-IT" sz="2200" b="1" i="0" u="none" strike="noStrike" cap="none" normalizeH="0" baseline="0" dirty="0">
              <a:ln>
                <a:noFill/>
              </a:ln>
              <a:solidFill>
                <a:srgbClr val="6671B2"/>
              </a:solidFill>
              <a:effectLst/>
              <a:latin typeface="Calibri"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it-IT" altLang="it-IT" sz="2200" b="1" i="0" u="none" strike="noStrike" cap="none" normalizeH="0" baseline="0" dirty="0">
                <a:ln>
                  <a:noFill/>
                </a:ln>
                <a:solidFill>
                  <a:srgbClr val="6671B2"/>
                </a:solidFill>
                <a:effectLst/>
                <a:latin typeface="Calibri" pitchFamily="34" charset="0"/>
                <a:cs typeface="Arial" pitchFamily="34" charset="0"/>
              </a:rPr>
              <a:t>website      </a:t>
            </a:r>
            <a:r>
              <a:rPr kumimoji="0" lang="it-IT" altLang="it-IT" sz="2200" b="1" i="0" u="none" strike="noStrike" cap="none" normalizeH="0" baseline="0" dirty="0">
                <a:ln>
                  <a:noFill/>
                </a:ln>
                <a:solidFill>
                  <a:srgbClr val="6671B2"/>
                </a:solidFill>
                <a:effectLst/>
                <a:latin typeface="Calibri" pitchFamily="34" charset="0"/>
                <a:cs typeface="Arial" pitchFamily="34" charset="0"/>
                <a:hlinkClick r:id="rId3"/>
              </a:rPr>
              <a:t>http://ambiente.regione.emilia-romagna.it/</a:t>
            </a:r>
            <a:endParaRPr kumimoji="0" lang="it-IT" altLang="it-IT" sz="2200" b="1" i="0" u="none" strike="noStrike" cap="none" normalizeH="0" baseline="0" dirty="0">
              <a:ln>
                <a:noFill/>
              </a:ln>
              <a:solidFill>
                <a:srgbClr val="6671B2"/>
              </a:solidFill>
              <a:effectLst/>
              <a:latin typeface="Calibri"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it-IT" altLang="it-IT" sz="2200" b="1" i="0" u="none" strike="noStrike" cap="none" normalizeH="0" baseline="0" dirty="0">
              <a:ln>
                <a:noFill/>
              </a:ln>
              <a:solidFill>
                <a:srgbClr val="6671B2"/>
              </a:solidFill>
              <a:effectLst/>
              <a:latin typeface="Calibri"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it-IT" altLang="it-IT" sz="2200" b="1" i="0" u="none" strike="noStrike" cap="none" normalizeH="0" baseline="0" dirty="0">
                <a:ln>
                  <a:noFill/>
                </a:ln>
                <a:solidFill>
                  <a:srgbClr val="6671B2"/>
                </a:solidFill>
                <a:effectLst/>
                <a:latin typeface="Calibri" pitchFamily="34" charset="0"/>
                <a:cs typeface="Arial" pitchFamily="34" charset="0"/>
              </a:rPr>
              <a:t>FB                </a:t>
            </a:r>
            <a:r>
              <a:rPr kumimoji="0" lang="it-IT" altLang="it-IT" sz="2200" b="1" i="0" u="none" strike="noStrike" cap="none" normalizeH="0" baseline="0" dirty="0">
                <a:ln>
                  <a:noFill/>
                </a:ln>
                <a:solidFill>
                  <a:srgbClr val="6671B2"/>
                </a:solidFill>
                <a:effectLst/>
                <a:cs typeface="Arial" pitchFamily="34" charset="0"/>
                <a:hlinkClick r:id="rId4"/>
              </a:rPr>
              <a:t>https://www.facebook.com/liferemita/</a:t>
            </a:r>
            <a:endParaRPr kumimoji="0" lang="it-IT" altLang="it-IT" sz="2200" b="1" i="0" u="none" strike="noStrike" cap="none" normalizeH="0" baseline="0" dirty="0">
              <a:ln>
                <a:noFill/>
              </a:ln>
              <a:solidFill>
                <a:srgbClr val="6671B2"/>
              </a:solidFill>
              <a:effectLst/>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it-IT" altLang="it-IT" sz="2200" b="0" i="0" u="none" strike="noStrike" cap="none" normalizeH="0" baseline="0" dirty="0">
              <a:ln>
                <a:noFill/>
              </a:ln>
              <a:solidFill>
                <a:srgbClr val="6671B2"/>
              </a:solidFill>
              <a:effectLst/>
              <a:latin typeface="Arial" pitchFamily="34" charset="0"/>
              <a:cs typeface="Arial" pitchFamily="34" charset="0"/>
            </a:endParaRPr>
          </a:p>
        </p:txBody>
      </p:sp>
      <p:sp>
        <p:nvSpPr>
          <p:cNvPr id="2" name="AutoShape 2" descr="Risultati immagini per faceboo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614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63177" y="5491539"/>
            <a:ext cx="351483" cy="3514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descr="\\i2000014139\EREMITA\Immagini\monitoraggio\2016\DSCN4555 cattura Coenagrion mercuriale Pietracuta foto E_Monterastelli (1000x750).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7866" y="1052735"/>
            <a:ext cx="2433588" cy="18251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 name="Picture 3" descr="\\i2000014139\EREMITA\Immagini\monitoraggio\2016\DSCN8183_Lago_Pratignano_Patrizia_con_bottle-trap_per_Graphoderus_29ago16_fotoRFabbri (800x60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51556" y="1060956"/>
            <a:ext cx="2438400" cy="1828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 name="Picture 2" descr="\\i2000014139\EREMITA\Immagini\monitoraggio\2016\DSCN8303_Lago_Pratignano_Patrizia_ricerca_Osmoderma_in-cavità_faggio-secolare_29ago16_fotoRFabbri (600x800).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32240" y="980728"/>
            <a:ext cx="2062367" cy="27498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4166687"/>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701978" y="444130"/>
            <a:ext cx="7656696" cy="830997"/>
          </a:xfrm>
          <a:prstGeom prst="rect">
            <a:avLst/>
          </a:prstGeom>
        </p:spPr>
        <p:txBody>
          <a:bodyPr wrap="square">
            <a:spAutoFit/>
          </a:bodyPr>
          <a:lstStyle/>
          <a:p>
            <a:pPr algn="ctr"/>
            <a:r>
              <a:rPr lang="it-IT" b="1" dirty="0">
                <a:solidFill>
                  <a:srgbClr val="6671B2"/>
                </a:solidFill>
                <a:latin typeface="+mj-lt"/>
              </a:rPr>
              <a:t>PROJECT AREA: </a:t>
            </a:r>
          </a:p>
          <a:p>
            <a:pPr algn="ctr"/>
            <a:r>
              <a:rPr lang="it-IT" b="1" dirty="0" err="1">
                <a:solidFill>
                  <a:srgbClr val="6671B2"/>
                </a:solidFill>
                <a:latin typeface="+mj-lt"/>
              </a:rPr>
              <a:t>Natural</a:t>
            </a:r>
            <a:r>
              <a:rPr lang="it-IT" b="1" dirty="0">
                <a:solidFill>
                  <a:srgbClr val="6671B2"/>
                </a:solidFill>
                <a:latin typeface="+mj-lt"/>
              </a:rPr>
              <a:t> </a:t>
            </a:r>
            <a:r>
              <a:rPr lang="it-IT" dirty="0" err="1">
                <a:solidFill>
                  <a:srgbClr val="6671B2"/>
                </a:solidFill>
                <a:latin typeface="+mj-lt"/>
              </a:rPr>
              <a:t>P</a:t>
            </a:r>
            <a:r>
              <a:rPr lang="it-IT" b="1" dirty="0" err="1">
                <a:solidFill>
                  <a:srgbClr val="6671B2"/>
                </a:solidFill>
                <a:latin typeface="+mj-lt"/>
              </a:rPr>
              <a:t>arks</a:t>
            </a:r>
            <a:r>
              <a:rPr lang="it-IT" b="1" dirty="0">
                <a:solidFill>
                  <a:srgbClr val="6671B2"/>
                </a:solidFill>
                <a:latin typeface="+mj-lt"/>
              </a:rPr>
              <a:t> and Natura 2000 </a:t>
            </a:r>
            <a:r>
              <a:rPr lang="it-IT" dirty="0" err="1">
                <a:solidFill>
                  <a:srgbClr val="6671B2"/>
                </a:solidFill>
                <a:latin typeface="+mj-lt"/>
              </a:rPr>
              <a:t>s</a:t>
            </a:r>
            <a:r>
              <a:rPr lang="it-IT" b="1" dirty="0" err="1">
                <a:solidFill>
                  <a:srgbClr val="6671B2"/>
                </a:solidFill>
                <a:latin typeface="+mj-lt"/>
              </a:rPr>
              <a:t>ites</a:t>
            </a:r>
            <a:endParaRPr lang="it-IT" dirty="0">
              <a:latin typeface="+mj-lt"/>
            </a:endParaRPr>
          </a:p>
        </p:txBody>
      </p:sp>
      <p:pic>
        <p:nvPicPr>
          <p:cNvPr id="6" name="Picture 2" descr="lifeeremita_prova_mappa_r0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7693" t="31726" r="14232" b="43164"/>
          <a:stretch>
            <a:fillRect/>
          </a:stretch>
        </p:blipFill>
        <p:spPr bwMode="auto">
          <a:xfrm>
            <a:off x="942240" y="2264996"/>
            <a:ext cx="6327095" cy="32949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7" name="Text Box 3"/>
          <p:cNvSpPr txBox="1">
            <a:spLocks noChangeArrowheads="1"/>
          </p:cNvSpPr>
          <p:nvPr/>
        </p:nvSpPr>
        <p:spPr bwMode="auto">
          <a:xfrm>
            <a:off x="1365269" y="4589300"/>
            <a:ext cx="1929290"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
            </a:r>
            <a:br>
              <a:rPr kumimoji="0" lang="it-IT" altLang="it-IT" sz="1800" b="1" i="0" u="none" strike="noStrike" cap="none" normalizeH="0" baseline="0" dirty="0">
                <a:ln>
                  <a:noFill/>
                </a:ln>
                <a:solidFill>
                  <a:srgbClr val="6671B2"/>
                </a:solidFill>
                <a:effectLst/>
                <a:latin typeface="CordiaUPC" pitchFamily="34" charset="-34"/>
                <a:cs typeface="Arial" pitchFamily="34" charset="0"/>
              </a:rPr>
            </a:br>
            <a:r>
              <a:rPr kumimoji="0" lang="it-IT" altLang="it-IT" sz="1800" b="1" i="0" u="none" strike="noStrike" cap="none" normalizeH="0" baseline="0" dirty="0">
                <a:ln>
                  <a:noFill/>
                </a:ln>
                <a:solidFill>
                  <a:srgbClr val="6671B2"/>
                </a:solidFill>
                <a:effectLst/>
                <a:latin typeface="CordiaUPC" pitchFamily="34" charset="-34"/>
                <a:cs typeface="Arial" pitchFamily="34" charset="0"/>
              </a:rPr>
              <a:t>Appennino Tosco-Emiliano</a:t>
            </a:r>
          </a:p>
          <a:p>
            <a:pPr marL="0" marR="0" lvl="0" indent="0" algn="ctr" defTabSz="914400" rtl="0" eaLnBrk="1" fontAlgn="base" latinLnBrk="0" hangingPunct="1">
              <a:spcBef>
                <a:spcPct val="0"/>
              </a:spcBef>
              <a:spcAft>
                <a:spcPct val="0"/>
              </a:spcAft>
              <a:buClrTx/>
              <a:buSzTx/>
              <a:buFontTx/>
              <a:buNone/>
              <a:tabLst/>
            </a:pPr>
            <a:r>
              <a:rPr lang="it-IT" altLang="it-IT" sz="1800" dirty="0">
                <a:solidFill>
                  <a:srgbClr val="6671B2"/>
                </a:solidFill>
                <a:latin typeface="CordiaUPC" pitchFamily="34" charset="-34"/>
                <a:cs typeface="Arial" pitchFamily="34" charset="0"/>
              </a:rPr>
              <a:t>National Park</a:t>
            </a:r>
            <a:r>
              <a:rPr kumimoji="0" lang="it-IT" altLang="it-IT" sz="1800" b="1" i="0" u="none" strike="noStrike" cap="none" normalizeH="0" baseline="0" dirty="0">
                <a:ln>
                  <a:noFill/>
                </a:ln>
                <a:solidFill>
                  <a:srgbClr val="6671B2"/>
                </a:solidFill>
                <a:effectLst/>
                <a:latin typeface="CordiaUPC" pitchFamily="34" charset="-34"/>
                <a:cs typeface="Arial" pitchFamily="34" charset="0"/>
              </a:rPr>
              <a:t> </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8" name="AutoShape 4"/>
          <p:cNvSpPr>
            <a:spLocks noChangeArrowheads="1"/>
          </p:cNvSpPr>
          <p:nvPr/>
        </p:nvSpPr>
        <p:spPr bwMode="auto">
          <a:xfrm>
            <a:off x="260745" y="1393082"/>
            <a:ext cx="7729740" cy="454981"/>
          </a:xfrm>
          <a:prstGeom prst="flowChartAlternateProcess">
            <a:avLst/>
          </a:prstGeom>
          <a:solidFill>
            <a:srgbClr val="6671B2"/>
          </a:solidFill>
          <a:ln>
            <a:noFill/>
          </a:ln>
          <a:effectLst/>
          <a:extLst>
            <a:ext uri="{91240B29-F687-4F45-9708-019B960494DF}">
              <a14:hiddenLine xmlns:a14="http://schemas.microsoft.com/office/drawing/2010/main" w="9525" algn="in">
                <a:solidFill>
                  <a:srgbClr val="000080"/>
                </a:solidFill>
                <a:prstDash val="sysDot"/>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it-IT"/>
          </a:p>
        </p:txBody>
      </p:sp>
      <p:sp>
        <p:nvSpPr>
          <p:cNvPr id="9" name="Text Box 5"/>
          <p:cNvSpPr txBox="1">
            <a:spLocks noChangeArrowheads="1"/>
          </p:cNvSpPr>
          <p:nvPr/>
        </p:nvSpPr>
        <p:spPr bwMode="auto">
          <a:xfrm>
            <a:off x="1448043" y="1478845"/>
            <a:ext cx="6542442" cy="2599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
              </a:spcAft>
              <a:buClrTx/>
              <a:buSzTx/>
              <a:buFontTx/>
              <a:buNone/>
              <a:tabLst/>
            </a:pPr>
            <a:r>
              <a:rPr lang="en-GB" altLang="it-IT" sz="1800" dirty="0">
                <a:solidFill>
                  <a:srgbClr val="FFFFFF"/>
                </a:solidFill>
                <a:cs typeface="Arial" pitchFamily="34" charset="0"/>
              </a:rPr>
              <a:t>More than 70 Natura 2000 sites in the project</a:t>
            </a:r>
            <a:r>
              <a:rPr lang="it-IT" altLang="it-IT" sz="1800" dirty="0">
                <a:solidFill>
                  <a:srgbClr val="FFFFFF"/>
                </a:solidFill>
                <a:cs typeface="Arial" pitchFamily="34" charset="0"/>
              </a:rPr>
              <a:t>!</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0" name="Text Box 6"/>
          <p:cNvSpPr txBox="1">
            <a:spLocks noChangeArrowheads="1"/>
          </p:cNvSpPr>
          <p:nvPr/>
        </p:nvSpPr>
        <p:spPr bwMode="auto">
          <a:xfrm>
            <a:off x="4105788" y="5613018"/>
            <a:ext cx="4464496"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lvl="0" algn="ctr"/>
            <a:r>
              <a:rPr kumimoji="0" lang="it-IT" altLang="it-IT" sz="1800" b="1" i="0" u="none" strike="noStrike" cap="none" normalizeH="0" baseline="0" dirty="0">
                <a:ln>
                  <a:noFill/>
                </a:ln>
                <a:solidFill>
                  <a:srgbClr val="6671B2"/>
                </a:solidFill>
                <a:effectLst/>
                <a:latin typeface="CordiaUPC" pitchFamily="34" charset="-34"/>
                <a:cs typeface="Arial" pitchFamily="34" charset="0"/>
              </a:rPr>
              <a:t>Foreste Casentinesi Monte </a:t>
            </a:r>
            <a:r>
              <a:rPr lang="it-IT" altLang="it-IT" sz="1800" dirty="0">
                <a:solidFill>
                  <a:srgbClr val="6671B2"/>
                </a:solidFill>
                <a:latin typeface="CordiaUPC" pitchFamily="34" charset="-34"/>
                <a:cs typeface="Arial" pitchFamily="34" charset="0"/>
              </a:rPr>
              <a:t>F</a:t>
            </a:r>
            <a:r>
              <a:rPr kumimoji="0" lang="it-IT" altLang="it-IT" sz="1800" b="1" i="0" u="none" strike="noStrike" cap="none" normalizeH="0" baseline="0" dirty="0">
                <a:ln>
                  <a:noFill/>
                </a:ln>
                <a:solidFill>
                  <a:srgbClr val="6671B2"/>
                </a:solidFill>
                <a:effectLst/>
                <a:latin typeface="CordiaUPC" pitchFamily="34" charset="-34"/>
                <a:cs typeface="Arial" pitchFamily="34" charset="0"/>
              </a:rPr>
              <a:t>alterona  </a:t>
            </a:r>
            <a:br>
              <a:rPr kumimoji="0" lang="it-IT" altLang="it-IT" sz="1800" b="1" i="0" u="none" strike="noStrike" cap="none" normalizeH="0" baseline="0" dirty="0">
                <a:ln>
                  <a:noFill/>
                </a:ln>
                <a:solidFill>
                  <a:srgbClr val="6671B2"/>
                </a:solidFill>
                <a:effectLst/>
                <a:latin typeface="CordiaUPC" pitchFamily="34" charset="-34"/>
                <a:cs typeface="Arial" pitchFamily="34" charset="0"/>
              </a:rPr>
            </a:br>
            <a:r>
              <a:rPr kumimoji="0" lang="it-IT" altLang="it-IT" sz="1800" b="1" i="0" u="none" strike="noStrike" cap="none" normalizeH="0" baseline="0" dirty="0">
                <a:ln>
                  <a:noFill/>
                </a:ln>
                <a:solidFill>
                  <a:srgbClr val="6671B2"/>
                </a:solidFill>
                <a:effectLst/>
                <a:latin typeface="CordiaUPC" pitchFamily="34" charset="-34"/>
                <a:cs typeface="Arial" pitchFamily="34" charset="0"/>
              </a:rPr>
              <a:t>e Campigna  National Park</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1" name="Text Box 7"/>
          <p:cNvSpPr txBox="1">
            <a:spLocks noChangeArrowheads="1"/>
          </p:cNvSpPr>
          <p:nvPr/>
        </p:nvSpPr>
        <p:spPr bwMode="auto">
          <a:xfrm>
            <a:off x="745679" y="1868602"/>
            <a:ext cx="18288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Emilia Occidentale</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2" name="Text Box 8"/>
          <p:cNvSpPr txBox="1">
            <a:spLocks noChangeArrowheads="1"/>
          </p:cNvSpPr>
          <p:nvPr/>
        </p:nvSpPr>
        <p:spPr bwMode="auto">
          <a:xfrm>
            <a:off x="6678936" y="4115778"/>
            <a:ext cx="1297096" cy="3271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Romagna</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3" name="Text Box 9"/>
          <p:cNvSpPr txBox="1">
            <a:spLocks noChangeArrowheads="1"/>
          </p:cNvSpPr>
          <p:nvPr/>
        </p:nvSpPr>
        <p:spPr bwMode="auto">
          <a:xfrm>
            <a:off x="3249119" y="4781883"/>
            <a:ext cx="18288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Emilia Orientale</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4" name="Text Box 10"/>
          <p:cNvSpPr txBox="1">
            <a:spLocks noChangeArrowheads="1"/>
          </p:cNvSpPr>
          <p:nvPr/>
        </p:nvSpPr>
        <p:spPr bwMode="auto">
          <a:xfrm>
            <a:off x="3352213" y="2145961"/>
            <a:ext cx="18288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Emilia Centrale</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cxnSp>
        <p:nvCxnSpPr>
          <p:cNvPr id="15" name="AutoShape 11"/>
          <p:cNvCxnSpPr>
            <a:cxnSpLocks noChangeShapeType="1"/>
          </p:cNvCxnSpPr>
          <p:nvPr/>
        </p:nvCxnSpPr>
        <p:spPr bwMode="auto">
          <a:xfrm flipH="1">
            <a:off x="2574479" y="4276562"/>
            <a:ext cx="246924" cy="312738"/>
          </a:xfrm>
          <a:prstGeom prst="straightConnector1">
            <a:avLst/>
          </a:prstGeom>
          <a:noFill/>
          <a:ln w="28575">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16" name="AutoShape 12"/>
          <p:cNvCxnSpPr>
            <a:cxnSpLocks noChangeShapeType="1"/>
          </p:cNvCxnSpPr>
          <p:nvPr/>
        </p:nvCxnSpPr>
        <p:spPr bwMode="auto">
          <a:xfrm flipH="1">
            <a:off x="4114122" y="2444666"/>
            <a:ext cx="57150" cy="304800"/>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17" name="AutoShape 13"/>
          <p:cNvCxnSpPr>
            <a:cxnSpLocks noChangeShapeType="1"/>
          </p:cNvCxnSpPr>
          <p:nvPr/>
        </p:nvCxnSpPr>
        <p:spPr bwMode="auto">
          <a:xfrm>
            <a:off x="5490394" y="5315209"/>
            <a:ext cx="108421" cy="297809"/>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18" name="AutoShape 14"/>
          <p:cNvCxnSpPr>
            <a:cxnSpLocks noChangeShapeType="1"/>
          </p:cNvCxnSpPr>
          <p:nvPr/>
        </p:nvCxnSpPr>
        <p:spPr bwMode="auto">
          <a:xfrm flipV="1">
            <a:off x="6338036" y="4296543"/>
            <a:ext cx="340899" cy="292757"/>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20" name="AutoShape 16"/>
          <p:cNvCxnSpPr>
            <a:cxnSpLocks noChangeShapeType="1"/>
          </p:cNvCxnSpPr>
          <p:nvPr/>
        </p:nvCxnSpPr>
        <p:spPr bwMode="auto">
          <a:xfrm>
            <a:off x="4171272" y="4432931"/>
            <a:ext cx="12700" cy="317500"/>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25" name="AutoShape 12"/>
          <p:cNvCxnSpPr>
            <a:cxnSpLocks noChangeShapeType="1"/>
          </p:cNvCxnSpPr>
          <p:nvPr/>
        </p:nvCxnSpPr>
        <p:spPr bwMode="auto">
          <a:xfrm flipH="1">
            <a:off x="1631505" y="2160459"/>
            <a:ext cx="28574" cy="409337"/>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pic>
        <p:nvPicPr>
          <p:cNvPr id="27" name="Immagine 8"/>
          <p:cNvPicPr>
            <a:picLocks noChangeAspect="1"/>
          </p:cNvPicPr>
          <p:nvPr/>
        </p:nvPicPr>
        <p:blipFill>
          <a:blip r:embed="rId3" cstate="print"/>
          <a:srcRect/>
          <a:stretch>
            <a:fillRect/>
          </a:stretch>
        </p:blipFill>
        <p:spPr bwMode="auto">
          <a:xfrm>
            <a:off x="718456" y="2260261"/>
            <a:ext cx="595206" cy="346080"/>
          </a:xfrm>
          <a:prstGeom prst="rect">
            <a:avLst/>
          </a:prstGeom>
          <a:noFill/>
          <a:ln w="9525">
            <a:noFill/>
            <a:miter lim="800000"/>
            <a:headEnd/>
            <a:tailEnd/>
          </a:ln>
        </p:spPr>
      </p:pic>
      <p:pic>
        <p:nvPicPr>
          <p:cNvPr id="28" name="Immagine 9"/>
          <p:cNvPicPr>
            <a:picLocks noChangeAspect="1"/>
          </p:cNvPicPr>
          <p:nvPr/>
        </p:nvPicPr>
        <p:blipFill>
          <a:blip r:embed="rId4" cstate="print"/>
          <a:srcRect/>
          <a:stretch>
            <a:fillRect/>
          </a:stretch>
        </p:blipFill>
        <p:spPr bwMode="auto">
          <a:xfrm>
            <a:off x="3601129" y="5065150"/>
            <a:ext cx="829159" cy="648637"/>
          </a:xfrm>
          <a:prstGeom prst="rect">
            <a:avLst/>
          </a:prstGeom>
          <a:noFill/>
          <a:ln w="9525">
            <a:noFill/>
            <a:miter lim="800000"/>
            <a:headEnd/>
            <a:tailEnd/>
          </a:ln>
        </p:spPr>
      </p:pic>
      <p:pic>
        <p:nvPicPr>
          <p:cNvPr id="29" name="Immagine 10"/>
          <p:cNvPicPr>
            <a:picLocks noChangeAspect="1"/>
          </p:cNvPicPr>
          <p:nvPr/>
        </p:nvPicPr>
        <p:blipFill rotWithShape="1">
          <a:blip r:embed="rId5" cstate="print"/>
          <a:srcRect r="34353"/>
          <a:stretch/>
        </p:blipFill>
        <p:spPr bwMode="auto">
          <a:xfrm>
            <a:off x="616685" y="4260508"/>
            <a:ext cx="1111022" cy="713940"/>
          </a:xfrm>
          <a:prstGeom prst="rect">
            <a:avLst/>
          </a:prstGeom>
          <a:noFill/>
          <a:ln w="9525">
            <a:noFill/>
            <a:miter lim="800000"/>
            <a:headEnd/>
            <a:tailEnd/>
          </a:ln>
        </p:spPr>
      </p:pic>
      <p:pic>
        <p:nvPicPr>
          <p:cNvPr id="30" name="Immagine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14721" y="5389468"/>
            <a:ext cx="1118554" cy="537871"/>
          </a:xfrm>
          <a:prstGeom prst="rect">
            <a:avLst/>
          </a:prstGeom>
        </p:spPr>
      </p:pic>
      <p:pic>
        <p:nvPicPr>
          <p:cNvPr id="31" name="Immagine 6"/>
          <p:cNvPicPr>
            <a:picLocks noChangeAspect="1"/>
          </p:cNvPicPr>
          <p:nvPr/>
        </p:nvPicPr>
        <p:blipFill>
          <a:blip r:embed="rId7" cstate="print"/>
          <a:srcRect/>
          <a:stretch>
            <a:fillRect/>
          </a:stretch>
        </p:blipFill>
        <p:spPr bwMode="auto">
          <a:xfrm>
            <a:off x="7082726" y="3629783"/>
            <a:ext cx="531995" cy="531995"/>
          </a:xfrm>
          <a:prstGeom prst="rect">
            <a:avLst/>
          </a:prstGeom>
          <a:noFill/>
          <a:ln w="9525">
            <a:noFill/>
            <a:miter lim="800000"/>
            <a:headEnd/>
            <a:tailEnd/>
          </a:ln>
        </p:spPr>
      </p:pic>
      <p:pic>
        <p:nvPicPr>
          <p:cNvPr id="32" name="Immagine 7"/>
          <p:cNvPicPr>
            <a:picLocks noChangeAspect="1"/>
          </p:cNvPicPr>
          <p:nvPr/>
        </p:nvPicPr>
        <p:blipFill>
          <a:blip r:embed="rId8" cstate="print"/>
          <a:srcRect t="9448"/>
          <a:stretch>
            <a:fillRect/>
          </a:stretch>
        </p:blipFill>
        <p:spPr bwMode="auto">
          <a:xfrm>
            <a:off x="4877968" y="2162367"/>
            <a:ext cx="864096" cy="443327"/>
          </a:xfrm>
          <a:prstGeom prst="rect">
            <a:avLst/>
          </a:prstGeom>
          <a:noFill/>
          <a:ln w="9525">
            <a:noFill/>
            <a:miter lim="800000"/>
            <a:headEnd/>
            <a:tailEnd/>
          </a:ln>
        </p:spPr>
      </p:pic>
      <p:pic>
        <p:nvPicPr>
          <p:cNvPr id="5122"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97981" y="22087"/>
            <a:ext cx="1289323" cy="18161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Immagine 2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386928" y="1981297"/>
            <a:ext cx="2691733" cy="395843"/>
          </a:xfrm>
          <a:prstGeom prst="rect">
            <a:avLst/>
          </a:prstGeom>
        </p:spPr>
      </p:pic>
      <p:sp>
        <p:nvSpPr>
          <p:cNvPr id="33" name="Rettangolo 32"/>
          <p:cNvSpPr/>
          <p:nvPr/>
        </p:nvSpPr>
        <p:spPr>
          <a:xfrm>
            <a:off x="3703813" y="3198168"/>
            <a:ext cx="1736373" cy="461665"/>
          </a:xfrm>
          <a:prstGeom prst="rect">
            <a:avLst/>
          </a:prstGeom>
        </p:spPr>
        <p:txBody>
          <a:bodyPr wrap="none">
            <a:spAutoFit/>
          </a:bodyPr>
          <a:lstStyle/>
          <a:p>
            <a:r>
              <a:rPr lang="it-IT" altLang="it-IT" dirty="0">
                <a:solidFill>
                  <a:srgbClr val="6671B2"/>
                </a:solidFill>
                <a:latin typeface="CordiaUPC" pitchFamily="34" charset="-34"/>
                <a:cs typeface="Arial" pitchFamily="34" charset="0"/>
              </a:rPr>
              <a:t>Monte Falterona </a:t>
            </a:r>
            <a:endParaRPr lang="it-IT" dirty="0"/>
          </a:p>
        </p:txBody>
      </p:sp>
    </p:spTree>
    <p:extLst>
      <p:ext uri="{BB962C8B-B14F-4D97-AF65-F5344CB8AC3E}">
        <p14:creationId xmlns:p14="http://schemas.microsoft.com/office/powerpoint/2010/main" val="2877519907"/>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359310" y="0"/>
            <a:ext cx="7327490" cy="1259632"/>
          </a:xfrm>
        </p:spPr>
        <p:txBody>
          <a:bodyPr/>
          <a:lstStyle/>
          <a:p>
            <a:pPr algn="l"/>
            <a:r>
              <a:rPr lang="it-IT" sz="3600" b="1" dirty="0">
                <a:solidFill>
                  <a:srgbClr val="6671B2"/>
                </a:solidFill>
              </a:rPr>
              <a:t>PROJECT OBJECTIVES</a:t>
            </a:r>
            <a:endParaRPr lang="it-IT" dirty="0"/>
          </a:p>
        </p:txBody>
      </p:sp>
      <p:sp>
        <p:nvSpPr>
          <p:cNvPr id="3" name="Segnaposto contenuto 2"/>
          <p:cNvSpPr>
            <a:spLocks noGrp="1"/>
          </p:cNvSpPr>
          <p:nvPr>
            <p:ph idx="1"/>
          </p:nvPr>
        </p:nvSpPr>
        <p:spPr>
          <a:xfrm>
            <a:off x="395536" y="1515606"/>
            <a:ext cx="8064896" cy="4525963"/>
          </a:xfrm>
        </p:spPr>
        <p:txBody>
          <a:bodyPr/>
          <a:lstStyle/>
          <a:p>
            <a:pPr marL="0" indent="0" algn="just">
              <a:buNone/>
            </a:pPr>
            <a:r>
              <a:rPr lang="en-US" sz="2000" b="1" dirty="0">
                <a:solidFill>
                  <a:schemeClr val="accent2">
                    <a:lumMod val="50000"/>
                  </a:schemeClr>
                </a:solidFill>
              </a:rPr>
              <a:t>The aim of the project is to improve the conservation status of the remaining populations of 4 species of insects in the Emilia–Romagna Region :</a:t>
            </a:r>
          </a:p>
          <a:p>
            <a:pPr marL="0" indent="0" algn="just">
              <a:buNone/>
            </a:pPr>
            <a:endParaRPr lang="en-US" sz="2000" b="1" dirty="0">
              <a:solidFill>
                <a:schemeClr val="accent2">
                  <a:lumMod val="50000"/>
                </a:schemeClr>
              </a:solidFill>
            </a:endParaRPr>
          </a:p>
          <a:p>
            <a:pPr marL="0" indent="0" algn="just">
              <a:buNone/>
            </a:pPr>
            <a:r>
              <a:rPr lang="en-US" sz="2000" b="1" dirty="0">
                <a:solidFill>
                  <a:schemeClr val="accent2">
                    <a:lumMod val="50000"/>
                  </a:schemeClr>
                </a:solidFill>
              </a:rPr>
              <a:t> 2 saproxylic, priority species: </a:t>
            </a:r>
          </a:p>
          <a:p>
            <a:pPr marL="0" indent="0" algn="just">
              <a:buNone/>
            </a:pPr>
            <a:r>
              <a:rPr lang="en-US" sz="2000" b="1" dirty="0">
                <a:solidFill>
                  <a:schemeClr val="accent2">
                    <a:lumMod val="50000"/>
                  </a:schemeClr>
                </a:solidFill>
              </a:rPr>
              <a:t>           *</a:t>
            </a:r>
            <a:r>
              <a:rPr lang="it-IT" sz="2000" b="1" i="1" dirty="0">
                <a:solidFill>
                  <a:srgbClr val="9B512A"/>
                </a:solidFill>
              </a:rPr>
              <a:t> </a:t>
            </a:r>
            <a:r>
              <a:rPr lang="it-IT" sz="2000" b="1" i="1" dirty="0" err="1">
                <a:solidFill>
                  <a:srgbClr val="9B512A"/>
                </a:solidFill>
              </a:rPr>
              <a:t>Osmoderma</a:t>
            </a:r>
            <a:r>
              <a:rPr lang="it-IT" sz="2000" b="1" i="1" dirty="0">
                <a:solidFill>
                  <a:srgbClr val="9B512A"/>
                </a:solidFill>
              </a:rPr>
              <a:t> eremita </a:t>
            </a:r>
            <a:endParaRPr lang="en-US" sz="2000" b="1" dirty="0">
              <a:solidFill>
                <a:schemeClr val="accent2">
                  <a:lumMod val="50000"/>
                </a:schemeClr>
              </a:solidFill>
            </a:endParaRPr>
          </a:p>
          <a:p>
            <a:pPr marL="0" indent="0" algn="just">
              <a:buNone/>
            </a:pPr>
            <a:r>
              <a:rPr lang="en-US" sz="2000" b="1" dirty="0">
                <a:solidFill>
                  <a:schemeClr val="accent2">
                    <a:lumMod val="50000"/>
                  </a:schemeClr>
                </a:solidFill>
              </a:rPr>
              <a:t>            </a:t>
            </a:r>
          </a:p>
          <a:p>
            <a:pPr marL="0" indent="0" algn="just">
              <a:buNone/>
            </a:pPr>
            <a:r>
              <a:rPr lang="en-US" sz="2000" b="1" dirty="0">
                <a:solidFill>
                  <a:schemeClr val="accent2">
                    <a:lumMod val="50000"/>
                  </a:schemeClr>
                </a:solidFill>
              </a:rPr>
              <a:t>	*</a:t>
            </a:r>
            <a:r>
              <a:rPr lang="it-IT" sz="2000" b="1" i="1" dirty="0">
                <a:solidFill>
                  <a:srgbClr val="6671B2"/>
                </a:solidFill>
              </a:rPr>
              <a:t> Rosalia alpina </a:t>
            </a:r>
            <a:endParaRPr lang="en-US" sz="2000" b="1" dirty="0">
              <a:solidFill>
                <a:schemeClr val="accent2">
                  <a:lumMod val="50000"/>
                </a:schemeClr>
              </a:solidFill>
            </a:endParaRPr>
          </a:p>
          <a:p>
            <a:pPr marL="0" indent="0" algn="r"/>
            <a:r>
              <a:rPr lang="en-US" sz="2000" b="1" dirty="0">
                <a:solidFill>
                  <a:schemeClr val="accent2">
                    <a:lumMod val="50000"/>
                  </a:schemeClr>
                </a:solidFill>
              </a:rPr>
              <a:t>2 aquatic species, non priority</a:t>
            </a:r>
          </a:p>
          <a:p>
            <a:pPr marL="0" indent="0" algn="r">
              <a:buNone/>
            </a:pPr>
            <a:r>
              <a:rPr lang="en-US" sz="2000" b="1" i="1" dirty="0">
                <a:solidFill>
                  <a:schemeClr val="accent2">
                    <a:lumMod val="50000"/>
                  </a:schemeClr>
                </a:solidFill>
              </a:rPr>
              <a:t> </a:t>
            </a:r>
            <a:r>
              <a:rPr lang="it-IT" sz="2000" b="1" i="1" dirty="0" err="1">
                <a:solidFill>
                  <a:srgbClr val="EEC216"/>
                </a:solidFill>
              </a:rPr>
              <a:t>Graphoderus</a:t>
            </a:r>
            <a:r>
              <a:rPr lang="it-IT" sz="2000" b="1" i="1" dirty="0">
                <a:solidFill>
                  <a:srgbClr val="EEC216"/>
                </a:solidFill>
              </a:rPr>
              <a:t> </a:t>
            </a:r>
            <a:r>
              <a:rPr lang="it-IT" sz="2000" b="1" i="1" dirty="0" err="1">
                <a:solidFill>
                  <a:srgbClr val="EEC216"/>
                </a:solidFill>
              </a:rPr>
              <a:t>bilineatus</a:t>
            </a:r>
            <a:endParaRPr lang="en-US" sz="2000" b="1" dirty="0">
              <a:solidFill>
                <a:schemeClr val="accent2">
                  <a:lumMod val="50000"/>
                </a:schemeClr>
              </a:solidFill>
            </a:endParaRPr>
          </a:p>
          <a:p>
            <a:pPr marL="0" indent="0" algn="r">
              <a:buNone/>
            </a:pPr>
            <a:r>
              <a:rPr lang="en-US" sz="2000" b="1" i="1" dirty="0">
                <a:solidFill>
                  <a:schemeClr val="accent2">
                    <a:lumMod val="50000"/>
                  </a:schemeClr>
                </a:solidFill>
              </a:rPr>
              <a:t>	</a:t>
            </a:r>
          </a:p>
          <a:p>
            <a:pPr marL="0" indent="0" algn="r">
              <a:buNone/>
            </a:pPr>
            <a:r>
              <a:rPr lang="it-IT" sz="2000" b="1" i="1" dirty="0" err="1">
                <a:solidFill>
                  <a:srgbClr val="53A044"/>
                </a:solidFill>
              </a:rPr>
              <a:t>Coenagrion</a:t>
            </a:r>
            <a:r>
              <a:rPr lang="it-IT" sz="2000" b="1" i="1" dirty="0">
                <a:solidFill>
                  <a:srgbClr val="53A044"/>
                </a:solidFill>
              </a:rPr>
              <a:t> mercuriale </a:t>
            </a:r>
            <a:r>
              <a:rPr lang="it-IT" sz="2000" b="1" i="1" dirty="0" err="1">
                <a:solidFill>
                  <a:srgbClr val="53A044"/>
                </a:solidFill>
              </a:rPr>
              <a:t>castellanii</a:t>
            </a:r>
            <a:endParaRPr lang="it-IT" sz="2000" b="1" i="1" dirty="0">
              <a:solidFill>
                <a:srgbClr val="53A044"/>
              </a:solidFill>
            </a:endParaRPr>
          </a:p>
          <a:p>
            <a:pPr marL="0" indent="0" algn="r">
              <a:buNone/>
            </a:pPr>
            <a:endParaRPr lang="en-US" sz="2000" b="1" dirty="0">
              <a:solidFill>
                <a:schemeClr val="accent2">
                  <a:lumMod val="50000"/>
                </a:schemeClr>
              </a:solidFill>
            </a:endParaRPr>
          </a:p>
          <a:p>
            <a:pPr marL="0" indent="0" algn="just">
              <a:buNone/>
            </a:pPr>
            <a:endParaRPr lang="en-US" sz="2000" b="1" dirty="0">
              <a:solidFill>
                <a:schemeClr val="accent2">
                  <a:lumMod val="50000"/>
                </a:schemeClr>
              </a:solidFill>
            </a:endParaRPr>
          </a:p>
        </p:txBody>
      </p:sp>
      <p:pic>
        <p:nvPicPr>
          <p:cNvPr id="9218" name="Picture 2" descr="C:\Users\Biondi_M\Documents\A_documenti-lavoro\LIFE\LIFE_EREMITA\2016\sito-logo\foto-loghi\search-1013911_960_7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3980"/>
            <a:ext cx="1242006" cy="1242006"/>
          </a:xfrm>
          <a:prstGeom prst="rect">
            <a:avLst/>
          </a:prstGeom>
          <a:noFill/>
          <a:extLst>
            <a:ext uri="{909E8E84-426E-40DD-AFC4-6F175D3DCCD1}">
              <a14:hiddenFill xmlns:a14="http://schemas.microsoft.com/office/drawing/2010/main">
                <a:solidFill>
                  <a:srgbClr val="FFFFFF"/>
                </a:solidFill>
              </a14:hiddenFill>
            </a:ext>
          </a:extLst>
        </p:spPr>
      </p:pic>
      <p:pic>
        <p:nvPicPr>
          <p:cNvPr id="6" name="Immagine 5"/>
          <p:cNvPicPr>
            <a:picLocks noChangeAspect="1"/>
          </p:cNvPicPr>
          <p:nvPr/>
        </p:nvPicPr>
        <p:blipFill rotWithShape="1">
          <a:blip r:embed="rId3" cstate="print">
            <a:extLst>
              <a:ext uri="{28A0092B-C50C-407E-A947-70E740481C1C}">
                <a14:useLocalDpi xmlns:a14="http://schemas.microsoft.com/office/drawing/2010/main" val="0"/>
              </a:ext>
            </a:extLst>
          </a:blip>
          <a:srcRect l="29224" r="39148" b="63074"/>
          <a:stretch/>
        </p:blipFill>
        <p:spPr>
          <a:xfrm>
            <a:off x="665942" y="3300330"/>
            <a:ext cx="576064" cy="519629"/>
          </a:xfrm>
          <a:prstGeom prst="rect">
            <a:avLst/>
          </a:prstGeom>
        </p:spPr>
      </p:pic>
      <p:pic>
        <p:nvPicPr>
          <p:cNvPr id="7" name="Immagine 6"/>
          <p:cNvPicPr>
            <a:picLocks noChangeAspect="1"/>
          </p:cNvPicPr>
          <p:nvPr/>
        </p:nvPicPr>
        <p:blipFill rotWithShape="1">
          <a:blip r:embed="rId4" cstate="print">
            <a:extLst>
              <a:ext uri="{28A0092B-C50C-407E-A947-70E740481C1C}">
                <a14:useLocalDpi xmlns:a14="http://schemas.microsoft.com/office/drawing/2010/main" val="0"/>
              </a:ext>
            </a:extLst>
          </a:blip>
          <a:srcRect l="59724" r="8002" b="62949"/>
          <a:stretch/>
        </p:blipFill>
        <p:spPr>
          <a:xfrm>
            <a:off x="665942" y="4029579"/>
            <a:ext cx="579959" cy="514414"/>
          </a:xfrm>
          <a:prstGeom prst="rect">
            <a:avLst/>
          </a:prstGeom>
        </p:spPr>
      </p:pic>
      <p:pic>
        <p:nvPicPr>
          <p:cNvPr id="8" name="Immagine 7"/>
          <p:cNvPicPr>
            <a:picLocks noChangeAspect="1"/>
          </p:cNvPicPr>
          <p:nvPr/>
        </p:nvPicPr>
        <p:blipFill rotWithShape="1">
          <a:blip r:embed="rId5" cstate="print">
            <a:extLst>
              <a:ext uri="{28A0092B-C50C-407E-A947-70E740481C1C}">
                <a14:useLocalDpi xmlns:a14="http://schemas.microsoft.com/office/drawing/2010/main" val="0"/>
              </a:ext>
            </a:extLst>
          </a:blip>
          <a:srcRect l="30805" t="37177" r="39180" b="23558"/>
          <a:stretch/>
        </p:blipFill>
        <p:spPr>
          <a:xfrm>
            <a:off x="3608963" y="5409630"/>
            <a:ext cx="523941" cy="529575"/>
          </a:xfrm>
          <a:prstGeom prst="rect">
            <a:avLst/>
          </a:prstGeom>
        </p:spPr>
      </p:pic>
      <p:pic>
        <p:nvPicPr>
          <p:cNvPr id="9" name="Immagine 8"/>
          <p:cNvPicPr>
            <a:picLocks noChangeAspect="1"/>
          </p:cNvPicPr>
          <p:nvPr/>
        </p:nvPicPr>
        <p:blipFill rotWithShape="1">
          <a:blip r:embed="rId6" cstate="print">
            <a:extLst>
              <a:ext uri="{28A0092B-C50C-407E-A947-70E740481C1C}">
                <a14:useLocalDpi xmlns:a14="http://schemas.microsoft.com/office/drawing/2010/main" val="0"/>
              </a:ext>
            </a:extLst>
          </a:blip>
          <a:srcRect l="59658" t="36009" b="23473"/>
          <a:stretch/>
        </p:blipFill>
        <p:spPr>
          <a:xfrm>
            <a:off x="4633265" y="4725144"/>
            <a:ext cx="779580" cy="604953"/>
          </a:xfrm>
          <a:prstGeom prst="rect">
            <a:avLst/>
          </a:prstGeom>
        </p:spPr>
      </p:pic>
    </p:spTree>
    <p:extLst>
      <p:ext uri="{BB962C8B-B14F-4D97-AF65-F5344CB8AC3E}">
        <p14:creationId xmlns:p14="http://schemas.microsoft.com/office/powerpoint/2010/main" val="1351647796"/>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l"/>
            <a:r>
              <a:rPr lang="it-IT" sz="3600" b="1" i="1" dirty="0">
                <a:solidFill>
                  <a:srgbClr val="9B512A"/>
                </a:solidFill>
              </a:rPr>
              <a:t/>
            </a:r>
            <a:br>
              <a:rPr lang="it-IT" sz="3600" b="1" i="1" dirty="0">
                <a:solidFill>
                  <a:srgbClr val="9B512A"/>
                </a:solidFill>
              </a:rPr>
            </a:br>
            <a:r>
              <a:rPr lang="it-IT" sz="3600" b="1" i="1" dirty="0">
                <a:solidFill>
                  <a:srgbClr val="9B512A"/>
                </a:solidFill>
              </a:rPr>
              <a:t/>
            </a:r>
            <a:br>
              <a:rPr lang="it-IT" sz="3600" b="1" i="1" dirty="0">
                <a:solidFill>
                  <a:srgbClr val="9B512A"/>
                </a:solidFill>
              </a:rPr>
            </a:br>
            <a:r>
              <a:rPr lang="it-IT" sz="3600" b="1" i="1" dirty="0">
                <a:solidFill>
                  <a:srgbClr val="9B512A"/>
                </a:solidFill>
              </a:rPr>
              <a:t>            Osmoderma eremita *</a:t>
            </a:r>
            <a:r>
              <a:rPr lang="it-IT" sz="3600" dirty="0">
                <a:solidFill>
                  <a:srgbClr val="9B512A"/>
                </a:solidFill>
              </a:rPr>
              <a:t/>
            </a:r>
            <a:br>
              <a:rPr lang="it-IT" sz="3600" dirty="0">
                <a:solidFill>
                  <a:srgbClr val="9B512A"/>
                </a:solidFill>
              </a:rPr>
            </a:br>
            <a:r>
              <a:rPr lang="it-IT" sz="3600" dirty="0">
                <a:solidFill>
                  <a:srgbClr val="9B512A"/>
                </a:solidFill>
              </a:rPr>
              <a:t> </a:t>
            </a:r>
            <a:br>
              <a:rPr lang="it-IT" sz="3600" dirty="0">
                <a:solidFill>
                  <a:srgbClr val="9B512A"/>
                </a:solidFill>
              </a:rPr>
            </a:br>
            <a:endParaRPr lang="it-IT" sz="3600" dirty="0">
              <a:solidFill>
                <a:srgbClr val="9B512A"/>
              </a:solidFill>
            </a:endParaRPr>
          </a:p>
        </p:txBody>
      </p:sp>
      <p:sp>
        <p:nvSpPr>
          <p:cNvPr id="6" name="Text Box 2"/>
          <p:cNvSpPr txBox="1">
            <a:spLocks noChangeArrowheads="1"/>
          </p:cNvSpPr>
          <p:nvPr/>
        </p:nvSpPr>
        <p:spPr bwMode="auto">
          <a:xfrm>
            <a:off x="3923928" y="1833525"/>
            <a:ext cx="5004048" cy="44644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lvl="0" algn="just">
              <a:spcAft>
                <a:spcPts val="500"/>
              </a:spcAft>
            </a:pPr>
            <a:r>
              <a:rPr lang="en-US" altLang="it-IT" sz="1800" dirty="0">
                <a:solidFill>
                  <a:srgbClr val="000000"/>
                </a:solidFill>
                <a:cs typeface="Arial" pitchFamily="34" charset="0"/>
              </a:rPr>
              <a:t>Common name: </a:t>
            </a:r>
            <a:r>
              <a:rPr lang="en-US" altLang="it-IT" sz="1800" b="0" dirty="0">
                <a:solidFill>
                  <a:srgbClr val="000000"/>
                </a:solidFill>
                <a:cs typeface="Arial" pitchFamily="34" charset="0"/>
              </a:rPr>
              <a:t>Hermit Beetle</a:t>
            </a:r>
          </a:p>
          <a:p>
            <a:pPr lvl="0" algn="just">
              <a:spcAft>
                <a:spcPts val="500"/>
              </a:spcAft>
            </a:pPr>
            <a:r>
              <a:rPr lang="en-US" altLang="it-IT" sz="1800" dirty="0">
                <a:solidFill>
                  <a:srgbClr val="000000"/>
                </a:solidFill>
                <a:cs typeface="Arial" pitchFamily="34" charset="0"/>
              </a:rPr>
              <a:t>Description:</a:t>
            </a:r>
            <a:r>
              <a:rPr lang="en-US" altLang="it-IT" sz="1800" b="0" dirty="0">
                <a:solidFill>
                  <a:srgbClr val="000000"/>
                </a:solidFill>
                <a:cs typeface="Arial" pitchFamily="34" charset="0"/>
              </a:rPr>
              <a:t> </a:t>
            </a:r>
            <a:r>
              <a:rPr lang="en-GB" altLang="it-IT" sz="1800" b="0" dirty="0" err="1">
                <a:solidFill>
                  <a:srgbClr val="000000"/>
                </a:solidFill>
                <a:cs typeface="Arial" pitchFamily="34" charset="0"/>
              </a:rPr>
              <a:t>s</a:t>
            </a:r>
            <a:r>
              <a:rPr lang="en-GB" sz="1800" b="0" dirty="0" err="1">
                <a:solidFill>
                  <a:srgbClr val="000000"/>
                </a:solidFill>
                <a:cs typeface="Arial" pitchFamily="34" charset="0"/>
              </a:rPr>
              <a:t>aproxylic</a:t>
            </a:r>
            <a:r>
              <a:rPr lang="en-GB" sz="1800" b="0" dirty="0">
                <a:solidFill>
                  <a:srgbClr val="000000"/>
                </a:solidFill>
                <a:cs typeface="Arial" pitchFamily="34" charset="0"/>
              </a:rPr>
              <a:t> beetle (feeds on decaying wood) 2.4-3.7 cm long, large glossy black-bronze body; active between June and August.</a:t>
            </a:r>
          </a:p>
          <a:p>
            <a:pPr lvl="0" algn="just">
              <a:spcAft>
                <a:spcPts val="500"/>
              </a:spcAft>
            </a:pPr>
            <a:r>
              <a:rPr lang="en-US" altLang="it-IT" sz="1800" dirty="0">
                <a:solidFill>
                  <a:srgbClr val="000000"/>
                </a:solidFill>
                <a:cs typeface="Arial" pitchFamily="34" charset="0"/>
              </a:rPr>
              <a:t>Distinguishing marks: </a:t>
            </a:r>
            <a:r>
              <a:rPr lang="en-US" altLang="it-IT" sz="1800" b="0" dirty="0">
                <a:solidFill>
                  <a:srgbClr val="000000"/>
                </a:solidFill>
                <a:cs typeface="Arial" pitchFamily="34" charset="0"/>
              </a:rPr>
              <a:t>the male releases a persistent and </a:t>
            </a:r>
            <a:r>
              <a:rPr lang="en-US" altLang="it-IT" sz="1800" i="1" dirty="0">
                <a:solidFill>
                  <a:srgbClr val="000000"/>
                </a:solidFill>
                <a:cs typeface="Arial" pitchFamily="34" charset="0"/>
              </a:rPr>
              <a:t>pleasant smell of ripe peaches</a:t>
            </a:r>
            <a:r>
              <a:rPr lang="en-US" altLang="it-IT" sz="1800" b="0" dirty="0">
                <a:solidFill>
                  <a:srgbClr val="000000"/>
                </a:solidFill>
                <a:cs typeface="Arial" pitchFamily="34" charset="0"/>
              </a:rPr>
              <a:t> to attract  females. </a:t>
            </a:r>
          </a:p>
          <a:p>
            <a:pPr algn="just">
              <a:spcAft>
                <a:spcPts val="500"/>
              </a:spcAft>
            </a:pPr>
            <a:r>
              <a:rPr lang="en-US" altLang="it-IT" sz="1800" dirty="0">
                <a:solidFill>
                  <a:srgbClr val="000000"/>
                </a:solidFill>
                <a:cs typeface="Arial" pitchFamily="34" charset="0"/>
              </a:rPr>
              <a:t>Habitats: </a:t>
            </a:r>
            <a:r>
              <a:rPr lang="en-GB" sz="1800" b="0" dirty="0">
                <a:solidFill>
                  <a:srgbClr val="000000"/>
                </a:solidFill>
                <a:cs typeface="Arial" pitchFamily="34" charset="0"/>
              </a:rPr>
              <a:t>cavities of any species of old broadleaved trees rich in wood mould, in forests, gardens and rows of trees, ranging from the flatlands  to the mountains. Larvae feed on dead wood affected by fungal decay. </a:t>
            </a:r>
            <a:endParaRPr lang="it-IT" sz="1800" b="0" dirty="0">
              <a:solidFill>
                <a:srgbClr val="000000"/>
              </a:solidFill>
              <a:cs typeface="Arial" pitchFamily="34" charset="0"/>
            </a:endParaRPr>
          </a:p>
          <a:p>
            <a:pPr lvl="0" algn="just">
              <a:spcAft>
                <a:spcPts val="500"/>
              </a:spcAft>
            </a:pPr>
            <a:endParaRPr lang="en-US" altLang="it-IT" sz="2000" b="0" dirty="0">
              <a:solidFill>
                <a:srgbClr val="000000"/>
              </a:solidFill>
              <a:cs typeface="Arial" pitchFamily="34" charset="0"/>
            </a:endParaRPr>
          </a:p>
        </p:txBody>
      </p:sp>
      <p:pic>
        <p:nvPicPr>
          <p:cNvPr id="6146" name="Picture 2" descr="logo_ERemita_04-2-3"/>
          <p:cNvPicPr>
            <a:picLocks noChangeAspect="1" noChangeArrowheads="1"/>
          </p:cNvPicPr>
          <p:nvPr/>
        </p:nvPicPr>
        <p:blipFill>
          <a:blip r:embed="rId2">
            <a:extLst>
              <a:ext uri="{28A0092B-C50C-407E-A947-70E740481C1C}">
                <a14:useLocalDpi xmlns:a14="http://schemas.microsoft.com/office/drawing/2010/main" val="0"/>
              </a:ext>
            </a:extLst>
          </a:blip>
          <a:srcRect r="85008" b="47998"/>
          <a:stretch>
            <a:fillRect/>
          </a:stretch>
        </p:blipFill>
        <p:spPr bwMode="auto">
          <a:xfrm>
            <a:off x="683568" y="332656"/>
            <a:ext cx="1008112" cy="1045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027" name="Picture 3" descr="\\CRIS\Users\Cris\Documents\Lavori in corso\EREMITA\FOTO\foto ridotte\Osmoderma eremita foto3 Marco Uliana (750x58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44824"/>
            <a:ext cx="3785592" cy="2957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6230174"/>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l"/>
            <a:r>
              <a:rPr lang="it-IT" sz="3600" b="1" i="1" dirty="0">
                <a:solidFill>
                  <a:srgbClr val="6671B2"/>
                </a:solidFill>
              </a:rPr>
              <a:t/>
            </a:r>
            <a:br>
              <a:rPr lang="it-IT" sz="3600" b="1" i="1" dirty="0">
                <a:solidFill>
                  <a:srgbClr val="6671B2"/>
                </a:solidFill>
              </a:rPr>
            </a:br>
            <a:r>
              <a:rPr lang="it-IT" sz="3600" b="1" i="1" dirty="0">
                <a:solidFill>
                  <a:srgbClr val="6671B2"/>
                </a:solidFill>
              </a:rPr>
              <a:t>            Rosalia alpina *</a:t>
            </a:r>
            <a:r>
              <a:rPr lang="it-IT" sz="3600" dirty="0">
                <a:solidFill>
                  <a:srgbClr val="6671B2"/>
                </a:solidFill>
              </a:rPr>
              <a:t/>
            </a:r>
            <a:br>
              <a:rPr lang="it-IT" sz="3600" dirty="0">
                <a:solidFill>
                  <a:srgbClr val="6671B2"/>
                </a:solidFill>
              </a:rPr>
            </a:br>
            <a:r>
              <a:rPr lang="it-IT" dirty="0"/>
              <a:t> </a:t>
            </a:r>
            <a:br>
              <a:rPr lang="it-IT" dirty="0"/>
            </a:br>
            <a:endParaRPr lang="it-IT" dirty="0"/>
          </a:p>
        </p:txBody>
      </p:sp>
      <p:sp>
        <p:nvSpPr>
          <p:cNvPr id="4" name="Segnaposto piè di pagina 3"/>
          <p:cNvSpPr>
            <a:spLocks noGrp="1"/>
          </p:cNvSpPr>
          <p:nvPr>
            <p:ph type="ftr" sz="quarter" idx="11"/>
          </p:nvPr>
        </p:nvSpPr>
        <p:spPr/>
        <p:txBody>
          <a:bodyPr/>
          <a:lstStyle/>
          <a:p>
            <a:pPr>
              <a:defRPr/>
            </a:pPr>
            <a:endParaRPr lang="it-IT"/>
          </a:p>
        </p:txBody>
      </p:sp>
      <p:sp>
        <p:nvSpPr>
          <p:cNvPr id="6" name="Text Box 2"/>
          <p:cNvSpPr txBox="1">
            <a:spLocks noChangeArrowheads="1"/>
          </p:cNvSpPr>
          <p:nvPr/>
        </p:nvSpPr>
        <p:spPr bwMode="auto">
          <a:xfrm>
            <a:off x="3923928" y="1585452"/>
            <a:ext cx="5082014" cy="49685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r>
              <a:rPr lang="en-GB" sz="1800" dirty="0">
                <a:solidFill>
                  <a:schemeClr val="tx1"/>
                </a:solidFill>
              </a:rPr>
              <a:t>Common name: </a:t>
            </a:r>
            <a:r>
              <a:rPr lang="en-GB" sz="1800" b="0" dirty="0" err="1">
                <a:solidFill>
                  <a:schemeClr val="tx1"/>
                </a:solidFill>
              </a:rPr>
              <a:t>Rosalia</a:t>
            </a:r>
            <a:r>
              <a:rPr lang="en-GB" sz="1800" b="0" dirty="0">
                <a:solidFill>
                  <a:schemeClr val="tx1"/>
                </a:solidFill>
              </a:rPr>
              <a:t> Longicorn</a:t>
            </a:r>
            <a:endParaRPr lang="it-IT" sz="1800" b="0" dirty="0">
              <a:solidFill>
                <a:schemeClr val="tx1"/>
              </a:solidFill>
            </a:endParaRPr>
          </a:p>
          <a:p>
            <a:endParaRPr lang="en-GB" sz="1800" dirty="0">
              <a:solidFill>
                <a:schemeClr val="tx1"/>
              </a:solidFill>
            </a:endParaRPr>
          </a:p>
          <a:p>
            <a:r>
              <a:rPr lang="en-GB" sz="1800" dirty="0">
                <a:solidFill>
                  <a:schemeClr val="tx1"/>
                </a:solidFill>
              </a:rPr>
              <a:t>Description: </a:t>
            </a:r>
            <a:r>
              <a:rPr lang="en-GB" sz="1800" b="0" dirty="0">
                <a:solidFill>
                  <a:schemeClr val="tx1"/>
                </a:solidFill>
              </a:rPr>
              <a:t>Longicorn saproxylic beetle, active between June and August, 1.5-3.8 cm long. Coloration: velvety steely blue-grey with variable black spots.</a:t>
            </a:r>
            <a:endParaRPr lang="it-IT" sz="1800" b="0" dirty="0">
              <a:solidFill>
                <a:schemeClr val="tx1"/>
              </a:solidFill>
            </a:endParaRPr>
          </a:p>
          <a:p>
            <a:endParaRPr lang="en-GB" sz="1800" dirty="0">
              <a:solidFill>
                <a:schemeClr val="tx1"/>
              </a:solidFill>
            </a:endParaRPr>
          </a:p>
          <a:p>
            <a:r>
              <a:rPr lang="en-GB" sz="1800" dirty="0">
                <a:solidFill>
                  <a:schemeClr val="tx1"/>
                </a:solidFill>
              </a:rPr>
              <a:t>Distinguishing marks: </a:t>
            </a:r>
            <a:r>
              <a:rPr lang="en-GB" sz="1800" b="0" dirty="0">
                <a:solidFill>
                  <a:schemeClr val="tx1"/>
                </a:solidFill>
              </a:rPr>
              <a:t>elegant colours and distinctive patterns. Both male and female specimens have extremely long antennae with alternating black and blue bands.</a:t>
            </a:r>
            <a:endParaRPr lang="it-IT" sz="1800" b="0" dirty="0">
              <a:solidFill>
                <a:schemeClr val="tx1"/>
              </a:solidFill>
            </a:endParaRPr>
          </a:p>
          <a:p>
            <a:endParaRPr lang="en-GB" sz="1800" dirty="0">
              <a:solidFill>
                <a:schemeClr val="tx1"/>
              </a:solidFill>
            </a:endParaRPr>
          </a:p>
          <a:p>
            <a:r>
              <a:rPr lang="en-GB" sz="1800" dirty="0">
                <a:solidFill>
                  <a:schemeClr val="tx1"/>
                </a:solidFill>
              </a:rPr>
              <a:t>Habitat: </a:t>
            </a:r>
            <a:r>
              <a:rPr lang="en-GB" sz="1800" b="0" dirty="0">
                <a:solidFill>
                  <a:schemeClr val="tx1"/>
                </a:solidFill>
              </a:rPr>
              <a:t>mountains, beech forests with decaying trees and in sunlit areas</a:t>
            </a:r>
            <a:r>
              <a:rPr lang="en-GB" sz="1800" dirty="0">
                <a:solidFill>
                  <a:schemeClr val="tx1"/>
                </a:solidFill>
              </a:rPr>
              <a:t>.</a:t>
            </a:r>
            <a:endParaRPr lang="it-IT" sz="1800" dirty="0">
              <a:solidFill>
                <a:schemeClr val="tx1"/>
              </a:solidFill>
            </a:endParaRPr>
          </a:p>
          <a:p>
            <a:r>
              <a:rPr lang="en-US" dirty="0"/>
              <a:t> </a:t>
            </a:r>
            <a:endParaRPr lang="it-IT" dirty="0"/>
          </a:p>
        </p:txBody>
      </p:sp>
      <p:pic>
        <p:nvPicPr>
          <p:cNvPr id="7170" name="Picture 2" descr="logo_ERemita_04-2-3"/>
          <p:cNvPicPr>
            <a:picLocks noChangeAspect="1" noChangeArrowheads="1"/>
          </p:cNvPicPr>
          <p:nvPr/>
        </p:nvPicPr>
        <p:blipFill>
          <a:blip r:embed="rId2">
            <a:extLst>
              <a:ext uri="{28A0092B-C50C-407E-A947-70E740481C1C}">
                <a14:useLocalDpi xmlns:a14="http://schemas.microsoft.com/office/drawing/2010/main" val="0"/>
              </a:ext>
            </a:extLst>
          </a:blip>
          <a:srcRect l="14540" r="68275" b="50116"/>
          <a:stretch>
            <a:fillRect/>
          </a:stretch>
        </p:blipFill>
        <p:spPr bwMode="auto">
          <a:xfrm>
            <a:off x="611559" y="404664"/>
            <a:ext cx="1081421" cy="9361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050" name="Picture 2" descr="\\CRIS\Users\Cris\Documents\Lavori in corso\EREMITA\FOTO\foto ridotte\Rosalia alpina m foto6 RFabbri  (750x563).jpg"/>
          <p:cNvPicPr>
            <a:picLocks noChangeAspect="1" noChangeArrowheads="1"/>
          </p:cNvPicPr>
          <p:nvPr/>
        </p:nvPicPr>
        <p:blipFill rotWithShape="1">
          <a:blip r:embed="rId3">
            <a:extLst>
              <a:ext uri="{28A0092B-C50C-407E-A947-70E740481C1C}">
                <a14:useLocalDpi xmlns:a14="http://schemas.microsoft.com/office/drawing/2010/main" val="0"/>
              </a:ext>
            </a:extLst>
          </a:blip>
          <a:srcRect l="31989" t="13977" r="2780" b="27659"/>
          <a:stretch/>
        </p:blipFill>
        <p:spPr bwMode="auto">
          <a:xfrm>
            <a:off x="11508" y="1844824"/>
            <a:ext cx="3802115" cy="2553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7293580"/>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404664"/>
            <a:ext cx="8229600" cy="1143000"/>
          </a:xfrm>
        </p:spPr>
        <p:txBody>
          <a:bodyPr/>
          <a:lstStyle/>
          <a:p>
            <a:pPr lvl="0" algn="l"/>
            <a:r>
              <a:rPr lang="it-IT" altLang="it-IT" b="1" i="1" dirty="0">
                <a:solidFill>
                  <a:srgbClr val="FFC000"/>
                </a:solidFill>
                <a:latin typeface="Calibri" pitchFamily="34" charset="0"/>
                <a:cs typeface="Arial" pitchFamily="34" charset="0"/>
              </a:rPr>
              <a:t>              </a:t>
            </a:r>
            <a:r>
              <a:rPr lang="it-IT" altLang="it-IT" sz="3600" b="1" i="1" dirty="0">
                <a:solidFill>
                  <a:srgbClr val="EEC216"/>
                </a:solidFill>
                <a:latin typeface="Calibri" pitchFamily="34" charset="0"/>
                <a:cs typeface="Arial" pitchFamily="34" charset="0"/>
              </a:rPr>
              <a:t>Graphoderus bilineatus</a:t>
            </a:r>
            <a:r>
              <a:rPr lang="it-IT" altLang="it-IT" sz="3600" dirty="0">
                <a:solidFill>
                  <a:srgbClr val="FFC000"/>
                </a:solidFill>
                <a:latin typeface="Arial" pitchFamily="34" charset="0"/>
                <a:cs typeface="Arial" pitchFamily="34" charset="0"/>
              </a:rPr>
              <a:t/>
            </a:r>
            <a:br>
              <a:rPr lang="it-IT" altLang="it-IT" sz="3600" dirty="0">
                <a:solidFill>
                  <a:srgbClr val="FFC000"/>
                </a:solidFill>
                <a:latin typeface="Arial" pitchFamily="34" charset="0"/>
                <a:cs typeface="Arial" pitchFamily="34" charset="0"/>
              </a:rPr>
            </a:br>
            <a:endParaRPr lang="it-IT" dirty="0">
              <a:solidFill>
                <a:srgbClr val="FFC000"/>
              </a:solidFill>
            </a:endParaRPr>
          </a:p>
        </p:txBody>
      </p:sp>
      <p:sp>
        <p:nvSpPr>
          <p:cNvPr id="4" name="Segnaposto piè di pagina 3"/>
          <p:cNvSpPr>
            <a:spLocks noGrp="1"/>
          </p:cNvSpPr>
          <p:nvPr>
            <p:ph type="ftr" sz="quarter" idx="11"/>
          </p:nvPr>
        </p:nvSpPr>
        <p:spPr/>
        <p:txBody>
          <a:bodyPr/>
          <a:lstStyle/>
          <a:p>
            <a:pPr>
              <a:defRPr/>
            </a:pPr>
            <a:endParaRPr lang="it-IT"/>
          </a:p>
        </p:txBody>
      </p:sp>
      <p:sp>
        <p:nvSpPr>
          <p:cNvPr id="6" name="Text Box 2"/>
          <p:cNvSpPr txBox="1">
            <a:spLocks noChangeArrowheads="1"/>
          </p:cNvSpPr>
          <p:nvPr/>
        </p:nvSpPr>
        <p:spPr bwMode="auto">
          <a:xfrm>
            <a:off x="4139952" y="1704053"/>
            <a:ext cx="4896544" cy="51539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r>
              <a:rPr lang="en-US" sz="1800" dirty="0">
                <a:solidFill>
                  <a:schemeClr val="tx1"/>
                </a:solidFill>
              </a:rPr>
              <a:t>Common name: </a:t>
            </a:r>
            <a:r>
              <a:rPr lang="en-US" sz="1800" b="0" dirty="0" err="1">
                <a:solidFill>
                  <a:schemeClr val="tx1"/>
                </a:solidFill>
              </a:rPr>
              <a:t>Dytiscid</a:t>
            </a:r>
            <a:r>
              <a:rPr lang="en-US" sz="1800" b="0" dirty="0">
                <a:solidFill>
                  <a:schemeClr val="tx1"/>
                </a:solidFill>
              </a:rPr>
              <a:t> Water Beetle</a:t>
            </a:r>
            <a:endParaRPr lang="it-IT" sz="1800" b="0" dirty="0">
              <a:solidFill>
                <a:schemeClr val="tx1"/>
              </a:solidFill>
            </a:endParaRPr>
          </a:p>
          <a:p>
            <a:endParaRPr lang="en-US" sz="1800" b="0" dirty="0">
              <a:solidFill>
                <a:schemeClr val="tx1"/>
              </a:solidFill>
            </a:endParaRPr>
          </a:p>
          <a:p>
            <a:r>
              <a:rPr lang="en-US" sz="1800" dirty="0">
                <a:solidFill>
                  <a:schemeClr val="tx1"/>
                </a:solidFill>
              </a:rPr>
              <a:t>Description</a:t>
            </a:r>
            <a:r>
              <a:rPr lang="en-US" sz="1800" b="0" dirty="0">
                <a:solidFill>
                  <a:schemeClr val="tx1"/>
                </a:solidFill>
              </a:rPr>
              <a:t>: predator aquatic beetle, active all year round, 1.4-1.6 cm long; broad oval flat body; a broad yellow band between two black bands covers the </a:t>
            </a:r>
            <a:r>
              <a:rPr lang="en-US" sz="1800" b="0" i="1" dirty="0">
                <a:solidFill>
                  <a:schemeClr val="tx1"/>
                </a:solidFill>
              </a:rPr>
              <a:t>pronotum</a:t>
            </a:r>
            <a:r>
              <a:rPr lang="en-US" sz="1800" b="0" dirty="0">
                <a:solidFill>
                  <a:schemeClr val="tx1"/>
                </a:solidFill>
              </a:rPr>
              <a:t>, the coloration of </a:t>
            </a:r>
            <a:r>
              <a:rPr lang="en-US" sz="1800" b="0" i="1" dirty="0" err="1">
                <a:solidFill>
                  <a:schemeClr val="tx1"/>
                </a:solidFill>
              </a:rPr>
              <a:t>elytrae</a:t>
            </a:r>
            <a:r>
              <a:rPr lang="en-US" sz="1800" b="0" dirty="0">
                <a:solidFill>
                  <a:schemeClr val="tx1"/>
                </a:solidFill>
              </a:rPr>
              <a:t> is marbled yellow and black.</a:t>
            </a:r>
            <a:endParaRPr lang="it-IT" sz="1800" b="0" dirty="0">
              <a:solidFill>
                <a:schemeClr val="tx1"/>
              </a:solidFill>
            </a:endParaRPr>
          </a:p>
          <a:p>
            <a:endParaRPr lang="en-US" sz="1800" dirty="0">
              <a:solidFill>
                <a:schemeClr val="tx1"/>
              </a:solidFill>
            </a:endParaRPr>
          </a:p>
          <a:p>
            <a:r>
              <a:rPr lang="en-US" sz="1800" dirty="0">
                <a:solidFill>
                  <a:schemeClr val="tx1"/>
                </a:solidFill>
              </a:rPr>
              <a:t>Distinguishing marks: </a:t>
            </a:r>
            <a:r>
              <a:rPr lang="en-US" sz="1800" b="0" dirty="0">
                <a:solidFill>
                  <a:schemeClr val="tx1"/>
                </a:solidFill>
              </a:rPr>
              <a:t>the sides of the </a:t>
            </a:r>
            <a:r>
              <a:rPr lang="en-US" sz="1800" b="0" i="1" dirty="0" err="1">
                <a:solidFill>
                  <a:schemeClr val="tx1"/>
                </a:solidFill>
              </a:rPr>
              <a:t>elytrae</a:t>
            </a:r>
            <a:r>
              <a:rPr lang="en-US" sz="1800" b="0" dirty="0">
                <a:solidFill>
                  <a:schemeClr val="tx1"/>
                </a:solidFill>
              </a:rPr>
              <a:t> are lined with a band making the insect appear even broader.</a:t>
            </a:r>
            <a:endParaRPr lang="it-IT" sz="1800" b="0" dirty="0">
              <a:solidFill>
                <a:schemeClr val="tx1"/>
              </a:solidFill>
            </a:endParaRPr>
          </a:p>
          <a:p>
            <a:endParaRPr lang="en-US" sz="1800" dirty="0">
              <a:solidFill>
                <a:schemeClr val="tx1"/>
              </a:solidFill>
            </a:endParaRPr>
          </a:p>
          <a:p>
            <a:r>
              <a:rPr lang="en-US" sz="1800" dirty="0">
                <a:solidFill>
                  <a:schemeClr val="tx1"/>
                </a:solidFill>
              </a:rPr>
              <a:t>Habitats: </a:t>
            </a:r>
            <a:r>
              <a:rPr lang="en-US" sz="1800" b="0" dirty="0">
                <a:solidFill>
                  <a:schemeClr val="tx1"/>
                </a:solidFill>
              </a:rPr>
              <a:t>the Apennines, generally in large ponds or lakes with clear deep waters, rich in riparian vegetation and bogs.</a:t>
            </a:r>
            <a:endParaRPr lang="it-IT" sz="1800" b="0" dirty="0">
              <a:solidFill>
                <a:schemeClr val="tx1"/>
              </a:solidFill>
            </a:endParaRPr>
          </a:p>
        </p:txBody>
      </p:sp>
      <p:pic>
        <p:nvPicPr>
          <p:cNvPr id="5124" name="Picture 4" descr="logo_ERemita_04-2-3"/>
          <p:cNvPicPr>
            <a:picLocks noChangeAspect="1" noChangeArrowheads="1"/>
          </p:cNvPicPr>
          <p:nvPr/>
        </p:nvPicPr>
        <p:blipFill>
          <a:blip r:embed="rId2">
            <a:extLst>
              <a:ext uri="{28A0092B-C50C-407E-A947-70E740481C1C}">
                <a14:useLocalDpi xmlns:a14="http://schemas.microsoft.com/office/drawing/2010/main" val="0"/>
              </a:ext>
            </a:extLst>
          </a:blip>
          <a:srcRect l="14540" t="47998" r="68275"/>
          <a:stretch>
            <a:fillRect/>
          </a:stretch>
        </p:blipFill>
        <p:spPr bwMode="auto">
          <a:xfrm>
            <a:off x="251520" y="332656"/>
            <a:ext cx="1224136" cy="11098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3074" name="Picture 2" descr="\\CRIS\Users\Cris\Documents\Lavori in corso\EREMITA\FOTO\foto ridotte\Graphoderus bilineatus foto1 Josef Hlasek (750x59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62" y="1988743"/>
            <a:ext cx="3925670" cy="30887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071579"/>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404664"/>
            <a:ext cx="8229600" cy="1143000"/>
          </a:xfrm>
        </p:spPr>
        <p:txBody>
          <a:bodyPr/>
          <a:lstStyle/>
          <a:p>
            <a:pPr lvl="0"/>
            <a:r>
              <a:rPr lang="it-IT" altLang="it-IT" sz="3600" b="1" i="1" dirty="0">
                <a:solidFill>
                  <a:srgbClr val="53A044"/>
                </a:solidFill>
                <a:latin typeface="Calibri" pitchFamily="34" charset="0"/>
                <a:cs typeface="Arial" pitchFamily="34" charset="0"/>
              </a:rPr>
              <a:t/>
            </a:r>
            <a:br>
              <a:rPr lang="it-IT" altLang="it-IT" sz="3600" b="1" i="1" dirty="0">
                <a:solidFill>
                  <a:srgbClr val="53A044"/>
                </a:solidFill>
                <a:latin typeface="Calibri" pitchFamily="34" charset="0"/>
                <a:cs typeface="Arial" pitchFamily="34" charset="0"/>
              </a:rPr>
            </a:br>
            <a:r>
              <a:rPr lang="it-IT" altLang="it-IT" sz="3600" b="1" i="1" dirty="0">
                <a:solidFill>
                  <a:srgbClr val="53A044"/>
                </a:solidFill>
                <a:latin typeface="Calibri" pitchFamily="34" charset="0"/>
                <a:cs typeface="Arial" pitchFamily="34" charset="0"/>
              </a:rPr>
              <a:t> Coenagrion mercuriale </a:t>
            </a:r>
            <a:r>
              <a:rPr lang="it-IT" altLang="it-IT" sz="3600" b="1" i="1" dirty="0">
                <a:solidFill>
                  <a:srgbClr val="53A044"/>
                </a:solidFill>
                <a:cs typeface="Arial" pitchFamily="34" charset="0"/>
              </a:rPr>
              <a:t>castellanii</a:t>
            </a:r>
            <a:r>
              <a:rPr lang="it-IT" altLang="it-IT" sz="3600" dirty="0">
                <a:solidFill>
                  <a:srgbClr val="53A044"/>
                </a:solidFill>
                <a:latin typeface="Arial" pitchFamily="34" charset="0"/>
                <a:cs typeface="Arial" pitchFamily="34" charset="0"/>
              </a:rPr>
              <a:t/>
            </a:r>
            <a:br>
              <a:rPr lang="it-IT" altLang="it-IT" sz="3600" dirty="0">
                <a:solidFill>
                  <a:srgbClr val="53A044"/>
                </a:solidFill>
                <a:latin typeface="Arial" pitchFamily="34" charset="0"/>
                <a:cs typeface="Arial" pitchFamily="34" charset="0"/>
              </a:rPr>
            </a:br>
            <a:endParaRPr lang="it-IT" sz="3600" dirty="0"/>
          </a:p>
        </p:txBody>
      </p:sp>
      <p:sp>
        <p:nvSpPr>
          <p:cNvPr id="3" name="Segnaposto contenuto 2"/>
          <p:cNvSpPr>
            <a:spLocks noGrp="1"/>
          </p:cNvSpPr>
          <p:nvPr>
            <p:ph idx="1"/>
          </p:nvPr>
        </p:nvSpPr>
        <p:spPr>
          <a:xfrm>
            <a:off x="3711842" y="1556792"/>
            <a:ext cx="5396662" cy="4525963"/>
          </a:xfrm>
        </p:spPr>
        <p:txBody>
          <a:bodyPr/>
          <a:lstStyle/>
          <a:p>
            <a:pPr marL="0" indent="0">
              <a:buNone/>
            </a:pPr>
            <a:r>
              <a:rPr lang="en-GB" sz="1800" b="1" dirty="0"/>
              <a:t>Common name: </a:t>
            </a:r>
            <a:r>
              <a:rPr lang="en-GB" sz="1800" dirty="0"/>
              <a:t>Italian Southern Damselfly</a:t>
            </a:r>
          </a:p>
          <a:p>
            <a:pPr marL="0" indent="0">
              <a:buNone/>
            </a:pPr>
            <a:endParaRPr lang="it-IT" sz="1800" dirty="0"/>
          </a:p>
          <a:p>
            <a:pPr marL="0" indent="0">
              <a:buNone/>
            </a:pPr>
            <a:r>
              <a:rPr lang="en-GB" sz="1800" b="1" dirty="0"/>
              <a:t>Description: </a:t>
            </a:r>
            <a:r>
              <a:rPr lang="en-GB" sz="1800" dirty="0"/>
              <a:t>2.7-3.1 cm long with a wingspan of 2.5-4.0 cm. Thin bright blue body with black markings, flight period April to August.</a:t>
            </a:r>
          </a:p>
          <a:p>
            <a:pPr marL="0" indent="0">
              <a:buNone/>
            </a:pPr>
            <a:endParaRPr lang="it-IT" sz="1800" dirty="0"/>
          </a:p>
          <a:p>
            <a:pPr marL="0" indent="0">
              <a:buNone/>
            </a:pPr>
            <a:r>
              <a:rPr lang="en-GB" sz="1800" b="1" dirty="0"/>
              <a:t>Distinguishing marks: </a:t>
            </a:r>
            <a:r>
              <a:rPr lang="en-GB" sz="1800" dirty="0"/>
              <a:t>a black mark on the second proximal segment of the abdomen similar to the astrological symbol of the planet Mercury (also known as the mercury mark), hence the name </a:t>
            </a:r>
            <a:r>
              <a:rPr lang="en-GB" sz="1800" i="1" dirty="0"/>
              <a:t>mercurial</a:t>
            </a:r>
            <a:r>
              <a:rPr lang="en-GB" sz="1800" dirty="0"/>
              <a:t>.</a:t>
            </a:r>
          </a:p>
          <a:p>
            <a:pPr marL="0" indent="0">
              <a:buNone/>
            </a:pPr>
            <a:endParaRPr lang="it-IT" sz="1800" dirty="0"/>
          </a:p>
          <a:p>
            <a:pPr marL="0" indent="0">
              <a:buNone/>
            </a:pPr>
            <a:r>
              <a:rPr lang="en-GB" sz="1800" b="1" dirty="0"/>
              <a:t>Habitats: </a:t>
            </a:r>
            <a:r>
              <a:rPr lang="en-GB" sz="1800" dirty="0"/>
              <a:t>lower Apennines, small sunlit water streams rich in riparian vegetation, such as seeps and streams with perennial moderate water flow.</a:t>
            </a:r>
            <a:endParaRPr lang="it-IT" sz="1800" dirty="0"/>
          </a:p>
          <a:p>
            <a:pPr marL="0" indent="0">
              <a:buNone/>
            </a:pPr>
            <a:endParaRPr lang="it-IT" sz="2000" b="1" dirty="0"/>
          </a:p>
        </p:txBody>
      </p:sp>
      <p:sp>
        <p:nvSpPr>
          <p:cNvPr id="4" name="Segnaposto piè di pagina 3"/>
          <p:cNvSpPr>
            <a:spLocks noGrp="1"/>
          </p:cNvSpPr>
          <p:nvPr>
            <p:ph type="ftr" sz="quarter" idx="11"/>
          </p:nvPr>
        </p:nvSpPr>
        <p:spPr/>
        <p:txBody>
          <a:bodyPr/>
          <a:lstStyle/>
          <a:p>
            <a:pPr>
              <a:defRPr/>
            </a:pPr>
            <a:endParaRPr lang="it-IT" dirty="0"/>
          </a:p>
        </p:txBody>
      </p:sp>
      <p:sp>
        <p:nvSpPr>
          <p:cNvPr id="6" name="Text Box 2"/>
          <p:cNvSpPr txBox="1">
            <a:spLocks noChangeArrowheads="1"/>
          </p:cNvSpPr>
          <p:nvPr/>
        </p:nvSpPr>
        <p:spPr bwMode="auto">
          <a:xfrm>
            <a:off x="1923256" y="-104775"/>
            <a:ext cx="3276600" cy="209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rgbClr val="53A044"/>
              </a:solidFill>
              <a:effectLst/>
              <a:latin typeface="Arial" pitchFamily="34" charset="0"/>
              <a:cs typeface="Arial" pitchFamily="34" charset="0"/>
            </a:endParaRPr>
          </a:p>
        </p:txBody>
      </p:sp>
      <p:pic>
        <p:nvPicPr>
          <p:cNvPr id="8195" name="Picture 3" descr="logo_ERemita_04-2-3"/>
          <p:cNvPicPr>
            <a:picLocks noChangeAspect="1" noChangeArrowheads="1"/>
          </p:cNvPicPr>
          <p:nvPr/>
        </p:nvPicPr>
        <p:blipFill>
          <a:blip r:embed="rId2">
            <a:extLst>
              <a:ext uri="{28A0092B-C50C-407E-A947-70E740481C1C}">
                <a14:useLocalDpi xmlns:a14="http://schemas.microsoft.com/office/drawing/2010/main" val="0"/>
              </a:ext>
            </a:extLst>
          </a:blip>
          <a:srcRect t="48705" r="85008"/>
          <a:stretch>
            <a:fillRect/>
          </a:stretch>
        </p:blipFill>
        <p:spPr bwMode="auto">
          <a:xfrm>
            <a:off x="251520" y="332656"/>
            <a:ext cx="1125424" cy="1152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4098" name="Picture 2" descr="\\CRIS\Users\Cris\Documents\Lavori in corso\EREMITA\FOTO\Coenagrion mercuriale castellanii m foto3 RFabbri rid.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253" t="16224" r="1654" b="24250"/>
          <a:stretch/>
        </p:blipFill>
        <p:spPr bwMode="auto">
          <a:xfrm>
            <a:off x="35496" y="2060848"/>
            <a:ext cx="3617790" cy="2304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9912048"/>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l"/>
            <a:r>
              <a:rPr lang="it-IT" sz="3600" b="1" dirty="0">
                <a:solidFill>
                  <a:srgbClr val="6671B2"/>
                </a:solidFill>
              </a:rPr>
              <a:t>THREATS</a:t>
            </a:r>
            <a:endParaRPr lang="it-IT" dirty="0"/>
          </a:p>
        </p:txBody>
      </p:sp>
      <p:sp>
        <p:nvSpPr>
          <p:cNvPr id="3" name="Segnaposto contenuto 2"/>
          <p:cNvSpPr>
            <a:spLocks noGrp="1"/>
          </p:cNvSpPr>
          <p:nvPr>
            <p:ph idx="1"/>
          </p:nvPr>
        </p:nvSpPr>
        <p:spPr>
          <a:xfrm>
            <a:off x="251520" y="1516705"/>
            <a:ext cx="5021485" cy="4525963"/>
          </a:xfrm>
        </p:spPr>
        <p:txBody>
          <a:bodyPr/>
          <a:lstStyle/>
          <a:p>
            <a:pPr>
              <a:buClr>
                <a:schemeClr val="accent3"/>
              </a:buClr>
              <a:buNone/>
              <a:defRPr/>
            </a:pPr>
            <a:r>
              <a:rPr lang="en-US" sz="2500" b="1" dirty="0">
                <a:solidFill>
                  <a:schemeClr val="accent2">
                    <a:lumMod val="75000"/>
                  </a:schemeClr>
                </a:solidFill>
              </a:rPr>
              <a:t>1. reduction or alteration of the target species habitats (old trees, inland water)</a:t>
            </a:r>
          </a:p>
          <a:p>
            <a:pPr>
              <a:buClr>
                <a:schemeClr val="accent3"/>
              </a:buClr>
              <a:buNone/>
              <a:defRPr/>
            </a:pPr>
            <a:endParaRPr lang="en-US" sz="2500" b="1" dirty="0">
              <a:solidFill>
                <a:schemeClr val="accent2">
                  <a:lumMod val="75000"/>
                </a:schemeClr>
              </a:solidFill>
            </a:endParaRPr>
          </a:p>
          <a:p>
            <a:pPr>
              <a:buClr>
                <a:schemeClr val="accent3"/>
              </a:buClr>
              <a:buNone/>
              <a:defRPr/>
            </a:pPr>
            <a:r>
              <a:rPr lang="en-US" sz="2500" b="1" dirty="0">
                <a:solidFill>
                  <a:schemeClr val="accent2">
                    <a:lumMod val="75000"/>
                  </a:schemeClr>
                </a:solidFill>
              </a:rPr>
              <a:t>2. extreme isolation of the remaining populations of the four insects</a:t>
            </a:r>
          </a:p>
          <a:p>
            <a:pPr>
              <a:buClr>
                <a:schemeClr val="accent3"/>
              </a:buClr>
              <a:buNone/>
              <a:defRPr/>
            </a:pPr>
            <a:endParaRPr lang="en-US" sz="2500" b="1" dirty="0">
              <a:solidFill>
                <a:schemeClr val="accent2">
                  <a:lumMod val="75000"/>
                </a:schemeClr>
              </a:solidFill>
            </a:endParaRPr>
          </a:p>
          <a:p>
            <a:pPr>
              <a:buClr>
                <a:schemeClr val="accent3"/>
              </a:buClr>
              <a:buNone/>
              <a:defRPr/>
            </a:pPr>
            <a:r>
              <a:rPr lang="en-US" sz="2500" b="1" dirty="0">
                <a:solidFill>
                  <a:schemeClr val="accent2">
                    <a:lumMod val="75000"/>
                  </a:schemeClr>
                </a:solidFill>
              </a:rPr>
              <a:t>3. local extinction of the remaining populations</a:t>
            </a:r>
            <a:endParaRPr lang="it-IT" sz="2500" dirty="0">
              <a:solidFill>
                <a:schemeClr val="accent2">
                  <a:lumMod val="75000"/>
                </a:schemeClr>
              </a:solidFill>
            </a:endParaRPr>
          </a:p>
        </p:txBody>
      </p:sp>
      <p:pic>
        <p:nvPicPr>
          <p:cNvPr id="5" name="Picture 9"/>
          <p:cNvPicPr>
            <a:picLocks noChangeAspect="1"/>
          </p:cNvPicPr>
          <p:nvPr/>
        </p:nvPicPr>
        <p:blipFill rotWithShape="1">
          <a:blip r:embed="rId2"/>
          <a:srcRect l="11721"/>
          <a:stretch/>
        </p:blipFill>
        <p:spPr>
          <a:xfrm>
            <a:off x="5489270" y="1484784"/>
            <a:ext cx="3413125" cy="4681537"/>
          </a:xfrm>
          <a:prstGeom prst="rect">
            <a:avLst/>
          </a:prstGeom>
          <a:ln w="38100">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96871856"/>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B2F498B341A1F5478C295D1885265189" ma:contentTypeVersion="0" ma:contentTypeDescription="Creare un nuovo documento." ma:contentTypeScope="" ma:versionID="6ac9e517e50567f40754b1eb00d6fca0">
  <xsd:schema xmlns:xsd="http://www.w3.org/2001/XMLSchema" xmlns:xs="http://www.w3.org/2001/XMLSchema" xmlns:p="http://schemas.microsoft.com/office/2006/metadata/properties" targetNamespace="http://schemas.microsoft.com/office/2006/metadata/properties" ma:root="true" ma:fieldsID="de2c2bff39701977361371fca1d1563b">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BA5F93C-C7ED-4582-A62E-7A641D3B68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41FB3BA9-89CD-4EE9-9F61-4BB7490A6E22}">
  <ds:schemaRefs>
    <ds:schemaRef ds:uri="http://schemas.microsoft.com/sharepoint/v3/contenttype/forms"/>
  </ds:schemaRefs>
</ds:datastoreItem>
</file>

<file path=customXml/itemProps3.xml><?xml version="1.0" encoding="utf-8"?>
<ds:datastoreItem xmlns:ds="http://schemas.openxmlformats.org/officeDocument/2006/customXml" ds:itemID="{5618BC28-556E-463B-9F92-1112E2FBEAD6}">
  <ds:schemaRefs>
    <ds:schemaRef ds:uri="http://schemas.openxmlformats.org/package/2006/metadata/core-properties"/>
    <ds:schemaRef ds:uri="http://purl.org/dc/elements/1.1/"/>
    <ds:schemaRef ds:uri="http://purl.org/dc/dcmitype/"/>
    <ds:schemaRef ds:uri="http://www.w3.org/XML/1998/namespace"/>
    <ds:schemaRef ds:uri="http://schemas.microsoft.com/office/2006/documentManagement/types"/>
    <ds:schemaRef ds:uri="http://schemas.microsoft.com/office/infopath/2007/PartnerControl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4273</TotalTime>
  <Words>1251</Words>
  <Application>Microsoft Office PowerPoint</Application>
  <PresentationFormat>Presentazione su schermo (4:3)</PresentationFormat>
  <Paragraphs>276</Paragraphs>
  <Slides>23</Slides>
  <Notes>0</Notes>
  <HiddenSlides>1</HiddenSlides>
  <MMClips>0</MMClips>
  <ScaleCrop>false</ScaleCrop>
  <HeadingPairs>
    <vt:vector size="4" baseType="variant">
      <vt:variant>
        <vt:lpstr>Tema</vt:lpstr>
      </vt:variant>
      <vt:variant>
        <vt:i4>1</vt:i4>
      </vt:variant>
      <vt:variant>
        <vt:lpstr>Titoli diapositive</vt:lpstr>
      </vt:variant>
      <vt:variant>
        <vt:i4>23</vt:i4>
      </vt:variant>
    </vt:vector>
  </HeadingPairs>
  <TitlesOfParts>
    <vt:vector size="24" baseType="lpstr">
      <vt:lpstr>Tema di Office</vt:lpstr>
      <vt:lpstr>Presentazione standard di PowerPoint</vt:lpstr>
      <vt:lpstr>Presentazione standard di PowerPoint</vt:lpstr>
      <vt:lpstr>Presentazione standard di PowerPoint</vt:lpstr>
      <vt:lpstr>PROJECT OBJECTIVES</vt:lpstr>
      <vt:lpstr>              Osmoderma eremita *   </vt:lpstr>
      <vt:lpstr>             Rosalia alpina *   </vt:lpstr>
      <vt:lpstr>              Graphoderus bilineatus </vt:lpstr>
      <vt:lpstr>  Coenagrion mercuriale castellanii </vt:lpstr>
      <vt:lpstr>THREATS</vt:lpstr>
      <vt:lpstr>HABITAT – old trees</vt:lpstr>
      <vt:lpstr>HABITAT - lentic and lotic waters</vt:lpstr>
      <vt:lpstr>SPECIFIC OBJECTIVES OF THE PROJECT</vt:lpstr>
      <vt:lpstr>SPECIFIC OBJECTIVES OF THE PROJECT  </vt:lpstr>
      <vt:lpstr>MONITORING</vt:lpstr>
      <vt:lpstr>VOLUNTEERING</vt:lpstr>
      <vt:lpstr>Conservation</vt:lpstr>
      <vt:lpstr>PRELIMINARY RESULTS</vt:lpstr>
      <vt:lpstr>PRELIMINARY RESULTS</vt:lpstr>
      <vt:lpstr>PRELIMINARY RESULTS</vt:lpstr>
      <vt:lpstr>Wood Mould Boxes and  Wood Mould just produced for partners</vt:lpstr>
      <vt:lpstr>Wood Mould Boxes produced for partners</vt:lpstr>
      <vt:lpstr>Mould produced by partners</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Coordinated actions to preserve residual and isolated  populations of forest and freshwater insects in  Emilia-Romagna - Project LIFE14 NAT/IT/000209</dc:title>
  <dc:creator>Cristina Barbieri</dc:creator>
  <cp:lastModifiedBy>Roo</cp:lastModifiedBy>
  <cp:revision>333</cp:revision>
  <cp:lastPrinted>2017-05-18T07:38:09Z</cp:lastPrinted>
  <dcterms:created xsi:type="dcterms:W3CDTF">2016-05-29T15:42:00Z</dcterms:created>
  <dcterms:modified xsi:type="dcterms:W3CDTF">2017-05-22T17:17:11Z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0x010100B2F498B341A1F5478C295D1885265189</vt:lpwstr>
  </property>
</Properties>
</file>