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3"/>
  </p:notesMasterIdLst>
  <p:handoutMasterIdLst>
    <p:handoutMasterId r:id="rId44"/>
  </p:handoutMasterIdLst>
  <p:sldIdLst>
    <p:sldId id="291" r:id="rId5"/>
    <p:sldId id="331" r:id="rId6"/>
    <p:sldId id="260" r:id="rId7"/>
    <p:sldId id="332" r:id="rId8"/>
    <p:sldId id="320" r:id="rId9"/>
    <p:sldId id="321" r:id="rId10"/>
    <p:sldId id="322" r:id="rId11"/>
    <p:sldId id="323" r:id="rId12"/>
    <p:sldId id="333" r:id="rId13"/>
    <p:sldId id="334" r:id="rId14"/>
    <p:sldId id="335" r:id="rId15"/>
    <p:sldId id="286" r:id="rId16"/>
    <p:sldId id="304" r:id="rId17"/>
    <p:sldId id="294" r:id="rId18"/>
    <p:sldId id="295" r:id="rId19"/>
    <p:sldId id="305" r:id="rId20"/>
    <p:sldId id="348" r:id="rId21"/>
    <p:sldId id="298" r:id="rId22"/>
    <p:sldId id="309" r:id="rId23"/>
    <p:sldId id="349" r:id="rId24"/>
    <p:sldId id="350" r:id="rId25"/>
    <p:sldId id="338" r:id="rId26"/>
    <p:sldId id="341" r:id="rId27"/>
    <p:sldId id="342" r:id="rId28"/>
    <p:sldId id="343" r:id="rId29"/>
    <p:sldId id="344" r:id="rId30"/>
    <p:sldId id="318" r:id="rId31"/>
    <p:sldId id="329" r:id="rId32"/>
    <p:sldId id="347" r:id="rId33"/>
    <p:sldId id="306" r:id="rId34"/>
    <p:sldId id="307" r:id="rId35"/>
    <p:sldId id="287" r:id="rId36"/>
    <p:sldId id="351" r:id="rId37"/>
    <p:sldId id="352" r:id="rId38"/>
    <p:sldId id="353" r:id="rId39"/>
    <p:sldId id="354" r:id="rId40"/>
    <p:sldId id="345" r:id="rId41"/>
    <p:sldId id="346" r:id="rId42"/>
  </p:sldIdLst>
  <p:sldSz cx="9144000" cy="6858000" type="screen4x3"/>
  <p:notesSz cx="6797675" cy="9926638"/>
  <p:defaultTextStyle>
    <a:defPPr>
      <a:defRPr lang="it-IT"/>
    </a:defPPr>
    <a:lvl1pPr algn="l" rtl="0" fontAlgn="base">
      <a:spcBef>
        <a:spcPct val="0"/>
      </a:spcBef>
      <a:spcAft>
        <a:spcPct val="0"/>
      </a:spcAft>
      <a:defRPr sz="2400" b="1" kern="1200">
        <a:solidFill>
          <a:srgbClr val="0070C0"/>
        </a:solidFill>
        <a:latin typeface="Calibri" pitchFamily="34" charset="0"/>
        <a:ea typeface="+mn-ea"/>
        <a:cs typeface="+mn-cs"/>
      </a:defRPr>
    </a:lvl1pPr>
    <a:lvl2pPr marL="457200" algn="l" rtl="0" fontAlgn="base">
      <a:spcBef>
        <a:spcPct val="0"/>
      </a:spcBef>
      <a:spcAft>
        <a:spcPct val="0"/>
      </a:spcAft>
      <a:defRPr sz="2400" b="1" kern="1200">
        <a:solidFill>
          <a:srgbClr val="0070C0"/>
        </a:solidFill>
        <a:latin typeface="Calibri" pitchFamily="34" charset="0"/>
        <a:ea typeface="+mn-ea"/>
        <a:cs typeface="+mn-cs"/>
      </a:defRPr>
    </a:lvl2pPr>
    <a:lvl3pPr marL="914400" algn="l" rtl="0" fontAlgn="base">
      <a:spcBef>
        <a:spcPct val="0"/>
      </a:spcBef>
      <a:spcAft>
        <a:spcPct val="0"/>
      </a:spcAft>
      <a:defRPr sz="2400" b="1" kern="1200">
        <a:solidFill>
          <a:srgbClr val="0070C0"/>
        </a:solidFill>
        <a:latin typeface="Calibri" pitchFamily="34" charset="0"/>
        <a:ea typeface="+mn-ea"/>
        <a:cs typeface="+mn-cs"/>
      </a:defRPr>
    </a:lvl3pPr>
    <a:lvl4pPr marL="1371600" algn="l" rtl="0" fontAlgn="base">
      <a:spcBef>
        <a:spcPct val="0"/>
      </a:spcBef>
      <a:spcAft>
        <a:spcPct val="0"/>
      </a:spcAft>
      <a:defRPr sz="2400" b="1" kern="1200">
        <a:solidFill>
          <a:srgbClr val="0070C0"/>
        </a:solidFill>
        <a:latin typeface="Calibri" pitchFamily="34" charset="0"/>
        <a:ea typeface="+mn-ea"/>
        <a:cs typeface="+mn-cs"/>
      </a:defRPr>
    </a:lvl4pPr>
    <a:lvl5pPr marL="1828800" algn="l" rtl="0" fontAlgn="base">
      <a:spcBef>
        <a:spcPct val="0"/>
      </a:spcBef>
      <a:spcAft>
        <a:spcPct val="0"/>
      </a:spcAft>
      <a:defRPr sz="2400" b="1" kern="1200">
        <a:solidFill>
          <a:srgbClr val="0070C0"/>
        </a:solidFill>
        <a:latin typeface="Calibri" pitchFamily="34" charset="0"/>
        <a:ea typeface="+mn-ea"/>
        <a:cs typeface="+mn-cs"/>
      </a:defRPr>
    </a:lvl5pPr>
    <a:lvl6pPr marL="2286000" algn="l" defTabSz="914400" rtl="0" eaLnBrk="1" latinLnBrk="0" hangingPunct="1">
      <a:defRPr sz="2400" b="1" kern="1200">
        <a:solidFill>
          <a:srgbClr val="0070C0"/>
        </a:solidFill>
        <a:latin typeface="Calibri" pitchFamily="34" charset="0"/>
        <a:ea typeface="+mn-ea"/>
        <a:cs typeface="+mn-cs"/>
      </a:defRPr>
    </a:lvl6pPr>
    <a:lvl7pPr marL="2743200" algn="l" defTabSz="914400" rtl="0" eaLnBrk="1" latinLnBrk="0" hangingPunct="1">
      <a:defRPr sz="2400" b="1" kern="1200">
        <a:solidFill>
          <a:srgbClr val="0070C0"/>
        </a:solidFill>
        <a:latin typeface="Calibri" pitchFamily="34" charset="0"/>
        <a:ea typeface="+mn-ea"/>
        <a:cs typeface="+mn-cs"/>
      </a:defRPr>
    </a:lvl7pPr>
    <a:lvl8pPr marL="3200400" algn="l" defTabSz="914400" rtl="0" eaLnBrk="1" latinLnBrk="0" hangingPunct="1">
      <a:defRPr sz="2400" b="1" kern="1200">
        <a:solidFill>
          <a:srgbClr val="0070C0"/>
        </a:solidFill>
        <a:latin typeface="Calibri" pitchFamily="34" charset="0"/>
        <a:ea typeface="+mn-ea"/>
        <a:cs typeface="+mn-cs"/>
      </a:defRPr>
    </a:lvl8pPr>
    <a:lvl9pPr marL="3657600" algn="l" defTabSz="914400" rtl="0" eaLnBrk="1" latinLnBrk="0" hangingPunct="1">
      <a:defRPr sz="2400" b="1" kern="1200">
        <a:solidFill>
          <a:srgbClr val="0070C0"/>
        </a:solidFill>
        <a:latin typeface="Calibri"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4193"/>
    <a:srgbClr val="9B512A"/>
    <a:srgbClr val="6671B2"/>
    <a:srgbClr val="EEC216"/>
    <a:srgbClr val="53A044"/>
    <a:srgbClr val="00823B"/>
    <a:srgbClr val="0099FF"/>
    <a:srgbClr val="2326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Stile medio 4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81" autoAdjust="0"/>
    <p:restoredTop sz="97059" autoAdjust="0"/>
  </p:normalViewPr>
  <p:slideViewPr>
    <p:cSldViewPr>
      <p:cViewPr>
        <p:scale>
          <a:sx n="75" d="100"/>
          <a:sy n="75" d="100"/>
        </p:scale>
        <p:origin x="-2844" y="-948"/>
      </p:cViewPr>
      <p:guideLst>
        <p:guide orient="horz" pos="2160"/>
        <p:guide pos="2880"/>
      </p:guideLst>
    </p:cSldViewPr>
  </p:slideViewPr>
  <p:outlineViewPr>
    <p:cViewPr>
      <p:scale>
        <a:sx n="33" d="100"/>
        <a:sy n="33" d="100"/>
      </p:scale>
      <p:origin x="48" y="11142"/>
    </p:cViewPr>
  </p:outlineViewPr>
  <p:notesTextViewPr>
    <p:cViewPr>
      <p:scale>
        <a:sx n="1" d="1"/>
        <a:sy n="1" d="1"/>
      </p:scale>
      <p:origin x="0" y="0"/>
    </p:cViewPr>
  </p:notesTextViewPr>
  <p:sorterViewPr>
    <p:cViewPr>
      <p:scale>
        <a:sx n="100" d="100"/>
        <a:sy n="100" d="100"/>
      </p:scale>
      <p:origin x="0" y="9270"/>
    </p:cViewPr>
  </p:sorterViewPr>
  <p:notesViewPr>
    <p:cSldViewPr>
      <p:cViewPr varScale="1">
        <p:scale>
          <a:sx n="83" d="100"/>
          <a:sy n="83" d="100"/>
        </p:scale>
        <p:origin x="-1992"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98A6A7C1-0A7D-4E72-B162-09779A12BEDA}" type="datetimeFigureOut">
              <a:rPr lang="it-IT" smtClean="0"/>
              <a:t>13/11/2018</a:t>
            </a:fld>
            <a:endParaRPr lang="it-IT"/>
          </a:p>
        </p:txBody>
      </p:sp>
      <p:sp>
        <p:nvSpPr>
          <p:cNvPr id="4" name="Segnaposto piè di pagina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7CF4580-7E16-4E33-A016-A3922B9B1A16}" type="slidenum">
              <a:rPr lang="it-IT" smtClean="0"/>
              <a:t>‹N›</a:t>
            </a:fld>
            <a:endParaRPr lang="it-IT"/>
          </a:p>
        </p:txBody>
      </p:sp>
    </p:spTree>
    <p:extLst>
      <p:ext uri="{BB962C8B-B14F-4D97-AF65-F5344CB8AC3E}">
        <p14:creationId xmlns:p14="http://schemas.microsoft.com/office/powerpoint/2010/main" val="2396339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3" name="Segnaposto data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b="0">
                <a:solidFill>
                  <a:schemeClr val="tx1"/>
                </a:solidFill>
                <a:latin typeface="+mn-lt"/>
              </a:defRPr>
            </a:lvl1pPr>
          </a:lstStyle>
          <a:p>
            <a:pPr>
              <a:defRPr/>
            </a:pPr>
            <a:fld id="{AAA1C8E7-4F4A-4D57-BFED-F1E3527FF9AF}" type="datetimeFigureOut">
              <a:rPr lang="it-IT"/>
              <a:pPr>
                <a:defRPr/>
              </a:pPr>
              <a:t>13/11/2018</a:t>
            </a:fld>
            <a:endParaRPr lang="it-IT"/>
          </a:p>
        </p:txBody>
      </p:sp>
      <p:sp>
        <p:nvSpPr>
          <p:cNvPr id="4" name="Segnaposto immagine diapositiva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7" name="Segnaposto numero diapositiva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b="0">
                <a:solidFill>
                  <a:schemeClr val="tx1"/>
                </a:solidFill>
                <a:latin typeface="+mn-lt"/>
              </a:defRPr>
            </a:lvl1pPr>
          </a:lstStyle>
          <a:p>
            <a:pPr>
              <a:defRPr/>
            </a:pPr>
            <a:fld id="{139DE0EF-C408-4E24-A031-7D59DA7C4C27}" type="slidenum">
              <a:rPr lang="it-IT"/>
              <a:pPr>
                <a:defRPr/>
              </a:pPr>
              <a:t>‹N›</a:t>
            </a:fld>
            <a:endParaRPr lang="it-IT"/>
          </a:p>
        </p:txBody>
      </p:sp>
    </p:spTree>
    <p:extLst>
      <p:ext uri="{BB962C8B-B14F-4D97-AF65-F5344CB8AC3E}">
        <p14:creationId xmlns:p14="http://schemas.microsoft.com/office/powerpoint/2010/main" val="17632480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GB" noProof="0" dirty="0" err="1"/>
              <a:t>Theese</a:t>
            </a:r>
            <a:r>
              <a:rPr lang="en-GB" noProof="0" dirty="0"/>
              <a:t> are the conservation actions:</a:t>
            </a:r>
          </a:p>
          <a:p>
            <a:pPr marL="171450" indent="-171450">
              <a:buFont typeface="Arial" panose="020B0604020202020204" pitchFamily="34" charset="0"/>
              <a:buChar char="•"/>
            </a:pPr>
            <a:r>
              <a:rPr lang="en-GB" noProof="0" dirty="0"/>
              <a:t>Ex situ breeding</a:t>
            </a:r>
          </a:p>
          <a:p>
            <a:pPr marL="171450" indent="-171450">
              <a:buFont typeface="Arial" panose="020B0604020202020204" pitchFamily="34" charset="0"/>
              <a:buChar char="•"/>
            </a:pPr>
            <a:r>
              <a:rPr lang="en-GB" noProof="0" dirty="0"/>
              <a:t>In situ breeding of </a:t>
            </a:r>
            <a:r>
              <a:rPr lang="en-GB" noProof="0" dirty="0" err="1"/>
              <a:t>Osmoderma</a:t>
            </a:r>
            <a:r>
              <a:rPr lang="en-GB" noProof="0" dirty="0"/>
              <a:t> in different sites provided with WMB, you will see after this presentation</a:t>
            </a:r>
          </a:p>
          <a:p>
            <a:pPr marL="171450" indent="-171450">
              <a:buFont typeface="Arial" panose="020B0604020202020204" pitchFamily="34" charset="0"/>
              <a:buChar char="•"/>
            </a:pPr>
            <a:r>
              <a:rPr lang="en-GB" noProof="0" dirty="0"/>
              <a:t>Transfer of </a:t>
            </a:r>
            <a:r>
              <a:rPr lang="en-GB" noProof="0" dirty="0" err="1"/>
              <a:t>Coenagrion</a:t>
            </a:r>
            <a:r>
              <a:rPr lang="en-GB" noProof="0" dirty="0"/>
              <a:t> in other suitable sites</a:t>
            </a:r>
          </a:p>
          <a:p>
            <a:pPr marL="171450" indent="-171450">
              <a:buFont typeface="Arial" panose="020B0604020202020204" pitchFamily="34" charset="0"/>
              <a:buChar char="•"/>
            </a:pPr>
            <a:r>
              <a:rPr lang="en-GB" noProof="0" dirty="0" err="1"/>
              <a:t>Realese</a:t>
            </a:r>
            <a:r>
              <a:rPr lang="en-GB" noProof="0" dirty="0"/>
              <a:t> </a:t>
            </a:r>
            <a:r>
              <a:rPr lang="en-GB" noProof="0" dirty="0" err="1"/>
              <a:t>Osmoderma</a:t>
            </a:r>
            <a:r>
              <a:rPr lang="en-GB" noProof="0" dirty="0"/>
              <a:t> and </a:t>
            </a:r>
            <a:r>
              <a:rPr lang="en-GB" noProof="0" dirty="0" err="1"/>
              <a:t>Graphoderus</a:t>
            </a:r>
            <a:r>
              <a:rPr lang="en-GB" noProof="0" dirty="0"/>
              <a:t> specimens into the wild </a:t>
            </a:r>
          </a:p>
        </p:txBody>
      </p:sp>
      <p:sp>
        <p:nvSpPr>
          <p:cNvPr id="4" name="Segnaposto numero diapositiva 3"/>
          <p:cNvSpPr>
            <a:spLocks noGrp="1"/>
          </p:cNvSpPr>
          <p:nvPr>
            <p:ph type="sldNum" sz="quarter" idx="10"/>
          </p:nvPr>
        </p:nvSpPr>
        <p:spPr/>
        <p:txBody>
          <a:bodyPr/>
          <a:lstStyle/>
          <a:p>
            <a:pPr>
              <a:defRPr/>
            </a:pPr>
            <a:fld id="{139DE0EF-C408-4E24-A031-7D59DA7C4C27}" type="slidenum">
              <a:rPr lang="it-IT" smtClean="0"/>
              <a:pPr>
                <a:defRPr/>
              </a:pPr>
              <a:t>26</a:t>
            </a:fld>
            <a:endParaRPr lang="it-IT"/>
          </a:p>
        </p:txBody>
      </p:sp>
    </p:spTree>
    <p:extLst>
      <p:ext uri="{BB962C8B-B14F-4D97-AF65-F5344CB8AC3E}">
        <p14:creationId xmlns:p14="http://schemas.microsoft.com/office/powerpoint/2010/main" val="155552430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3702509" y="1052736"/>
            <a:ext cx="4896544" cy="1037977"/>
          </a:xfrm>
        </p:spPr>
        <p:txBody>
          <a:bodyPr/>
          <a:lstStyle>
            <a:lvl1pPr algn="ctr">
              <a:defRPr sz="3600" b="1">
                <a:solidFill>
                  <a:srgbClr val="6671B2"/>
                </a:solidFill>
              </a:defRPr>
            </a:lvl1pPr>
          </a:lstStyle>
          <a:p>
            <a:r>
              <a:rPr lang="it-IT" dirty="0"/>
              <a:t>Fare clic per modificare lo stile del titolo</a:t>
            </a:r>
          </a:p>
        </p:txBody>
      </p:sp>
      <p:sp>
        <p:nvSpPr>
          <p:cNvPr id="3" name="Sottotitolo 2"/>
          <p:cNvSpPr>
            <a:spLocks noGrp="1"/>
          </p:cNvSpPr>
          <p:nvPr>
            <p:ph type="subTitle" idx="1" hasCustomPrompt="1"/>
          </p:nvPr>
        </p:nvSpPr>
        <p:spPr>
          <a:xfrm>
            <a:off x="3560415" y="2420888"/>
            <a:ext cx="5448957" cy="864096"/>
          </a:xfrm>
        </p:spPr>
        <p:txBody>
          <a:bodyPr>
            <a:normAutofit/>
          </a:bodyPr>
          <a:lstStyle>
            <a:lvl1pPr marL="0" indent="0" algn="ctr">
              <a:buNone/>
              <a:defRPr sz="2400" i="1">
                <a:solidFill>
                  <a:srgbClr val="6671B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Relatori e data</a:t>
            </a:r>
          </a:p>
        </p:txBody>
      </p:sp>
      <p:sp>
        <p:nvSpPr>
          <p:cNvPr id="12" name="Segnaposto numero diapositiva 5"/>
          <p:cNvSpPr>
            <a:spLocks noGrp="1"/>
          </p:cNvSpPr>
          <p:nvPr>
            <p:ph type="sldNum" sz="quarter" idx="12"/>
          </p:nvPr>
        </p:nvSpPr>
        <p:spPr/>
        <p:txBody>
          <a:bodyPr/>
          <a:lstStyle>
            <a:lvl1pPr>
              <a:defRPr/>
            </a:lvl1pPr>
          </a:lstStyle>
          <a:p>
            <a:pPr>
              <a:defRPr/>
            </a:pPr>
            <a:r>
              <a:rPr lang="it-IT"/>
              <a:t>1</a:t>
            </a:r>
          </a:p>
        </p:txBody>
      </p:sp>
      <p:grpSp>
        <p:nvGrpSpPr>
          <p:cNvPr id="13" name="Gruppo 12"/>
          <p:cNvGrpSpPr/>
          <p:nvPr userDrawn="1"/>
        </p:nvGrpSpPr>
        <p:grpSpPr>
          <a:xfrm>
            <a:off x="-108520" y="0"/>
            <a:ext cx="9133560" cy="797472"/>
            <a:chOff x="-293350" y="0"/>
            <a:chExt cx="9318390" cy="797472"/>
          </a:xfrm>
        </p:grpSpPr>
        <p:sp>
          <p:nvSpPr>
            <p:cNvPr id="14" name="Rettangolo 13"/>
            <p:cNvSpPr/>
            <p:nvPr/>
          </p:nvSpPr>
          <p:spPr>
            <a:xfrm>
              <a:off x="-293350" y="59886"/>
              <a:ext cx="7020119" cy="704818"/>
            </a:xfrm>
            <a:prstGeom prst="rect">
              <a:avLst/>
            </a:prstGeom>
            <a:solidFill>
              <a:srgbClr val="EEC2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Picture 7" descr="lif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59886"/>
              <a:ext cx="1094282" cy="704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6" name="Picture 8" descr="natura2000ufficiale 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0392" y="0"/>
              <a:ext cx="924648" cy="797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grpSp>
        <p:nvGrpSpPr>
          <p:cNvPr id="17" name="Gruppo 16"/>
          <p:cNvGrpSpPr/>
          <p:nvPr userDrawn="1"/>
        </p:nvGrpSpPr>
        <p:grpSpPr>
          <a:xfrm>
            <a:off x="3479685" y="6060380"/>
            <a:ext cx="5545355" cy="648889"/>
            <a:chOff x="3491880" y="6145384"/>
            <a:chExt cx="5545355" cy="648889"/>
          </a:xfrm>
        </p:grpSpPr>
        <p:sp>
          <p:nvSpPr>
            <p:cNvPr id="18" name="Rettangolo 17"/>
            <p:cNvSpPr/>
            <p:nvPr/>
          </p:nvSpPr>
          <p:spPr>
            <a:xfrm>
              <a:off x="4860032" y="6693892"/>
              <a:ext cx="4177203" cy="100381"/>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Picture 9" descr="parchi-nel-cuore_perwe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401" y="6145384"/>
              <a:ext cx="582761" cy="504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0" name="Immagine 4"/>
            <p:cNvPicPr>
              <a:picLocks noChangeAspect="1" noChangeArrowheads="1"/>
            </p:cNvPicPr>
            <p:nvPr/>
          </p:nvPicPr>
          <p:blipFill>
            <a:blip r:embed="rId5" cstate="print">
              <a:extLst>
                <a:ext uri="{28A0092B-C50C-407E-A947-70E740481C1C}">
                  <a14:useLocalDpi xmlns:a14="http://schemas.microsoft.com/office/drawing/2010/main" val="0"/>
                </a:ext>
              </a:extLst>
            </a:blip>
            <a:srcRect t="6070"/>
            <a:stretch>
              <a:fillRect/>
            </a:stretch>
          </p:blipFill>
          <p:spPr bwMode="auto">
            <a:xfrm>
              <a:off x="8197456" y="6457231"/>
              <a:ext cx="827584" cy="19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1" name="Picture 11" descr="appennino_vert_sfondo trasparent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0032" y="6218359"/>
              <a:ext cx="428935" cy="4426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2" name="Picture 12" descr="parchi nel cuore centrale"/>
            <p:cNvPicPr>
              <a:picLocks noChangeAspect="1" noChangeArrowheads="1"/>
            </p:cNvPicPr>
            <p:nvPr/>
          </p:nvPicPr>
          <p:blipFill>
            <a:blip r:embed="rId7" cstate="print">
              <a:extLst>
                <a:ext uri="{28A0092B-C50C-407E-A947-70E740481C1C}">
                  <a14:useLocalDpi xmlns:a14="http://schemas.microsoft.com/office/drawing/2010/main" val="0"/>
                </a:ext>
              </a:extLst>
            </a:blip>
            <a:srcRect t="7622"/>
            <a:stretch>
              <a:fillRect/>
            </a:stretch>
          </p:blipFill>
          <p:spPr bwMode="auto">
            <a:xfrm>
              <a:off x="6935348" y="6307506"/>
              <a:ext cx="684311" cy="3575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3" name="Picture 13" descr="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00192" y="6307506"/>
              <a:ext cx="570893" cy="331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4" name="Picture 14" descr="logo regione orizzontale copi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1880" y="6608536"/>
              <a:ext cx="1293813" cy="185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5" name="Picture 15" descr="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36096" y="6277339"/>
              <a:ext cx="748159" cy="3597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pic>
        <p:nvPicPr>
          <p:cNvPr id="26" name="Immagine 2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3440" y="59886"/>
            <a:ext cx="1603364" cy="1238803"/>
          </a:xfrm>
          <a:prstGeom prst="rect">
            <a:avLst/>
          </a:prstGeom>
        </p:spPr>
      </p:pic>
      <p:grpSp>
        <p:nvGrpSpPr>
          <p:cNvPr id="4" name="Gruppo 3"/>
          <p:cNvGrpSpPr/>
          <p:nvPr userDrawn="1"/>
        </p:nvGrpSpPr>
        <p:grpSpPr>
          <a:xfrm>
            <a:off x="4623918" y="4725144"/>
            <a:ext cx="3328158" cy="1200329"/>
            <a:chOff x="137861" y="3950313"/>
            <a:chExt cx="3328158" cy="1200329"/>
          </a:xfrm>
        </p:grpSpPr>
        <p:sp>
          <p:nvSpPr>
            <p:cNvPr id="28" name="Rettangolo 27"/>
            <p:cNvSpPr/>
            <p:nvPr userDrawn="1"/>
          </p:nvSpPr>
          <p:spPr>
            <a:xfrm>
              <a:off x="137861" y="4005063"/>
              <a:ext cx="3328157" cy="1145579"/>
            </a:xfrm>
            <a:prstGeom prst="rect">
              <a:avLst/>
            </a:prstGeom>
            <a:solidFill>
              <a:srgbClr val="EEC21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Rettangolo 26"/>
            <p:cNvSpPr/>
            <p:nvPr userDrawn="1"/>
          </p:nvSpPr>
          <p:spPr>
            <a:xfrm>
              <a:off x="179513" y="3950313"/>
              <a:ext cx="3286506" cy="1200329"/>
            </a:xfrm>
            <a:prstGeom prst="rect">
              <a:avLst/>
            </a:prstGeom>
          </p:spPr>
          <p:txBody>
            <a:bodyPr wrap="square">
              <a:spAutoFit/>
            </a:bodyPr>
            <a:lstStyle/>
            <a:p>
              <a:pPr algn="ctr"/>
              <a:r>
                <a:rPr lang="it-IT" sz="1600" b="1" dirty="0" smtClean="0">
                  <a:solidFill>
                    <a:srgbClr val="6671B2"/>
                  </a:solidFill>
                </a:rPr>
                <a:t>LIFE </a:t>
              </a:r>
              <a:r>
                <a:rPr lang="it-IT" sz="1600" b="1" dirty="0">
                  <a:solidFill>
                    <a:srgbClr val="6671B2"/>
                  </a:solidFill>
                </a:rPr>
                <a:t>EREMITA</a:t>
              </a:r>
            </a:p>
            <a:p>
              <a:pPr marL="0" marR="0" indent="0" algn="ctr" defTabSz="914400" rtl="0" eaLnBrk="1" fontAlgn="base" latinLnBrk="0" hangingPunct="1">
                <a:lnSpc>
                  <a:spcPct val="100000"/>
                </a:lnSpc>
                <a:spcBef>
                  <a:spcPct val="0"/>
                </a:spcBef>
                <a:spcAft>
                  <a:spcPct val="0"/>
                </a:spcAft>
                <a:buClrTx/>
                <a:buSzTx/>
                <a:buFontTx/>
                <a:buNone/>
                <a:tabLst/>
                <a:defRPr/>
              </a:pPr>
              <a:r>
                <a:rPr lang="en-US" sz="1400" b="1" dirty="0" smtClean="0">
                  <a:solidFill>
                    <a:schemeClr val="bg1"/>
                  </a:solidFill>
                </a:rPr>
                <a:t>Coordinated actions to preserve residual and isolated populations of forest and freshwater insects in Emilia-Romagna </a:t>
              </a:r>
            </a:p>
            <a:p>
              <a:pPr marL="0" marR="0" indent="0" algn="ctr" defTabSz="914400" rtl="0" eaLnBrk="1" fontAlgn="base" latinLnBrk="0" hangingPunct="1">
                <a:lnSpc>
                  <a:spcPct val="100000"/>
                </a:lnSpc>
                <a:spcBef>
                  <a:spcPct val="0"/>
                </a:spcBef>
                <a:spcAft>
                  <a:spcPct val="0"/>
                </a:spcAft>
                <a:buClrTx/>
                <a:buSzTx/>
                <a:buFontTx/>
                <a:buNone/>
                <a:tabLst/>
                <a:defRPr/>
              </a:pPr>
              <a:r>
                <a:rPr lang="it-IT" sz="1400" b="1" dirty="0" smtClean="0">
                  <a:solidFill>
                    <a:srgbClr val="6671B2"/>
                  </a:solidFill>
                </a:rPr>
                <a:t>LIFE14 </a:t>
              </a:r>
              <a:r>
                <a:rPr lang="it-IT" sz="1400" b="1" dirty="0">
                  <a:solidFill>
                    <a:srgbClr val="6671B2"/>
                  </a:solidFill>
                </a:rPr>
                <a:t>NAT/IT/000209 EREMITA</a:t>
              </a:r>
              <a:endParaRPr lang="it-IT" sz="1400" dirty="0">
                <a:solidFill>
                  <a:srgbClr val="6671B2"/>
                </a:solidFill>
              </a:endParaRPr>
            </a:p>
          </p:txBody>
        </p:sp>
      </p:grpSp>
      <p:pic>
        <p:nvPicPr>
          <p:cNvPr id="29" name="Immagine 28"/>
          <p:cNvPicPr/>
          <p:nvPr userDrawn="1"/>
        </p:nvPicPr>
        <p:blipFill rotWithShape="1">
          <a:blip r:embed="rId12" cstate="email">
            <a:extLst>
              <a:ext uri="{28A0092B-C50C-407E-A947-70E740481C1C}">
                <a14:useLocalDpi xmlns:a14="http://schemas.microsoft.com/office/drawing/2010/main"/>
              </a:ext>
            </a:extLst>
          </a:blip>
          <a:srcRect l="31629" t="24931" r="48115" b="11635"/>
          <a:stretch/>
        </p:blipFill>
        <p:spPr bwMode="auto">
          <a:xfrm>
            <a:off x="53440" y="1420380"/>
            <a:ext cx="2776855" cy="4892040"/>
          </a:xfrm>
          <a:prstGeom prst="rect">
            <a:avLst/>
          </a:prstGeom>
          <a:ln>
            <a:noFill/>
          </a:ln>
          <a:extLst>
            <a:ext uri="{53640926-AAD7-44D8-BBD7-CCE9431645EC}">
              <a14:shadowObscured xmlns:a14="http://schemas.microsoft.com/office/drawing/2010/main"/>
            </a:ext>
          </a:extLst>
        </p:spPr>
      </p:pic>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6FB7B2A3-B0B0-46DF-A656-00156771A130}" type="datetime1">
              <a:rPr lang="it-IT"/>
              <a:pPr>
                <a:defRPr/>
              </a:pPr>
              <a:t>13/11/2018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049B2FC-60EB-4C58-87F2-554D6FBDE08E}"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40B1352-D86E-42C3-A420-12E20453F693}" type="datetime1">
              <a:rPr lang="it-IT"/>
              <a:pPr>
                <a:defRPr/>
              </a:pPr>
              <a:t>13/11/2018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2CDA6AC-7136-4548-A03D-3BF08B3E105B}"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0DAB5BB-B409-47DF-BC7E-32879EEFF18A}" type="datetime1">
              <a:rPr lang="it-IT"/>
              <a:pPr>
                <a:defRPr/>
              </a:pPr>
              <a:t>13/11/2018</a:t>
            </a:fld>
            <a:endParaRPr lang="it-IT"/>
          </a:p>
        </p:txBody>
      </p:sp>
      <p:sp>
        <p:nvSpPr>
          <p:cNvPr id="6" name="Segnaposto numero diapositiva 5"/>
          <p:cNvSpPr>
            <a:spLocks noGrp="1"/>
          </p:cNvSpPr>
          <p:nvPr>
            <p:ph type="sldNum" sz="quarter" idx="12"/>
          </p:nvPr>
        </p:nvSpPr>
        <p:spPr/>
        <p:txBody>
          <a:bodyPr/>
          <a:lstStyle>
            <a:lvl1pPr>
              <a:defRPr/>
            </a:lvl1pPr>
          </a:lstStyle>
          <a:p>
            <a:pPr>
              <a:defRPr/>
            </a:pPr>
            <a:fld id="{29F3E517-E53E-44F7-A118-10A760903B98}" type="slidenum">
              <a:rPr lang="it-IT"/>
              <a:pPr>
                <a:defRPr/>
              </a:pPr>
              <a:t>‹N›</a:t>
            </a:fld>
            <a:endParaRPr lang="it-IT" dirty="0"/>
          </a:p>
        </p:txBody>
      </p:sp>
      <p:pic>
        <p:nvPicPr>
          <p:cNvPr id="8" name="Immagin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grpSp>
        <p:nvGrpSpPr>
          <p:cNvPr id="9" name="Gruppo 8"/>
          <p:cNvGrpSpPr/>
          <p:nvPr userDrawn="1"/>
        </p:nvGrpSpPr>
        <p:grpSpPr>
          <a:xfrm>
            <a:off x="0" y="6216859"/>
            <a:ext cx="9144000" cy="625365"/>
            <a:chOff x="0" y="6216859"/>
            <a:chExt cx="9144000" cy="625365"/>
          </a:xfrm>
        </p:grpSpPr>
        <p:sp>
          <p:nvSpPr>
            <p:cNvPr id="10" name="Rettangolo 9"/>
            <p:cNvSpPr/>
            <p:nvPr/>
          </p:nvSpPr>
          <p:spPr>
            <a:xfrm>
              <a:off x="0" y="6403255"/>
              <a:ext cx="9144000" cy="186269"/>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Picture 7" descr="lif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6955" y="6309319"/>
              <a:ext cx="744029" cy="479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2" name="Picture 8" descr="natura2000ufficiale 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6216859"/>
              <a:ext cx="648070" cy="5589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13" name="CasellaDiTesto 12"/>
            <p:cNvSpPr txBox="1"/>
            <p:nvPr/>
          </p:nvSpPr>
          <p:spPr>
            <a:xfrm>
              <a:off x="0" y="6611392"/>
              <a:ext cx="3888432" cy="230832"/>
            </a:xfrm>
            <a:prstGeom prst="rect">
              <a:avLst/>
            </a:prstGeom>
            <a:noFill/>
          </p:spPr>
          <p:txBody>
            <a:bodyPr wrap="square" rtlCol="0">
              <a:spAutoFit/>
            </a:bodyPr>
            <a:lstStyle/>
            <a:p>
              <a:r>
                <a:rPr lang="en-US" sz="900" b="1" i="1" dirty="0" smtClean="0">
                  <a:solidFill>
                    <a:srgbClr val="53A044"/>
                  </a:solidFill>
                </a:rPr>
                <a:t>With the contribution of the LIFE financial instrument of the European Union</a:t>
              </a:r>
              <a:endParaRPr lang="it-IT" sz="900" b="1" i="1" dirty="0">
                <a:solidFill>
                  <a:srgbClr val="53A044"/>
                </a:solidFill>
              </a:endParaRPr>
            </a:p>
          </p:txBody>
        </p:sp>
        <p:sp>
          <p:nvSpPr>
            <p:cNvPr id="14" name="Rettangolo 13"/>
            <p:cNvSpPr/>
            <p:nvPr/>
          </p:nvSpPr>
          <p:spPr>
            <a:xfrm>
              <a:off x="212696" y="6357826"/>
              <a:ext cx="2199064" cy="276999"/>
            </a:xfrm>
            <a:prstGeom prst="rect">
              <a:avLst/>
            </a:prstGeom>
          </p:spPr>
          <p:txBody>
            <a:bodyPr wrap="none">
              <a:spAutoFit/>
            </a:bodyPr>
            <a:lstStyle/>
            <a:p>
              <a:pPr algn="ctr"/>
              <a:r>
                <a:rPr lang="it-IT" sz="1200" b="1" dirty="0">
                  <a:solidFill>
                    <a:srgbClr val="53A044"/>
                  </a:solidFill>
                </a:rPr>
                <a:t>LIFE14 NAT/IT/000209 EREMITA</a:t>
              </a:r>
            </a:p>
          </p:txBody>
        </p:sp>
      </p:grpSp>
      <p:sp>
        <p:nvSpPr>
          <p:cNvPr id="5" name="Segnaposto piè di pagina 4"/>
          <p:cNvSpPr>
            <a:spLocks noGrp="1"/>
          </p:cNvSpPr>
          <p:nvPr>
            <p:ph type="ftr" sz="quarter" idx="11"/>
          </p:nvPr>
        </p:nvSpPr>
        <p:spPr>
          <a:xfrm>
            <a:off x="3124200" y="6366415"/>
            <a:ext cx="2895600" cy="365125"/>
          </a:xfrm>
        </p:spPr>
        <p:txBody>
          <a:bodyPr/>
          <a:lstStyle>
            <a:lvl1pPr>
              <a:defRPr/>
            </a:lvl1pPr>
          </a:lstStyle>
          <a:p>
            <a:r>
              <a:rPr lang="it-IT" b="1" dirty="0" smtClean="0"/>
              <a:t>05/04/2017</a:t>
            </a:r>
          </a:p>
          <a:p>
            <a:r>
              <a:rPr lang="en-US" dirty="0" smtClean="0"/>
              <a:t> </a:t>
            </a:r>
            <a:r>
              <a:rPr lang="en-US" b="1" dirty="0" smtClean="0"/>
              <a:t>STUDY VISIT IN ITALY OF THE SLOVENIAN LIFE TEAM </a:t>
            </a:r>
            <a:endParaRPr lang="it-IT" dirty="0" smtClean="0"/>
          </a:p>
          <a:p>
            <a:pPr>
              <a:defRPr/>
            </a:pPr>
            <a:endParaRPr lang="it-IT" dirty="0"/>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7E3C5B6-518B-4E90-9051-3D66CF1B1358}" type="datetime1">
              <a:rPr lang="it-IT"/>
              <a:pPr>
                <a:defRPr/>
              </a:pPr>
              <a:t>13/11/2018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04FB1DF-4352-43B6-9C10-A9DB2930C34C}"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9C46435A-4927-49E9-A7B7-8DD2A1D9CDB1}" type="datetime1">
              <a:rPr lang="it-IT"/>
              <a:pPr>
                <a:defRPr/>
              </a:pPr>
              <a:t>13/11/2018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191F324-8141-4114-A5E7-FA83952D2B42}"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0F332059-61DC-4F53-85B6-E772B62F6385}" type="datetime1">
              <a:rPr lang="it-IT"/>
              <a:pPr>
                <a:defRPr/>
              </a:pPr>
              <a:t>13/11/2018</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56A89E92-075E-49C8-8B99-7E4D60F920E1}"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4A0825A8-EF36-4E52-80B3-3C63ADE69AD5}" type="datetime1">
              <a:rPr lang="it-IT"/>
              <a:pPr>
                <a:defRPr/>
              </a:pPr>
              <a:t>13/11/2018</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0364B858-8189-44D7-AE10-93328D4066FB}"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8E8CD06D-62C9-406F-9A6E-CA0156B24838}" type="datetime1">
              <a:rPr lang="it-IT"/>
              <a:pPr>
                <a:defRPr/>
              </a:pPr>
              <a:t>13/11/2018</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7FE0549C-804E-409E-A8AD-D048FA69AF55}"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1AD892E-BC10-4B70-837D-E7C242D26B1E}" type="datetime1">
              <a:rPr lang="it-IT"/>
              <a:pPr>
                <a:defRPr/>
              </a:pPr>
              <a:t>13/11/2018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B609709A-5E25-4ADA-9E4B-3DCEC4B77995}"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4757797-7789-444F-B744-1F4B1E4D844D}" type="datetime1">
              <a:rPr lang="it-IT"/>
              <a:pPr>
                <a:defRPr/>
              </a:pPr>
              <a:t>13/11/2018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CAF155CA-E4C8-4B06-9CEA-1FC0CD96DB82}"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it-IT"/>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b="0">
                <a:solidFill>
                  <a:schemeClr val="tx1">
                    <a:tint val="75000"/>
                  </a:schemeClr>
                </a:solidFill>
                <a:latin typeface="+mn-lt"/>
              </a:defRPr>
            </a:lvl1pPr>
          </a:lstStyle>
          <a:p>
            <a:pPr>
              <a:defRPr/>
            </a:pPr>
            <a:fld id="{DA077BEE-A279-4611-B75F-27A2A1F2D17C}" type="datetime1">
              <a:rPr lang="it-IT"/>
              <a:pPr>
                <a:defRPr/>
              </a:pPr>
              <a:t>13/11/2018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b="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defRPr>
            </a:lvl1pPr>
          </a:lstStyle>
          <a:p>
            <a:pPr>
              <a:defRPr/>
            </a:pPr>
            <a:fld id="{A8CA997C-540E-47B9-BB7A-41D83A68F9A8}"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hf sldNum="0" hdr="0" dt="0"/>
  <p:txStyles>
    <p:title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image" Target="../media/image35.jpeg"/><Relationship Id="rId1" Type="http://schemas.openxmlformats.org/officeDocument/2006/relationships/slideLayout" Target="../slideLayouts/slideLayout2.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1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7.emf"/></Relationships>
</file>

<file path=ppt/slides/_rels/slide27.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59.emf"/></Relationships>
</file>

<file path=ppt/slides/_rels/slide2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emf"/><Relationship Id="rId4" Type="http://schemas.openxmlformats.org/officeDocument/2006/relationships/image" Target="../media/image66.jpeg"/></Relationships>
</file>

<file path=ppt/slides/_rels/slide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10" Type="http://schemas.openxmlformats.org/officeDocument/2006/relationships/image" Target="../media/image24.tiff"/><Relationship Id="rId4" Type="http://schemas.openxmlformats.org/officeDocument/2006/relationships/image" Target="../media/image18.jpeg"/><Relationship Id="rId9"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2.xml"/><Relationship Id="rId5" Type="http://schemas.openxmlformats.org/officeDocument/2006/relationships/image" Target="../media/image72.jpeg"/><Relationship Id="rId4" Type="http://schemas.openxmlformats.org/officeDocument/2006/relationships/image" Target="../media/image71.jpeg"/></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eg"/></Relationships>
</file>

<file path=ppt/slides/_rels/slide32.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77.png"/><Relationship Id="rId7" Type="http://schemas.openxmlformats.org/officeDocument/2006/relationships/image" Target="../media/image81.jpeg"/><Relationship Id="rId2" Type="http://schemas.openxmlformats.org/officeDocument/2006/relationships/image" Target="../media/image56.emf"/><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 Id="rId9" Type="http://schemas.openxmlformats.org/officeDocument/2006/relationships/image" Target="../media/image83.jpeg"/></Relationships>
</file>

<file path=ppt/slides/_rels/slide33.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5" Type="http://schemas.openxmlformats.org/officeDocument/2006/relationships/image" Target="../media/image93.jpeg"/><Relationship Id="rId4" Type="http://schemas.openxmlformats.org/officeDocument/2006/relationships/image" Target="../media/image92.jpe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3635896" y="1124744"/>
            <a:ext cx="4896544" cy="1728192"/>
          </a:xfrm>
        </p:spPr>
        <p:txBody>
          <a:bodyPr/>
          <a:lstStyle/>
          <a:p>
            <a:r>
              <a:rPr lang="it-IT" sz="2800" dirty="0" smtClean="0"/>
              <a:t>ERASMUS+ LIFE UNA SINERGIA DI SUCCESSO PER LA VALORIZZAZIONE DELLE AREE PROTETTE</a:t>
            </a:r>
            <a:endParaRPr lang="it-IT" sz="2000" dirty="0"/>
          </a:p>
        </p:txBody>
      </p:sp>
      <p:sp>
        <p:nvSpPr>
          <p:cNvPr id="3" name="Sottotitolo 2"/>
          <p:cNvSpPr>
            <a:spLocks noGrp="1"/>
          </p:cNvSpPr>
          <p:nvPr>
            <p:ph type="subTitle" idx="1"/>
          </p:nvPr>
        </p:nvSpPr>
        <p:spPr>
          <a:xfrm>
            <a:off x="3419872" y="2996952"/>
            <a:ext cx="5184576" cy="1044116"/>
          </a:xfrm>
        </p:spPr>
        <p:txBody>
          <a:bodyPr>
            <a:noAutofit/>
          </a:bodyPr>
          <a:lstStyle/>
          <a:p>
            <a:r>
              <a:rPr lang="it-IT" b="1" dirty="0" smtClean="0">
                <a:solidFill>
                  <a:schemeClr val="accent6"/>
                </a:solidFill>
              </a:rPr>
              <a:t>Monica Palazzini, Cristina Barbieri</a:t>
            </a:r>
            <a:r>
              <a:rPr lang="it-IT" b="1" dirty="0">
                <a:solidFill>
                  <a:srgbClr val="FF0000"/>
                </a:solidFill>
              </a:rPr>
              <a:t/>
            </a:r>
            <a:br>
              <a:rPr lang="it-IT" b="1" dirty="0">
                <a:solidFill>
                  <a:srgbClr val="FF0000"/>
                </a:solidFill>
              </a:rPr>
            </a:br>
            <a:endParaRPr lang="en-US" b="1" dirty="0"/>
          </a:p>
          <a:p>
            <a:r>
              <a:rPr lang="en-US" b="1" dirty="0" smtClean="0"/>
              <a:t>16 </a:t>
            </a:r>
            <a:r>
              <a:rPr lang="en-US" b="1" dirty="0" err="1" smtClean="0"/>
              <a:t>novembre</a:t>
            </a:r>
            <a:r>
              <a:rPr lang="en-US" b="1" dirty="0" smtClean="0"/>
              <a:t> 2018 </a:t>
            </a:r>
          </a:p>
          <a:p>
            <a:r>
              <a:rPr lang="en-US" b="1" dirty="0" smtClean="0"/>
              <a:t>Corte di </a:t>
            </a:r>
            <a:r>
              <a:rPr lang="en-US" b="1" dirty="0" err="1" smtClean="0"/>
              <a:t>Giarola</a:t>
            </a:r>
            <a:r>
              <a:rPr lang="en-US" b="1" dirty="0" smtClean="0"/>
              <a:t> </a:t>
            </a:r>
            <a:r>
              <a:rPr lang="en-US" b="1" dirty="0" err="1" smtClean="0"/>
              <a:t>Collecchio</a:t>
            </a:r>
            <a:r>
              <a:rPr lang="en-US" b="1" dirty="0" smtClean="0"/>
              <a:t> (PR)</a:t>
            </a:r>
            <a:endParaRPr lang="it-IT" b="1" dirty="0"/>
          </a:p>
        </p:txBody>
      </p:sp>
    </p:spTree>
    <p:extLst>
      <p:ext uri="{BB962C8B-B14F-4D97-AF65-F5344CB8AC3E}">
        <p14:creationId xmlns:p14="http://schemas.microsoft.com/office/powerpoint/2010/main" val="383571238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0"/>
            <a:ext cx="8229600" cy="1143000"/>
          </a:xfrm>
        </p:spPr>
        <p:txBody>
          <a:bodyPr/>
          <a:lstStyle/>
          <a:p>
            <a:pPr algn="l"/>
            <a:r>
              <a:rPr lang="it-IT" sz="3600" b="1" dirty="0">
                <a:solidFill>
                  <a:srgbClr val="6671B2"/>
                </a:solidFill>
              </a:rPr>
              <a:t>OBIETTIVI SPECIFICI DELLE AZIONI</a:t>
            </a:r>
            <a:endParaRPr lang="it-IT" sz="3600" dirty="0"/>
          </a:p>
        </p:txBody>
      </p:sp>
      <p:sp>
        <p:nvSpPr>
          <p:cNvPr id="3" name="Segnaposto contenuto 2"/>
          <p:cNvSpPr>
            <a:spLocks noGrp="1"/>
          </p:cNvSpPr>
          <p:nvPr>
            <p:ph idx="1"/>
          </p:nvPr>
        </p:nvSpPr>
        <p:spPr>
          <a:xfrm>
            <a:off x="395536" y="1340768"/>
            <a:ext cx="8229600" cy="4525963"/>
          </a:xfrm>
        </p:spPr>
        <p:txBody>
          <a:bodyPr/>
          <a:lstStyle/>
          <a:p>
            <a:pPr marL="502920" indent="-457200">
              <a:buClr>
                <a:schemeClr val="accent3"/>
              </a:buClr>
              <a:buFont typeface="Arial" panose="020B0604020202020204" pitchFamily="34" charset="0"/>
              <a:buChar char="•"/>
              <a:defRPr/>
            </a:pPr>
            <a:r>
              <a:rPr lang="it-IT" sz="2400" b="1" dirty="0"/>
              <a:t>Incrementare le conoscenze inerenti la presenza/assenza, distribuzione e abbondanza delle sub-popolazioni residuali delle specie target nell'area di progetto</a:t>
            </a:r>
          </a:p>
          <a:p>
            <a:pPr marL="502920" indent="-457200">
              <a:buClr>
                <a:schemeClr val="accent3"/>
              </a:buClr>
              <a:buFont typeface="Arial" panose="020B0604020202020204" pitchFamily="34" charset="0"/>
              <a:buChar char="•"/>
              <a:defRPr/>
            </a:pPr>
            <a:endParaRPr lang="it-IT" sz="2800" b="1" dirty="0"/>
          </a:p>
          <a:p>
            <a:pPr marL="502920" indent="-457200">
              <a:buClr>
                <a:schemeClr val="accent3"/>
              </a:buClr>
              <a:buFont typeface="Arial" panose="020B0604020202020204" pitchFamily="34" charset="0"/>
              <a:buChar char="•"/>
              <a:defRPr/>
            </a:pPr>
            <a:r>
              <a:rPr lang="it-IT" sz="2400" b="1" dirty="0"/>
              <a:t>Aumentare la disponibilità di habitat per le popolazioni residuali, anche con la creazione ex novo di habitat idonei, e il miglioramento della loro connettività</a:t>
            </a:r>
          </a:p>
          <a:p>
            <a:pPr marL="502920" indent="-457200">
              <a:buClr>
                <a:schemeClr val="accent3"/>
              </a:buClr>
              <a:buFont typeface="Arial" panose="020B0604020202020204" pitchFamily="34" charset="0"/>
              <a:buChar char="•"/>
              <a:defRPr/>
            </a:pPr>
            <a:endParaRPr lang="it-IT" sz="2400" b="1" dirty="0"/>
          </a:p>
          <a:p>
            <a:pPr marL="502920" indent="-457200">
              <a:buClr>
                <a:schemeClr val="accent3"/>
              </a:buClr>
              <a:buFont typeface="Arial" panose="020B0604020202020204" pitchFamily="34" charset="0"/>
              <a:buChar char="•"/>
              <a:defRPr/>
            </a:pPr>
            <a:r>
              <a:rPr lang="it-IT" sz="2400" b="1" dirty="0"/>
              <a:t>Riproduzione in situ, ex situ e traslocazione per le 4 specie, al fine di rinforzare le popolazioni esistenti e ripopolare nuovi habitat</a:t>
            </a:r>
          </a:p>
          <a:p>
            <a:pPr marL="502920" indent="-457200">
              <a:buClr>
                <a:schemeClr val="accent3"/>
              </a:buClr>
              <a:buFont typeface="Arial" panose="020B0604020202020204" pitchFamily="34" charset="0"/>
              <a:buChar char="•"/>
              <a:defRPr/>
            </a:pPr>
            <a:endParaRPr lang="it-IT" sz="2800" b="1" dirty="0"/>
          </a:p>
          <a:p>
            <a:endParaRPr lang="it-IT" dirty="0"/>
          </a:p>
        </p:txBody>
      </p:sp>
      <p:sp>
        <p:nvSpPr>
          <p:cNvPr id="4" name="Segnaposto piè di pagina 3"/>
          <p:cNvSpPr>
            <a:spLocks noGrp="1"/>
          </p:cNvSpPr>
          <p:nvPr>
            <p:ph type="ftr" sz="quarter" idx="11"/>
          </p:nvPr>
        </p:nvSpPr>
        <p:spPr/>
        <p:txBody>
          <a:bodyPr/>
          <a:lstStyle/>
          <a:p>
            <a:pPr>
              <a:defRPr/>
            </a:pPr>
            <a:endParaRPr lang="it-IT"/>
          </a:p>
        </p:txBody>
      </p:sp>
    </p:spTree>
    <p:extLst>
      <p:ext uri="{BB962C8B-B14F-4D97-AF65-F5344CB8AC3E}">
        <p14:creationId xmlns:p14="http://schemas.microsoft.com/office/powerpoint/2010/main" val="2367842641"/>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67544" y="0"/>
            <a:ext cx="8229600" cy="1143000"/>
          </a:xfrm>
        </p:spPr>
        <p:txBody>
          <a:bodyPr/>
          <a:lstStyle/>
          <a:p>
            <a:pPr algn="l"/>
            <a:r>
              <a:rPr lang="it-IT" sz="3600" b="1" dirty="0">
                <a:solidFill>
                  <a:srgbClr val="6671B2"/>
                </a:solidFill>
              </a:rPr>
              <a:t>OBIETTIVI SPECIFICI PER AZIONI</a:t>
            </a:r>
            <a:endParaRPr lang="it-IT" sz="3600" dirty="0"/>
          </a:p>
        </p:txBody>
      </p:sp>
      <p:sp>
        <p:nvSpPr>
          <p:cNvPr id="3" name="Segnaposto contenuto 2"/>
          <p:cNvSpPr>
            <a:spLocks noGrp="1"/>
          </p:cNvSpPr>
          <p:nvPr>
            <p:ph idx="1"/>
          </p:nvPr>
        </p:nvSpPr>
        <p:spPr>
          <a:xfrm>
            <a:off x="395536" y="1052736"/>
            <a:ext cx="8229600" cy="4525963"/>
          </a:xfrm>
        </p:spPr>
        <p:txBody>
          <a:bodyPr/>
          <a:lstStyle/>
          <a:p>
            <a:pPr marL="365760" indent="-256032">
              <a:buClr>
                <a:schemeClr val="accent3"/>
              </a:buClr>
              <a:buFont typeface="Georgia"/>
              <a:buChar char="•"/>
              <a:defRPr/>
            </a:pPr>
            <a:r>
              <a:rPr lang="it-IT" sz="2500" b="1" dirty="0"/>
              <a:t>Elaborare una strategia gestionale a lungo termine (piani di gestione e misure specifiche di conservazione)</a:t>
            </a:r>
          </a:p>
          <a:p>
            <a:pPr marL="109728" indent="0">
              <a:buClr>
                <a:schemeClr val="accent3"/>
              </a:buClr>
              <a:buNone/>
              <a:defRPr/>
            </a:pPr>
            <a:endParaRPr lang="it-IT" sz="2500" b="1" dirty="0"/>
          </a:p>
          <a:p>
            <a:pPr marL="365760" indent="-256032">
              <a:buClr>
                <a:schemeClr val="accent3"/>
              </a:buClr>
              <a:buFont typeface="Georgia"/>
              <a:buChar char="•"/>
              <a:defRPr/>
            </a:pPr>
            <a:r>
              <a:rPr lang="it-IT" sz="2500" b="1" dirty="0"/>
              <a:t>Favorire comportamenti corretti e compatibili con le esigenze di tutela da parte di gruppi di interesse</a:t>
            </a:r>
          </a:p>
          <a:p>
            <a:pPr marL="365760" indent="-256032">
              <a:buClr>
                <a:schemeClr val="accent3"/>
              </a:buClr>
              <a:buFont typeface="Georgia"/>
              <a:buChar char="•"/>
              <a:defRPr/>
            </a:pPr>
            <a:endParaRPr lang="it-IT" sz="2500" b="1" dirty="0"/>
          </a:p>
          <a:p>
            <a:pPr marL="365760" indent="-256032">
              <a:buClr>
                <a:schemeClr val="accent3"/>
              </a:buClr>
              <a:buFont typeface="Georgia"/>
              <a:buChar char="•"/>
              <a:defRPr/>
            </a:pPr>
            <a:r>
              <a:rPr lang="it-IT" sz="2500" b="1" dirty="0"/>
              <a:t>Diffondere e sviluppare soluzioni per il coinvolgimento attivo degli agricoltori, dei gestori e utilizzatori delle aree forestali all’interno dei siti della RN2000 nonché dei portatori di interesse in generale</a:t>
            </a:r>
          </a:p>
          <a:p>
            <a:endParaRPr lang="it-IT" dirty="0"/>
          </a:p>
        </p:txBody>
      </p:sp>
      <p:sp>
        <p:nvSpPr>
          <p:cNvPr id="4" name="Segnaposto piè di pagina 3"/>
          <p:cNvSpPr>
            <a:spLocks noGrp="1"/>
          </p:cNvSpPr>
          <p:nvPr>
            <p:ph type="ftr" sz="quarter" idx="11"/>
          </p:nvPr>
        </p:nvSpPr>
        <p:spPr/>
        <p:txBody>
          <a:bodyPr/>
          <a:lstStyle/>
          <a:p>
            <a:pPr>
              <a:defRPr/>
            </a:pPr>
            <a:endParaRPr lang="it-IT"/>
          </a:p>
        </p:txBody>
      </p:sp>
    </p:spTree>
    <p:extLst>
      <p:ext uri="{BB962C8B-B14F-4D97-AF65-F5344CB8AC3E}">
        <p14:creationId xmlns:p14="http://schemas.microsoft.com/office/powerpoint/2010/main" val="1081123959"/>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a:xfrm>
            <a:off x="-27424" y="0"/>
            <a:ext cx="8229600" cy="764704"/>
          </a:xfrm>
        </p:spPr>
        <p:txBody>
          <a:bodyPr/>
          <a:lstStyle/>
          <a:p>
            <a:r>
              <a:rPr lang="en-GB" sz="3500" b="1" noProof="0" dirty="0" smtClean="0">
                <a:solidFill>
                  <a:srgbClr val="6671B2"/>
                </a:solidFill>
              </a:rPr>
              <a:t>MONITORAGGIO</a:t>
            </a:r>
            <a:endParaRPr lang="en-GB" sz="3500" noProof="0" dirty="0"/>
          </a:p>
        </p:txBody>
      </p:sp>
      <p:sp>
        <p:nvSpPr>
          <p:cNvPr id="4" name="Segnaposto piè di pagina 3"/>
          <p:cNvSpPr>
            <a:spLocks noGrp="1"/>
          </p:cNvSpPr>
          <p:nvPr>
            <p:ph type="ftr" sz="quarter" idx="11"/>
          </p:nvPr>
        </p:nvSpPr>
        <p:spPr/>
        <p:txBody>
          <a:bodyPr/>
          <a:lstStyle/>
          <a:p>
            <a:pPr>
              <a:defRPr/>
            </a:pPr>
            <a:endParaRPr lang="it-IT"/>
          </a:p>
        </p:txBody>
      </p:sp>
      <p:sp>
        <p:nvSpPr>
          <p:cNvPr id="5" name="Segnaposto contenuto 2"/>
          <p:cNvSpPr>
            <a:spLocks noGrp="1"/>
          </p:cNvSpPr>
          <p:nvPr>
            <p:ph idx="1"/>
          </p:nvPr>
        </p:nvSpPr>
        <p:spPr>
          <a:xfrm>
            <a:off x="2641123" y="927800"/>
            <a:ext cx="3803085" cy="4525963"/>
          </a:xfrm>
        </p:spPr>
        <p:txBody>
          <a:bodyPr/>
          <a:lstStyle/>
          <a:p>
            <a:r>
              <a:rPr lang="it-IT" sz="2400" dirty="0"/>
              <a:t>Ciascuna delle quattro specie </a:t>
            </a:r>
            <a:r>
              <a:rPr lang="it-IT" sz="2400" dirty="0" smtClean="0"/>
              <a:t>target  è stata monitorata con diversi metodi e strumentazioni.</a:t>
            </a:r>
          </a:p>
          <a:p>
            <a:r>
              <a:rPr lang="it-IT" sz="2400" dirty="0" smtClean="0"/>
              <a:t>Conteggio diretto (VES); cattura-marcatura-ricattura </a:t>
            </a:r>
            <a:r>
              <a:rPr lang="it-IT" sz="2400" dirty="0"/>
              <a:t>(CMR)</a:t>
            </a:r>
            <a:r>
              <a:rPr lang="it-IT" sz="2400" dirty="0" smtClean="0"/>
              <a:t>, </a:t>
            </a:r>
            <a:r>
              <a:rPr lang="it-IT" sz="2400" dirty="0"/>
              <a:t>nel marcare gli </a:t>
            </a:r>
            <a:r>
              <a:rPr lang="it-IT" sz="2400" dirty="0" smtClean="0"/>
              <a:t>esemplari…</a:t>
            </a:r>
          </a:p>
          <a:p>
            <a:r>
              <a:rPr lang="it-IT" sz="2400" noProof="0" dirty="0" smtClean="0"/>
              <a:t>Trappole</a:t>
            </a:r>
            <a:r>
              <a:rPr lang="it-IT" sz="2400" dirty="0" smtClean="0"/>
              <a:t>: </a:t>
            </a:r>
            <a:r>
              <a:rPr lang="en-US" sz="2400" dirty="0" smtClean="0"/>
              <a:t>Wood </a:t>
            </a:r>
            <a:r>
              <a:rPr lang="en-US" sz="2400" dirty="0" err="1"/>
              <a:t>mould</a:t>
            </a:r>
            <a:r>
              <a:rPr lang="en-US" sz="2400" dirty="0"/>
              <a:t> sampling (WMS</a:t>
            </a:r>
            <a:r>
              <a:rPr lang="en-US" sz="2400" dirty="0" smtClean="0"/>
              <a:t>); Black </a:t>
            </a:r>
            <a:r>
              <a:rPr lang="en-US" sz="2400" dirty="0"/>
              <a:t>cross window traps (BCWT</a:t>
            </a:r>
            <a:r>
              <a:rPr lang="en-US" sz="2400" dirty="0" smtClean="0"/>
              <a:t>);Pitfall </a:t>
            </a:r>
            <a:r>
              <a:rPr lang="en-US" sz="2400" dirty="0"/>
              <a:t>trap (PT</a:t>
            </a:r>
            <a:r>
              <a:rPr lang="en-US" sz="2400" dirty="0" smtClean="0"/>
              <a:t>)…</a:t>
            </a:r>
            <a:endParaRPr lang="en-US" sz="2400" dirty="0"/>
          </a:p>
          <a:p>
            <a:endParaRPr lang="en-GB" noProof="0" dirty="0"/>
          </a:p>
        </p:txBody>
      </p:sp>
      <p:pic>
        <p:nvPicPr>
          <p:cNvPr id="3" name="Immagin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623720" y="927800"/>
            <a:ext cx="2520280" cy="1890210"/>
          </a:xfrm>
          <a:prstGeom prst="rect">
            <a:avLst/>
          </a:prstGeom>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923670"/>
            <a:ext cx="2520279" cy="1890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695380" y="3007493"/>
            <a:ext cx="1008112" cy="897047"/>
          </a:xfrm>
          <a:prstGeom prst="rect">
            <a:avLst/>
          </a:prstGeom>
        </p:spPr>
      </p:pic>
      <p:pic>
        <p:nvPicPr>
          <p:cNvPr id="1027"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7504" y="2924944"/>
            <a:ext cx="2304256"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5439" y="4725144"/>
            <a:ext cx="2224313" cy="1537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Immagine 14"/>
          <p:cNvPicPr>
            <a:picLocks noChangeAspect="1"/>
          </p:cNvPicPr>
          <p:nvPr/>
        </p:nvPicPr>
        <p:blipFill rotWithShape="1">
          <a:blip r:embed="rId7" cstate="email">
            <a:extLst>
              <a:ext uri="{28A0092B-C50C-407E-A947-70E740481C1C}">
                <a14:useLocalDpi xmlns:a14="http://schemas.microsoft.com/office/drawing/2010/main"/>
              </a:ext>
            </a:extLst>
          </a:blip>
          <a:srcRect l="6668" t="6755" b="4826"/>
          <a:stretch/>
        </p:blipFill>
        <p:spPr>
          <a:xfrm>
            <a:off x="6696204" y="3962040"/>
            <a:ext cx="1692220" cy="2137540"/>
          </a:xfrm>
          <a:prstGeom prst="rect">
            <a:avLst/>
          </a:prstGeom>
        </p:spPr>
      </p:pic>
    </p:spTree>
    <p:extLst>
      <p:ext uri="{BB962C8B-B14F-4D97-AF65-F5344CB8AC3E}">
        <p14:creationId xmlns:p14="http://schemas.microsoft.com/office/powerpoint/2010/main" val="361745456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i="1" dirty="0" smtClean="0">
                <a:solidFill>
                  <a:schemeClr val="accent1">
                    <a:lumMod val="75000"/>
                  </a:schemeClr>
                </a:solidFill>
              </a:rPr>
              <a:t>Individuazione e inventario alberi habitat</a:t>
            </a:r>
            <a:endParaRPr lang="it-IT" b="1" dirty="0"/>
          </a:p>
        </p:txBody>
      </p:sp>
      <p:sp>
        <p:nvSpPr>
          <p:cNvPr id="3" name="Segnaposto contenuto 2"/>
          <p:cNvSpPr>
            <a:spLocks noGrp="1"/>
          </p:cNvSpPr>
          <p:nvPr>
            <p:ph idx="1"/>
          </p:nvPr>
        </p:nvSpPr>
        <p:spPr>
          <a:xfrm>
            <a:off x="0" y="1124744"/>
            <a:ext cx="9144000" cy="5040560"/>
          </a:xfrm>
        </p:spPr>
        <p:txBody>
          <a:bodyPr/>
          <a:lstStyle/>
          <a:p>
            <a:r>
              <a:rPr lang="it-IT" sz="1600" dirty="0"/>
              <a:t>I principali </a:t>
            </a:r>
            <a:r>
              <a:rPr lang="it-IT" sz="1600" u="sng" dirty="0"/>
              <a:t>fattori morfo-ecologici </a:t>
            </a:r>
            <a:r>
              <a:rPr lang="it-IT" sz="1600" dirty="0"/>
              <a:t>utilizzati per l’individuazione degli alberi habitat </a:t>
            </a:r>
            <a:r>
              <a:rPr lang="it-IT" sz="1600" dirty="0" smtClean="0"/>
              <a:t>per </a:t>
            </a:r>
            <a:r>
              <a:rPr lang="it-IT" sz="1600" b="1" i="1" dirty="0" smtClean="0">
                <a:solidFill>
                  <a:srgbClr val="9B512A"/>
                </a:solidFill>
              </a:rPr>
              <a:t>O. eremita </a:t>
            </a:r>
            <a:r>
              <a:rPr lang="it-IT" sz="1600" dirty="0" smtClean="0"/>
              <a:t>sono </a:t>
            </a:r>
            <a:r>
              <a:rPr lang="it-IT" sz="1600" dirty="0"/>
              <a:t>i seguenti:</a:t>
            </a:r>
          </a:p>
          <a:p>
            <a:pPr lvl="0"/>
            <a:r>
              <a:rPr lang="it-IT" sz="1600" dirty="0"/>
              <a:t>diametro della pianta habitat ad altezza petto d’uomo (DBH –</a:t>
            </a:r>
            <a:r>
              <a:rPr lang="it-IT" sz="1600" dirty="0" err="1"/>
              <a:t>Diameter</a:t>
            </a:r>
            <a:r>
              <a:rPr lang="it-IT" sz="1600" dirty="0"/>
              <a:t> </a:t>
            </a:r>
            <a:r>
              <a:rPr lang="it-IT" sz="1600" dirty="0" err="1"/>
              <a:t>at</a:t>
            </a:r>
            <a:r>
              <a:rPr lang="it-IT" sz="1600" dirty="0"/>
              <a:t> </a:t>
            </a:r>
            <a:r>
              <a:rPr lang="it-IT" sz="1600" dirty="0" err="1"/>
              <a:t>Breast</a:t>
            </a:r>
            <a:r>
              <a:rPr lang="it-IT" sz="1600" dirty="0"/>
              <a:t> </a:t>
            </a:r>
            <a:r>
              <a:rPr lang="it-IT" sz="1600" dirty="0" err="1"/>
              <a:t>Height</a:t>
            </a:r>
            <a:r>
              <a:rPr lang="it-IT" sz="1600" dirty="0"/>
              <a:t>); </a:t>
            </a:r>
          </a:p>
          <a:p>
            <a:pPr lvl="0"/>
            <a:r>
              <a:rPr lang="it-IT" sz="1600" dirty="0"/>
              <a:t>altezza da terra della cavità; </a:t>
            </a:r>
          </a:p>
          <a:p>
            <a:pPr lvl="0"/>
            <a:r>
              <a:rPr lang="it-IT" sz="1600" dirty="0"/>
              <a:t>larghezza della cavità;</a:t>
            </a:r>
          </a:p>
          <a:p>
            <a:pPr lvl="0"/>
            <a:r>
              <a:rPr lang="it-IT" sz="1600" dirty="0"/>
              <a:t>quantitativo di terriccio (in litri) presente nella cavità;</a:t>
            </a:r>
          </a:p>
          <a:p>
            <a:pPr lvl="0"/>
            <a:r>
              <a:rPr lang="it-IT" sz="1600" dirty="0"/>
              <a:t>eventuali fattori di disturbo;</a:t>
            </a:r>
          </a:p>
          <a:p>
            <a:pPr lvl="0"/>
            <a:r>
              <a:rPr lang="it-IT" sz="1600" dirty="0"/>
              <a:t>distanza da altre piante della stessa dimensione;</a:t>
            </a:r>
          </a:p>
          <a:p>
            <a:pPr lvl="0"/>
            <a:r>
              <a:rPr lang="it-IT" sz="1600" dirty="0"/>
              <a:t>distanza da altre piante cave.</a:t>
            </a:r>
          </a:p>
          <a:p>
            <a:r>
              <a:rPr lang="it-IT" sz="1600" dirty="0"/>
              <a:t> </a:t>
            </a:r>
            <a:r>
              <a:rPr lang="it-IT" sz="1600" dirty="0" smtClean="0"/>
              <a:t>Per </a:t>
            </a:r>
            <a:r>
              <a:rPr lang="it-IT" sz="1600" b="1" i="1" dirty="0">
                <a:solidFill>
                  <a:srgbClr val="6671B2"/>
                </a:solidFill>
              </a:rPr>
              <a:t>R. alpina</a:t>
            </a:r>
            <a:r>
              <a:rPr lang="it-IT" sz="1600" b="1" dirty="0">
                <a:solidFill>
                  <a:srgbClr val="6671B2"/>
                </a:solidFill>
              </a:rPr>
              <a:t> </a:t>
            </a:r>
            <a:r>
              <a:rPr lang="it-IT" sz="1600" dirty="0" smtClean="0"/>
              <a:t>sono</a:t>
            </a:r>
            <a:r>
              <a:rPr lang="it-IT" sz="1600" dirty="0"/>
              <a:t>: </a:t>
            </a:r>
          </a:p>
          <a:p>
            <a:pPr lvl="0"/>
            <a:r>
              <a:rPr lang="it-IT" sz="1600" dirty="0"/>
              <a:t>presenza e quantificazione delle parti di legno morto della pianta;</a:t>
            </a:r>
          </a:p>
          <a:p>
            <a:pPr lvl="0"/>
            <a:r>
              <a:rPr lang="it-IT" sz="1600" dirty="0"/>
              <a:t>presenza di fruttificazioni fungine; </a:t>
            </a:r>
          </a:p>
          <a:p>
            <a:pPr lvl="0"/>
            <a:r>
              <a:rPr lang="it-IT" sz="1600" dirty="0"/>
              <a:t>se la pianta è morta indicazione della posizione: in piedi, a terra, troncone spezzato:</a:t>
            </a:r>
          </a:p>
          <a:p>
            <a:pPr lvl="0"/>
            <a:r>
              <a:rPr lang="it-IT" sz="1600" dirty="0"/>
              <a:t>distanza tra le piante habitat;</a:t>
            </a:r>
          </a:p>
          <a:p>
            <a:pPr lvl="0"/>
            <a:r>
              <a:rPr lang="it-IT" sz="1600" dirty="0"/>
              <a:t>presenza di cataste di legna; </a:t>
            </a:r>
          </a:p>
          <a:p>
            <a:pPr lvl="0"/>
            <a:r>
              <a:rPr lang="it-IT" sz="1600" dirty="0"/>
              <a:t>presenza o assenza sul tronco di fori di sfarfallamento;</a:t>
            </a:r>
          </a:p>
          <a:p>
            <a:pPr lvl="0"/>
            <a:r>
              <a:rPr lang="it-IT" sz="1600" dirty="0"/>
              <a:t>presenza gallerie larvali con rosura e celle di </a:t>
            </a:r>
            <a:r>
              <a:rPr lang="it-IT" sz="1600" dirty="0" err="1"/>
              <a:t>impupamento</a:t>
            </a:r>
            <a:r>
              <a:rPr lang="it-IT" sz="1600" dirty="0"/>
              <a:t>; </a:t>
            </a:r>
          </a:p>
        </p:txBody>
      </p:sp>
      <p:pic>
        <p:nvPicPr>
          <p:cNvPr id="4" name="Immagin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20272" y="1951464"/>
            <a:ext cx="2040534" cy="2720712"/>
          </a:xfrm>
          <a:prstGeom prst="rect">
            <a:avLst/>
          </a:prstGeom>
        </p:spPr>
      </p:pic>
    </p:spTree>
    <p:extLst>
      <p:ext uri="{BB962C8B-B14F-4D97-AF65-F5344CB8AC3E}">
        <p14:creationId xmlns:p14="http://schemas.microsoft.com/office/powerpoint/2010/main" val="70858543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920" y="0"/>
            <a:ext cx="9143080" cy="972353"/>
          </a:xfrm>
          <a:prstGeom prst="rect">
            <a:avLst/>
          </a:prstGeom>
          <a:noFill/>
          <a:ln w="9525">
            <a:noFill/>
            <a:miter lim="800000"/>
            <a:headEnd/>
            <a:tailEnd/>
          </a:ln>
        </p:spPr>
        <p:txBody>
          <a:bodyPr anchor="ctr"/>
          <a:lstStyle/>
          <a:p>
            <a:pPr>
              <a:lnSpc>
                <a:spcPct val="90000"/>
              </a:lnSpc>
            </a:pPr>
            <a:r>
              <a:rPr lang="it-IT" i="1" dirty="0" err="1" smtClean="0">
                <a:solidFill>
                  <a:srgbClr val="9B512A"/>
                </a:solidFill>
              </a:rPr>
              <a:t>Osmoderma</a:t>
            </a:r>
            <a:r>
              <a:rPr lang="it-IT" i="1" dirty="0" smtClean="0">
                <a:solidFill>
                  <a:srgbClr val="9B512A"/>
                </a:solidFill>
              </a:rPr>
              <a:t> </a:t>
            </a:r>
            <a:r>
              <a:rPr lang="it-IT" i="1" dirty="0">
                <a:solidFill>
                  <a:srgbClr val="9B512A"/>
                </a:solidFill>
              </a:rPr>
              <a:t>eremita </a:t>
            </a:r>
            <a:r>
              <a:rPr lang="it-IT" i="1" dirty="0" smtClean="0">
                <a:solidFill>
                  <a:schemeClr val="accent1">
                    <a:lumMod val="75000"/>
                  </a:schemeClr>
                </a:solidFill>
              </a:rPr>
              <a:t>– stazioni monitoraggio (n</a:t>
            </a:r>
            <a:r>
              <a:rPr lang="it-IT" i="1" dirty="0" smtClean="0">
                <a:solidFill>
                  <a:schemeClr val="accent1">
                    <a:lumMod val="75000"/>
                  </a:schemeClr>
                </a:solidFill>
              </a:rPr>
              <a:t>. 34 Natura 2000 </a:t>
            </a:r>
            <a:r>
              <a:rPr lang="it-IT" i="1" dirty="0" err="1" smtClean="0">
                <a:solidFill>
                  <a:schemeClr val="accent1">
                    <a:lumMod val="75000"/>
                  </a:schemeClr>
                </a:solidFill>
              </a:rPr>
              <a:t>sites</a:t>
            </a:r>
            <a:r>
              <a:rPr lang="it-IT" i="1" dirty="0" smtClean="0">
                <a:solidFill>
                  <a:schemeClr val="accent1">
                    <a:lumMod val="75000"/>
                  </a:schemeClr>
                </a:solidFill>
              </a:rPr>
              <a:t>)</a:t>
            </a:r>
            <a:endParaRPr lang="it-IT" i="1" dirty="0">
              <a:solidFill>
                <a:schemeClr val="accent1">
                  <a:lumMod val="75000"/>
                </a:schemeClr>
              </a:solidFill>
            </a:endParaRPr>
          </a:p>
          <a:p>
            <a:pPr>
              <a:lnSpc>
                <a:spcPct val="90000"/>
              </a:lnSpc>
            </a:pPr>
            <a:r>
              <a:rPr lang="it-IT" b="1" dirty="0">
                <a:solidFill>
                  <a:srgbClr val="6671B2"/>
                </a:solidFill>
              </a:rPr>
              <a:t> </a:t>
            </a: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2" y="1188383"/>
            <a:ext cx="7258110" cy="5136284"/>
          </a:xfrm>
          <a:prstGeom prst="rect">
            <a:avLst/>
          </a:prstGeom>
        </p:spPr>
      </p:pic>
    </p:spTree>
    <p:extLst>
      <p:ext uri="{BB962C8B-B14F-4D97-AF65-F5344CB8AC3E}">
        <p14:creationId xmlns:p14="http://schemas.microsoft.com/office/powerpoint/2010/main" val="411443779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3" y="1188383"/>
            <a:ext cx="7258109" cy="5136283"/>
          </a:xfrm>
          <a:prstGeom prst="rect">
            <a:avLst/>
          </a:prstGeom>
        </p:spPr>
      </p:pic>
      <p:sp>
        <p:nvSpPr>
          <p:cNvPr id="6" name="Titolo 1">
            <a:extLst>
              <a:ext uri="{FF2B5EF4-FFF2-40B4-BE49-F238E27FC236}">
                <a16:creationId xmlns="" xmlns:a16="http://schemas.microsoft.com/office/drawing/2014/main" id="{0478F835-9608-41BD-A5FA-609E2B94E4CA}"/>
              </a:ext>
            </a:extLst>
          </p:cNvPr>
          <p:cNvSpPr>
            <a:spLocks/>
          </p:cNvSpPr>
          <p:nvPr/>
        </p:nvSpPr>
        <p:spPr bwMode="auto">
          <a:xfrm>
            <a:off x="920" y="0"/>
            <a:ext cx="9143080" cy="972353"/>
          </a:xfrm>
          <a:prstGeom prst="rect">
            <a:avLst/>
          </a:prstGeom>
          <a:noFill/>
          <a:ln w="9525">
            <a:noFill/>
            <a:miter lim="800000"/>
            <a:headEnd/>
            <a:tailEnd/>
          </a:ln>
        </p:spPr>
        <p:txBody>
          <a:bodyPr anchor="ctr"/>
          <a:lstStyle/>
          <a:p>
            <a:pPr>
              <a:lnSpc>
                <a:spcPct val="90000"/>
              </a:lnSpc>
            </a:pPr>
            <a:r>
              <a:rPr lang="it-IT" i="1" dirty="0" err="1" smtClean="0">
                <a:solidFill>
                  <a:srgbClr val="9B512A"/>
                </a:solidFill>
              </a:rPr>
              <a:t>Osmoderma</a:t>
            </a:r>
            <a:r>
              <a:rPr lang="it-IT" i="1" dirty="0" smtClean="0">
                <a:solidFill>
                  <a:srgbClr val="9B512A"/>
                </a:solidFill>
              </a:rPr>
              <a:t> </a:t>
            </a:r>
            <a:r>
              <a:rPr lang="it-IT" i="1" dirty="0">
                <a:solidFill>
                  <a:srgbClr val="9B512A"/>
                </a:solidFill>
              </a:rPr>
              <a:t>eremita </a:t>
            </a:r>
            <a:r>
              <a:rPr lang="it-IT" i="1" dirty="0" smtClean="0">
                <a:solidFill>
                  <a:schemeClr val="accent1">
                    <a:lumMod val="75000"/>
                  </a:schemeClr>
                </a:solidFill>
              </a:rPr>
              <a:t>– stazioni  presenza</a:t>
            </a:r>
            <a:endParaRPr lang="it-IT" i="1" dirty="0">
              <a:solidFill>
                <a:schemeClr val="accent1">
                  <a:lumMod val="75000"/>
                </a:schemeClr>
              </a:solidFill>
            </a:endParaRPr>
          </a:p>
          <a:p>
            <a:pPr>
              <a:lnSpc>
                <a:spcPct val="90000"/>
              </a:lnSpc>
            </a:pPr>
            <a:r>
              <a:rPr lang="it-IT" b="1" dirty="0">
                <a:solidFill>
                  <a:srgbClr val="6671B2"/>
                </a:solidFill>
              </a:rPr>
              <a:t> </a:t>
            </a:r>
          </a:p>
        </p:txBody>
      </p:sp>
    </p:spTree>
    <p:extLst>
      <p:ext uri="{BB962C8B-B14F-4D97-AF65-F5344CB8AC3E}">
        <p14:creationId xmlns:p14="http://schemas.microsoft.com/office/powerpoint/2010/main" val="98945434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23372" y="3463"/>
            <a:ext cx="7672781" cy="844199"/>
          </a:xfrm>
          <a:prstGeom prst="rect">
            <a:avLst/>
          </a:prstGeom>
          <a:noFill/>
          <a:ln w="9525">
            <a:noFill/>
            <a:miter lim="800000"/>
            <a:headEnd/>
            <a:tailEnd/>
          </a:ln>
        </p:spPr>
        <p:txBody>
          <a:bodyPr anchor="ctr"/>
          <a:lstStyle/>
          <a:p>
            <a:pPr>
              <a:lnSpc>
                <a:spcPct val="90000"/>
              </a:lnSpc>
            </a:pPr>
            <a:r>
              <a:rPr lang="it-IT" i="1" dirty="0" err="1" smtClean="0">
                <a:solidFill>
                  <a:srgbClr val="9B512A"/>
                </a:solidFill>
              </a:rPr>
              <a:t>Osmoderma</a:t>
            </a:r>
            <a:r>
              <a:rPr lang="it-IT" i="1" dirty="0" smtClean="0">
                <a:solidFill>
                  <a:srgbClr val="9B512A"/>
                </a:solidFill>
              </a:rPr>
              <a:t> </a:t>
            </a:r>
            <a:r>
              <a:rPr lang="it-IT" i="1" dirty="0">
                <a:solidFill>
                  <a:srgbClr val="9B512A"/>
                </a:solidFill>
              </a:rPr>
              <a:t>eremita </a:t>
            </a:r>
            <a:r>
              <a:rPr lang="it-IT" i="1" dirty="0">
                <a:solidFill>
                  <a:schemeClr val="accent1">
                    <a:lumMod val="75000"/>
                  </a:schemeClr>
                </a:solidFill>
              </a:rPr>
              <a:t>– </a:t>
            </a:r>
            <a:r>
              <a:rPr lang="it-IT" i="1" dirty="0" smtClean="0">
                <a:solidFill>
                  <a:schemeClr val="accent1">
                    <a:lumMod val="75000"/>
                  </a:schemeClr>
                </a:solidFill>
              </a:rPr>
              <a:t>alberi con </a:t>
            </a:r>
            <a:r>
              <a:rPr lang="it-IT" i="1" dirty="0" smtClean="0">
                <a:solidFill>
                  <a:schemeClr val="accent1">
                    <a:lumMod val="75000"/>
                  </a:schemeClr>
                </a:solidFill>
              </a:rPr>
              <a:t>idoneità alta</a:t>
            </a:r>
            <a:endParaRPr lang="it-IT" b="1" dirty="0">
              <a:solidFill>
                <a:srgbClr val="6671B2"/>
              </a:solidFill>
            </a:endParaRP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063" y="1188489"/>
            <a:ext cx="7257808" cy="5136070"/>
          </a:xfrm>
          <a:prstGeom prst="rect">
            <a:avLst/>
          </a:prstGeom>
        </p:spPr>
      </p:pic>
      <p:pic>
        <p:nvPicPr>
          <p:cNvPr id="6"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1980" y="1255663"/>
            <a:ext cx="6210300" cy="11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850751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920" y="0"/>
            <a:ext cx="7672781" cy="844199"/>
          </a:xfrm>
          <a:prstGeom prst="rect">
            <a:avLst/>
          </a:prstGeom>
          <a:noFill/>
          <a:ln w="9525">
            <a:noFill/>
            <a:miter lim="800000"/>
            <a:headEnd/>
            <a:tailEnd/>
          </a:ln>
        </p:spPr>
        <p:txBody>
          <a:bodyPr anchor="ctr"/>
          <a:lstStyle/>
          <a:p>
            <a:pPr>
              <a:lnSpc>
                <a:spcPct val="90000"/>
              </a:lnSpc>
            </a:pPr>
            <a:r>
              <a:rPr lang="it-IT" i="1" dirty="0" err="1" smtClean="0">
                <a:solidFill>
                  <a:srgbClr val="9B512A"/>
                </a:solidFill>
              </a:rPr>
              <a:t>Osmoderma</a:t>
            </a:r>
            <a:r>
              <a:rPr lang="it-IT" i="1" dirty="0" smtClean="0">
                <a:solidFill>
                  <a:srgbClr val="9B512A"/>
                </a:solidFill>
              </a:rPr>
              <a:t> </a:t>
            </a:r>
            <a:r>
              <a:rPr lang="it-IT" i="1" dirty="0">
                <a:solidFill>
                  <a:srgbClr val="9B512A"/>
                </a:solidFill>
              </a:rPr>
              <a:t>eremita </a:t>
            </a:r>
            <a:r>
              <a:rPr lang="it-IT" i="1" dirty="0">
                <a:solidFill>
                  <a:schemeClr val="accent1">
                    <a:lumMod val="75000"/>
                  </a:schemeClr>
                </a:solidFill>
              </a:rPr>
              <a:t>– </a:t>
            </a:r>
            <a:r>
              <a:rPr lang="it-IT" i="1" dirty="0" smtClean="0">
                <a:solidFill>
                  <a:schemeClr val="accent1">
                    <a:lumMod val="75000"/>
                  </a:schemeClr>
                </a:solidFill>
              </a:rPr>
              <a:t>alberi con </a:t>
            </a:r>
            <a:r>
              <a:rPr lang="it-IT" i="1" dirty="0" smtClean="0">
                <a:solidFill>
                  <a:schemeClr val="accent1">
                    <a:lumMod val="75000"/>
                  </a:schemeClr>
                </a:solidFill>
              </a:rPr>
              <a:t>idoneità media</a:t>
            </a:r>
            <a:endParaRPr lang="it-IT" b="1" dirty="0">
              <a:solidFill>
                <a:srgbClr val="6671B2"/>
              </a:solidFill>
            </a:endParaRP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063" y="1188489"/>
            <a:ext cx="7257808" cy="5136069"/>
          </a:xfrm>
          <a:prstGeom prst="rect">
            <a:avLst/>
          </a:prstGeom>
        </p:spPr>
      </p:pic>
      <p:pic>
        <p:nvPicPr>
          <p:cNvPr id="6"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1980" y="1255663"/>
            <a:ext cx="6210300" cy="11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016146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920" y="-27384"/>
            <a:ext cx="7672781" cy="844199"/>
          </a:xfrm>
          <a:prstGeom prst="rect">
            <a:avLst/>
          </a:prstGeom>
          <a:noFill/>
          <a:ln w="9525">
            <a:noFill/>
            <a:miter lim="800000"/>
            <a:headEnd/>
            <a:tailEnd/>
          </a:ln>
        </p:spPr>
        <p:txBody>
          <a:bodyPr anchor="ctr"/>
          <a:lstStyle/>
          <a:p>
            <a:pPr>
              <a:lnSpc>
                <a:spcPct val="90000"/>
              </a:lnSpc>
            </a:pPr>
            <a:r>
              <a:rPr lang="it-IT" sz="2000" i="1" dirty="0" smtClean="0">
                <a:solidFill>
                  <a:srgbClr val="6671B2"/>
                </a:solidFill>
              </a:rPr>
              <a:t>Rosalia </a:t>
            </a:r>
            <a:r>
              <a:rPr lang="it-IT" sz="2000" i="1" dirty="0">
                <a:solidFill>
                  <a:srgbClr val="6671B2"/>
                </a:solidFill>
              </a:rPr>
              <a:t>alpina </a:t>
            </a:r>
            <a:r>
              <a:rPr lang="it-IT" sz="2000" i="1" dirty="0" smtClean="0">
                <a:solidFill>
                  <a:schemeClr val="accent1">
                    <a:lumMod val="75000"/>
                  </a:schemeClr>
                </a:solidFill>
              </a:rPr>
              <a:t>– stazioni di monitoraggio (N</a:t>
            </a:r>
            <a:r>
              <a:rPr lang="it-IT" sz="2000" i="1" dirty="0" smtClean="0">
                <a:solidFill>
                  <a:schemeClr val="accent1">
                    <a:lumMod val="75000"/>
                  </a:schemeClr>
                </a:solidFill>
              </a:rPr>
              <a:t>. 12 natura 2000 </a:t>
            </a:r>
            <a:r>
              <a:rPr lang="it-IT" sz="2000" i="1" dirty="0" err="1" smtClean="0">
                <a:solidFill>
                  <a:schemeClr val="accent1">
                    <a:lumMod val="75000"/>
                  </a:schemeClr>
                </a:solidFill>
              </a:rPr>
              <a:t>sites</a:t>
            </a:r>
            <a:r>
              <a:rPr lang="it-IT" sz="2000" i="1" dirty="0" smtClean="0">
                <a:solidFill>
                  <a:schemeClr val="accent1">
                    <a:lumMod val="75000"/>
                  </a:schemeClr>
                </a:solidFill>
              </a:rPr>
              <a:t>)</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3" y="1188383"/>
            <a:ext cx="7258109" cy="5136283"/>
          </a:xfrm>
          <a:prstGeom prst="rect">
            <a:avLst/>
          </a:prstGeom>
        </p:spPr>
      </p:pic>
    </p:spTree>
    <p:extLst>
      <p:ext uri="{BB962C8B-B14F-4D97-AF65-F5344CB8AC3E}">
        <p14:creationId xmlns:p14="http://schemas.microsoft.com/office/powerpoint/2010/main" val="180360157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
        <p:nvSpPr>
          <p:cNvPr id="11" name="Titolo 1">
            <a:extLst>
              <a:ext uri="{FF2B5EF4-FFF2-40B4-BE49-F238E27FC236}">
                <a16:creationId xmlns:a16="http://schemas.microsoft.com/office/drawing/2014/main" xmlns="" id="{0478F835-9608-41BD-A5FA-609E2B94E4CA}"/>
              </a:ext>
            </a:extLst>
          </p:cNvPr>
          <p:cNvSpPr>
            <a:spLocks/>
          </p:cNvSpPr>
          <p:nvPr/>
        </p:nvSpPr>
        <p:spPr bwMode="auto">
          <a:xfrm>
            <a:off x="920" y="-27384"/>
            <a:ext cx="7672781" cy="844199"/>
          </a:xfrm>
          <a:prstGeom prst="rect">
            <a:avLst/>
          </a:prstGeom>
          <a:noFill/>
          <a:ln w="9525">
            <a:noFill/>
            <a:miter lim="800000"/>
            <a:headEnd/>
            <a:tailEnd/>
          </a:ln>
        </p:spPr>
        <p:txBody>
          <a:bodyPr anchor="ctr"/>
          <a:lstStyle/>
          <a:p>
            <a:pPr>
              <a:lnSpc>
                <a:spcPct val="90000"/>
              </a:lnSpc>
            </a:pPr>
            <a:r>
              <a:rPr lang="it-IT" sz="2000" i="1" dirty="0" smtClean="0">
                <a:solidFill>
                  <a:srgbClr val="6671B2"/>
                </a:solidFill>
              </a:rPr>
              <a:t>Rosalia </a:t>
            </a:r>
            <a:r>
              <a:rPr lang="it-IT" sz="2000" i="1" dirty="0">
                <a:solidFill>
                  <a:srgbClr val="6671B2"/>
                </a:solidFill>
              </a:rPr>
              <a:t>alpina </a:t>
            </a:r>
            <a:r>
              <a:rPr lang="it-IT" sz="2000" i="1" dirty="0">
                <a:solidFill>
                  <a:schemeClr val="accent1">
                    <a:lumMod val="75000"/>
                  </a:schemeClr>
                </a:solidFill>
              </a:rPr>
              <a:t>– </a:t>
            </a:r>
            <a:r>
              <a:rPr lang="it-IT" sz="2000" i="1" dirty="0" smtClean="0">
                <a:solidFill>
                  <a:schemeClr val="accent1">
                    <a:lumMod val="75000"/>
                  </a:schemeClr>
                </a:solidFill>
              </a:rPr>
              <a:t>stazioni di presenza</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a16="http://schemas.microsoft.com/office/drawing/2014/main" xmlns=""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4" y="1188383"/>
            <a:ext cx="7258107" cy="5136282"/>
          </a:xfrm>
          <a:prstGeom prst="rect">
            <a:avLst/>
          </a:prstGeom>
        </p:spPr>
      </p:pic>
    </p:spTree>
    <p:extLst>
      <p:ext uri="{BB962C8B-B14F-4D97-AF65-F5344CB8AC3E}">
        <p14:creationId xmlns:p14="http://schemas.microsoft.com/office/powerpoint/2010/main" val="54656703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5" name="Rettangolo 4"/>
          <p:cNvSpPr/>
          <p:nvPr/>
        </p:nvSpPr>
        <p:spPr>
          <a:xfrm>
            <a:off x="140018" y="0"/>
            <a:ext cx="5395129" cy="2108269"/>
          </a:xfrm>
          <a:prstGeom prst="rect">
            <a:avLst/>
          </a:prstGeom>
        </p:spPr>
        <p:txBody>
          <a:bodyPr wrap="square">
            <a:spAutoFit/>
          </a:bodyPr>
          <a:lstStyle/>
          <a:p>
            <a:r>
              <a:rPr lang="it-IT" sz="4000" b="1" dirty="0">
                <a:solidFill>
                  <a:srgbClr val="6671B2"/>
                </a:solidFill>
              </a:rPr>
              <a:t> </a:t>
            </a:r>
            <a:r>
              <a:rPr lang="it-IT" sz="3500" b="1" dirty="0">
                <a:solidFill>
                  <a:srgbClr val="6671B2"/>
                </a:solidFill>
                <a:latin typeface="+mj-lt"/>
              </a:rPr>
              <a:t>IL PROGETTO LIFE EREMITA</a:t>
            </a:r>
          </a:p>
          <a:p>
            <a:r>
              <a:rPr lang="it-IT" sz="2600" dirty="0">
                <a:solidFill>
                  <a:srgbClr val="FFC000"/>
                </a:solidFill>
                <a:latin typeface="+mj-lt"/>
              </a:rPr>
              <a:t>     LIFE14 NAT/IT/000209 EREMITA</a:t>
            </a:r>
            <a:endParaRPr lang="it-IT" sz="2600" b="1" dirty="0">
              <a:solidFill>
                <a:srgbClr val="FFC000"/>
              </a:solidFill>
              <a:latin typeface="+mj-lt"/>
            </a:endParaRPr>
          </a:p>
          <a:p>
            <a:pPr algn="ctr"/>
            <a:r>
              <a:rPr lang="it-IT" sz="2000" b="1" i="1" dirty="0">
                <a:solidFill>
                  <a:srgbClr val="6671B2"/>
                </a:solidFill>
                <a:latin typeface="+mj-lt"/>
              </a:rPr>
              <a:t>Azioni coordinate per la conservazione di popolazioni isolate di insetti forestali e acquatici</a:t>
            </a:r>
          </a:p>
          <a:p>
            <a:pPr algn="ctr"/>
            <a:endParaRPr lang="it-IT" sz="2500" dirty="0">
              <a:latin typeface="+mj-lt"/>
            </a:endParaRPr>
          </a:p>
        </p:txBody>
      </p:sp>
      <p:pic>
        <p:nvPicPr>
          <p:cNvPr id="6" name="Picture 2" descr="\\i2000014139\EREMITA\Immagini\Specie\autore PNFC\rosalia - Francesco lemma.jpg"/>
          <p:cNvPicPr>
            <a:picLocks noChangeAspect="1" noChangeArrowheads="1"/>
          </p:cNvPicPr>
          <p:nvPr/>
        </p:nvPicPr>
        <p:blipFill rotWithShape="1">
          <a:blip r:embed="rId2">
            <a:extLst>
              <a:ext uri="{28A0092B-C50C-407E-A947-70E740481C1C}">
                <a14:useLocalDpi xmlns:a14="http://schemas.microsoft.com/office/drawing/2010/main" val="0"/>
              </a:ext>
            </a:extLst>
          </a:blip>
          <a:srcRect l="12650"/>
          <a:stretch/>
        </p:blipFill>
        <p:spPr bwMode="auto">
          <a:xfrm>
            <a:off x="140018" y="2339880"/>
            <a:ext cx="4340062" cy="32489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7" name="Rettangolo 6"/>
          <p:cNvSpPr/>
          <p:nvPr/>
        </p:nvSpPr>
        <p:spPr>
          <a:xfrm>
            <a:off x="4788024" y="2357194"/>
            <a:ext cx="4248058" cy="3231654"/>
          </a:xfrm>
          <a:prstGeom prst="rect">
            <a:avLst/>
          </a:prstGeom>
          <a:solidFill>
            <a:srgbClr val="EEC216"/>
          </a:solidFill>
        </p:spPr>
        <p:txBody>
          <a:bodyPr wrap="square">
            <a:spAutoFit/>
          </a:bodyPr>
          <a:lstStyle/>
          <a:p>
            <a:endParaRPr lang="it-IT" sz="1400" b="1" dirty="0">
              <a:solidFill>
                <a:srgbClr val="6671B2"/>
              </a:solidFill>
              <a:latin typeface="+mj-lt"/>
            </a:endParaRPr>
          </a:p>
          <a:p>
            <a:r>
              <a:rPr lang="it-IT" sz="2200" b="1" dirty="0">
                <a:solidFill>
                  <a:srgbClr val="6671B2"/>
                </a:solidFill>
                <a:latin typeface="+mj-lt"/>
              </a:rPr>
              <a:t>Data di inizio</a:t>
            </a:r>
            <a:r>
              <a:rPr lang="it-IT" sz="2200" dirty="0">
                <a:solidFill>
                  <a:srgbClr val="6671B2"/>
                </a:solidFill>
                <a:latin typeface="+mj-lt"/>
              </a:rPr>
              <a:t>: 1° gennaio 2016</a:t>
            </a:r>
          </a:p>
          <a:p>
            <a:r>
              <a:rPr lang="it-IT" sz="2200" b="1" dirty="0">
                <a:solidFill>
                  <a:srgbClr val="6671B2"/>
                </a:solidFill>
                <a:latin typeface="+mj-lt"/>
              </a:rPr>
              <a:t>Durata</a:t>
            </a:r>
            <a:r>
              <a:rPr lang="it-IT" sz="2200" dirty="0">
                <a:solidFill>
                  <a:srgbClr val="6671B2"/>
                </a:solidFill>
                <a:latin typeface="+mj-lt"/>
              </a:rPr>
              <a:t>: 5 anni</a:t>
            </a:r>
          </a:p>
          <a:p>
            <a:r>
              <a:rPr lang="it-IT" sz="2200" b="1" dirty="0" smtClean="0">
                <a:solidFill>
                  <a:srgbClr val="6671B2"/>
                </a:solidFill>
                <a:latin typeface="+mj-lt"/>
              </a:rPr>
              <a:t>Beneficiario coordinatore</a:t>
            </a:r>
            <a:r>
              <a:rPr lang="it-IT" sz="2200" dirty="0">
                <a:solidFill>
                  <a:srgbClr val="6671B2"/>
                </a:solidFill>
                <a:latin typeface="+mj-lt"/>
              </a:rPr>
              <a:t>: Regione Emilia-Romagna</a:t>
            </a:r>
          </a:p>
          <a:p>
            <a:r>
              <a:rPr lang="it-IT" sz="2200" b="1" dirty="0" smtClean="0">
                <a:solidFill>
                  <a:srgbClr val="6671B2"/>
                </a:solidFill>
                <a:latin typeface="+mj-lt"/>
              </a:rPr>
              <a:t>Beneficiari associati </a:t>
            </a:r>
            <a:r>
              <a:rPr lang="it-IT" sz="2200" dirty="0" smtClean="0">
                <a:solidFill>
                  <a:srgbClr val="6671B2"/>
                </a:solidFill>
                <a:latin typeface="+mj-lt"/>
              </a:rPr>
              <a:t>: </a:t>
            </a:r>
            <a:r>
              <a:rPr lang="it-IT" sz="2200" dirty="0">
                <a:solidFill>
                  <a:srgbClr val="6671B2"/>
                </a:solidFill>
                <a:latin typeface="+mj-lt"/>
              </a:rPr>
              <a:t>2 parchi nazionali e 4 enti di gestione per i parchi e la biodiversità</a:t>
            </a:r>
          </a:p>
          <a:p>
            <a:r>
              <a:rPr lang="it-IT" sz="2200" b="1" dirty="0">
                <a:solidFill>
                  <a:srgbClr val="6671B2"/>
                </a:solidFill>
                <a:latin typeface="+mj-lt"/>
              </a:rPr>
              <a:t>Budget</a:t>
            </a:r>
            <a:r>
              <a:rPr lang="it-IT" sz="2200" dirty="0">
                <a:solidFill>
                  <a:srgbClr val="6671B2"/>
                </a:solidFill>
                <a:latin typeface="+mj-lt"/>
              </a:rPr>
              <a:t>: 2.126.987 euro</a:t>
            </a:r>
          </a:p>
          <a:p>
            <a:endParaRPr lang="it-IT" sz="1400" dirty="0">
              <a:solidFill>
                <a:srgbClr val="6671B2"/>
              </a:solidFill>
              <a:latin typeface="+mj-lt"/>
            </a:endParaRPr>
          </a:p>
        </p:txBody>
      </p:sp>
    </p:spTree>
    <p:extLst>
      <p:ext uri="{BB962C8B-B14F-4D97-AF65-F5344CB8AC3E}">
        <p14:creationId xmlns:p14="http://schemas.microsoft.com/office/powerpoint/2010/main" val="417121554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pic>
        <p:nvPicPr>
          <p:cNvPr id="15" name="Immagine 14">
            <a:extLst>
              <a:ext uri="{FF2B5EF4-FFF2-40B4-BE49-F238E27FC236}">
                <a16:creationId xmlns:a16="http://schemas.microsoft.com/office/drawing/2014/main" xmlns=""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4" y="1188383"/>
            <a:ext cx="7258107" cy="5136281"/>
          </a:xfrm>
          <a:prstGeom prst="rect">
            <a:avLst/>
          </a:prstGeom>
        </p:spPr>
      </p:pic>
      <p:sp>
        <p:nvSpPr>
          <p:cNvPr id="5" name="Titolo 1">
            <a:extLst>
              <a:ext uri="{FF2B5EF4-FFF2-40B4-BE49-F238E27FC236}">
                <a16:creationId xmlns:a16="http://schemas.microsoft.com/office/drawing/2014/main" xmlns="" id="{0478F835-9608-41BD-A5FA-609E2B94E4CA}"/>
              </a:ext>
            </a:extLst>
          </p:cNvPr>
          <p:cNvSpPr>
            <a:spLocks/>
          </p:cNvSpPr>
          <p:nvPr/>
        </p:nvSpPr>
        <p:spPr bwMode="auto">
          <a:xfrm>
            <a:off x="0" y="1"/>
            <a:ext cx="7672781" cy="692696"/>
          </a:xfrm>
          <a:prstGeom prst="rect">
            <a:avLst/>
          </a:prstGeom>
          <a:noFill/>
          <a:ln w="9525">
            <a:noFill/>
            <a:miter lim="800000"/>
            <a:headEnd/>
            <a:tailEnd/>
          </a:ln>
        </p:spPr>
        <p:txBody>
          <a:bodyPr anchor="ctr"/>
          <a:lstStyle/>
          <a:p>
            <a:pPr>
              <a:lnSpc>
                <a:spcPct val="90000"/>
              </a:lnSpc>
            </a:pPr>
            <a:r>
              <a:rPr lang="it-IT" sz="2000" i="1" dirty="0" smtClean="0">
                <a:solidFill>
                  <a:srgbClr val="6671B2"/>
                </a:solidFill>
              </a:rPr>
              <a:t>Rosalia </a:t>
            </a:r>
            <a:r>
              <a:rPr lang="it-IT" sz="2000" i="1" dirty="0" smtClean="0">
                <a:solidFill>
                  <a:srgbClr val="6671B2"/>
                </a:solidFill>
              </a:rPr>
              <a:t>alpina </a:t>
            </a:r>
            <a:r>
              <a:rPr lang="it-IT" sz="2000" i="1" dirty="0">
                <a:solidFill>
                  <a:schemeClr val="accent1">
                    <a:lumMod val="75000"/>
                  </a:schemeClr>
                </a:solidFill>
              </a:rPr>
              <a:t>– </a:t>
            </a:r>
            <a:r>
              <a:rPr lang="it-IT" sz="2000" i="1" dirty="0" smtClean="0">
                <a:solidFill>
                  <a:schemeClr val="accent1">
                    <a:lumMod val="75000"/>
                  </a:schemeClr>
                </a:solidFill>
              </a:rPr>
              <a:t>alberi </a:t>
            </a:r>
            <a:r>
              <a:rPr lang="it-IT" sz="2000" i="1" dirty="0">
                <a:solidFill>
                  <a:schemeClr val="accent1">
                    <a:lumMod val="75000"/>
                  </a:schemeClr>
                </a:solidFill>
              </a:rPr>
              <a:t>con idoneità </a:t>
            </a:r>
            <a:r>
              <a:rPr lang="it-IT" sz="2000" i="1" dirty="0" smtClean="0">
                <a:solidFill>
                  <a:schemeClr val="accent1">
                    <a:lumMod val="75000"/>
                  </a:schemeClr>
                </a:solidFill>
              </a:rPr>
              <a:t>alta</a:t>
            </a:r>
            <a:endParaRPr lang="it-IT" sz="2400" b="1" dirty="0">
              <a:solidFill>
                <a:srgbClr val="6671B2"/>
              </a:solidFill>
              <a:latin typeface="Calibri" pitchFamily="34" charset="0"/>
            </a:endParaRPr>
          </a:p>
        </p:txBody>
      </p:sp>
      <p:pic>
        <p:nvPicPr>
          <p:cNvPr id="9217"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914" y="1188383"/>
            <a:ext cx="6299200" cy="11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207096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pic>
        <p:nvPicPr>
          <p:cNvPr id="15" name="Immagine 14">
            <a:extLst>
              <a:ext uri="{FF2B5EF4-FFF2-40B4-BE49-F238E27FC236}">
                <a16:creationId xmlns:a16="http://schemas.microsoft.com/office/drawing/2014/main" xmlns=""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4" y="1173039"/>
            <a:ext cx="7258107" cy="5136281"/>
          </a:xfrm>
          <a:prstGeom prst="rect">
            <a:avLst/>
          </a:prstGeom>
        </p:spPr>
      </p:pic>
      <p:sp>
        <p:nvSpPr>
          <p:cNvPr id="5" name="Titolo 1">
            <a:extLst>
              <a:ext uri="{FF2B5EF4-FFF2-40B4-BE49-F238E27FC236}">
                <a16:creationId xmlns:a16="http://schemas.microsoft.com/office/drawing/2014/main" xmlns="" id="{0478F835-9608-41BD-A5FA-609E2B94E4CA}"/>
              </a:ext>
            </a:extLst>
          </p:cNvPr>
          <p:cNvSpPr>
            <a:spLocks/>
          </p:cNvSpPr>
          <p:nvPr/>
        </p:nvSpPr>
        <p:spPr bwMode="auto">
          <a:xfrm>
            <a:off x="0" y="1"/>
            <a:ext cx="7672781" cy="764704"/>
          </a:xfrm>
          <a:prstGeom prst="rect">
            <a:avLst/>
          </a:prstGeom>
          <a:noFill/>
          <a:ln w="9525">
            <a:noFill/>
            <a:miter lim="800000"/>
            <a:headEnd/>
            <a:tailEnd/>
          </a:ln>
        </p:spPr>
        <p:txBody>
          <a:bodyPr anchor="ctr"/>
          <a:lstStyle/>
          <a:p>
            <a:pPr>
              <a:lnSpc>
                <a:spcPct val="90000"/>
              </a:lnSpc>
            </a:pPr>
            <a:r>
              <a:rPr lang="it-IT" sz="2000" i="1" dirty="0" smtClean="0">
                <a:solidFill>
                  <a:srgbClr val="6671B2"/>
                </a:solidFill>
              </a:rPr>
              <a:t>Rosalia </a:t>
            </a:r>
            <a:r>
              <a:rPr lang="it-IT" sz="2000" i="1" dirty="0" smtClean="0">
                <a:solidFill>
                  <a:srgbClr val="6671B2"/>
                </a:solidFill>
              </a:rPr>
              <a:t>alpina </a:t>
            </a:r>
            <a:r>
              <a:rPr lang="it-IT" sz="2000" i="1" dirty="0">
                <a:solidFill>
                  <a:schemeClr val="accent1">
                    <a:lumMod val="75000"/>
                  </a:schemeClr>
                </a:solidFill>
              </a:rPr>
              <a:t>– </a:t>
            </a:r>
            <a:r>
              <a:rPr lang="it-IT" sz="2000" i="1" dirty="0" smtClean="0">
                <a:solidFill>
                  <a:schemeClr val="accent1">
                    <a:lumMod val="75000"/>
                  </a:schemeClr>
                </a:solidFill>
              </a:rPr>
              <a:t>alberi </a:t>
            </a:r>
            <a:r>
              <a:rPr lang="it-IT" sz="2000" i="1" dirty="0">
                <a:solidFill>
                  <a:schemeClr val="accent1">
                    <a:lumMod val="75000"/>
                  </a:schemeClr>
                </a:solidFill>
              </a:rPr>
              <a:t>con idoneità media</a:t>
            </a:r>
            <a:endParaRPr lang="it-IT" sz="2400" b="1" dirty="0">
              <a:solidFill>
                <a:srgbClr val="6671B2"/>
              </a:solidFill>
              <a:latin typeface="Calibri" pitchFamily="34" charset="0"/>
            </a:endParaRPr>
          </a:p>
        </p:txBody>
      </p:sp>
      <p:pic>
        <p:nvPicPr>
          <p:cNvPr id="6" name="Picture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914" y="1188383"/>
            <a:ext cx="6299200" cy="11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106930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0" y="9825"/>
            <a:ext cx="9035576" cy="970903"/>
          </a:xfrm>
          <a:prstGeom prst="rect">
            <a:avLst/>
          </a:prstGeom>
          <a:noFill/>
          <a:ln w="9525">
            <a:noFill/>
            <a:miter lim="800000"/>
            <a:headEnd/>
            <a:tailEnd/>
          </a:ln>
        </p:spPr>
        <p:txBody>
          <a:bodyPr anchor="ctr"/>
          <a:lstStyle/>
          <a:p>
            <a:pPr>
              <a:lnSpc>
                <a:spcPct val="90000"/>
              </a:lnSpc>
            </a:pPr>
            <a:r>
              <a:rPr lang="it-IT" sz="2000" i="1" dirty="0" err="1">
                <a:solidFill>
                  <a:srgbClr val="53A044"/>
                </a:solidFill>
              </a:rPr>
              <a:t>Coenagrion</a:t>
            </a:r>
            <a:r>
              <a:rPr lang="it-IT" sz="2000" i="1" dirty="0">
                <a:solidFill>
                  <a:srgbClr val="53A044"/>
                </a:solidFill>
              </a:rPr>
              <a:t> </a:t>
            </a:r>
            <a:r>
              <a:rPr lang="it-IT" sz="2000" i="1" dirty="0" smtClean="0">
                <a:solidFill>
                  <a:srgbClr val="53A044"/>
                </a:solidFill>
              </a:rPr>
              <a:t>mercuriale </a:t>
            </a:r>
            <a:r>
              <a:rPr lang="it-IT" sz="2000" i="1" dirty="0" smtClean="0">
                <a:solidFill>
                  <a:schemeClr val="accent1">
                    <a:lumMod val="75000"/>
                  </a:schemeClr>
                </a:solidFill>
              </a:rPr>
              <a:t>– stazioni di monitoraggio (N</a:t>
            </a:r>
            <a:r>
              <a:rPr lang="it-IT" sz="2000" i="1" dirty="0" smtClean="0">
                <a:solidFill>
                  <a:schemeClr val="accent1">
                    <a:lumMod val="75000"/>
                  </a:schemeClr>
                </a:solidFill>
              </a:rPr>
              <a:t>. </a:t>
            </a:r>
            <a:r>
              <a:rPr lang="it-IT" sz="2000" i="1" dirty="0" smtClean="0">
                <a:solidFill>
                  <a:schemeClr val="accent1">
                    <a:lumMod val="75000"/>
                  </a:schemeClr>
                </a:solidFill>
              </a:rPr>
              <a:t>XX </a:t>
            </a:r>
            <a:r>
              <a:rPr lang="it-IT" sz="2000" i="1" dirty="0" smtClean="0">
                <a:solidFill>
                  <a:schemeClr val="accent1">
                    <a:lumMod val="75000"/>
                  </a:schemeClr>
                </a:solidFill>
              </a:rPr>
              <a:t>natura 2000 </a:t>
            </a:r>
            <a:r>
              <a:rPr lang="it-IT" sz="2000" i="1" dirty="0" err="1" smtClean="0">
                <a:solidFill>
                  <a:schemeClr val="accent1">
                    <a:lumMod val="75000"/>
                  </a:schemeClr>
                </a:solidFill>
              </a:rPr>
              <a:t>sites</a:t>
            </a:r>
            <a:r>
              <a:rPr lang="it-IT" sz="2000" i="1" dirty="0" smtClean="0">
                <a:solidFill>
                  <a:schemeClr val="accent1">
                    <a:lumMod val="75000"/>
                  </a:schemeClr>
                </a:solidFill>
              </a:rPr>
              <a:t>)</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3" y="1188383"/>
            <a:ext cx="7258109" cy="5136283"/>
          </a:xfrm>
          <a:prstGeom prst="rect">
            <a:avLst/>
          </a:prstGeom>
        </p:spPr>
      </p:pic>
    </p:spTree>
    <p:extLst>
      <p:ext uri="{BB962C8B-B14F-4D97-AF65-F5344CB8AC3E}">
        <p14:creationId xmlns:p14="http://schemas.microsoft.com/office/powerpoint/2010/main" val="88286151"/>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3" y="1188383"/>
            <a:ext cx="7258109" cy="5136283"/>
          </a:xfrm>
          <a:prstGeom prst="rect">
            <a:avLst/>
          </a:prstGeom>
        </p:spPr>
      </p:pic>
      <p:sp>
        <p:nvSpPr>
          <p:cNvPr id="5" name="Titolo 1">
            <a:extLst>
              <a:ext uri="{FF2B5EF4-FFF2-40B4-BE49-F238E27FC236}">
                <a16:creationId xmlns="" xmlns:a16="http://schemas.microsoft.com/office/drawing/2014/main" id="{0478F835-9608-41BD-A5FA-609E2B94E4CA}"/>
              </a:ext>
            </a:extLst>
          </p:cNvPr>
          <p:cNvSpPr>
            <a:spLocks/>
          </p:cNvSpPr>
          <p:nvPr/>
        </p:nvSpPr>
        <p:spPr bwMode="auto">
          <a:xfrm>
            <a:off x="0" y="9825"/>
            <a:ext cx="9035576" cy="970903"/>
          </a:xfrm>
          <a:prstGeom prst="rect">
            <a:avLst/>
          </a:prstGeom>
          <a:noFill/>
          <a:ln w="9525">
            <a:noFill/>
            <a:miter lim="800000"/>
            <a:headEnd/>
            <a:tailEnd/>
          </a:ln>
        </p:spPr>
        <p:txBody>
          <a:bodyPr anchor="ctr"/>
          <a:lstStyle/>
          <a:p>
            <a:pPr>
              <a:lnSpc>
                <a:spcPct val="90000"/>
              </a:lnSpc>
            </a:pPr>
            <a:r>
              <a:rPr lang="it-IT" sz="2000" i="1" dirty="0" err="1">
                <a:solidFill>
                  <a:srgbClr val="53A044"/>
                </a:solidFill>
              </a:rPr>
              <a:t>Coenagrion</a:t>
            </a:r>
            <a:r>
              <a:rPr lang="it-IT" sz="2000" i="1" dirty="0">
                <a:solidFill>
                  <a:srgbClr val="53A044"/>
                </a:solidFill>
              </a:rPr>
              <a:t> </a:t>
            </a:r>
            <a:r>
              <a:rPr lang="it-IT" sz="2000" i="1" dirty="0" smtClean="0">
                <a:solidFill>
                  <a:srgbClr val="53A044"/>
                </a:solidFill>
              </a:rPr>
              <a:t>mercuriale </a:t>
            </a:r>
            <a:r>
              <a:rPr lang="it-IT" sz="2000" i="1" dirty="0" smtClean="0">
                <a:solidFill>
                  <a:schemeClr val="accent1">
                    <a:lumMod val="75000"/>
                  </a:schemeClr>
                </a:solidFill>
              </a:rPr>
              <a:t>– stazioni presenza</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spTree>
    <p:extLst>
      <p:ext uri="{BB962C8B-B14F-4D97-AF65-F5344CB8AC3E}">
        <p14:creationId xmlns:p14="http://schemas.microsoft.com/office/powerpoint/2010/main" val="37270434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0" y="0"/>
            <a:ext cx="9144000" cy="864096"/>
          </a:xfrm>
          <a:prstGeom prst="rect">
            <a:avLst/>
          </a:prstGeom>
          <a:noFill/>
          <a:ln w="9525">
            <a:noFill/>
            <a:miter lim="800000"/>
            <a:headEnd/>
            <a:tailEnd/>
          </a:ln>
        </p:spPr>
        <p:txBody>
          <a:bodyPr anchor="ctr"/>
          <a:lstStyle/>
          <a:p>
            <a:pPr>
              <a:lnSpc>
                <a:spcPct val="90000"/>
              </a:lnSpc>
            </a:pPr>
            <a:r>
              <a:rPr lang="it-IT" sz="2000" i="1" dirty="0" err="1" smtClean="0">
                <a:solidFill>
                  <a:srgbClr val="EEC216"/>
                </a:solidFill>
              </a:rPr>
              <a:t>Graphoderus</a:t>
            </a:r>
            <a:r>
              <a:rPr lang="it-IT" sz="2000" i="1" dirty="0" smtClean="0">
                <a:solidFill>
                  <a:srgbClr val="EEC216"/>
                </a:solidFill>
              </a:rPr>
              <a:t> </a:t>
            </a:r>
            <a:r>
              <a:rPr lang="it-IT" sz="2000" i="1" dirty="0" err="1" smtClean="0">
                <a:solidFill>
                  <a:srgbClr val="EEC216"/>
                </a:solidFill>
              </a:rPr>
              <a:t>bilineatus</a:t>
            </a:r>
            <a:r>
              <a:rPr lang="it-IT" sz="2000" i="1" dirty="0" smtClean="0">
                <a:solidFill>
                  <a:srgbClr val="EEC216"/>
                </a:solidFill>
              </a:rPr>
              <a:t> </a:t>
            </a:r>
            <a:r>
              <a:rPr lang="it-IT" sz="2000" i="1" dirty="0" smtClean="0">
                <a:solidFill>
                  <a:schemeClr val="accent1">
                    <a:lumMod val="75000"/>
                  </a:schemeClr>
                </a:solidFill>
              </a:rPr>
              <a:t>– stazioni  monitoraggio (N</a:t>
            </a:r>
            <a:r>
              <a:rPr lang="it-IT" sz="2000" i="1" dirty="0" smtClean="0">
                <a:solidFill>
                  <a:schemeClr val="accent1">
                    <a:lumMod val="75000"/>
                  </a:schemeClr>
                </a:solidFill>
              </a:rPr>
              <a:t>. </a:t>
            </a:r>
            <a:r>
              <a:rPr lang="it-IT" sz="2000" i="1" dirty="0" smtClean="0">
                <a:solidFill>
                  <a:schemeClr val="accent1">
                    <a:lumMod val="75000"/>
                  </a:schemeClr>
                </a:solidFill>
              </a:rPr>
              <a:t>XX </a:t>
            </a:r>
            <a:r>
              <a:rPr lang="it-IT" sz="2000" i="1" dirty="0" smtClean="0">
                <a:solidFill>
                  <a:schemeClr val="accent1">
                    <a:lumMod val="75000"/>
                  </a:schemeClr>
                </a:solidFill>
              </a:rPr>
              <a:t>natura 2000 </a:t>
            </a:r>
            <a:r>
              <a:rPr lang="it-IT" sz="2000" i="1" dirty="0" err="1" smtClean="0">
                <a:solidFill>
                  <a:schemeClr val="accent1">
                    <a:lumMod val="75000"/>
                  </a:schemeClr>
                </a:solidFill>
              </a:rPr>
              <a:t>sites</a:t>
            </a:r>
            <a:r>
              <a:rPr lang="it-IT" sz="2000" i="1" dirty="0" smtClean="0">
                <a:solidFill>
                  <a:schemeClr val="accent1">
                    <a:lumMod val="75000"/>
                  </a:schemeClr>
                </a:solidFill>
              </a:rPr>
              <a:t>)</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3" y="1196752"/>
            <a:ext cx="7258109" cy="5136283"/>
          </a:xfrm>
          <a:prstGeom prst="rect">
            <a:avLst/>
          </a:prstGeom>
        </p:spPr>
      </p:pic>
    </p:spTree>
    <p:extLst>
      <p:ext uri="{BB962C8B-B14F-4D97-AF65-F5344CB8AC3E}">
        <p14:creationId xmlns:p14="http://schemas.microsoft.com/office/powerpoint/2010/main" val="414101209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0" y="11586"/>
            <a:ext cx="9144000" cy="681110"/>
          </a:xfrm>
          <a:prstGeom prst="rect">
            <a:avLst/>
          </a:prstGeom>
          <a:noFill/>
          <a:ln w="9525">
            <a:noFill/>
            <a:miter lim="800000"/>
            <a:headEnd/>
            <a:tailEnd/>
          </a:ln>
        </p:spPr>
        <p:txBody>
          <a:bodyPr anchor="ctr"/>
          <a:lstStyle/>
          <a:p>
            <a:pPr>
              <a:lnSpc>
                <a:spcPct val="90000"/>
              </a:lnSpc>
            </a:pPr>
            <a:r>
              <a:rPr lang="it-IT" sz="2000" i="1" dirty="0" err="1" smtClean="0">
                <a:solidFill>
                  <a:srgbClr val="EEC216"/>
                </a:solidFill>
              </a:rPr>
              <a:t>Graphoderus</a:t>
            </a:r>
            <a:r>
              <a:rPr lang="it-IT" sz="2000" i="1" dirty="0" smtClean="0">
                <a:solidFill>
                  <a:srgbClr val="EEC216"/>
                </a:solidFill>
              </a:rPr>
              <a:t> </a:t>
            </a:r>
            <a:r>
              <a:rPr lang="it-IT" sz="2000" i="1" dirty="0" err="1" smtClean="0">
                <a:solidFill>
                  <a:srgbClr val="EEC216"/>
                </a:solidFill>
              </a:rPr>
              <a:t>bilineatus</a:t>
            </a:r>
            <a:r>
              <a:rPr lang="it-IT" sz="2000" i="1" dirty="0" smtClean="0">
                <a:solidFill>
                  <a:srgbClr val="EEC216"/>
                </a:solidFill>
              </a:rPr>
              <a:t> </a:t>
            </a:r>
            <a:r>
              <a:rPr lang="it-IT" sz="2000" i="1" dirty="0" smtClean="0">
                <a:solidFill>
                  <a:schemeClr val="accent1">
                    <a:lumMod val="75000"/>
                  </a:schemeClr>
                </a:solidFill>
              </a:rPr>
              <a:t>– stazioni presenza</a:t>
            </a:r>
            <a:endParaRPr lang="it-IT" sz="2400" b="1" dirty="0">
              <a:solidFill>
                <a:srgbClr val="6671B2"/>
              </a:solidFill>
              <a:latin typeface="Calibri" pitchFamily="34" charset="0"/>
            </a:endParaRP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913" y="1196752"/>
            <a:ext cx="7258109" cy="5136283"/>
          </a:xfrm>
          <a:prstGeom prst="rect">
            <a:avLst/>
          </a:prstGeom>
        </p:spPr>
      </p:pic>
    </p:spTree>
    <p:extLst>
      <p:ext uri="{BB962C8B-B14F-4D97-AF65-F5344CB8AC3E}">
        <p14:creationId xmlns:p14="http://schemas.microsoft.com/office/powerpoint/2010/main" val="208655191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xmlns="" id="{02328132-61C6-4191-8358-3CB0109527CF}"/>
              </a:ext>
            </a:extLst>
          </p:cNvPr>
          <p:cNvSpPr>
            <a:spLocks/>
          </p:cNvSpPr>
          <p:nvPr/>
        </p:nvSpPr>
        <p:spPr bwMode="auto">
          <a:xfrm>
            <a:off x="251521" y="224443"/>
            <a:ext cx="5884584" cy="883631"/>
          </a:xfrm>
          <a:prstGeom prst="rect">
            <a:avLst/>
          </a:prstGeom>
          <a:noFill/>
          <a:ln w="9525">
            <a:noFill/>
            <a:miter lim="800000"/>
            <a:headEnd/>
            <a:tailEnd/>
          </a:ln>
        </p:spPr>
        <p:txBody>
          <a:bodyPr anchor="ctr"/>
          <a:lstStyle/>
          <a:p>
            <a:pPr algn="ctr">
              <a:lnSpc>
                <a:spcPct val="90000"/>
              </a:lnSpc>
            </a:pPr>
            <a:r>
              <a:rPr lang="en-GB" sz="3600" b="1" dirty="0">
                <a:solidFill>
                  <a:srgbClr val="6671B2"/>
                </a:solidFill>
                <a:latin typeface="Calibri" pitchFamily="34" charset="0"/>
              </a:rPr>
              <a:t>AZIONI DI CONSERVAZIONE</a:t>
            </a:r>
            <a:endParaRPr lang="en-GB" sz="3600" dirty="0">
              <a:latin typeface="Calibri" pitchFamily="34" charset="0"/>
            </a:endParaRPr>
          </a:p>
        </p:txBody>
      </p:sp>
      <p:sp>
        <p:nvSpPr>
          <p:cNvPr id="6" name="Segnaposto contenuto 2">
            <a:extLst>
              <a:ext uri="{FF2B5EF4-FFF2-40B4-BE49-F238E27FC236}">
                <a16:creationId xmlns:a16="http://schemas.microsoft.com/office/drawing/2014/main" xmlns="" id="{A6A30497-CFD0-4148-B709-ACC711BD16B7}"/>
              </a:ext>
            </a:extLst>
          </p:cNvPr>
          <p:cNvSpPr>
            <a:spLocks/>
          </p:cNvSpPr>
          <p:nvPr/>
        </p:nvSpPr>
        <p:spPr bwMode="auto">
          <a:xfrm>
            <a:off x="65048" y="1364931"/>
            <a:ext cx="5688013" cy="5184775"/>
          </a:xfrm>
          <a:prstGeom prst="rect">
            <a:avLst/>
          </a:prstGeom>
          <a:noFill/>
          <a:ln w="9525">
            <a:noFill/>
            <a:miter lim="800000"/>
            <a:headEnd/>
            <a:tailEnd/>
          </a:ln>
        </p:spPr>
        <p:txBody>
          <a:bodyPr/>
          <a:lstStyle/>
          <a:p>
            <a:pPr marL="228600" indent="-228600">
              <a:lnSpc>
                <a:spcPct val="90000"/>
              </a:lnSpc>
              <a:spcBef>
                <a:spcPts val="1200"/>
              </a:spcBef>
              <a:buFont typeface="Arial" charset="0"/>
              <a:buChar char="•"/>
            </a:pPr>
            <a:r>
              <a:rPr lang="en-GB" sz="2400" dirty="0">
                <a:solidFill>
                  <a:srgbClr val="53A044"/>
                </a:solidFill>
                <a:latin typeface="Calibri" pitchFamily="34" charset="0"/>
              </a:rPr>
              <a:t>3 </a:t>
            </a:r>
            <a:r>
              <a:rPr lang="en-GB" sz="2400" dirty="0" err="1">
                <a:solidFill>
                  <a:srgbClr val="53A044"/>
                </a:solidFill>
                <a:latin typeface="Calibri" pitchFamily="34" charset="0"/>
              </a:rPr>
              <a:t>allevamenti</a:t>
            </a:r>
            <a:r>
              <a:rPr lang="en-GB" sz="2400" dirty="0">
                <a:solidFill>
                  <a:srgbClr val="53A044"/>
                </a:solidFill>
                <a:latin typeface="Calibri" pitchFamily="34" charset="0"/>
              </a:rPr>
              <a:t> </a:t>
            </a:r>
            <a:r>
              <a:rPr lang="en-GB" sz="2400" i="1" dirty="0">
                <a:solidFill>
                  <a:srgbClr val="53A044"/>
                </a:solidFill>
                <a:latin typeface="Calibri" pitchFamily="34" charset="0"/>
              </a:rPr>
              <a:t>ex situ </a:t>
            </a:r>
            <a:r>
              <a:rPr lang="en-GB" sz="2400" dirty="0">
                <a:solidFill>
                  <a:srgbClr val="53A044"/>
                </a:solidFill>
                <a:latin typeface="Calibri" pitchFamily="34" charset="0"/>
              </a:rPr>
              <a:t>per </a:t>
            </a:r>
            <a:r>
              <a:rPr lang="en-GB" sz="2400" i="1" dirty="0" err="1">
                <a:solidFill>
                  <a:srgbClr val="53A044"/>
                </a:solidFill>
                <a:latin typeface="Calibri" pitchFamily="34" charset="0"/>
              </a:rPr>
              <a:t>Osmoderma</a:t>
            </a:r>
            <a:r>
              <a:rPr lang="en-GB" sz="2400" i="1" dirty="0">
                <a:solidFill>
                  <a:srgbClr val="53A044"/>
                </a:solidFill>
                <a:latin typeface="Calibri" pitchFamily="34" charset="0"/>
              </a:rPr>
              <a:t> </a:t>
            </a:r>
            <a:r>
              <a:rPr lang="en-GB" sz="2400" dirty="0">
                <a:solidFill>
                  <a:srgbClr val="53A044"/>
                </a:solidFill>
                <a:latin typeface="Calibri" pitchFamily="34" charset="0"/>
              </a:rPr>
              <a:t>e </a:t>
            </a:r>
            <a:r>
              <a:rPr lang="en-GB" sz="2400" i="1" dirty="0" err="1">
                <a:solidFill>
                  <a:srgbClr val="53A044"/>
                </a:solidFill>
                <a:latin typeface="Calibri" pitchFamily="34" charset="0"/>
              </a:rPr>
              <a:t>Graphoderus</a:t>
            </a:r>
            <a:r>
              <a:rPr lang="en-GB" sz="2400" dirty="0">
                <a:solidFill>
                  <a:srgbClr val="53A044"/>
                </a:solidFill>
                <a:latin typeface="Calibri" pitchFamily="34" charset="0"/>
              </a:rPr>
              <a:t>: PNFC (Santa Sofia - FC), MAR (</a:t>
            </a:r>
            <a:r>
              <a:rPr lang="en-GB" sz="2400" dirty="0" err="1">
                <a:solidFill>
                  <a:srgbClr val="53A044"/>
                </a:solidFill>
                <a:latin typeface="Calibri" pitchFamily="34" charset="0"/>
              </a:rPr>
              <a:t>Russi</a:t>
            </a:r>
            <a:r>
              <a:rPr lang="en-GB" sz="2400" dirty="0">
                <a:solidFill>
                  <a:srgbClr val="53A044"/>
                </a:solidFill>
                <a:latin typeface="Calibri" pitchFamily="34" charset="0"/>
              </a:rPr>
              <a:t> - RA) </a:t>
            </a:r>
            <a:r>
              <a:rPr lang="en-GB" sz="2400" dirty="0" smtClean="0">
                <a:solidFill>
                  <a:srgbClr val="53A044"/>
                </a:solidFill>
                <a:latin typeface="Calibri" pitchFamily="34" charset="0"/>
              </a:rPr>
              <a:t>e PNATE </a:t>
            </a:r>
            <a:r>
              <a:rPr lang="en-GB" sz="2400" dirty="0">
                <a:solidFill>
                  <a:srgbClr val="53A044"/>
                </a:solidFill>
                <a:latin typeface="Calibri" pitchFamily="34" charset="0"/>
              </a:rPr>
              <a:t>(</a:t>
            </a:r>
            <a:r>
              <a:rPr lang="en-GB" sz="2400" dirty="0" err="1">
                <a:solidFill>
                  <a:srgbClr val="53A044"/>
                </a:solidFill>
                <a:latin typeface="Calibri" pitchFamily="34" charset="0"/>
              </a:rPr>
              <a:t>Ligonchio</a:t>
            </a:r>
            <a:r>
              <a:rPr lang="en-GB" sz="2400" dirty="0">
                <a:solidFill>
                  <a:srgbClr val="53A044"/>
                </a:solidFill>
                <a:latin typeface="Calibri" pitchFamily="34" charset="0"/>
              </a:rPr>
              <a:t> - RE); </a:t>
            </a:r>
          </a:p>
          <a:p>
            <a:pPr marL="228600" indent="-228600">
              <a:lnSpc>
                <a:spcPct val="90000"/>
              </a:lnSpc>
              <a:spcBef>
                <a:spcPts val="1200"/>
              </a:spcBef>
              <a:buFont typeface="Arial" charset="0"/>
              <a:buChar char="•"/>
            </a:pPr>
            <a:r>
              <a:rPr lang="en-GB" sz="2400" dirty="0" err="1">
                <a:solidFill>
                  <a:srgbClr val="53A044"/>
                </a:solidFill>
                <a:latin typeface="Calibri" pitchFamily="34" charset="0"/>
              </a:rPr>
              <a:t>Numerosi</a:t>
            </a:r>
            <a:r>
              <a:rPr lang="en-GB" sz="2400" dirty="0">
                <a:solidFill>
                  <a:srgbClr val="53A044"/>
                </a:solidFill>
                <a:latin typeface="Calibri" pitchFamily="34" charset="0"/>
              </a:rPr>
              <a:t> </a:t>
            </a:r>
            <a:r>
              <a:rPr lang="en-GB" sz="2400" dirty="0" err="1">
                <a:solidFill>
                  <a:srgbClr val="53A044"/>
                </a:solidFill>
                <a:latin typeface="Calibri" pitchFamily="34" charset="0"/>
              </a:rPr>
              <a:t>siti</a:t>
            </a:r>
            <a:r>
              <a:rPr lang="en-GB" sz="2400" dirty="0">
                <a:solidFill>
                  <a:srgbClr val="53A044"/>
                </a:solidFill>
                <a:latin typeface="Calibri" pitchFamily="34" charset="0"/>
              </a:rPr>
              <a:t> di </a:t>
            </a:r>
            <a:r>
              <a:rPr lang="en-GB" sz="2400" dirty="0" err="1">
                <a:solidFill>
                  <a:srgbClr val="53A044"/>
                </a:solidFill>
                <a:latin typeface="Calibri" pitchFamily="34" charset="0"/>
              </a:rPr>
              <a:t>conservazione</a:t>
            </a:r>
            <a:r>
              <a:rPr lang="en-GB" sz="2400" dirty="0">
                <a:solidFill>
                  <a:srgbClr val="53A044"/>
                </a:solidFill>
                <a:latin typeface="Calibri" pitchFamily="34" charset="0"/>
              </a:rPr>
              <a:t> in situ per </a:t>
            </a:r>
            <a:r>
              <a:rPr lang="en-GB" sz="2400" i="1" dirty="0" err="1">
                <a:solidFill>
                  <a:srgbClr val="53A044"/>
                </a:solidFill>
                <a:latin typeface="Calibri" pitchFamily="34" charset="0"/>
              </a:rPr>
              <a:t>Osmoderma</a:t>
            </a:r>
            <a:r>
              <a:rPr lang="en-GB" sz="2400" dirty="0">
                <a:solidFill>
                  <a:srgbClr val="53A044"/>
                </a:solidFill>
                <a:latin typeface="Calibri" pitchFamily="34" charset="0"/>
              </a:rPr>
              <a:t>  con </a:t>
            </a:r>
            <a:r>
              <a:rPr lang="en-GB" sz="2400" dirty="0" err="1">
                <a:solidFill>
                  <a:srgbClr val="53A044"/>
                </a:solidFill>
                <a:latin typeface="Calibri" pitchFamily="34" charset="0"/>
              </a:rPr>
              <a:t>l’installazione</a:t>
            </a:r>
            <a:r>
              <a:rPr lang="en-GB" sz="2400" dirty="0">
                <a:solidFill>
                  <a:srgbClr val="53A044"/>
                </a:solidFill>
                <a:latin typeface="Calibri" pitchFamily="34" charset="0"/>
              </a:rPr>
              <a:t> di wood mould boxes;</a:t>
            </a:r>
          </a:p>
          <a:p>
            <a:pPr marL="228600" indent="-228600">
              <a:lnSpc>
                <a:spcPct val="90000"/>
              </a:lnSpc>
              <a:spcBef>
                <a:spcPts val="1200"/>
              </a:spcBef>
              <a:buFont typeface="Arial" charset="0"/>
              <a:buChar char="•"/>
            </a:pPr>
            <a:r>
              <a:rPr lang="en-GB" dirty="0" err="1" smtClean="0">
                <a:solidFill>
                  <a:srgbClr val="53A044"/>
                </a:solidFill>
              </a:rPr>
              <a:t>Traslocazione</a:t>
            </a:r>
            <a:r>
              <a:rPr lang="en-GB" dirty="0" smtClean="0">
                <a:solidFill>
                  <a:srgbClr val="53A044"/>
                </a:solidFill>
              </a:rPr>
              <a:t> </a:t>
            </a:r>
            <a:r>
              <a:rPr lang="en-GB" sz="2400" dirty="0" smtClean="0">
                <a:solidFill>
                  <a:srgbClr val="53A044"/>
                </a:solidFill>
                <a:latin typeface="Calibri" pitchFamily="34" charset="0"/>
              </a:rPr>
              <a:t> </a:t>
            </a:r>
            <a:r>
              <a:rPr lang="en-GB" sz="2400" dirty="0">
                <a:solidFill>
                  <a:srgbClr val="53A044"/>
                </a:solidFill>
                <a:latin typeface="Calibri" pitchFamily="34" charset="0"/>
              </a:rPr>
              <a:t>of </a:t>
            </a:r>
            <a:r>
              <a:rPr lang="en-GB" sz="2400" i="1" dirty="0" err="1">
                <a:solidFill>
                  <a:srgbClr val="53A044"/>
                </a:solidFill>
                <a:latin typeface="Calibri" pitchFamily="34" charset="0"/>
              </a:rPr>
              <a:t>Coenagrion</a:t>
            </a:r>
            <a:r>
              <a:rPr lang="en-GB" sz="2400" dirty="0">
                <a:solidFill>
                  <a:srgbClr val="53A044"/>
                </a:solidFill>
                <a:latin typeface="Calibri" pitchFamily="34" charset="0"/>
              </a:rPr>
              <a:t> ad </a:t>
            </a:r>
            <a:r>
              <a:rPr lang="en-GB" sz="2400" dirty="0" err="1">
                <a:solidFill>
                  <a:srgbClr val="53A044"/>
                </a:solidFill>
                <a:latin typeface="Calibri" pitchFamily="34" charset="0"/>
              </a:rPr>
              <a:t>altri</a:t>
            </a:r>
            <a:r>
              <a:rPr lang="en-GB" sz="2400" dirty="0">
                <a:solidFill>
                  <a:srgbClr val="53A044"/>
                </a:solidFill>
                <a:latin typeface="Calibri" pitchFamily="34" charset="0"/>
              </a:rPr>
              <a:t> </a:t>
            </a:r>
            <a:r>
              <a:rPr lang="en-GB" sz="2400" dirty="0" err="1">
                <a:solidFill>
                  <a:srgbClr val="53A044"/>
                </a:solidFill>
                <a:latin typeface="Calibri" pitchFamily="34" charset="0"/>
              </a:rPr>
              <a:t>siti</a:t>
            </a:r>
            <a:r>
              <a:rPr lang="en-GB" sz="2400" dirty="0">
                <a:solidFill>
                  <a:srgbClr val="53A044"/>
                </a:solidFill>
                <a:latin typeface="Calibri" pitchFamily="34" charset="0"/>
              </a:rPr>
              <a:t> con habitat </a:t>
            </a:r>
            <a:r>
              <a:rPr lang="en-GB" sz="2400" dirty="0" err="1">
                <a:solidFill>
                  <a:srgbClr val="53A044"/>
                </a:solidFill>
                <a:latin typeface="Calibri" pitchFamily="34" charset="0"/>
              </a:rPr>
              <a:t>favorevoli</a:t>
            </a:r>
            <a:r>
              <a:rPr lang="en-GB" sz="2400" dirty="0">
                <a:solidFill>
                  <a:srgbClr val="53A044"/>
                </a:solidFill>
                <a:latin typeface="Calibri" pitchFamily="34" charset="0"/>
              </a:rPr>
              <a:t>; </a:t>
            </a:r>
          </a:p>
          <a:p>
            <a:pPr marL="228600" indent="-228600">
              <a:lnSpc>
                <a:spcPct val="90000"/>
              </a:lnSpc>
              <a:spcBef>
                <a:spcPts val="1200"/>
              </a:spcBef>
              <a:buFont typeface="Arial" charset="0"/>
              <a:buChar char="•"/>
            </a:pPr>
            <a:r>
              <a:rPr lang="en-GB" sz="2400" dirty="0" err="1">
                <a:solidFill>
                  <a:srgbClr val="53A044"/>
                </a:solidFill>
                <a:latin typeface="Calibri" pitchFamily="34" charset="0"/>
              </a:rPr>
              <a:t>Rilascio</a:t>
            </a:r>
            <a:r>
              <a:rPr lang="en-GB" sz="2400" dirty="0">
                <a:solidFill>
                  <a:srgbClr val="53A044"/>
                </a:solidFill>
                <a:latin typeface="Calibri" pitchFamily="34" charset="0"/>
              </a:rPr>
              <a:t> di  </a:t>
            </a:r>
            <a:r>
              <a:rPr lang="en-GB" sz="2400" i="1" dirty="0" err="1">
                <a:solidFill>
                  <a:srgbClr val="53A044"/>
                </a:solidFill>
                <a:latin typeface="Calibri" pitchFamily="34" charset="0"/>
              </a:rPr>
              <a:t>Osmoderma</a:t>
            </a:r>
            <a:r>
              <a:rPr lang="en-GB" sz="2400" dirty="0">
                <a:solidFill>
                  <a:srgbClr val="53A044"/>
                </a:solidFill>
                <a:latin typeface="Calibri" pitchFamily="34" charset="0"/>
              </a:rPr>
              <a:t> e </a:t>
            </a:r>
            <a:r>
              <a:rPr lang="en-GB" sz="2400" i="1" dirty="0" err="1">
                <a:solidFill>
                  <a:srgbClr val="53A044"/>
                </a:solidFill>
                <a:latin typeface="Calibri" pitchFamily="34" charset="0"/>
              </a:rPr>
              <a:t>Graphoderus</a:t>
            </a:r>
            <a:r>
              <a:rPr lang="en-GB" sz="2400" dirty="0">
                <a:solidFill>
                  <a:srgbClr val="53A044"/>
                </a:solidFill>
                <a:latin typeface="Calibri" pitchFamily="34" charset="0"/>
              </a:rPr>
              <a:t> in </a:t>
            </a:r>
            <a:r>
              <a:rPr lang="en-GB" sz="2400" dirty="0" err="1">
                <a:solidFill>
                  <a:srgbClr val="53A044"/>
                </a:solidFill>
                <a:latin typeface="Calibri" pitchFamily="34" charset="0"/>
              </a:rPr>
              <a:t>natura</a:t>
            </a:r>
            <a:endParaRPr lang="en-GB" sz="2400" dirty="0">
              <a:solidFill>
                <a:srgbClr val="53A044"/>
              </a:solidFill>
              <a:latin typeface="Calibri" pitchFamily="34" charset="0"/>
            </a:endParaRPr>
          </a:p>
          <a:p>
            <a:pPr marL="228600" indent="-228600">
              <a:lnSpc>
                <a:spcPct val="90000"/>
              </a:lnSpc>
              <a:spcBef>
                <a:spcPts val="1000"/>
              </a:spcBef>
              <a:buFont typeface="Arial" charset="0"/>
              <a:buChar char="•"/>
            </a:pPr>
            <a:endParaRPr lang="en-GB" sz="2400" dirty="0">
              <a:latin typeface="Calibri" pitchFamily="34" charset="0"/>
            </a:endParaRPr>
          </a:p>
        </p:txBody>
      </p:sp>
      <p:pic>
        <p:nvPicPr>
          <p:cNvPr id="7" name="Immagine 6">
            <a:extLst>
              <a:ext uri="{FF2B5EF4-FFF2-40B4-BE49-F238E27FC236}">
                <a16:creationId xmlns:a16="http://schemas.microsoft.com/office/drawing/2014/main" xmlns="" id="{DD67CD26-EC12-43DE-A54A-27765C8A3767}"/>
              </a:ext>
            </a:extLst>
          </p:cNvPr>
          <p:cNvPicPr>
            <a:picLocks noChangeAspect="1"/>
          </p:cNvPicPr>
          <p:nvPr/>
        </p:nvPicPr>
        <p:blipFill>
          <a:blip r:embed="rId3"/>
          <a:stretch>
            <a:fillRect/>
          </a:stretch>
        </p:blipFill>
        <p:spPr>
          <a:xfrm>
            <a:off x="6138909" y="1108074"/>
            <a:ext cx="2656566" cy="1959979"/>
          </a:xfrm>
          <a:prstGeom prst="rect">
            <a:avLst/>
          </a:prstGeom>
          <a:ln>
            <a:noFill/>
          </a:ln>
          <a:effectLst>
            <a:outerShdw blurRad="292100" dist="139700" dir="2700000" algn="tl" rotWithShape="0">
              <a:srgbClr val="333333">
                <a:alpha val="65000"/>
              </a:srgbClr>
            </a:outerShdw>
          </a:effectLst>
        </p:spPr>
      </p:pic>
      <p:pic>
        <p:nvPicPr>
          <p:cNvPr id="8" name="Immagine 7">
            <a:extLst>
              <a:ext uri="{FF2B5EF4-FFF2-40B4-BE49-F238E27FC236}">
                <a16:creationId xmlns:a16="http://schemas.microsoft.com/office/drawing/2014/main" xmlns="" id="{A6FDBBFA-862B-44CC-9BC6-25471376A121}"/>
              </a:ext>
            </a:extLst>
          </p:cNvPr>
          <p:cNvPicPr>
            <a:picLocks noChangeAspect="1"/>
          </p:cNvPicPr>
          <p:nvPr/>
        </p:nvPicPr>
        <p:blipFill>
          <a:blip r:embed="rId4"/>
          <a:stretch>
            <a:fillRect/>
          </a:stretch>
        </p:blipFill>
        <p:spPr>
          <a:xfrm>
            <a:off x="6136105" y="3312637"/>
            <a:ext cx="2733258" cy="20397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4014520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0"/>
            <a:ext cx="9115732" cy="634082"/>
          </a:xfrm>
        </p:spPr>
        <p:txBody>
          <a:bodyPr/>
          <a:lstStyle/>
          <a:p>
            <a:r>
              <a:rPr lang="it-IT" sz="2800" b="1" dirty="0" smtClean="0">
                <a:solidFill>
                  <a:srgbClr val="6671B2"/>
                </a:solidFill>
              </a:rPr>
              <a:t>INTERVENTI</a:t>
            </a:r>
            <a:endParaRPr lang="it-IT" dirty="0"/>
          </a:p>
        </p:txBody>
      </p:sp>
      <p:pic>
        <p:nvPicPr>
          <p:cNvPr id="3" name="Immagin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66452" y="836712"/>
            <a:ext cx="2877548" cy="2152242"/>
          </a:xfrm>
          <a:prstGeom prst="rect">
            <a:avLst/>
          </a:prstGeom>
        </p:spPr>
      </p:pic>
      <p:pic>
        <p:nvPicPr>
          <p:cNvPr id="4" name="Immagin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13392" y="3348994"/>
            <a:ext cx="2302340" cy="1722096"/>
          </a:xfrm>
          <a:prstGeom prst="rect">
            <a:avLst/>
          </a:prstGeom>
        </p:spPr>
      </p:pic>
      <p:sp>
        <p:nvSpPr>
          <p:cNvPr id="6" name="CasellaDiTesto 5"/>
          <p:cNvSpPr txBox="1"/>
          <p:nvPr/>
        </p:nvSpPr>
        <p:spPr>
          <a:xfrm>
            <a:off x="33928" y="596587"/>
            <a:ext cx="6084168" cy="1477328"/>
          </a:xfrm>
          <a:prstGeom prst="rect">
            <a:avLst/>
          </a:prstGeom>
          <a:noFill/>
        </p:spPr>
        <p:txBody>
          <a:bodyPr wrap="square" rtlCol="0">
            <a:spAutoFit/>
          </a:bodyPr>
          <a:lstStyle/>
          <a:p>
            <a:pPr algn="just"/>
            <a:r>
              <a:rPr lang="it-IT" sz="1800" dirty="0"/>
              <a:t>Gli interventi per la creazione di </a:t>
            </a:r>
            <a:r>
              <a:rPr lang="it-IT" sz="1800" dirty="0" err="1"/>
              <a:t>necromassa</a:t>
            </a:r>
            <a:r>
              <a:rPr lang="it-IT" sz="1800" dirty="0"/>
              <a:t> sono finalizzati a </a:t>
            </a:r>
            <a:r>
              <a:rPr lang="it-IT" sz="1800" u="sng" dirty="0"/>
              <a:t>velocizzare</a:t>
            </a:r>
            <a:r>
              <a:rPr lang="it-IT" sz="1800" dirty="0"/>
              <a:t> gli ordinari processi evolutivi di una foresta che portano, in tempi normalmente lunghi, alla formazione di alberi morti in piedi o di alberi morti a terra. </a:t>
            </a:r>
            <a:endParaRPr lang="it-IT" sz="1800" dirty="0" smtClean="0"/>
          </a:p>
          <a:p>
            <a:pPr algn="just"/>
            <a:endParaRPr lang="it-IT" sz="1800" dirty="0"/>
          </a:p>
        </p:txBody>
      </p:sp>
      <p:sp>
        <p:nvSpPr>
          <p:cNvPr id="5" name="Rettangolo 4"/>
          <p:cNvSpPr/>
          <p:nvPr/>
        </p:nvSpPr>
        <p:spPr>
          <a:xfrm>
            <a:off x="106408" y="1844824"/>
            <a:ext cx="5760640" cy="4524315"/>
          </a:xfrm>
          <a:prstGeom prst="rect">
            <a:avLst/>
          </a:prstGeom>
          <a:solidFill>
            <a:schemeClr val="bg1">
              <a:lumMod val="95000"/>
            </a:schemeClr>
          </a:solidFill>
        </p:spPr>
        <p:txBody>
          <a:bodyPr wrap="square">
            <a:spAutoFit/>
          </a:bodyPr>
          <a:lstStyle/>
          <a:p>
            <a:r>
              <a:rPr lang="it-IT" dirty="0"/>
              <a:t>Interventi a favore di </a:t>
            </a:r>
            <a:r>
              <a:rPr lang="it-IT" i="1" dirty="0" smtClean="0">
                <a:solidFill>
                  <a:srgbClr val="6671B2"/>
                </a:solidFill>
              </a:rPr>
              <a:t>Rosalia alpina</a:t>
            </a:r>
            <a:endParaRPr lang="it-IT" dirty="0">
              <a:solidFill>
                <a:srgbClr val="6671B2"/>
              </a:solidFill>
            </a:endParaRPr>
          </a:p>
          <a:p>
            <a:r>
              <a:rPr lang="it-IT" sz="2000" i="1" dirty="0" smtClean="0"/>
              <a:t>Cercinatura</a:t>
            </a:r>
            <a:endParaRPr lang="it-IT" sz="2000" dirty="0"/>
          </a:p>
          <a:p>
            <a:r>
              <a:rPr lang="it-IT" sz="2000" i="1" dirty="0"/>
              <a:t>Alberi morti pendenti</a:t>
            </a:r>
            <a:endParaRPr lang="it-IT" sz="2000" dirty="0"/>
          </a:p>
          <a:p>
            <a:r>
              <a:rPr lang="it-IT" sz="2000" i="1" dirty="0"/>
              <a:t>Fusti spezzati in piedi </a:t>
            </a:r>
            <a:endParaRPr lang="it-IT" sz="2000" dirty="0"/>
          </a:p>
          <a:p>
            <a:r>
              <a:rPr lang="it-IT" sz="2000" i="1" dirty="0"/>
              <a:t>Alberi sradicati</a:t>
            </a:r>
            <a:endParaRPr lang="it-IT" sz="2000" dirty="0"/>
          </a:p>
          <a:p>
            <a:r>
              <a:rPr lang="it-IT" sz="2000" i="1" dirty="0"/>
              <a:t>Fusti spezzati a terra </a:t>
            </a:r>
            <a:endParaRPr lang="it-IT" sz="2000" dirty="0"/>
          </a:p>
          <a:p>
            <a:r>
              <a:rPr lang="it-IT" sz="2000" i="1" dirty="0"/>
              <a:t>Catini basali</a:t>
            </a:r>
            <a:endParaRPr lang="it-IT" sz="2000" dirty="0"/>
          </a:p>
          <a:p>
            <a:r>
              <a:rPr lang="it-IT" sz="2000" i="1" dirty="0"/>
              <a:t>Cataste a perdere</a:t>
            </a:r>
            <a:endParaRPr lang="it-IT" sz="2000" dirty="0"/>
          </a:p>
          <a:p>
            <a:r>
              <a:rPr lang="it-IT" sz="2000" i="1" dirty="0"/>
              <a:t>Tripodi </a:t>
            </a:r>
            <a:endParaRPr lang="it-IT" sz="2000" i="1" dirty="0" smtClean="0"/>
          </a:p>
          <a:p>
            <a:r>
              <a:rPr lang="it-IT" dirty="0"/>
              <a:t>Interventi a favore di </a:t>
            </a:r>
            <a:r>
              <a:rPr lang="it-IT" i="1" dirty="0" err="1">
                <a:solidFill>
                  <a:srgbClr val="9B512A"/>
                </a:solidFill>
              </a:rPr>
              <a:t>Osmoderma</a:t>
            </a:r>
            <a:r>
              <a:rPr lang="it-IT" i="1" dirty="0">
                <a:solidFill>
                  <a:srgbClr val="9B512A"/>
                </a:solidFill>
              </a:rPr>
              <a:t> eremita</a:t>
            </a:r>
            <a:endParaRPr lang="it-IT" dirty="0">
              <a:solidFill>
                <a:srgbClr val="9B512A"/>
              </a:solidFill>
            </a:endParaRPr>
          </a:p>
          <a:p>
            <a:r>
              <a:rPr lang="it-IT" sz="2000" i="1" dirty="0"/>
              <a:t>Cavitazione</a:t>
            </a:r>
          </a:p>
          <a:p>
            <a:r>
              <a:rPr lang="it-IT" sz="2000" i="1" dirty="0"/>
              <a:t>Capitozzature</a:t>
            </a:r>
          </a:p>
          <a:p>
            <a:r>
              <a:rPr lang="it-IT" sz="2000" i="1" dirty="0"/>
              <a:t>Installazione di Wood </a:t>
            </a:r>
            <a:r>
              <a:rPr lang="it-IT" sz="2000" i="1" dirty="0" err="1"/>
              <a:t>Mould</a:t>
            </a:r>
            <a:r>
              <a:rPr lang="it-IT" sz="2000" i="1" dirty="0"/>
              <a:t> Box</a:t>
            </a:r>
          </a:p>
          <a:p>
            <a:r>
              <a:rPr lang="it-IT" sz="2000" i="1" dirty="0"/>
              <a:t>Abbattimento o diradamento dei </a:t>
            </a:r>
            <a:r>
              <a:rPr lang="it-IT" sz="2000" i="1" dirty="0" smtClean="0"/>
              <a:t>polloni</a:t>
            </a:r>
            <a:endParaRPr lang="it-IT" dirty="0">
              <a:effectLst/>
            </a:endParaRPr>
          </a:p>
        </p:txBody>
      </p:sp>
    </p:spTree>
    <p:extLst>
      <p:ext uri="{BB962C8B-B14F-4D97-AF65-F5344CB8AC3E}">
        <p14:creationId xmlns:p14="http://schemas.microsoft.com/office/powerpoint/2010/main" val="1058199381"/>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p:cNvPicPr>
            <a:picLocks noChangeAspect="1"/>
          </p:cNvPicPr>
          <p:nvPr/>
        </p:nvPicPr>
        <p:blipFill rotWithShape="1">
          <a:blip r:embed="rId2"/>
          <a:srcRect t="9638" b="3489"/>
          <a:stretch/>
        </p:blipFill>
        <p:spPr>
          <a:xfrm>
            <a:off x="4211960" y="260648"/>
            <a:ext cx="3123167" cy="2448272"/>
          </a:xfrm>
          <a:prstGeom prst="rect">
            <a:avLst/>
          </a:prstGeom>
        </p:spPr>
      </p:pic>
      <p:pic>
        <p:nvPicPr>
          <p:cNvPr id="10" name="Immagine 9"/>
          <p:cNvPicPr>
            <a:picLocks noChangeAspect="1"/>
          </p:cNvPicPr>
          <p:nvPr/>
        </p:nvPicPr>
        <p:blipFill>
          <a:blip r:embed="rId3"/>
          <a:stretch>
            <a:fillRect/>
          </a:stretch>
        </p:blipFill>
        <p:spPr>
          <a:xfrm>
            <a:off x="251520" y="3284984"/>
            <a:ext cx="3456384" cy="2583221"/>
          </a:xfrm>
          <a:prstGeom prst="rect">
            <a:avLst/>
          </a:prstGeom>
        </p:spPr>
      </p:pic>
      <p:pic>
        <p:nvPicPr>
          <p:cNvPr id="9" name="Immagin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192907" y="3284984"/>
            <a:ext cx="3315707" cy="2480070"/>
          </a:xfrm>
          <a:prstGeom prst="rect">
            <a:avLst/>
          </a:prstGeom>
        </p:spPr>
      </p:pic>
      <p:sp>
        <p:nvSpPr>
          <p:cNvPr id="4" name="CasellaDiTesto 3"/>
          <p:cNvSpPr txBox="1"/>
          <p:nvPr/>
        </p:nvSpPr>
        <p:spPr>
          <a:xfrm>
            <a:off x="251520" y="3284489"/>
            <a:ext cx="2520280" cy="307777"/>
          </a:xfrm>
          <a:prstGeom prst="rect">
            <a:avLst/>
          </a:prstGeom>
          <a:noFill/>
        </p:spPr>
        <p:txBody>
          <a:bodyPr wrap="square" rtlCol="0">
            <a:spAutoFit/>
          </a:bodyPr>
          <a:lstStyle/>
          <a:p>
            <a:r>
              <a:rPr lang="it-IT" sz="1400" dirty="0" smtClean="0">
                <a:solidFill>
                  <a:schemeClr val="bg1"/>
                </a:solidFill>
              </a:rPr>
              <a:t>Fusti spezzati in piedi</a:t>
            </a:r>
            <a:endParaRPr lang="it-IT" sz="1400" dirty="0">
              <a:solidFill>
                <a:schemeClr val="bg1"/>
              </a:solidFill>
            </a:endParaRPr>
          </a:p>
        </p:txBody>
      </p:sp>
      <p:sp>
        <p:nvSpPr>
          <p:cNvPr id="11" name="CasellaDiTesto 10"/>
          <p:cNvSpPr txBox="1"/>
          <p:nvPr/>
        </p:nvSpPr>
        <p:spPr>
          <a:xfrm>
            <a:off x="4211960" y="3356992"/>
            <a:ext cx="2520280" cy="307777"/>
          </a:xfrm>
          <a:prstGeom prst="rect">
            <a:avLst/>
          </a:prstGeom>
          <a:noFill/>
        </p:spPr>
        <p:txBody>
          <a:bodyPr wrap="square" rtlCol="0">
            <a:spAutoFit/>
          </a:bodyPr>
          <a:lstStyle/>
          <a:p>
            <a:r>
              <a:rPr lang="it-IT" sz="1400" dirty="0" smtClean="0">
                <a:solidFill>
                  <a:schemeClr val="bg1"/>
                </a:solidFill>
              </a:rPr>
              <a:t>Cercinatura</a:t>
            </a:r>
            <a:endParaRPr lang="it-IT" sz="1400" dirty="0">
              <a:solidFill>
                <a:schemeClr val="bg1"/>
              </a:solidFill>
            </a:endParaRPr>
          </a:p>
        </p:txBody>
      </p:sp>
      <p:pic>
        <p:nvPicPr>
          <p:cNvPr id="12" name="Immagine 11" descr="G:\LAVORI\PROGETTO LIFE EREMITA\LAVORI  C1 documenti\Progetto lavori MEC\2018 05 25 Tagliole Lago Santo\DSCN6133.JPG"/>
          <p:cNvPicPr/>
          <p:nvPr/>
        </p:nvPicPr>
        <p:blipFill rotWithShape="1">
          <a:blip r:embed="rId5" cstate="print">
            <a:extLst>
              <a:ext uri="{28A0092B-C50C-407E-A947-70E740481C1C}">
                <a14:useLocalDpi xmlns:a14="http://schemas.microsoft.com/office/drawing/2010/main" val="0"/>
              </a:ext>
            </a:extLst>
          </a:blip>
          <a:srcRect l="-743" t="-572" r="10165" b="572"/>
          <a:stretch/>
        </p:blipFill>
        <p:spPr bwMode="auto">
          <a:xfrm rot="16200000">
            <a:off x="48543" y="450806"/>
            <a:ext cx="2372575" cy="1964055"/>
          </a:xfrm>
          <a:prstGeom prst="rect">
            <a:avLst/>
          </a:prstGeom>
          <a:noFill/>
          <a:ln>
            <a:noFill/>
          </a:ln>
        </p:spPr>
      </p:pic>
      <p:pic>
        <p:nvPicPr>
          <p:cNvPr id="2050" name="Picture 2" descr="C:\Users\Cris\Documents\Lavori in corso\LIFE_EREMITA\Azione E8_ufficio_Stampa\PublicazioniTecniche\Forestali_1°Pub_tecnica\foto interventi eremita\Foto cercinatura e tripodi\E4 DSCN5078_tripode_PNFC_Cullacce_1lug16_foto_MNorbiato (1125x1500).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39752" y="246546"/>
            <a:ext cx="1738769" cy="2318358"/>
          </a:xfrm>
          <a:prstGeom prst="rect">
            <a:avLst/>
          </a:prstGeom>
          <a:noFill/>
          <a:extLst>
            <a:ext uri="{909E8E84-426E-40DD-AFC4-6F175D3DCCD1}">
              <a14:hiddenFill xmlns:a14="http://schemas.microsoft.com/office/drawing/2010/main">
                <a:solidFill>
                  <a:srgbClr val="FFFFFF"/>
                </a:solidFill>
              </a14:hiddenFill>
            </a:ext>
          </a:extLst>
        </p:spPr>
      </p:pic>
      <p:sp>
        <p:nvSpPr>
          <p:cNvPr id="14" name="CasellaDiTesto 13"/>
          <p:cNvSpPr txBox="1"/>
          <p:nvPr/>
        </p:nvSpPr>
        <p:spPr>
          <a:xfrm>
            <a:off x="4283968" y="304264"/>
            <a:ext cx="2520280" cy="307777"/>
          </a:xfrm>
          <a:prstGeom prst="rect">
            <a:avLst/>
          </a:prstGeom>
          <a:noFill/>
        </p:spPr>
        <p:txBody>
          <a:bodyPr wrap="square" rtlCol="0">
            <a:spAutoFit/>
          </a:bodyPr>
          <a:lstStyle/>
          <a:p>
            <a:r>
              <a:rPr lang="it-IT" sz="1400" dirty="0" smtClean="0">
                <a:solidFill>
                  <a:schemeClr val="bg1"/>
                </a:solidFill>
              </a:rPr>
              <a:t>Fusti spezzati a terra</a:t>
            </a:r>
            <a:endParaRPr lang="it-IT" sz="1400" dirty="0">
              <a:solidFill>
                <a:schemeClr val="bg1"/>
              </a:solidFill>
            </a:endParaRPr>
          </a:p>
        </p:txBody>
      </p:sp>
      <p:sp>
        <p:nvSpPr>
          <p:cNvPr id="15" name="CasellaDiTesto 14"/>
          <p:cNvSpPr txBox="1"/>
          <p:nvPr/>
        </p:nvSpPr>
        <p:spPr>
          <a:xfrm>
            <a:off x="275549" y="2305614"/>
            <a:ext cx="1964056" cy="307777"/>
          </a:xfrm>
          <a:prstGeom prst="rect">
            <a:avLst/>
          </a:prstGeom>
          <a:noFill/>
        </p:spPr>
        <p:txBody>
          <a:bodyPr wrap="square" rtlCol="0">
            <a:spAutoFit/>
          </a:bodyPr>
          <a:lstStyle/>
          <a:p>
            <a:r>
              <a:rPr lang="it-IT" sz="1400" dirty="0" smtClean="0">
                <a:solidFill>
                  <a:schemeClr val="bg1"/>
                </a:solidFill>
              </a:rPr>
              <a:t>Cataste a perdere</a:t>
            </a:r>
            <a:endParaRPr lang="it-IT" sz="1400" dirty="0">
              <a:solidFill>
                <a:schemeClr val="bg1"/>
              </a:solidFill>
            </a:endParaRPr>
          </a:p>
        </p:txBody>
      </p:sp>
      <p:sp>
        <p:nvSpPr>
          <p:cNvPr id="16" name="CasellaDiTesto 15"/>
          <p:cNvSpPr txBox="1"/>
          <p:nvPr/>
        </p:nvSpPr>
        <p:spPr>
          <a:xfrm>
            <a:off x="2324001" y="2238154"/>
            <a:ext cx="1754520" cy="307777"/>
          </a:xfrm>
          <a:prstGeom prst="rect">
            <a:avLst/>
          </a:prstGeom>
          <a:noFill/>
        </p:spPr>
        <p:txBody>
          <a:bodyPr wrap="square" rtlCol="0">
            <a:spAutoFit/>
          </a:bodyPr>
          <a:lstStyle/>
          <a:p>
            <a:r>
              <a:rPr lang="it-IT" sz="1400" dirty="0" smtClean="0">
                <a:solidFill>
                  <a:schemeClr val="bg1"/>
                </a:solidFill>
              </a:rPr>
              <a:t>Tripodi</a:t>
            </a:r>
            <a:endParaRPr lang="it-IT" sz="1400" dirty="0">
              <a:solidFill>
                <a:schemeClr val="bg1"/>
              </a:solidFill>
            </a:endParaRPr>
          </a:p>
        </p:txBody>
      </p:sp>
    </p:spTree>
    <p:extLst>
      <p:ext uri="{BB962C8B-B14F-4D97-AF65-F5344CB8AC3E}">
        <p14:creationId xmlns:p14="http://schemas.microsoft.com/office/powerpoint/2010/main" val="195408235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p:cNvPicPr/>
          <p:nvPr/>
        </p:nvPicPr>
        <p:blipFill>
          <a:blip r:embed="rId2" cstate="print">
            <a:extLst>
              <a:ext uri="{28A0092B-C50C-407E-A947-70E740481C1C}">
                <a14:useLocalDpi xmlns:a14="http://schemas.microsoft.com/office/drawing/2010/main" val="0"/>
              </a:ext>
            </a:extLst>
          </a:blip>
          <a:stretch>
            <a:fillRect/>
          </a:stretch>
        </p:blipFill>
        <p:spPr>
          <a:xfrm>
            <a:off x="292299" y="3068960"/>
            <a:ext cx="3261679" cy="2088232"/>
          </a:xfrm>
          <a:prstGeom prst="rect">
            <a:avLst/>
          </a:prstGeom>
        </p:spPr>
      </p:pic>
      <p:pic>
        <p:nvPicPr>
          <p:cNvPr id="3074" name="Picture 2" descr="C:\Users\Cris\Documents\Lavori in corso\LIFE_EREMITA\Azione E8_ufficio_Stampa\PublicazioniTecniche\Forestali_1°Pub_tecnica\foto interventi eremita\Foto meoc interventi\Renato Carini EREMITA MEOC interventi 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1" y="456103"/>
            <a:ext cx="3379225" cy="2252817"/>
          </a:xfrm>
          <a:prstGeom prst="rect">
            <a:avLst/>
          </a:prstGeom>
          <a:noFill/>
          <a:extLst>
            <a:ext uri="{909E8E84-426E-40DD-AFC4-6F175D3DCCD1}">
              <a14:hiddenFill xmlns:a14="http://schemas.microsoft.com/office/drawing/2010/main">
                <a:solidFill>
                  <a:srgbClr val="FFFFFF"/>
                </a:solidFill>
              </a14:hiddenFill>
            </a:ext>
          </a:extLst>
        </p:spPr>
      </p:pic>
      <p:sp>
        <p:nvSpPr>
          <p:cNvPr id="15" name="CasellaDiTesto 14"/>
          <p:cNvSpPr txBox="1"/>
          <p:nvPr/>
        </p:nvSpPr>
        <p:spPr>
          <a:xfrm>
            <a:off x="1589922" y="474826"/>
            <a:ext cx="1964056" cy="307777"/>
          </a:xfrm>
          <a:prstGeom prst="rect">
            <a:avLst/>
          </a:prstGeom>
          <a:noFill/>
        </p:spPr>
        <p:txBody>
          <a:bodyPr wrap="square" rtlCol="0">
            <a:spAutoFit/>
          </a:bodyPr>
          <a:lstStyle/>
          <a:p>
            <a:pPr algn="r"/>
            <a:r>
              <a:rPr lang="it-IT" sz="1400" dirty="0" smtClean="0">
                <a:solidFill>
                  <a:schemeClr val="bg1"/>
                </a:solidFill>
              </a:rPr>
              <a:t>cavitazioni</a:t>
            </a:r>
            <a:endParaRPr lang="it-IT" sz="1400" dirty="0">
              <a:solidFill>
                <a:schemeClr val="bg1"/>
              </a:solidFill>
            </a:endParaRPr>
          </a:p>
        </p:txBody>
      </p:sp>
      <p:sp>
        <p:nvSpPr>
          <p:cNvPr id="16" name="CasellaDiTesto 15"/>
          <p:cNvSpPr txBox="1"/>
          <p:nvPr/>
        </p:nvSpPr>
        <p:spPr>
          <a:xfrm>
            <a:off x="292299" y="4832188"/>
            <a:ext cx="3266437" cy="307777"/>
          </a:xfrm>
          <a:prstGeom prst="rect">
            <a:avLst/>
          </a:prstGeom>
          <a:noFill/>
        </p:spPr>
        <p:txBody>
          <a:bodyPr wrap="square" rtlCol="0">
            <a:spAutoFit/>
          </a:bodyPr>
          <a:lstStyle/>
          <a:p>
            <a:pPr algn="r"/>
            <a:r>
              <a:rPr lang="it-IT" sz="1400" dirty="0" smtClean="0">
                <a:solidFill>
                  <a:schemeClr val="bg1"/>
                </a:solidFill>
              </a:rPr>
              <a:t>Abbattimento e diradamento dei polloni</a:t>
            </a:r>
            <a:endParaRPr lang="it-IT" sz="1400" dirty="0">
              <a:solidFill>
                <a:schemeClr val="bg1"/>
              </a:solidFill>
            </a:endParaRPr>
          </a:p>
        </p:txBody>
      </p:sp>
      <p:pic>
        <p:nvPicPr>
          <p:cNvPr id="3075" name="Picture 3" descr="C:\Users\Cris\Documents\Lavori in corso\LIFE_EREMITA\Azione E8_ufficio_Stampa\PublicazioniTecniche\Forestali_1°Pub_tecnica\foto interventi eremita\Foto Cristina Barbieri WMB\Cristina_Barbieri_19_aprile_2018_MAR_Networking_Ungheresi_7.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227"/>
          <a:stretch/>
        </p:blipFill>
        <p:spPr bwMode="auto">
          <a:xfrm>
            <a:off x="3681174" y="476672"/>
            <a:ext cx="3207961"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16"/>
          <p:cNvPicPr>
            <a:picLocks noChangeAspect="1"/>
          </p:cNvPicPr>
          <p:nvPr/>
        </p:nvPicPr>
        <p:blipFill>
          <a:blip r:embed="rId5"/>
          <a:stretch>
            <a:fillRect/>
          </a:stretch>
        </p:blipFill>
        <p:spPr>
          <a:xfrm>
            <a:off x="4162449" y="2966565"/>
            <a:ext cx="2726686" cy="2293022"/>
          </a:xfrm>
          <a:prstGeom prst="rect">
            <a:avLst/>
          </a:prstGeom>
        </p:spPr>
      </p:pic>
      <p:pic>
        <p:nvPicPr>
          <p:cNvPr id="18" name="Picture 2" descr="C:\Users\Moo\Desktop\Alfonsine Riserva\lezioni insetti\foto da ridurre\foto ridotte RF\DSCN7762 mix con lettiera (700x52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868144" y="4820728"/>
            <a:ext cx="1728192" cy="1295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CasellaDiTesto 18"/>
          <p:cNvSpPr txBox="1"/>
          <p:nvPr/>
        </p:nvSpPr>
        <p:spPr>
          <a:xfrm>
            <a:off x="3622698" y="2473151"/>
            <a:ext cx="3266437" cy="307777"/>
          </a:xfrm>
          <a:prstGeom prst="rect">
            <a:avLst/>
          </a:prstGeom>
          <a:noFill/>
        </p:spPr>
        <p:txBody>
          <a:bodyPr wrap="square" rtlCol="0">
            <a:spAutoFit/>
          </a:bodyPr>
          <a:lstStyle/>
          <a:p>
            <a:pPr algn="r"/>
            <a:r>
              <a:rPr lang="it-IT" sz="1400" dirty="0" smtClean="0">
                <a:solidFill>
                  <a:schemeClr val="bg1"/>
                </a:solidFill>
              </a:rPr>
              <a:t>Installazione WMB</a:t>
            </a:r>
            <a:endParaRPr lang="it-IT" sz="1400" dirty="0">
              <a:solidFill>
                <a:schemeClr val="bg1"/>
              </a:solidFill>
            </a:endParaRPr>
          </a:p>
        </p:txBody>
      </p:sp>
    </p:spTree>
    <p:extLst>
      <p:ext uri="{BB962C8B-B14F-4D97-AF65-F5344CB8AC3E}">
        <p14:creationId xmlns:p14="http://schemas.microsoft.com/office/powerpoint/2010/main" val="410157658"/>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pic>
        <p:nvPicPr>
          <p:cNvPr id="6" name="Picture 2" descr="lifeeremita_prova_mappa_r0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7693" t="31726" r="14232" b="43164"/>
          <a:stretch>
            <a:fillRect/>
          </a:stretch>
        </p:blipFill>
        <p:spPr bwMode="auto">
          <a:xfrm>
            <a:off x="942240" y="2264996"/>
            <a:ext cx="6327095" cy="3294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7" name="Text Box 3"/>
          <p:cNvSpPr txBox="1">
            <a:spLocks noChangeArrowheads="1"/>
          </p:cNvSpPr>
          <p:nvPr/>
        </p:nvSpPr>
        <p:spPr bwMode="auto">
          <a:xfrm>
            <a:off x="1365269" y="4589300"/>
            <a:ext cx="192929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Parco nazionale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Appennino Tosco-Emiliano </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8" name="AutoShape 4"/>
          <p:cNvSpPr>
            <a:spLocks noChangeArrowheads="1"/>
          </p:cNvSpPr>
          <p:nvPr/>
        </p:nvSpPr>
        <p:spPr bwMode="auto">
          <a:xfrm>
            <a:off x="610611" y="836712"/>
            <a:ext cx="7729740" cy="454981"/>
          </a:xfrm>
          <a:prstGeom prst="flowChartAlternateProcess">
            <a:avLst/>
          </a:prstGeom>
          <a:solidFill>
            <a:srgbClr val="6671B2"/>
          </a:solidFill>
          <a:ln>
            <a:noFill/>
          </a:ln>
          <a:effectLst/>
          <a:extLst>
            <a:ext uri="{91240B29-F687-4F45-9708-019B960494DF}">
              <a14:hiddenLine xmlns:a14="http://schemas.microsoft.com/office/drawing/2010/main" w="9525" algn="in">
                <a:solidFill>
                  <a:srgbClr val="000080"/>
                </a:solidFill>
                <a:prstDash val="sysDot"/>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it-IT"/>
          </a:p>
        </p:txBody>
      </p:sp>
      <p:sp>
        <p:nvSpPr>
          <p:cNvPr id="9" name="Text Box 5"/>
          <p:cNvSpPr txBox="1">
            <a:spLocks noChangeArrowheads="1"/>
          </p:cNvSpPr>
          <p:nvPr/>
        </p:nvSpPr>
        <p:spPr bwMode="auto">
          <a:xfrm>
            <a:off x="1797909" y="922475"/>
            <a:ext cx="5684435" cy="2599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
              </a:spcAft>
              <a:buClrTx/>
              <a:buSzTx/>
              <a:buFontTx/>
              <a:buNone/>
              <a:tabLst/>
            </a:pPr>
            <a:r>
              <a:rPr lang="en-GB" altLang="it-IT" sz="1800" dirty="0" smtClean="0">
                <a:solidFill>
                  <a:srgbClr val="FFFFFF"/>
                </a:solidFill>
                <a:cs typeface="Arial" pitchFamily="34" charset="0"/>
              </a:rPr>
              <a:t>More than 70 Natura 2000 sites involved in the project</a:t>
            </a:r>
            <a:r>
              <a:rPr lang="it-IT" altLang="it-IT" sz="1800" dirty="0" smtClean="0">
                <a:solidFill>
                  <a:srgbClr val="FFFFFF"/>
                </a:solidFill>
                <a:cs typeface="Arial" pitchFamily="34" charset="0"/>
              </a:rPr>
              <a:t>!</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0" name="Text Box 6"/>
          <p:cNvSpPr txBox="1">
            <a:spLocks noChangeArrowheads="1"/>
          </p:cNvSpPr>
          <p:nvPr/>
        </p:nvSpPr>
        <p:spPr bwMode="auto">
          <a:xfrm>
            <a:off x="4105788" y="5613018"/>
            <a:ext cx="4464496"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Parco nazionale Foreste Casentinesi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Monte Falterona e </a:t>
            </a:r>
            <a:r>
              <a:rPr kumimoji="0" lang="it-IT" altLang="it-IT" sz="1800" b="1" i="0" u="none" strike="noStrike" cap="none" normalizeH="0" baseline="0" dirty="0" err="1">
                <a:ln>
                  <a:noFill/>
                </a:ln>
                <a:solidFill>
                  <a:srgbClr val="6671B2"/>
                </a:solidFill>
                <a:effectLst/>
                <a:latin typeface="CordiaUPC" pitchFamily="34" charset="-34"/>
                <a:cs typeface="Arial" pitchFamily="34" charset="0"/>
              </a:rPr>
              <a:t>Campigna</a:t>
            </a:r>
            <a:r>
              <a:rPr kumimoji="0" lang="it-IT" altLang="it-IT" sz="1800" b="1" i="0" u="none" strike="noStrike" cap="none" normalizeH="0" baseline="0" dirty="0">
                <a:ln>
                  <a:noFill/>
                </a:ln>
                <a:solidFill>
                  <a:srgbClr val="6671B2"/>
                </a:solidFill>
                <a:effectLst/>
                <a:latin typeface="CordiaUPC" pitchFamily="34" charset="-34"/>
                <a:cs typeface="Arial" pitchFamily="34" charset="0"/>
              </a:rPr>
              <a:t> </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1" name="Text Box 7"/>
          <p:cNvSpPr txBox="1">
            <a:spLocks noChangeArrowheads="1"/>
          </p:cNvSpPr>
          <p:nvPr/>
        </p:nvSpPr>
        <p:spPr bwMode="auto">
          <a:xfrm>
            <a:off x="745679" y="1868602"/>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Occidentale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2" name="Text Box 8"/>
          <p:cNvSpPr txBox="1">
            <a:spLocks noChangeArrowheads="1"/>
          </p:cNvSpPr>
          <p:nvPr/>
        </p:nvSpPr>
        <p:spPr bwMode="auto">
          <a:xfrm>
            <a:off x="6648787" y="4221088"/>
            <a:ext cx="1658798" cy="3271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Romagna</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3" name="Text Box 9"/>
          <p:cNvSpPr txBox="1">
            <a:spLocks noChangeArrowheads="1"/>
          </p:cNvSpPr>
          <p:nvPr/>
        </p:nvSpPr>
        <p:spPr bwMode="auto">
          <a:xfrm>
            <a:off x="3249119" y="4781883"/>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Orientale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4" name="Text Box 10"/>
          <p:cNvSpPr txBox="1">
            <a:spLocks noChangeArrowheads="1"/>
          </p:cNvSpPr>
          <p:nvPr/>
        </p:nvSpPr>
        <p:spPr bwMode="auto">
          <a:xfrm>
            <a:off x="3469405" y="2150696"/>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Centrale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cxnSp>
        <p:nvCxnSpPr>
          <p:cNvPr id="15" name="AutoShape 11"/>
          <p:cNvCxnSpPr>
            <a:cxnSpLocks noChangeShapeType="1"/>
          </p:cNvCxnSpPr>
          <p:nvPr/>
        </p:nvCxnSpPr>
        <p:spPr bwMode="auto">
          <a:xfrm flipH="1">
            <a:off x="2574479" y="4276562"/>
            <a:ext cx="246924" cy="312738"/>
          </a:xfrm>
          <a:prstGeom prst="straightConnector1">
            <a:avLst/>
          </a:prstGeom>
          <a:noFill/>
          <a:ln w="28575">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6" name="AutoShape 12"/>
          <p:cNvCxnSpPr>
            <a:cxnSpLocks noChangeShapeType="1"/>
          </p:cNvCxnSpPr>
          <p:nvPr/>
        </p:nvCxnSpPr>
        <p:spPr bwMode="auto">
          <a:xfrm flipH="1">
            <a:off x="4114122" y="2444666"/>
            <a:ext cx="57150" cy="3048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7" name="AutoShape 13"/>
          <p:cNvCxnSpPr>
            <a:cxnSpLocks noChangeShapeType="1"/>
          </p:cNvCxnSpPr>
          <p:nvPr/>
        </p:nvCxnSpPr>
        <p:spPr bwMode="auto">
          <a:xfrm>
            <a:off x="5490394" y="5315209"/>
            <a:ext cx="108421" cy="297809"/>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8" name="AutoShape 14"/>
          <p:cNvCxnSpPr>
            <a:cxnSpLocks noChangeShapeType="1"/>
          </p:cNvCxnSpPr>
          <p:nvPr/>
        </p:nvCxnSpPr>
        <p:spPr bwMode="auto">
          <a:xfrm flipV="1">
            <a:off x="6338036" y="4296543"/>
            <a:ext cx="340899" cy="292757"/>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0" name="AutoShape 16"/>
          <p:cNvCxnSpPr>
            <a:cxnSpLocks noChangeShapeType="1"/>
          </p:cNvCxnSpPr>
          <p:nvPr/>
        </p:nvCxnSpPr>
        <p:spPr bwMode="auto">
          <a:xfrm>
            <a:off x="4171272" y="4432931"/>
            <a:ext cx="12700" cy="3175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5" name="AutoShape 12"/>
          <p:cNvCxnSpPr>
            <a:cxnSpLocks noChangeShapeType="1"/>
          </p:cNvCxnSpPr>
          <p:nvPr/>
        </p:nvCxnSpPr>
        <p:spPr bwMode="auto">
          <a:xfrm flipH="1">
            <a:off x="1631505" y="2160459"/>
            <a:ext cx="28574" cy="409337"/>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pic>
        <p:nvPicPr>
          <p:cNvPr id="27" name="Immagine 8"/>
          <p:cNvPicPr>
            <a:picLocks noChangeAspect="1"/>
          </p:cNvPicPr>
          <p:nvPr/>
        </p:nvPicPr>
        <p:blipFill>
          <a:blip r:embed="rId3"/>
          <a:srcRect/>
          <a:stretch>
            <a:fillRect/>
          </a:stretch>
        </p:blipFill>
        <p:spPr bwMode="auto">
          <a:xfrm>
            <a:off x="1678236" y="1608727"/>
            <a:ext cx="595206" cy="346080"/>
          </a:xfrm>
          <a:prstGeom prst="rect">
            <a:avLst/>
          </a:prstGeom>
          <a:noFill/>
          <a:ln w="9525">
            <a:noFill/>
            <a:miter lim="800000"/>
            <a:headEnd/>
            <a:tailEnd/>
          </a:ln>
        </p:spPr>
      </p:pic>
      <p:pic>
        <p:nvPicPr>
          <p:cNvPr id="28" name="Immagine 9"/>
          <p:cNvPicPr>
            <a:picLocks noChangeAspect="1"/>
          </p:cNvPicPr>
          <p:nvPr/>
        </p:nvPicPr>
        <p:blipFill>
          <a:blip r:embed="rId4"/>
          <a:srcRect/>
          <a:stretch>
            <a:fillRect/>
          </a:stretch>
        </p:blipFill>
        <p:spPr bwMode="auto">
          <a:xfrm>
            <a:off x="3612806" y="5079911"/>
            <a:ext cx="829159" cy="648637"/>
          </a:xfrm>
          <a:prstGeom prst="rect">
            <a:avLst/>
          </a:prstGeom>
          <a:noFill/>
          <a:ln w="9525">
            <a:noFill/>
            <a:miter lim="800000"/>
            <a:headEnd/>
            <a:tailEnd/>
          </a:ln>
        </p:spPr>
      </p:pic>
      <p:pic>
        <p:nvPicPr>
          <p:cNvPr id="29" name="Immagine 10"/>
          <p:cNvPicPr>
            <a:picLocks noChangeAspect="1"/>
          </p:cNvPicPr>
          <p:nvPr/>
        </p:nvPicPr>
        <p:blipFill rotWithShape="1">
          <a:blip r:embed="rId5"/>
          <a:srcRect r="34353"/>
          <a:stretch/>
        </p:blipFill>
        <p:spPr bwMode="auto">
          <a:xfrm>
            <a:off x="1242398" y="4048254"/>
            <a:ext cx="1111022" cy="713940"/>
          </a:xfrm>
          <a:prstGeom prst="rect">
            <a:avLst/>
          </a:prstGeom>
          <a:noFill/>
          <a:ln w="9525">
            <a:noFill/>
            <a:miter lim="800000"/>
            <a:headEnd/>
            <a:tailEnd/>
          </a:ln>
        </p:spPr>
      </p:pic>
      <p:pic>
        <p:nvPicPr>
          <p:cNvPr id="30" name="Immagine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41783" y="5135295"/>
            <a:ext cx="1118554" cy="537871"/>
          </a:xfrm>
          <a:prstGeom prst="rect">
            <a:avLst/>
          </a:prstGeom>
        </p:spPr>
      </p:pic>
      <p:pic>
        <p:nvPicPr>
          <p:cNvPr id="31" name="Immagine 6"/>
          <p:cNvPicPr>
            <a:picLocks noChangeAspect="1"/>
          </p:cNvPicPr>
          <p:nvPr/>
        </p:nvPicPr>
        <p:blipFill>
          <a:blip r:embed="rId7"/>
          <a:srcRect/>
          <a:stretch>
            <a:fillRect/>
          </a:stretch>
        </p:blipFill>
        <p:spPr bwMode="auto">
          <a:xfrm>
            <a:off x="7212188" y="3744567"/>
            <a:ext cx="531995" cy="531995"/>
          </a:xfrm>
          <a:prstGeom prst="rect">
            <a:avLst/>
          </a:prstGeom>
          <a:noFill/>
          <a:ln w="9525">
            <a:noFill/>
            <a:miter lim="800000"/>
            <a:headEnd/>
            <a:tailEnd/>
          </a:ln>
        </p:spPr>
      </p:pic>
      <p:pic>
        <p:nvPicPr>
          <p:cNvPr id="32" name="Immagine 7"/>
          <p:cNvPicPr>
            <a:picLocks noChangeAspect="1"/>
          </p:cNvPicPr>
          <p:nvPr/>
        </p:nvPicPr>
        <p:blipFill>
          <a:blip r:embed="rId8"/>
          <a:srcRect t="9448"/>
          <a:stretch>
            <a:fillRect/>
          </a:stretch>
        </p:blipFill>
        <p:spPr bwMode="auto">
          <a:xfrm>
            <a:off x="4078278" y="1781767"/>
            <a:ext cx="864096" cy="443327"/>
          </a:xfrm>
          <a:prstGeom prst="rect">
            <a:avLst/>
          </a:prstGeom>
          <a:noFill/>
          <a:ln w="9525">
            <a:noFill/>
            <a:miter lim="800000"/>
            <a:headEnd/>
            <a:tailEnd/>
          </a:ln>
        </p:spPr>
      </p:pic>
      <p:pic>
        <p:nvPicPr>
          <p:cNvPr id="512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7981" y="22087"/>
            <a:ext cx="1289323" cy="1816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Immagine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398316" y="1385813"/>
            <a:ext cx="2691733" cy="395843"/>
          </a:xfrm>
          <a:prstGeom prst="rect">
            <a:avLst/>
          </a:prstGeom>
        </p:spPr>
      </p:pic>
    </p:spTree>
    <p:extLst>
      <p:ext uri="{BB962C8B-B14F-4D97-AF65-F5344CB8AC3E}">
        <p14:creationId xmlns:p14="http://schemas.microsoft.com/office/powerpoint/2010/main" val="287751990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p:cNvSpPr>
          <p:nvPr/>
        </p:nvSpPr>
        <p:spPr bwMode="auto">
          <a:xfrm>
            <a:off x="-544010" y="-114299"/>
            <a:ext cx="8820594" cy="1143000"/>
          </a:xfrm>
          <a:prstGeom prst="rect">
            <a:avLst/>
          </a:prstGeom>
          <a:noFill/>
          <a:ln w="9525">
            <a:noFill/>
            <a:miter lim="800000"/>
            <a:headEnd/>
            <a:tailEnd/>
          </a:ln>
        </p:spPr>
        <p:txBody>
          <a:bodyPr anchor="ctr"/>
          <a:lstStyle/>
          <a:p>
            <a:pPr algn="ctr">
              <a:lnSpc>
                <a:spcPct val="90000"/>
              </a:lnSpc>
            </a:pPr>
            <a:r>
              <a:rPr lang="it-IT" sz="2800" b="1" dirty="0">
                <a:solidFill>
                  <a:srgbClr val="6671B2"/>
                </a:solidFill>
                <a:latin typeface="Calibri" pitchFamily="34" charset="0"/>
              </a:rPr>
              <a:t>Wood </a:t>
            </a:r>
            <a:r>
              <a:rPr lang="it-IT" sz="2800" b="1" dirty="0" err="1">
                <a:solidFill>
                  <a:srgbClr val="6671B2"/>
                </a:solidFill>
                <a:latin typeface="Calibri" pitchFamily="34" charset="0"/>
              </a:rPr>
              <a:t>Mould</a:t>
            </a:r>
            <a:r>
              <a:rPr lang="it-IT" sz="2800" b="1" dirty="0">
                <a:solidFill>
                  <a:srgbClr val="6671B2"/>
                </a:solidFill>
                <a:latin typeface="Calibri" pitchFamily="34" charset="0"/>
              </a:rPr>
              <a:t> </a:t>
            </a:r>
            <a:r>
              <a:rPr lang="it-IT" sz="2800" b="1" dirty="0" smtClean="0">
                <a:solidFill>
                  <a:srgbClr val="6671B2"/>
                </a:solidFill>
                <a:latin typeface="Calibri" pitchFamily="34" charset="0"/>
              </a:rPr>
              <a:t>Boxes</a:t>
            </a:r>
            <a:endParaRPr lang="it-IT" sz="2800" b="1" dirty="0">
              <a:solidFill>
                <a:srgbClr val="6671B2"/>
              </a:solidFill>
              <a:latin typeface="Calibri" pitchFamily="34" charset="0"/>
            </a:endParaRPr>
          </a:p>
        </p:txBody>
      </p:sp>
      <p:pic>
        <p:nvPicPr>
          <p:cNvPr id="3" name="Picture 3" descr="C:\Users\Moo\Desktop\Alfonsine Riserva\lezioni insetti\foto da ridurre\foto ridotte RF2\20170328_184855 (800x493).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0825" y="1271588"/>
            <a:ext cx="3500438" cy="2157412"/>
          </a:xfrm>
          <a:prstGeom prst="rect">
            <a:avLst/>
          </a:prstGeom>
          <a:ln>
            <a:noFill/>
          </a:ln>
          <a:effectLst>
            <a:outerShdw blurRad="292100" dist="139700" dir="2700000" algn="tl" rotWithShape="0">
              <a:srgbClr val="333333">
                <a:alpha val="65000"/>
              </a:srgbClr>
            </a:outerShdw>
          </a:effectLst>
        </p:spPr>
      </p:pic>
      <p:pic>
        <p:nvPicPr>
          <p:cNvPr id="4" name="Picture 4" descr="C:\Users\Moo\Desktop\Alfonsine Riserva\lezioni insetti\foto da ridurre\foto ridotte RF2\20170503_124824 (700x39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0825" y="3517900"/>
            <a:ext cx="3500438" cy="2143125"/>
          </a:xfrm>
          <a:prstGeom prst="rect">
            <a:avLst/>
          </a:prstGeom>
          <a:ln>
            <a:noFill/>
          </a:ln>
          <a:effectLst>
            <a:outerShdw blurRad="292100" dist="139700" dir="2700000" algn="tl" rotWithShape="0">
              <a:srgbClr val="333333">
                <a:alpha val="65000"/>
              </a:srgbClr>
            </a:outerShdw>
          </a:effectLst>
        </p:spPr>
      </p:pic>
      <p:pic>
        <p:nvPicPr>
          <p:cNvPr id="5" name="Picture 2" descr="C:\Users\Moo\Desktop\Alfonsine Riserva\lezioni insetti\foto da ridurre\foto ridotte RF2\20170510_174508 (394x700).jpg"/>
          <p:cNvPicPr>
            <a:picLocks noChangeAspect="1" noChangeArrowheads="1"/>
          </p:cNvPicPr>
          <p:nvPr/>
        </p:nvPicPr>
        <p:blipFill>
          <a:blip r:embed="rId4"/>
          <a:srcRect/>
          <a:stretch>
            <a:fillRect/>
          </a:stretch>
        </p:blipFill>
        <p:spPr bwMode="auto">
          <a:xfrm>
            <a:off x="3851275" y="1271588"/>
            <a:ext cx="2578100" cy="3352800"/>
          </a:xfrm>
          <a:prstGeom prst="rect">
            <a:avLst/>
          </a:prstGeom>
          <a:ln>
            <a:noFill/>
          </a:ln>
          <a:effectLst>
            <a:outerShdw blurRad="292100" dist="139700" dir="2700000" algn="tl" rotWithShape="0">
              <a:srgbClr val="333333">
                <a:alpha val="65000"/>
              </a:srgbClr>
            </a:outerShdw>
          </a:effectLst>
        </p:spPr>
      </p:pic>
      <p:pic>
        <p:nvPicPr>
          <p:cNvPr id="6" name="Picture 2" descr="C:\Users\Moo\Desktop\Alfonsine Riserva\lezioni insetti\foto da ridurre\foto ridotte RF2\20170510_180011 (394x700).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516688" y="1235075"/>
            <a:ext cx="2444750" cy="3756025"/>
          </a:xfrm>
          <a:prstGeom prst="rect">
            <a:avLst/>
          </a:prstGeom>
          <a:ln>
            <a:noFill/>
          </a:ln>
          <a:effectLst>
            <a:outerShdw blurRad="292100" dist="139700" dir="2700000" algn="tl" rotWithShape="0">
              <a:srgbClr val="333333">
                <a:alpha val="65000"/>
              </a:srgbClr>
            </a:outerShdw>
          </a:effectLst>
        </p:spPr>
      </p:pic>
      <p:sp>
        <p:nvSpPr>
          <p:cNvPr id="7" name="Titolo 1"/>
          <p:cNvSpPr txBox="1">
            <a:spLocks/>
          </p:cNvSpPr>
          <p:nvPr/>
        </p:nvSpPr>
        <p:spPr bwMode="auto">
          <a:xfrm>
            <a:off x="4320507" y="5156200"/>
            <a:ext cx="5019675" cy="504825"/>
          </a:xfrm>
          <a:prstGeom prst="rect">
            <a:avLst/>
          </a:prstGeom>
          <a:noFill/>
          <a:ln w="9525">
            <a:noFill/>
            <a:miter lim="800000"/>
            <a:headEnd/>
            <a:tailEnd/>
          </a:ln>
        </p:spPr>
        <p:txBody>
          <a:bodyPr anchor="ctr"/>
          <a:lstStyle/>
          <a:p>
            <a:pPr eaLnBrk="0" hangingPunct="0"/>
            <a:r>
              <a:rPr lang="it-IT" sz="3200" dirty="0" smtClean="0">
                <a:solidFill>
                  <a:srgbClr val="53A044"/>
                </a:solidFill>
                <a:latin typeface="Calibri" pitchFamily="34" charset="0"/>
              </a:rPr>
              <a:t>Fasi di costruzione</a:t>
            </a:r>
            <a:endParaRPr lang="it-IT" sz="3200" dirty="0">
              <a:solidFill>
                <a:srgbClr val="53A044"/>
              </a:solidFill>
              <a:latin typeface="Calibri" pitchFamily="34" charset="0"/>
            </a:endParaRPr>
          </a:p>
        </p:txBody>
      </p:sp>
    </p:spTree>
    <p:extLst>
      <p:ext uri="{BB962C8B-B14F-4D97-AF65-F5344CB8AC3E}">
        <p14:creationId xmlns:p14="http://schemas.microsoft.com/office/powerpoint/2010/main" val="257919114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Moo\Desktop\Alfonsine Riserva\lezioni insetti\foto da ridurre\foto ridotte RF2\20161111_132735 PNFC (394x70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0025" y="1268413"/>
            <a:ext cx="2427288" cy="3321050"/>
          </a:xfrm>
          <a:prstGeom prst="rect">
            <a:avLst/>
          </a:prstGeom>
          <a:ln>
            <a:noFill/>
          </a:ln>
          <a:effectLst>
            <a:outerShdw blurRad="292100" dist="139700" dir="2700000" algn="tl" rotWithShape="0">
              <a:srgbClr val="333333">
                <a:alpha val="65000"/>
              </a:srgbClr>
            </a:outerShdw>
          </a:effectLst>
        </p:spPr>
      </p:pic>
      <p:pic>
        <p:nvPicPr>
          <p:cNvPr id="4" name="Picture 3" descr="C:\Users\Moo\Desktop\Alfonsine Riserva\lezioni insetti\foto da ridurre\foto ridotte RF2\20170411_130732 rosura MEC (450x80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760663" y="1268413"/>
            <a:ext cx="2352675" cy="4181475"/>
          </a:xfrm>
          <a:prstGeom prst="rect">
            <a:avLst/>
          </a:prstGeom>
          <a:ln>
            <a:noFill/>
          </a:ln>
          <a:effectLst>
            <a:outerShdw blurRad="292100" dist="139700" dir="2700000" algn="tl" rotWithShape="0">
              <a:srgbClr val="333333">
                <a:alpha val="65000"/>
              </a:srgbClr>
            </a:outerShdw>
          </a:effectLst>
        </p:spPr>
      </p:pic>
      <p:pic>
        <p:nvPicPr>
          <p:cNvPr id="5" name="Picture 4" descr="D:\a_foto LIFE EREMITA\foto Osmoderma PNFC e MEC e Uliana\20170314_152904 (800x450).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270500" y="1268413"/>
            <a:ext cx="3521075" cy="1981200"/>
          </a:xfrm>
          <a:prstGeom prst="rect">
            <a:avLst/>
          </a:prstGeom>
          <a:ln>
            <a:noFill/>
          </a:ln>
          <a:effectLst>
            <a:outerShdw blurRad="292100" dist="139700" dir="2700000" algn="tl" rotWithShape="0">
              <a:srgbClr val="333333">
                <a:alpha val="65000"/>
              </a:srgbClr>
            </a:outerShdw>
          </a:effectLst>
        </p:spPr>
      </p:pic>
      <p:pic>
        <p:nvPicPr>
          <p:cNvPr id="6" name="Picture 6" descr="C:\Users\Moo\Desktop\Alfonsine Riserva\lezioni insetti\foto da ridurre\foto ridotte RF2\20170428_132140 cassette con rosura PNFC (700x394).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286375" y="3332163"/>
            <a:ext cx="3521075" cy="1981200"/>
          </a:xfrm>
          <a:prstGeom prst="rect">
            <a:avLst/>
          </a:prstGeom>
          <a:ln>
            <a:noFill/>
          </a:ln>
          <a:effectLst>
            <a:outerShdw blurRad="292100" dist="139700" dir="2700000" algn="tl" rotWithShape="0">
              <a:srgbClr val="333333">
                <a:alpha val="65000"/>
              </a:srgbClr>
            </a:outerShdw>
          </a:effectLst>
        </p:spPr>
      </p:pic>
      <p:sp>
        <p:nvSpPr>
          <p:cNvPr id="7" name="Titolo 1"/>
          <p:cNvSpPr txBox="1">
            <a:spLocks/>
          </p:cNvSpPr>
          <p:nvPr/>
        </p:nvSpPr>
        <p:spPr bwMode="auto">
          <a:xfrm>
            <a:off x="214794" y="5449888"/>
            <a:ext cx="5019675" cy="504825"/>
          </a:xfrm>
          <a:prstGeom prst="rect">
            <a:avLst/>
          </a:prstGeom>
          <a:noFill/>
          <a:ln w="9525">
            <a:noFill/>
            <a:miter lim="800000"/>
            <a:headEnd/>
            <a:tailEnd/>
          </a:ln>
        </p:spPr>
        <p:txBody>
          <a:bodyPr anchor="ctr"/>
          <a:lstStyle/>
          <a:p>
            <a:pPr eaLnBrk="0" hangingPunct="0"/>
            <a:r>
              <a:rPr lang="it-IT" sz="3000" dirty="0" smtClean="0">
                <a:solidFill>
                  <a:srgbClr val="53A044"/>
                </a:solidFill>
                <a:latin typeface="Calibri" pitchFamily="34" charset="0"/>
              </a:rPr>
              <a:t>Preparazione rosura</a:t>
            </a:r>
            <a:endParaRPr lang="it-IT" sz="3000" dirty="0">
              <a:solidFill>
                <a:srgbClr val="53A044"/>
              </a:solidFill>
              <a:latin typeface="Calibri" pitchFamily="34" charset="0"/>
            </a:endParaRPr>
          </a:p>
        </p:txBody>
      </p:sp>
      <p:sp>
        <p:nvSpPr>
          <p:cNvPr id="11" name="Titolo 1"/>
          <p:cNvSpPr>
            <a:spLocks/>
          </p:cNvSpPr>
          <p:nvPr/>
        </p:nvSpPr>
        <p:spPr bwMode="auto">
          <a:xfrm>
            <a:off x="323406" y="-114299"/>
            <a:ext cx="8820594" cy="1143000"/>
          </a:xfrm>
          <a:prstGeom prst="rect">
            <a:avLst/>
          </a:prstGeom>
          <a:noFill/>
          <a:ln w="9525">
            <a:noFill/>
            <a:miter lim="800000"/>
            <a:headEnd/>
            <a:tailEnd/>
          </a:ln>
        </p:spPr>
        <p:txBody>
          <a:bodyPr anchor="ctr"/>
          <a:lstStyle/>
          <a:p>
            <a:pPr algn="ctr">
              <a:lnSpc>
                <a:spcPct val="90000"/>
              </a:lnSpc>
            </a:pPr>
            <a:r>
              <a:rPr lang="it-IT" sz="2800" b="1" dirty="0">
                <a:solidFill>
                  <a:srgbClr val="6671B2"/>
                </a:solidFill>
                <a:latin typeface="Calibri" pitchFamily="34" charset="0"/>
              </a:rPr>
              <a:t>Wood </a:t>
            </a:r>
            <a:r>
              <a:rPr lang="it-IT" sz="2800" b="1" dirty="0" err="1">
                <a:solidFill>
                  <a:srgbClr val="6671B2"/>
                </a:solidFill>
                <a:latin typeface="Calibri" pitchFamily="34" charset="0"/>
              </a:rPr>
              <a:t>Mould</a:t>
            </a:r>
            <a:r>
              <a:rPr lang="it-IT" sz="2800" b="1" dirty="0">
                <a:solidFill>
                  <a:srgbClr val="6671B2"/>
                </a:solidFill>
                <a:latin typeface="Calibri" pitchFamily="34" charset="0"/>
              </a:rPr>
              <a:t> </a:t>
            </a:r>
            <a:r>
              <a:rPr lang="it-IT" sz="2800" b="1" dirty="0" smtClean="0">
                <a:solidFill>
                  <a:srgbClr val="6671B2"/>
                </a:solidFill>
                <a:latin typeface="Calibri" pitchFamily="34" charset="0"/>
              </a:rPr>
              <a:t>Boxes</a:t>
            </a:r>
            <a:endParaRPr lang="it-IT" sz="2800" b="1" dirty="0">
              <a:solidFill>
                <a:srgbClr val="6671B2"/>
              </a:solidFill>
              <a:latin typeface="Calibri" pitchFamily="34" charset="0"/>
            </a:endParaRPr>
          </a:p>
        </p:txBody>
      </p:sp>
    </p:spTree>
    <p:extLst>
      <p:ext uri="{BB962C8B-B14F-4D97-AF65-F5344CB8AC3E}">
        <p14:creationId xmlns:p14="http://schemas.microsoft.com/office/powerpoint/2010/main" val="49578818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860"/>
            <a:ext cx="9144000" cy="1143000"/>
          </a:xfrm>
        </p:spPr>
        <p:txBody>
          <a:bodyPr/>
          <a:lstStyle/>
          <a:p>
            <a:r>
              <a:rPr lang="en-GB" sz="3500" b="1" noProof="0" dirty="0" smtClean="0">
                <a:solidFill>
                  <a:srgbClr val="6671B2"/>
                </a:solidFill>
              </a:rPr>
              <a:t>ALLEVAMENTI</a:t>
            </a:r>
            <a:r>
              <a:rPr lang="en-GB" sz="3500" b="1" dirty="0">
                <a:solidFill>
                  <a:srgbClr val="6671B2"/>
                </a:solidFill>
              </a:rPr>
              <a:t/>
            </a:r>
            <a:br>
              <a:rPr lang="en-GB" sz="3500" b="1" dirty="0">
                <a:solidFill>
                  <a:srgbClr val="6671B2"/>
                </a:solidFill>
              </a:rPr>
            </a:br>
            <a:r>
              <a:rPr lang="en-GB" sz="2000" b="1" dirty="0" smtClean="0">
                <a:solidFill>
                  <a:srgbClr val="6671B2"/>
                </a:solidFill>
              </a:rPr>
              <a:t>OSMODERMA EREMITA </a:t>
            </a:r>
            <a:r>
              <a:rPr lang="en-US" sz="2000" b="1" dirty="0" smtClean="0">
                <a:solidFill>
                  <a:srgbClr val="6671B2"/>
                </a:solidFill>
              </a:rPr>
              <a:t>EX-SITU CONSERVATION</a:t>
            </a:r>
            <a:r>
              <a:rPr lang="en-US" sz="3600" b="1" dirty="0" smtClean="0">
                <a:solidFill>
                  <a:srgbClr val="6671B2"/>
                </a:solidFill>
              </a:rPr>
              <a:t> </a:t>
            </a:r>
            <a:endParaRPr lang="en-GB" sz="3500" b="1" noProof="0" dirty="0">
              <a:solidFill>
                <a:srgbClr val="6671B2"/>
              </a:solidFill>
            </a:endParaRPr>
          </a:p>
        </p:txBody>
      </p:sp>
      <p:sp>
        <p:nvSpPr>
          <p:cNvPr id="3" name="Segnaposto contenuto 2"/>
          <p:cNvSpPr>
            <a:spLocks noGrp="1"/>
          </p:cNvSpPr>
          <p:nvPr>
            <p:ph idx="1"/>
          </p:nvPr>
        </p:nvSpPr>
        <p:spPr>
          <a:xfrm>
            <a:off x="179512" y="1012750"/>
            <a:ext cx="5328592" cy="1796233"/>
          </a:xfrm>
        </p:spPr>
        <p:txBody>
          <a:bodyPr/>
          <a:lstStyle/>
          <a:p>
            <a:pPr marL="0" indent="0" algn="just">
              <a:buNone/>
            </a:pPr>
            <a:r>
              <a:rPr lang="it-IT" sz="2000" b="1" i="1" dirty="0" err="1" smtClean="0">
                <a:solidFill>
                  <a:srgbClr val="9B512A"/>
                </a:solidFill>
              </a:rPr>
              <a:t>O.Eremita</a:t>
            </a:r>
            <a:r>
              <a:rPr lang="it-IT" sz="2000" dirty="0" smtClean="0"/>
              <a:t> è </a:t>
            </a:r>
            <a:r>
              <a:rPr lang="it-IT" sz="2000" dirty="0"/>
              <a:t>allevato in tre centri istituiti per la riproduzione della specie. Le larve e gli adulti prodotti sono utilizzati per popolare </a:t>
            </a:r>
            <a:r>
              <a:rPr lang="it-IT" sz="2000" dirty="0" smtClean="0"/>
              <a:t>WMB poste </a:t>
            </a:r>
            <a:r>
              <a:rPr lang="it-IT" sz="2000" dirty="0"/>
              <a:t>in natura o gli alberi scavati.</a:t>
            </a:r>
            <a:endParaRPr lang="en-GB" sz="2000" noProof="0" dirty="0"/>
          </a:p>
        </p:txBody>
      </p:sp>
      <p:sp>
        <p:nvSpPr>
          <p:cNvPr id="4" name="Segnaposto piè di pagina 3"/>
          <p:cNvSpPr>
            <a:spLocks noGrp="1"/>
          </p:cNvSpPr>
          <p:nvPr>
            <p:ph type="ftr" sz="quarter" idx="11"/>
          </p:nvPr>
        </p:nvSpPr>
        <p:spPr/>
        <p:txBody>
          <a:bodyPr/>
          <a:lstStyle/>
          <a:p>
            <a:pPr>
              <a:defRPr/>
            </a:pPr>
            <a:endParaRPr lang="it-IT"/>
          </a:p>
        </p:txBody>
      </p:sp>
      <p:pic>
        <p:nvPicPr>
          <p:cNvPr id="5" name="Immagin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47222" y="2372069"/>
            <a:ext cx="1853245" cy="1368152"/>
          </a:xfrm>
          <a:prstGeom prst="rect">
            <a:avLst/>
          </a:prstGeom>
          <a:ln>
            <a:noFill/>
          </a:ln>
          <a:effectLst>
            <a:outerShdw blurRad="292100" dist="139700" dir="2700000" algn="tl" rotWithShape="0">
              <a:srgbClr val="333333">
                <a:alpha val="65000"/>
              </a:srgbClr>
            </a:outerShdw>
          </a:effec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037634"/>
            <a:ext cx="3345017" cy="19442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Immagine 7"/>
          <p:cNvPicPr/>
          <p:nvPr/>
        </p:nvPicPr>
        <p:blipFill>
          <a:blip r:embed="rId4">
            <a:extLst>
              <a:ext uri="{28A0092B-C50C-407E-A947-70E740481C1C}">
                <a14:useLocalDpi xmlns:a14="http://schemas.microsoft.com/office/drawing/2010/main" val="0"/>
              </a:ext>
            </a:extLst>
          </a:blip>
          <a:srcRect/>
          <a:stretch>
            <a:fillRect/>
          </a:stretch>
        </p:blipFill>
        <p:spPr bwMode="auto">
          <a:xfrm>
            <a:off x="5724128" y="3039021"/>
            <a:ext cx="3345017" cy="1766725"/>
          </a:xfrm>
          <a:prstGeom prst="rect">
            <a:avLst/>
          </a:prstGeom>
          <a:noFill/>
          <a:ln>
            <a:noFill/>
          </a:ln>
        </p:spPr>
      </p:pic>
      <p:pic>
        <p:nvPicPr>
          <p:cNvPr id="9" name="Immagine 8" descr="DSCN3049 larve 3 stadi"/>
          <p:cNvPicPr/>
          <p:nvPr/>
        </p:nvPicPr>
        <p:blipFill rotWithShape="1">
          <a:blip r:embed="rId5" cstate="print">
            <a:extLst>
              <a:ext uri="{28A0092B-C50C-407E-A947-70E740481C1C}">
                <a14:useLocalDpi xmlns:a14="http://schemas.microsoft.com/office/drawing/2010/main" val="0"/>
              </a:ext>
            </a:extLst>
          </a:blip>
          <a:srcRect l="5089" r="4645"/>
          <a:stretch/>
        </p:blipFill>
        <p:spPr bwMode="auto">
          <a:xfrm>
            <a:off x="3851920" y="4280892"/>
            <a:ext cx="1790066" cy="1211580"/>
          </a:xfrm>
          <a:prstGeom prst="rect">
            <a:avLst/>
          </a:prstGeom>
          <a:noFill/>
          <a:ln>
            <a:noFill/>
          </a:ln>
        </p:spPr>
      </p:pic>
      <p:pic>
        <p:nvPicPr>
          <p:cNvPr id="10" name="Immagine 9" descr="DSCN6271 2017 L2 (400x300)"/>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23728" y="2376060"/>
            <a:ext cx="1614805" cy="1211580"/>
          </a:xfrm>
          <a:prstGeom prst="rect">
            <a:avLst/>
          </a:prstGeom>
          <a:noFill/>
          <a:ln>
            <a:noFill/>
          </a:ln>
        </p:spPr>
      </p:pic>
      <p:pic>
        <p:nvPicPr>
          <p:cNvPr id="11" name="Immagine 10" descr="DSCN0725 (300x225) (300x225)"/>
          <p:cNvPicPr/>
          <p:nvPr/>
        </p:nvPicPr>
        <p:blipFill rotWithShape="1">
          <a:blip r:embed="rId7">
            <a:extLst>
              <a:ext uri="{28A0092B-C50C-407E-A947-70E740481C1C}">
                <a14:useLocalDpi xmlns:a14="http://schemas.microsoft.com/office/drawing/2010/main" val="0"/>
              </a:ext>
            </a:extLst>
          </a:blip>
          <a:srcRect r="13333"/>
          <a:stretch/>
        </p:blipFill>
        <p:spPr bwMode="auto">
          <a:xfrm>
            <a:off x="162589" y="4227552"/>
            <a:ext cx="1872208" cy="1264920"/>
          </a:xfrm>
          <a:prstGeom prst="rect">
            <a:avLst/>
          </a:prstGeom>
          <a:noFill/>
          <a:ln>
            <a:noFill/>
          </a:ln>
        </p:spPr>
      </p:pic>
      <p:pic>
        <p:nvPicPr>
          <p:cNvPr id="12" name="Immagine 11" descr="DSCN3489 osmoderma attorno jam (400x300)"/>
          <p:cNvPicPr/>
          <p:nvPr/>
        </p:nvPicPr>
        <p:blipFill>
          <a:blip r:embed="rId8">
            <a:extLst>
              <a:ext uri="{28A0092B-C50C-407E-A947-70E740481C1C}">
                <a14:useLocalDpi xmlns:a14="http://schemas.microsoft.com/office/drawing/2010/main" val="0"/>
              </a:ext>
            </a:extLst>
          </a:blip>
          <a:srcRect/>
          <a:stretch>
            <a:fillRect/>
          </a:stretch>
        </p:blipFill>
        <p:spPr bwMode="auto">
          <a:xfrm>
            <a:off x="3934062" y="2372069"/>
            <a:ext cx="1597025" cy="1187450"/>
          </a:xfrm>
          <a:prstGeom prst="rect">
            <a:avLst/>
          </a:prstGeom>
          <a:noFill/>
          <a:ln>
            <a:noFill/>
          </a:ln>
        </p:spPr>
      </p:pic>
      <p:pic>
        <p:nvPicPr>
          <p:cNvPr id="13" name="Immagine 12"/>
          <p:cNvPicPr/>
          <p:nvPr/>
        </p:nvPicPr>
        <p:blipFill>
          <a:blip r:embed="rId9">
            <a:extLst>
              <a:ext uri="{28A0092B-C50C-407E-A947-70E740481C1C}">
                <a14:useLocalDpi xmlns:a14="http://schemas.microsoft.com/office/drawing/2010/main" val="0"/>
              </a:ext>
            </a:extLst>
          </a:blip>
          <a:srcRect/>
          <a:stretch>
            <a:fillRect/>
          </a:stretch>
        </p:blipFill>
        <p:spPr bwMode="auto">
          <a:xfrm>
            <a:off x="2126035" y="4227552"/>
            <a:ext cx="1662430" cy="1264920"/>
          </a:xfrm>
          <a:prstGeom prst="rect">
            <a:avLst/>
          </a:prstGeom>
          <a:noFill/>
          <a:ln>
            <a:noFill/>
          </a:ln>
        </p:spPr>
      </p:pic>
    </p:spTree>
    <p:extLst>
      <p:ext uri="{BB962C8B-B14F-4D97-AF65-F5344CB8AC3E}">
        <p14:creationId xmlns:p14="http://schemas.microsoft.com/office/powerpoint/2010/main" val="168096882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860"/>
            <a:ext cx="9144000" cy="1143000"/>
          </a:xfrm>
        </p:spPr>
        <p:txBody>
          <a:bodyPr/>
          <a:lstStyle/>
          <a:p>
            <a:r>
              <a:rPr lang="en-GB" sz="3500" b="1" dirty="0" err="1" smtClean="0">
                <a:solidFill>
                  <a:srgbClr val="6671B2"/>
                </a:solidFill>
              </a:rPr>
              <a:t>Graprhoderus</a:t>
            </a:r>
            <a:r>
              <a:rPr lang="en-GB" sz="3500" b="1" dirty="0" smtClean="0">
                <a:solidFill>
                  <a:srgbClr val="6671B2"/>
                </a:solidFill>
              </a:rPr>
              <a:t> </a:t>
            </a:r>
            <a:r>
              <a:rPr lang="en-GB" sz="3500" b="1" dirty="0" err="1" smtClean="0">
                <a:solidFill>
                  <a:srgbClr val="6671B2"/>
                </a:solidFill>
              </a:rPr>
              <a:t>bilineatus</a:t>
            </a:r>
            <a:r>
              <a:rPr lang="en-US" sz="3600" b="1" dirty="0" smtClean="0">
                <a:solidFill>
                  <a:srgbClr val="6671B2"/>
                </a:solidFill>
              </a:rPr>
              <a:t> </a:t>
            </a:r>
            <a:endParaRPr lang="en-GB" sz="3500" b="1" noProof="0" dirty="0">
              <a:solidFill>
                <a:srgbClr val="6671B2"/>
              </a:solidFill>
            </a:endParaRPr>
          </a:p>
        </p:txBody>
      </p:sp>
      <p:sp>
        <p:nvSpPr>
          <p:cNvPr id="4" name="Segnaposto piè di pagina 3"/>
          <p:cNvSpPr>
            <a:spLocks noGrp="1"/>
          </p:cNvSpPr>
          <p:nvPr>
            <p:ph type="ftr" sz="quarter" idx="11"/>
          </p:nvPr>
        </p:nvSpPr>
        <p:spPr/>
        <p:txBody>
          <a:bodyPr/>
          <a:lstStyle/>
          <a:p>
            <a:pPr>
              <a:defRPr/>
            </a:pPr>
            <a:endParaRPr lang="it-IT"/>
          </a:p>
        </p:txBody>
      </p:sp>
      <p:pic>
        <p:nvPicPr>
          <p:cNvPr id="4100"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836712"/>
            <a:ext cx="7267700" cy="5450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Segnaposto contenuto 2"/>
          <p:cNvSpPr>
            <a:spLocks noGrp="1"/>
          </p:cNvSpPr>
          <p:nvPr>
            <p:ph idx="1"/>
          </p:nvPr>
        </p:nvSpPr>
        <p:spPr>
          <a:xfrm>
            <a:off x="739180" y="1124744"/>
            <a:ext cx="7267700" cy="648072"/>
          </a:xfrm>
        </p:spPr>
        <p:txBody>
          <a:bodyPr/>
          <a:lstStyle/>
          <a:p>
            <a:pPr marL="0" indent="0" algn="just">
              <a:buNone/>
            </a:pPr>
            <a:r>
              <a:rPr lang="it-IT" sz="2000" b="1" i="1" dirty="0" smtClean="0">
                <a:solidFill>
                  <a:schemeClr val="bg1"/>
                </a:solidFill>
              </a:rPr>
              <a:t>Unico sito di presenza in Italia – Lago di Pratignano </a:t>
            </a:r>
            <a:endParaRPr lang="en-GB" sz="2000" noProof="0" dirty="0">
              <a:solidFill>
                <a:schemeClr val="bg1"/>
              </a:solidFill>
            </a:endParaRPr>
          </a:p>
        </p:txBody>
      </p:sp>
    </p:spTree>
    <p:extLst>
      <p:ext uri="{BB962C8B-B14F-4D97-AF65-F5344CB8AC3E}">
        <p14:creationId xmlns:p14="http://schemas.microsoft.com/office/powerpoint/2010/main" val="284556913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860"/>
            <a:ext cx="9144000" cy="1143000"/>
          </a:xfrm>
        </p:spPr>
        <p:txBody>
          <a:bodyPr/>
          <a:lstStyle/>
          <a:p>
            <a:r>
              <a:rPr lang="en-GB" sz="3500" b="1" dirty="0" err="1" smtClean="0">
                <a:solidFill>
                  <a:srgbClr val="6671B2"/>
                </a:solidFill>
              </a:rPr>
              <a:t>Graprhoderus</a:t>
            </a:r>
            <a:r>
              <a:rPr lang="en-GB" sz="3500" b="1" dirty="0" smtClean="0">
                <a:solidFill>
                  <a:srgbClr val="6671B2"/>
                </a:solidFill>
              </a:rPr>
              <a:t> </a:t>
            </a:r>
            <a:r>
              <a:rPr lang="en-GB" sz="3500" b="1" dirty="0" err="1" smtClean="0">
                <a:solidFill>
                  <a:srgbClr val="6671B2"/>
                </a:solidFill>
              </a:rPr>
              <a:t>bilineatus</a:t>
            </a:r>
            <a:r>
              <a:rPr lang="en-US" sz="3600" b="1" dirty="0" smtClean="0">
                <a:solidFill>
                  <a:srgbClr val="6671B2"/>
                </a:solidFill>
              </a:rPr>
              <a:t> </a:t>
            </a:r>
            <a:endParaRPr lang="en-GB" sz="3500" b="1" noProof="0" dirty="0">
              <a:solidFill>
                <a:srgbClr val="6671B2"/>
              </a:solidFill>
            </a:endParaRPr>
          </a:p>
        </p:txBody>
      </p:sp>
      <p:sp>
        <p:nvSpPr>
          <p:cNvPr id="3" name="Segnaposto contenuto 2"/>
          <p:cNvSpPr>
            <a:spLocks noGrp="1"/>
          </p:cNvSpPr>
          <p:nvPr>
            <p:ph idx="1"/>
          </p:nvPr>
        </p:nvSpPr>
        <p:spPr>
          <a:xfrm>
            <a:off x="179512" y="1012751"/>
            <a:ext cx="8964488" cy="976090"/>
          </a:xfrm>
        </p:spPr>
        <p:txBody>
          <a:bodyPr/>
          <a:lstStyle/>
          <a:p>
            <a:pPr marL="0" indent="0" algn="just">
              <a:buNone/>
            </a:pPr>
            <a:r>
              <a:rPr lang="it-IT" sz="2000" b="1" i="1" dirty="0" smtClean="0">
                <a:solidFill>
                  <a:srgbClr val="284193"/>
                </a:solidFill>
              </a:rPr>
              <a:t>Le attività relative a questa specie target previste dal progetto: allevamento e ripopolamento in siti idonei hanno dovuto subire una modifica.</a:t>
            </a:r>
            <a:endParaRPr lang="en-GB" sz="2000" noProof="0" dirty="0">
              <a:solidFill>
                <a:srgbClr val="284193"/>
              </a:solidFill>
            </a:endParaRPr>
          </a:p>
        </p:txBody>
      </p:sp>
      <p:sp>
        <p:nvSpPr>
          <p:cNvPr id="4" name="Segnaposto piè di pagina 3"/>
          <p:cNvSpPr>
            <a:spLocks noGrp="1"/>
          </p:cNvSpPr>
          <p:nvPr>
            <p:ph type="ftr" sz="quarter" idx="11"/>
          </p:nvPr>
        </p:nvSpPr>
        <p:spPr/>
        <p:txBody>
          <a:bodyPr/>
          <a:lstStyle/>
          <a:p>
            <a:pPr>
              <a:defRPr/>
            </a:pPr>
            <a:endParaRPr lang="it-IT"/>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92" y="2476219"/>
            <a:ext cx="5040560" cy="3780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03439" y="2476219"/>
            <a:ext cx="5040561" cy="3780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0102028"/>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860"/>
            <a:ext cx="9144000" cy="1143000"/>
          </a:xfrm>
        </p:spPr>
        <p:txBody>
          <a:bodyPr/>
          <a:lstStyle/>
          <a:p>
            <a:r>
              <a:rPr lang="it-IT" sz="3500" b="1" dirty="0" smtClean="0">
                <a:solidFill>
                  <a:srgbClr val="6671B2"/>
                </a:solidFill>
              </a:rPr>
              <a:t>Network </a:t>
            </a:r>
            <a:r>
              <a:rPr lang="it-IT" sz="3500" b="1" dirty="0" err="1" smtClean="0">
                <a:solidFill>
                  <a:srgbClr val="6671B2"/>
                </a:solidFill>
              </a:rPr>
              <a:t>aplotipi</a:t>
            </a:r>
            <a:r>
              <a:rPr lang="it-IT" sz="3500" b="1" dirty="0" smtClean="0">
                <a:solidFill>
                  <a:srgbClr val="6671B2"/>
                </a:solidFill>
              </a:rPr>
              <a:t> (n. 9 Paesi)</a:t>
            </a:r>
            <a:endParaRPr lang="en-GB" sz="3500" b="1" noProof="0" dirty="0">
              <a:solidFill>
                <a:srgbClr val="6671B2"/>
              </a:solidFill>
            </a:endParaRPr>
          </a:p>
        </p:txBody>
      </p:sp>
      <p:sp>
        <p:nvSpPr>
          <p:cNvPr id="3" name="Segnaposto contenuto 2"/>
          <p:cNvSpPr>
            <a:spLocks noGrp="1"/>
          </p:cNvSpPr>
          <p:nvPr>
            <p:ph idx="1"/>
          </p:nvPr>
        </p:nvSpPr>
        <p:spPr>
          <a:xfrm>
            <a:off x="179512" y="836712"/>
            <a:ext cx="8964488" cy="3280346"/>
          </a:xfrm>
        </p:spPr>
        <p:txBody>
          <a:bodyPr/>
          <a:lstStyle/>
          <a:p>
            <a:pPr marL="0" indent="0" algn="just">
              <a:buNone/>
            </a:pPr>
            <a:r>
              <a:rPr lang="it-IT" sz="2000" b="1" i="1" dirty="0" smtClean="0">
                <a:solidFill>
                  <a:srgbClr val="284193"/>
                </a:solidFill>
              </a:rPr>
              <a:t>Specifiche indagini genetiche hanno  evidenziato:</a:t>
            </a:r>
          </a:p>
          <a:p>
            <a:pPr algn="just"/>
            <a:r>
              <a:rPr lang="it-IT" sz="2000" u="sng" dirty="0">
                <a:solidFill>
                  <a:srgbClr val="284193"/>
                </a:solidFill>
              </a:rPr>
              <a:t>U</a:t>
            </a:r>
            <a:r>
              <a:rPr lang="it-IT" sz="2000" u="sng" dirty="0" smtClean="0">
                <a:solidFill>
                  <a:srgbClr val="284193"/>
                </a:solidFill>
              </a:rPr>
              <a:t>nicità</a:t>
            </a:r>
            <a:r>
              <a:rPr lang="it-IT" sz="2000" dirty="0" smtClean="0">
                <a:solidFill>
                  <a:srgbClr val="284193"/>
                </a:solidFill>
              </a:rPr>
              <a:t> </a:t>
            </a:r>
            <a:r>
              <a:rPr lang="it-IT" sz="2000" dirty="0">
                <a:solidFill>
                  <a:srgbClr val="284193"/>
                </a:solidFill>
              </a:rPr>
              <a:t>della popolazione di </a:t>
            </a:r>
            <a:r>
              <a:rPr lang="it-IT" sz="2000" i="1" dirty="0">
                <a:solidFill>
                  <a:srgbClr val="284193"/>
                </a:solidFill>
              </a:rPr>
              <a:t>G. </a:t>
            </a:r>
            <a:r>
              <a:rPr lang="it-IT" sz="2000" i="1" dirty="0" err="1">
                <a:solidFill>
                  <a:srgbClr val="284193"/>
                </a:solidFill>
              </a:rPr>
              <a:t>bilineatus</a:t>
            </a:r>
            <a:r>
              <a:rPr lang="it-IT" sz="2000" dirty="0">
                <a:solidFill>
                  <a:srgbClr val="284193"/>
                </a:solidFill>
              </a:rPr>
              <a:t> nel sito di </a:t>
            </a:r>
            <a:r>
              <a:rPr lang="it-IT" sz="2000" dirty="0" smtClean="0">
                <a:solidFill>
                  <a:srgbClr val="284193"/>
                </a:solidFill>
              </a:rPr>
              <a:t>L. Pratignano </a:t>
            </a:r>
            <a:r>
              <a:rPr lang="it-IT" sz="2000" dirty="0">
                <a:solidFill>
                  <a:srgbClr val="284193"/>
                </a:solidFill>
              </a:rPr>
              <a:t>riscontrato dall’analisi del gene mitocondriale </a:t>
            </a:r>
            <a:r>
              <a:rPr lang="it-IT" sz="2000" dirty="0" smtClean="0">
                <a:solidFill>
                  <a:srgbClr val="284193"/>
                </a:solidFill>
              </a:rPr>
              <a:t>COI: un </a:t>
            </a:r>
            <a:r>
              <a:rPr lang="it-IT" sz="2000" dirty="0">
                <a:solidFill>
                  <a:srgbClr val="284193"/>
                </a:solidFill>
              </a:rPr>
              <a:t>solo </a:t>
            </a:r>
            <a:r>
              <a:rPr lang="it-IT" sz="2000" dirty="0" err="1">
                <a:solidFill>
                  <a:srgbClr val="284193"/>
                </a:solidFill>
              </a:rPr>
              <a:t>aplotipo</a:t>
            </a:r>
            <a:r>
              <a:rPr lang="it-IT" sz="2000" dirty="0">
                <a:solidFill>
                  <a:srgbClr val="284193"/>
                </a:solidFill>
              </a:rPr>
              <a:t> mitocondriale diverso da ogni altro </a:t>
            </a:r>
            <a:r>
              <a:rPr lang="it-IT" sz="2000" dirty="0" err="1">
                <a:solidFill>
                  <a:srgbClr val="284193"/>
                </a:solidFill>
              </a:rPr>
              <a:t>aplotipo</a:t>
            </a:r>
            <a:r>
              <a:rPr lang="it-IT" sz="2000" dirty="0">
                <a:solidFill>
                  <a:srgbClr val="284193"/>
                </a:solidFill>
              </a:rPr>
              <a:t> trovato nelle altre popolazioni europee. </a:t>
            </a:r>
            <a:endParaRPr lang="it-IT" sz="2000" dirty="0" smtClean="0">
              <a:solidFill>
                <a:srgbClr val="284193"/>
              </a:solidFill>
            </a:endParaRPr>
          </a:p>
          <a:p>
            <a:pPr algn="just"/>
            <a:r>
              <a:rPr lang="it-IT" sz="2000" dirty="0" smtClean="0">
                <a:solidFill>
                  <a:srgbClr val="284193"/>
                </a:solidFill>
              </a:rPr>
              <a:t>Ciò </a:t>
            </a:r>
            <a:r>
              <a:rPr lang="it-IT" sz="2000" dirty="0">
                <a:solidFill>
                  <a:srgbClr val="284193"/>
                </a:solidFill>
              </a:rPr>
              <a:t>suggerisce che la popolazione di </a:t>
            </a:r>
            <a:r>
              <a:rPr lang="it-IT" sz="2000" dirty="0" err="1" smtClean="0">
                <a:solidFill>
                  <a:srgbClr val="284193"/>
                </a:solidFill>
              </a:rPr>
              <a:t>L.Patrignano</a:t>
            </a:r>
            <a:r>
              <a:rPr lang="it-IT" sz="2000" dirty="0" smtClean="0">
                <a:solidFill>
                  <a:srgbClr val="284193"/>
                </a:solidFill>
              </a:rPr>
              <a:t> </a:t>
            </a:r>
            <a:r>
              <a:rPr lang="it-IT" sz="2000" dirty="0">
                <a:solidFill>
                  <a:srgbClr val="284193"/>
                </a:solidFill>
              </a:rPr>
              <a:t>abbia subito un forte collo di bottiglia e un isolamento riproduttivo che ha portato alla riduzione della sua variabilità genetica. </a:t>
            </a:r>
            <a:endParaRPr lang="it-IT" sz="2000" dirty="0" smtClean="0">
              <a:solidFill>
                <a:srgbClr val="284193"/>
              </a:solidFill>
            </a:endParaRPr>
          </a:p>
        </p:txBody>
      </p:sp>
      <p:sp>
        <p:nvSpPr>
          <p:cNvPr id="4" name="Segnaposto piè di pagina 3"/>
          <p:cNvSpPr>
            <a:spLocks noGrp="1"/>
          </p:cNvSpPr>
          <p:nvPr>
            <p:ph type="ftr" sz="quarter" idx="11"/>
          </p:nvPr>
        </p:nvSpPr>
        <p:spPr/>
        <p:txBody>
          <a:bodyPr/>
          <a:lstStyle/>
          <a:p>
            <a:pPr>
              <a:defRPr/>
            </a:pPr>
            <a:endParaRPr lang="it-IT"/>
          </a:p>
        </p:txBody>
      </p:sp>
      <p:pic>
        <p:nvPicPr>
          <p:cNvPr id="7" name="Immagine 6"/>
          <p:cNvPicPr/>
          <p:nvPr/>
        </p:nvPicPr>
        <p:blipFill rotWithShape="1">
          <a:blip r:embed="rId2">
            <a:extLst>
              <a:ext uri="{28A0092B-C50C-407E-A947-70E740481C1C}">
                <a14:useLocalDpi xmlns:a14="http://schemas.microsoft.com/office/drawing/2010/main" val="0"/>
              </a:ext>
            </a:extLst>
          </a:blip>
          <a:srcRect r="23413" b="43892"/>
          <a:stretch/>
        </p:blipFill>
        <p:spPr bwMode="auto">
          <a:xfrm>
            <a:off x="1187624" y="3429000"/>
            <a:ext cx="7272808" cy="29523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8951527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860"/>
            <a:ext cx="9144000" cy="1143000"/>
          </a:xfrm>
        </p:spPr>
        <p:txBody>
          <a:bodyPr/>
          <a:lstStyle/>
          <a:p>
            <a:r>
              <a:rPr lang="it-IT" sz="3500" b="1" dirty="0" smtClean="0">
                <a:solidFill>
                  <a:srgbClr val="6671B2"/>
                </a:solidFill>
              </a:rPr>
              <a:t>Conclusioni su </a:t>
            </a:r>
            <a:r>
              <a:rPr lang="it-IT" sz="3500" b="1" i="1" dirty="0" smtClean="0">
                <a:solidFill>
                  <a:srgbClr val="6671B2"/>
                </a:solidFill>
              </a:rPr>
              <a:t>G. </a:t>
            </a:r>
            <a:r>
              <a:rPr lang="it-IT" sz="3500" b="1" i="1" dirty="0" err="1" smtClean="0">
                <a:solidFill>
                  <a:srgbClr val="6671B2"/>
                </a:solidFill>
              </a:rPr>
              <a:t>bilineatus</a:t>
            </a:r>
            <a:endParaRPr lang="en-GB" sz="3500" b="1" i="1" noProof="0" dirty="0">
              <a:solidFill>
                <a:srgbClr val="6671B2"/>
              </a:solidFill>
            </a:endParaRPr>
          </a:p>
        </p:txBody>
      </p:sp>
      <p:sp>
        <p:nvSpPr>
          <p:cNvPr id="3" name="Segnaposto contenuto 2"/>
          <p:cNvSpPr>
            <a:spLocks noGrp="1"/>
          </p:cNvSpPr>
          <p:nvPr>
            <p:ph idx="1"/>
          </p:nvPr>
        </p:nvSpPr>
        <p:spPr>
          <a:xfrm>
            <a:off x="179512" y="1012750"/>
            <a:ext cx="8964488" cy="4864522"/>
          </a:xfrm>
        </p:spPr>
        <p:txBody>
          <a:bodyPr/>
          <a:lstStyle/>
          <a:p>
            <a:r>
              <a:rPr lang="it-IT" sz="2000" b="1" dirty="0">
                <a:solidFill>
                  <a:srgbClr val="284193"/>
                </a:solidFill>
              </a:rPr>
              <a:t>Le linee guida nazionali ed internazionali (ISPRA, 2007; IUCN/SSC, 2013) sono concordi nel raccomandare nel caso di un ripopolamento che la popolazione sorgente non possa essere significativamente differenziata rispetto alla popolazione autoctona. </a:t>
            </a:r>
            <a:endParaRPr lang="it-IT" sz="2000" b="1" dirty="0" smtClean="0">
              <a:solidFill>
                <a:srgbClr val="284193"/>
              </a:solidFill>
            </a:endParaRPr>
          </a:p>
          <a:p>
            <a:r>
              <a:rPr lang="it-IT" sz="2000" b="1" dirty="0" smtClean="0">
                <a:solidFill>
                  <a:srgbClr val="284193"/>
                </a:solidFill>
              </a:rPr>
              <a:t>Al </a:t>
            </a:r>
            <a:r>
              <a:rPr lang="it-IT" sz="2000" b="1" dirty="0">
                <a:solidFill>
                  <a:srgbClr val="284193"/>
                </a:solidFill>
              </a:rPr>
              <a:t>contrario, nel caso di una reintroduzione, gli scrupoli per la salvaguardia dell’integrità del patrimonio genetico originario sono meno stringenti, non essendoci più un pool genico autoctono da salvaguardare, ed i criteri di scelta della popolazione sorgente devono essere basati sia sui risultati delle indagini genetiche che su considerazioni di tipo ecologico. </a:t>
            </a:r>
            <a:endParaRPr lang="it-IT" sz="2000" b="1" dirty="0" smtClean="0">
              <a:solidFill>
                <a:srgbClr val="284193"/>
              </a:solidFill>
            </a:endParaRPr>
          </a:p>
          <a:p>
            <a:pPr algn="just"/>
            <a:r>
              <a:rPr lang="it-IT" sz="2000" b="1" dirty="0" smtClean="0">
                <a:solidFill>
                  <a:srgbClr val="284193"/>
                </a:solidFill>
              </a:rPr>
              <a:t>Inoltre </a:t>
            </a:r>
            <a:r>
              <a:rPr lang="it-IT" sz="2000" b="1" dirty="0">
                <a:solidFill>
                  <a:srgbClr val="284193"/>
                </a:solidFill>
              </a:rPr>
              <a:t>dal punto di vista genetico potrebbe essere opportuno prelevare gli individui fondatori facendo attenzione a garantire una buona diversità genetica, evitando al contempo di introdurre animali provenienti da popolazioni geneticamente troppo differenti tra loro, per non generare problemi di </a:t>
            </a:r>
            <a:r>
              <a:rPr lang="it-IT" sz="2000" b="1" i="1" dirty="0" err="1">
                <a:solidFill>
                  <a:srgbClr val="284193"/>
                </a:solidFill>
              </a:rPr>
              <a:t>outbreeding</a:t>
            </a:r>
            <a:r>
              <a:rPr lang="it-IT" sz="2000" b="1" dirty="0">
                <a:solidFill>
                  <a:srgbClr val="284193"/>
                </a:solidFill>
              </a:rPr>
              <a:t>. </a:t>
            </a:r>
            <a:endParaRPr lang="it-IT" sz="2000" b="1" dirty="0" smtClean="0">
              <a:solidFill>
                <a:srgbClr val="284193"/>
              </a:solidFill>
            </a:endParaRPr>
          </a:p>
        </p:txBody>
      </p:sp>
      <p:sp>
        <p:nvSpPr>
          <p:cNvPr id="4" name="Segnaposto piè di pagina 3"/>
          <p:cNvSpPr>
            <a:spLocks noGrp="1"/>
          </p:cNvSpPr>
          <p:nvPr>
            <p:ph type="ftr" sz="quarter" idx="11"/>
          </p:nvPr>
        </p:nvSpPr>
        <p:spPr/>
        <p:txBody>
          <a:bodyPr/>
          <a:lstStyle/>
          <a:p>
            <a:pPr>
              <a:defRPr/>
            </a:pPr>
            <a:endParaRPr lang="it-IT"/>
          </a:p>
        </p:txBody>
      </p:sp>
    </p:spTree>
    <p:extLst>
      <p:ext uri="{BB962C8B-B14F-4D97-AF65-F5344CB8AC3E}">
        <p14:creationId xmlns:p14="http://schemas.microsoft.com/office/powerpoint/2010/main" val="1438129496"/>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8" name="Rettangolo 7"/>
          <p:cNvSpPr/>
          <p:nvPr/>
        </p:nvSpPr>
        <p:spPr>
          <a:xfrm>
            <a:off x="0" y="0"/>
            <a:ext cx="6948264" cy="1369606"/>
          </a:xfrm>
          <a:prstGeom prst="rect">
            <a:avLst/>
          </a:prstGeom>
        </p:spPr>
        <p:txBody>
          <a:bodyPr wrap="square">
            <a:spAutoFit/>
          </a:bodyPr>
          <a:lstStyle/>
          <a:p>
            <a:r>
              <a:rPr lang="it-IT" sz="4000" b="1" dirty="0">
                <a:solidFill>
                  <a:srgbClr val="6671B2"/>
                </a:solidFill>
              </a:rPr>
              <a:t> </a:t>
            </a:r>
            <a:r>
              <a:rPr lang="it-IT" sz="3500" b="1" dirty="0">
                <a:solidFill>
                  <a:srgbClr val="6671B2"/>
                </a:solidFill>
                <a:latin typeface="+mj-lt"/>
              </a:rPr>
              <a:t>CONTATTI</a:t>
            </a:r>
          </a:p>
          <a:p>
            <a:endParaRPr lang="it-IT" b="1" dirty="0">
              <a:solidFill>
                <a:srgbClr val="6671B2"/>
              </a:solidFill>
              <a:latin typeface="+mj-lt"/>
            </a:endParaRPr>
          </a:p>
          <a:p>
            <a:pPr algn="ctr"/>
            <a:endParaRPr lang="it-IT" sz="2500" dirty="0">
              <a:latin typeface="+mj-lt"/>
            </a:endParaRPr>
          </a:p>
        </p:txBody>
      </p:sp>
      <p:sp>
        <p:nvSpPr>
          <p:cNvPr id="9" name="Text Box 2"/>
          <p:cNvSpPr txBox="1">
            <a:spLocks noChangeArrowheads="1"/>
          </p:cNvSpPr>
          <p:nvPr/>
        </p:nvSpPr>
        <p:spPr bwMode="auto">
          <a:xfrm>
            <a:off x="230186" y="830392"/>
            <a:ext cx="7812360" cy="546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00AF3F"/>
                </a:solidFill>
                <a:effectLst/>
                <a:latin typeface="Calibri" pitchFamily="34" charset="0"/>
                <a:cs typeface="Arial" pitchFamily="34" charset="0"/>
              </a:rPr>
              <a:t>E-MAIL    lifeeremita@regione.emilia-romagna.it</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00AF3F"/>
                </a:solidFill>
                <a:effectLst/>
                <a:latin typeface="Calibri" pitchFamily="34" charset="0"/>
                <a:cs typeface="Arial" pitchFamily="34" charset="0"/>
              </a:rPr>
              <a:t>SITO        http://ambiente.regione.emilia-romagna.it/life-eremita</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00AF3F"/>
                </a:solidFill>
                <a:effectLst/>
                <a:latin typeface="Calibri" pitchFamily="34" charset="0"/>
                <a:cs typeface="Arial" pitchFamily="34" charset="0"/>
              </a:rPr>
              <a:t>FB            https://www.facebook.com/liferemita/</a:t>
            </a:r>
            <a:endParaRPr kumimoji="0" lang="it-IT" altLang="it-IT" sz="2200" b="0" i="0" u="none" strike="noStrike" cap="none" normalizeH="0" baseline="0" dirty="0">
              <a:ln>
                <a:noFill/>
              </a:ln>
              <a:solidFill>
                <a:schemeClr val="tx1"/>
              </a:solidFill>
              <a:effectLst/>
              <a:latin typeface="Arial" pitchFamily="34" charset="0"/>
              <a:cs typeface="Arial" pitchFamily="34" charset="0"/>
            </a:endParaRPr>
          </a:p>
        </p:txBody>
      </p:sp>
      <p:pic>
        <p:nvPicPr>
          <p:cNvPr id="10" name="Immagine 9"/>
          <p:cNvPicPr>
            <a:picLocks noChangeAspect="1"/>
          </p:cNvPicPr>
          <p:nvPr/>
        </p:nvPicPr>
        <p:blipFill rotWithShape="1">
          <a:blip r:embed="rId2">
            <a:extLst>
              <a:ext uri="{28A0092B-C50C-407E-A947-70E740481C1C}">
                <a14:useLocalDpi xmlns:a14="http://schemas.microsoft.com/office/drawing/2010/main" val="0"/>
              </a:ext>
            </a:extLst>
          </a:blip>
          <a:srcRect t="20509"/>
          <a:stretch/>
        </p:blipFill>
        <p:spPr>
          <a:xfrm>
            <a:off x="3851920" y="2464352"/>
            <a:ext cx="4863872" cy="3558310"/>
          </a:xfrm>
          <a:prstGeom prst="rect">
            <a:avLst/>
          </a:prstGeom>
          <a:ln>
            <a:noFill/>
          </a:ln>
          <a:effectLst>
            <a:outerShdw blurRad="292100" dist="139700" dir="2700000" algn="tl" rotWithShape="0">
              <a:srgbClr val="333333">
                <a:alpha val="65000"/>
              </a:srgbClr>
            </a:outerShdw>
          </a:effectLst>
        </p:spPr>
      </p:pic>
      <p:pic>
        <p:nvPicPr>
          <p:cNvPr id="11" name="Picture 3" descr="\\i2000014139\EREMITA\pubblicazioni\QR Code\ermita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5520" y="3139364"/>
            <a:ext cx="2208287" cy="22082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643467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7" name="Titolo 1"/>
          <p:cNvSpPr txBox="1">
            <a:spLocks/>
          </p:cNvSpPr>
          <p:nvPr/>
        </p:nvSpPr>
        <p:spPr bwMode="auto">
          <a:xfrm>
            <a:off x="-252536" y="606425"/>
            <a:ext cx="9144000" cy="14700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eaLnBrk="1" hangingPunct="1"/>
            <a:r>
              <a:rPr lang="it-IT" sz="3000" b="0" dirty="0">
                <a:latin typeface="Segoe Print" panose="02000600000000000000" pitchFamily="2" charset="0"/>
              </a:rPr>
              <a:t>Grazie dell’attenzione</a:t>
            </a:r>
            <a:br>
              <a:rPr lang="it-IT" sz="3000" b="0" dirty="0">
                <a:latin typeface="Segoe Print" panose="02000600000000000000" pitchFamily="2" charset="0"/>
              </a:rPr>
            </a:br>
            <a:r>
              <a:rPr lang="it-IT" sz="3000" b="0" dirty="0">
                <a:latin typeface="Segoe Print" panose="02000600000000000000" pitchFamily="2" charset="0"/>
              </a:rPr>
              <a:t>e buon Eremita!</a:t>
            </a:r>
          </a:p>
        </p:txBody>
      </p:sp>
      <p:pic>
        <p:nvPicPr>
          <p:cNvPr id="11266" name="Picture 2" descr="\\i2000014139\EREMITA\Immagini\monitoraggio\2016\DSCN8303_Lago_Pratignano_Patrizia_ricerca_Osmoderma_in-cavità_faggio-secolare_29ago16_fotoRFabbri (600x80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60232" y="2491719"/>
            <a:ext cx="2062367" cy="27498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7" name="Picture 3" descr="\\i2000014139\EREMITA\Immagini\monitoraggio\2016\DSCN8183_Lago_Pratignano_Patrizia_con_bottle-trap_per_Graphoderus_29ago16_fotoRFabbri (800x6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3637" y="2491719"/>
            <a:ext cx="2438400" cy="18288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8" name="Picture 4" descr="\\i2000014139\EREMITA\Immagini\monitoraggio\2016\DSCN4555 cattura Coenagrion mercuriale Pietracuta foto E_Monterastelli (1000x75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457" y="2421112"/>
            <a:ext cx="3048000" cy="2286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9" name="Picture 5" descr="C:\Users\Biondi_M\Pictures\Fiere-convegni\2009 Convegno GEV\foto\GEV Reggio Emilia\controlli polizia idraulica torrente Rodan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92948" y="4581128"/>
            <a:ext cx="2139778" cy="16014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86209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5" name="Rettangolo 4"/>
          <p:cNvSpPr/>
          <p:nvPr/>
        </p:nvSpPr>
        <p:spPr>
          <a:xfrm>
            <a:off x="165168" y="188640"/>
            <a:ext cx="6444208" cy="707886"/>
          </a:xfrm>
          <a:prstGeom prst="rect">
            <a:avLst/>
          </a:prstGeom>
        </p:spPr>
        <p:txBody>
          <a:bodyPr wrap="square">
            <a:spAutoFit/>
          </a:bodyPr>
          <a:lstStyle/>
          <a:p>
            <a:r>
              <a:rPr lang="it-IT" sz="4000" b="1" dirty="0">
                <a:solidFill>
                  <a:srgbClr val="6671B2"/>
                </a:solidFill>
              </a:rPr>
              <a:t> </a:t>
            </a:r>
            <a:r>
              <a:rPr lang="it-IT" sz="3500" b="1" dirty="0">
                <a:solidFill>
                  <a:srgbClr val="6671B2"/>
                </a:solidFill>
                <a:latin typeface="+mj-lt"/>
              </a:rPr>
              <a:t>IL PROGETTO SI PROPONE DI…</a:t>
            </a:r>
            <a:endParaRPr lang="it-IT" sz="2500" dirty="0">
              <a:latin typeface="+mj-lt"/>
            </a:endParaRPr>
          </a:p>
        </p:txBody>
      </p:sp>
      <p:sp>
        <p:nvSpPr>
          <p:cNvPr id="6" name="Rettangolo 5"/>
          <p:cNvSpPr/>
          <p:nvPr/>
        </p:nvSpPr>
        <p:spPr>
          <a:xfrm>
            <a:off x="111261" y="1052736"/>
            <a:ext cx="8917536" cy="4893647"/>
          </a:xfrm>
          <a:prstGeom prst="rect">
            <a:avLst/>
          </a:prstGeom>
        </p:spPr>
        <p:txBody>
          <a:bodyPr wrap="square">
            <a:spAutoFit/>
          </a:bodyPr>
          <a:lstStyle/>
          <a:p>
            <a:pPr marL="109538"/>
            <a:r>
              <a:rPr lang="it-IT" sz="2400" b="1" dirty="0">
                <a:solidFill>
                  <a:schemeClr val="bg2">
                    <a:lumMod val="25000"/>
                  </a:schemeClr>
                </a:solidFill>
                <a:latin typeface="+mj-lt"/>
              </a:rPr>
              <a:t>Assicurare migliori condizioni di conservazione sul territorio regionale per le popolazioni residuali di 4 specie di interesse comunitario, particolarmente protette anche ai sensi della L.R. 15/2006, </a:t>
            </a:r>
            <a:r>
              <a:rPr lang="it-IT" sz="2400" b="1" dirty="0">
                <a:solidFill>
                  <a:schemeClr val="bg2">
                    <a:lumMod val="25000"/>
                  </a:schemeClr>
                </a:solidFill>
              </a:rPr>
              <a:t>agendo sui fattori di minaccia naturali e di origine antropica:</a:t>
            </a:r>
            <a:r>
              <a:rPr lang="it-IT" sz="2400" b="1" dirty="0">
                <a:solidFill>
                  <a:schemeClr val="bg2">
                    <a:lumMod val="25000"/>
                  </a:schemeClr>
                </a:solidFill>
                <a:latin typeface="+mj-lt"/>
              </a:rPr>
              <a:t>     </a:t>
            </a:r>
          </a:p>
          <a:p>
            <a:pPr marL="109538"/>
            <a:r>
              <a:rPr lang="it-IT" sz="2400" b="1" dirty="0">
                <a:solidFill>
                  <a:schemeClr val="bg2">
                    <a:lumMod val="25000"/>
                  </a:schemeClr>
                </a:solidFill>
                <a:latin typeface="+mj-lt"/>
              </a:rPr>
              <a:t>	            </a:t>
            </a:r>
          </a:p>
          <a:p>
            <a:pPr marL="109538"/>
            <a:r>
              <a:rPr lang="it-IT" sz="2400" b="1" i="1" dirty="0">
                <a:solidFill>
                  <a:srgbClr val="53A044"/>
                </a:solidFill>
                <a:latin typeface="+mj-lt"/>
              </a:rPr>
              <a:t>             </a:t>
            </a:r>
            <a:r>
              <a:rPr lang="it-IT" sz="2400" b="1" i="1" dirty="0" err="1">
                <a:solidFill>
                  <a:srgbClr val="9B512A"/>
                </a:solidFill>
                <a:latin typeface="+mj-lt"/>
              </a:rPr>
              <a:t>Osmoderma</a:t>
            </a:r>
            <a:r>
              <a:rPr lang="it-IT" sz="2400" b="1" i="1" dirty="0">
                <a:solidFill>
                  <a:srgbClr val="9B512A"/>
                </a:solidFill>
                <a:latin typeface="+mj-lt"/>
              </a:rPr>
              <a:t> eremita </a:t>
            </a:r>
            <a:br>
              <a:rPr lang="it-IT" sz="2400" b="1" i="1" dirty="0">
                <a:solidFill>
                  <a:srgbClr val="9B512A"/>
                </a:solidFill>
                <a:latin typeface="+mj-lt"/>
              </a:rPr>
            </a:br>
            <a:r>
              <a:rPr lang="it-IT" sz="2400" b="1" i="1" dirty="0">
                <a:solidFill>
                  <a:srgbClr val="9B512A"/>
                </a:solidFill>
                <a:latin typeface="+mj-lt"/>
              </a:rPr>
              <a:t>             </a:t>
            </a:r>
            <a:r>
              <a:rPr lang="it-IT" b="1" dirty="0">
                <a:solidFill>
                  <a:srgbClr val="9B512A"/>
                </a:solidFill>
                <a:latin typeface="+mj-lt"/>
              </a:rPr>
              <a:t>Scarabeo eremita odoroso</a:t>
            </a:r>
          </a:p>
          <a:p>
            <a:pPr marL="109538"/>
            <a:endParaRPr lang="it-IT" sz="2400" b="1" i="1" dirty="0">
              <a:solidFill>
                <a:srgbClr val="9B512A"/>
              </a:solidFill>
              <a:latin typeface="+mj-lt"/>
            </a:endParaRPr>
          </a:p>
          <a:p>
            <a:pPr marL="109538"/>
            <a:r>
              <a:rPr lang="it-IT" sz="2400" b="1" i="1" dirty="0">
                <a:solidFill>
                  <a:srgbClr val="53A044"/>
                </a:solidFill>
                <a:latin typeface="+mj-lt"/>
              </a:rPr>
              <a:t>              </a:t>
            </a:r>
            <a:r>
              <a:rPr lang="it-IT" sz="2400" b="1" i="1" dirty="0">
                <a:solidFill>
                  <a:srgbClr val="6671B2"/>
                </a:solidFill>
                <a:latin typeface="+mj-lt"/>
              </a:rPr>
              <a:t>Rosalia alpina </a:t>
            </a:r>
            <a:br>
              <a:rPr lang="it-IT" sz="2400" b="1" i="1" dirty="0">
                <a:solidFill>
                  <a:srgbClr val="6671B2"/>
                </a:solidFill>
                <a:latin typeface="+mj-lt"/>
              </a:rPr>
            </a:br>
            <a:r>
              <a:rPr lang="it-IT" sz="2400" b="1" i="1" dirty="0">
                <a:solidFill>
                  <a:srgbClr val="6671B2"/>
                </a:solidFill>
                <a:latin typeface="+mj-lt"/>
              </a:rPr>
              <a:t>              </a:t>
            </a:r>
            <a:r>
              <a:rPr lang="it-IT" b="1" dirty="0">
                <a:solidFill>
                  <a:srgbClr val="6671B2"/>
                </a:solidFill>
                <a:latin typeface="+mj-lt"/>
              </a:rPr>
              <a:t>Rosalia alpina</a:t>
            </a:r>
          </a:p>
          <a:p>
            <a:pPr marL="109538"/>
            <a:endParaRPr lang="it-IT" sz="2400" b="1" i="1" dirty="0">
              <a:solidFill>
                <a:srgbClr val="6671B2"/>
              </a:solidFill>
              <a:latin typeface="+mj-lt"/>
            </a:endParaRPr>
          </a:p>
          <a:p>
            <a:pPr marL="109538"/>
            <a:r>
              <a:rPr lang="it-IT" sz="2400" b="1" i="1" dirty="0">
                <a:solidFill>
                  <a:srgbClr val="53A044"/>
                </a:solidFill>
                <a:latin typeface="+mj-lt"/>
              </a:rPr>
              <a:t>                    </a:t>
            </a:r>
            <a:endParaRPr lang="it-IT" sz="2400" b="1" dirty="0">
              <a:solidFill>
                <a:srgbClr val="53A044"/>
              </a:solidFill>
              <a:latin typeface="+mj-lt"/>
            </a:endParaRPr>
          </a:p>
        </p:txBody>
      </p:sp>
      <p:pic>
        <p:nvPicPr>
          <p:cNvPr id="7" name="Immagine 6"/>
          <p:cNvPicPr>
            <a:picLocks noChangeAspect="1"/>
          </p:cNvPicPr>
          <p:nvPr/>
        </p:nvPicPr>
        <p:blipFill rotWithShape="1">
          <a:blip r:embed="rId2" cstate="print">
            <a:extLst>
              <a:ext uri="{28A0092B-C50C-407E-A947-70E740481C1C}">
                <a14:useLocalDpi xmlns:a14="http://schemas.microsoft.com/office/drawing/2010/main" val="0"/>
              </a:ext>
            </a:extLst>
          </a:blip>
          <a:srcRect l="29224" r="39148" b="63074"/>
          <a:stretch/>
        </p:blipFill>
        <p:spPr>
          <a:xfrm>
            <a:off x="415250" y="3060686"/>
            <a:ext cx="723288" cy="652430"/>
          </a:xfrm>
          <a:prstGeom prst="rect">
            <a:avLst/>
          </a:prstGeom>
        </p:spPr>
      </p:pic>
      <p:pic>
        <p:nvPicPr>
          <p:cNvPr id="8" name="Immagine 7"/>
          <p:cNvPicPr>
            <a:picLocks noChangeAspect="1"/>
          </p:cNvPicPr>
          <p:nvPr/>
        </p:nvPicPr>
        <p:blipFill rotWithShape="1">
          <a:blip r:embed="rId3" cstate="print">
            <a:extLst>
              <a:ext uri="{28A0092B-C50C-407E-A947-70E740481C1C}">
                <a14:useLocalDpi xmlns:a14="http://schemas.microsoft.com/office/drawing/2010/main" val="0"/>
              </a:ext>
            </a:extLst>
          </a:blip>
          <a:srcRect l="59724" r="8002" b="62949"/>
          <a:stretch/>
        </p:blipFill>
        <p:spPr>
          <a:xfrm>
            <a:off x="386361" y="4005064"/>
            <a:ext cx="781065" cy="692792"/>
          </a:xfrm>
          <a:prstGeom prst="rect">
            <a:avLst/>
          </a:prstGeom>
        </p:spPr>
      </p:pic>
      <p:pic>
        <p:nvPicPr>
          <p:cNvPr id="9" name="Immagine 8"/>
          <p:cNvPicPr>
            <a:picLocks noChangeAspect="1"/>
          </p:cNvPicPr>
          <p:nvPr/>
        </p:nvPicPr>
        <p:blipFill rotWithShape="1">
          <a:blip r:embed="rId4" cstate="print">
            <a:extLst>
              <a:ext uri="{28A0092B-C50C-407E-A947-70E740481C1C}">
                <a14:useLocalDpi xmlns:a14="http://schemas.microsoft.com/office/drawing/2010/main" val="0"/>
              </a:ext>
            </a:extLst>
          </a:blip>
          <a:srcRect l="59658" t="36009" b="23473"/>
          <a:stretch/>
        </p:blipFill>
        <p:spPr>
          <a:xfrm>
            <a:off x="3977190" y="4373370"/>
            <a:ext cx="957321" cy="742880"/>
          </a:xfrm>
          <a:prstGeom prst="rect">
            <a:avLst/>
          </a:prstGeom>
        </p:spPr>
      </p:pic>
      <p:pic>
        <p:nvPicPr>
          <p:cNvPr id="10" name="Immagine 9"/>
          <p:cNvPicPr>
            <a:picLocks noChangeAspect="1"/>
          </p:cNvPicPr>
          <p:nvPr/>
        </p:nvPicPr>
        <p:blipFill rotWithShape="1">
          <a:blip r:embed="rId5" cstate="print">
            <a:extLst>
              <a:ext uri="{28A0092B-C50C-407E-A947-70E740481C1C}">
                <a14:useLocalDpi xmlns:a14="http://schemas.microsoft.com/office/drawing/2010/main" val="0"/>
              </a:ext>
            </a:extLst>
          </a:blip>
          <a:srcRect l="30805" t="37177" r="39180" b="23558"/>
          <a:stretch/>
        </p:blipFill>
        <p:spPr>
          <a:xfrm>
            <a:off x="3977190" y="5437357"/>
            <a:ext cx="706780" cy="714380"/>
          </a:xfrm>
          <a:prstGeom prst="rect">
            <a:avLst/>
          </a:prstGeom>
        </p:spPr>
      </p:pic>
      <p:sp>
        <p:nvSpPr>
          <p:cNvPr id="11" name="Rettangolo 10"/>
          <p:cNvSpPr/>
          <p:nvPr/>
        </p:nvSpPr>
        <p:spPr>
          <a:xfrm>
            <a:off x="4590831" y="4333239"/>
            <a:ext cx="4636006" cy="1754326"/>
          </a:xfrm>
          <a:prstGeom prst="rect">
            <a:avLst/>
          </a:prstGeom>
        </p:spPr>
        <p:txBody>
          <a:bodyPr wrap="square">
            <a:spAutoFit/>
          </a:bodyPr>
          <a:lstStyle/>
          <a:p>
            <a:pPr marL="109538"/>
            <a:r>
              <a:rPr lang="it-IT" sz="2400" b="1" i="1" dirty="0" err="1">
                <a:solidFill>
                  <a:srgbClr val="EEC216"/>
                </a:solidFill>
              </a:rPr>
              <a:t>Graphoderus</a:t>
            </a:r>
            <a:r>
              <a:rPr lang="it-IT" sz="2400" b="1" i="1" dirty="0">
                <a:solidFill>
                  <a:srgbClr val="EEC216"/>
                </a:solidFill>
              </a:rPr>
              <a:t> </a:t>
            </a:r>
            <a:r>
              <a:rPr lang="it-IT" sz="2400" b="1" i="1" dirty="0" err="1">
                <a:solidFill>
                  <a:srgbClr val="EEC216"/>
                </a:solidFill>
              </a:rPr>
              <a:t>bilineatus</a:t>
            </a:r>
            <a:r>
              <a:rPr lang="it-IT" sz="2400" b="1" i="1" dirty="0">
                <a:solidFill>
                  <a:srgbClr val="EEC216"/>
                </a:solidFill>
              </a:rPr>
              <a:t/>
            </a:r>
            <a:br>
              <a:rPr lang="it-IT" sz="2400" b="1" i="1" dirty="0">
                <a:solidFill>
                  <a:srgbClr val="EEC216"/>
                </a:solidFill>
              </a:rPr>
            </a:br>
            <a:r>
              <a:rPr lang="it-IT" b="1" dirty="0">
                <a:solidFill>
                  <a:srgbClr val="EEC216"/>
                </a:solidFill>
              </a:rPr>
              <a:t>Ditisco a due fasce </a:t>
            </a:r>
            <a:r>
              <a:rPr lang="it-IT" b="1" dirty="0">
                <a:solidFill>
                  <a:srgbClr val="53A044"/>
                </a:solidFill>
              </a:rPr>
              <a:t>                </a:t>
            </a:r>
          </a:p>
          <a:p>
            <a:pPr marL="109538"/>
            <a:endParaRPr lang="it-IT" sz="2400" b="1" i="1" dirty="0">
              <a:solidFill>
                <a:srgbClr val="53A044"/>
              </a:solidFill>
            </a:endParaRPr>
          </a:p>
          <a:p>
            <a:pPr marL="109538"/>
            <a:r>
              <a:rPr lang="it-IT" sz="2400" b="1" i="1" dirty="0" err="1">
                <a:solidFill>
                  <a:srgbClr val="53A044"/>
                </a:solidFill>
              </a:rPr>
              <a:t>Coenagrion</a:t>
            </a:r>
            <a:r>
              <a:rPr lang="it-IT" sz="2400" b="1" i="1" dirty="0">
                <a:solidFill>
                  <a:srgbClr val="53A044"/>
                </a:solidFill>
              </a:rPr>
              <a:t> mercuriale </a:t>
            </a:r>
            <a:r>
              <a:rPr lang="it-IT" sz="2400" b="1" i="1" dirty="0" err="1">
                <a:solidFill>
                  <a:srgbClr val="53A044"/>
                </a:solidFill>
              </a:rPr>
              <a:t>castellanii</a:t>
            </a:r>
            <a:endParaRPr lang="it-IT" sz="2400" b="1" i="1" dirty="0">
              <a:solidFill>
                <a:srgbClr val="53A044"/>
              </a:solidFill>
            </a:endParaRPr>
          </a:p>
          <a:p>
            <a:pPr marL="109538"/>
            <a:r>
              <a:rPr lang="it-IT" b="1" dirty="0">
                <a:solidFill>
                  <a:srgbClr val="53A044"/>
                </a:solidFill>
              </a:rPr>
              <a:t>Damigella di Mercurio italiana</a:t>
            </a:r>
          </a:p>
        </p:txBody>
      </p:sp>
    </p:spTree>
    <p:extLst>
      <p:ext uri="{BB962C8B-B14F-4D97-AF65-F5344CB8AC3E}">
        <p14:creationId xmlns:p14="http://schemas.microsoft.com/office/powerpoint/2010/main" val="307096451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CRIS\Users\Cris\Documents\Lavori in corso\EREMITA\FOTO\foto ridotte\Osmoderma eremita foto3 Marco Uliana (750x58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9462" y="1937085"/>
            <a:ext cx="3544663" cy="2768851"/>
          </a:xfrm>
          <a:prstGeom prst="rect">
            <a:avLst/>
          </a:prstGeom>
          <a:ln>
            <a:noFill/>
          </a:ln>
          <a:effectLst>
            <a:outerShdw blurRad="292100" dist="139700" dir="2700000" algn="tl" rotWithShape="0">
              <a:srgbClr val="333333">
                <a:alpha val="65000"/>
              </a:srgbClr>
            </a:outerShdw>
          </a:effectLst>
        </p:spPr>
      </p:pic>
      <p:pic>
        <p:nvPicPr>
          <p:cNvPr id="10" name="Picture 2" descr="logo_ERemita_04-2-3"/>
          <p:cNvPicPr>
            <a:picLocks noChangeAspect="1" noChangeArrowheads="1"/>
          </p:cNvPicPr>
          <p:nvPr/>
        </p:nvPicPr>
        <p:blipFill>
          <a:blip r:embed="rId3"/>
          <a:srcRect r="85008" b="47998"/>
          <a:stretch>
            <a:fillRect/>
          </a:stretch>
        </p:blipFill>
        <p:spPr bwMode="auto">
          <a:xfrm>
            <a:off x="180182" y="373063"/>
            <a:ext cx="1008062" cy="1044575"/>
          </a:xfrm>
          <a:prstGeom prst="rect">
            <a:avLst/>
          </a:prstGeom>
          <a:noFill/>
          <a:ln w="9525">
            <a:noFill/>
            <a:miter lim="800000"/>
            <a:headEnd/>
            <a:tailEnd/>
          </a:ln>
        </p:spPr>
      </p:pic>
      <p:sp>
        <p:nvSpPr>
          <p:cNvPr id="12" name="Titolo 1"/>
          <p:cNvSpPr>
            <a:spLocks/>
          </p:cNvSpPr>
          <p:nvPr/>
        </p:nvSpPr>
        <p:spPr bwMode="auto">
          <a:xfrm>
            <a:off x="609600" y="427038"/>
            <a:ext cx="8229600" cy="1143000"/>
          </a:xfrm>
          <a:prstGeom prst="rect">
            <a:avLst/>
          </a:prstGeom>
          <a:noFill/>
          <a:ln w="9525">
            <a:noFill/>
            <a:miter lim="800000"/>
            <a:headEnd/>
            <a:tailEnd/>
          </a:ln>
        </p:spPr>
        <p:txBody>
          <a:bodyPr anchor="ctr"/>
          <a:lstStyle/>
          <a:p>
            <a:pPr>
              <a:lnSpc>
                <a:spcPct val="90000"/>
              </a:lnSpc>
            </a:pPr>
            <a:r>
              <a:rPr lang="it-IT" sz="3600" b="1" i="1" dirty="0">
                <a:solidFill>
                  <a:srgbClr val="9B512A"/>
                </a:solidFill>
                <a:latin typeface="Calibri Light"/>
              </a:rPr>
              <a:t>       </a:t>
            </a:r>
            <a:r>
              <a:rPr lang="it-IT" sz="3600" b="1" i="1" dirty="0" err="1">
                <a:solidFill>
                  <a:srgbClr val="9B512A"/>
                </a:solidFill>
                <a:latin typeface="Calibri" pitchFamily="34" charset="0"/>
              </a:rPr>
              <a:t>Osmoderma</a:t>
            </a:r>
            <a:r>
              <a:rPr lang="it-IT" sz="3600" b="1" i="1" dirty="0">
                <a:solidFill>
                  <a:srgbClr val="9B512A"/>
                </a:solidFill>
                <a:latin typeface="Calibri" pitchFamily="34" charset="0"/>
              </a:rPr>
              <a:t> eremita *</a:t>
            </a:r>
            <a:endParaRPr lang="it-IT" sz="3600" dirty="0">
              <a:solidFill>
                <a:srgbClr val="9B512A"/>
              </a:solidFill>
              <a:latin typeface="Calibri" pitchFamily="34" charset="0"/>
            </a:endParaRPr>
          </a:p>
        </p:txBody>
      </p:sp>
      <p:sp>
        <p:nvSpPr>
          <p:cNvPr id="13" name="CasellaDiTesto 12"/>
          <p:cNvSpPr txBox="1"/>
          <p:nvPr/>
        </p:nvSpPr>
        <p:spPr>
          <a:xfrm>
            <a:off x="251520" y="4869160"/>
            <a:ext cx="3672408" cy="1477328"/>
          </a:xfrm>
          <a:prstGeom prst="rect">
            <a:avLst/>
          </a:prstGeom>
          <a:noFill/>
          <a:ln>
            <a:solidFill>
              <a:schemeClr val="accent1"/>
            </a:solidFill>
          </a:ln>
        </p:spPr>
        <p:txBody>
          <a:bodyPr wrap="square" rtlCol="0">
            <a:spAutoFit/>
          </a:bodyPr>
          <a:lstStyle/>
          <a:p>
            <a:r>
              <a:rPr lang="it-IT" sz="1800" dirty="0">
                <a:solidFill>
                  <a:srgbClr val="9B512A"/>
                </a:solidFill>
              </a:rPr>
              <a:t>Molto localizzato e altamente minacciato sia a livello regionale che nazionale.</a:t>
            </a:r>
            <a:br>
              <a:rPr lang="it-IT" sz="1800" dirty="0">
                <a:solidFill>
                  <a:srgbClr val="9B512A"/>
                </a:solidFill>
              </a:rPr>
            </a:br>
            <a:r>
              <a:rPr lang="it-IT" sz="1800" dirty="0">
                <a:solidFill>
                  <a:srgbClr val="9B512A"/>
                </a:solidFill>
              </a:rPr>
              <a:t>Allegato II e IV della direttiva Habitat. </a:t>
            </a:r>
            <a:endParaRPr lang="it-IT" sz="1800" dirty="0">
              <a:solidFill>
                <a:srgbClr val="9B512A"/>
              </a:solidFill>
            </a:endParaRPr>
          </a:p>
        </p:txBody>
      </p:sp>
      <p:sp>
        <p:nvSpPr>
          <p:cNvPr id="8" name="Text Box 2"/>
          <p:cNvSpPr txBox="1">
            <a:spLocks noChangeArrowheads="1"/>
          </p:cNvSpPr>
          <p:nvPr/>
        </p:nvSpPr>
        <p:spPr bwMode="auto">
          <a:xfrm>
            <a:off x="3995936" y="1724908"/>
            <a:ext cx="5004048" cy="39604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Nome comune</a:t>
            </a:r>
            <a:r>
              <a:rPr kumimoji="0" lang="it-IT" altLang="it-IT" sz="2000" b="0" i="0" u="none" strike="noStrike" cap="none" normalizeH="0" baseline="0" dirty="0">
                <a:ln>
                  <a:noFill/>
                </a:ln>
                <a:solidFill>
                  <a:srgbClr val="000000"/>
                </a:solidFill>
                <a:effectLst/>
                <a:cs typeface="Arial" pitchFamily="34" charset="0"/>
              </a:rPr>
              <a:t>: Scarabeo eremita odoroso.</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Descrizione</a:t>
            </a:r>
            <a:r>
              <a:rPr kumimoji="0" lang="it-IT" altLang="it-IT" sz="2000" b="0" i="0" u="none" strike="noStrike" cap="none" normalizeH="0" baseline="0" dirty="0">
                <a:ln>
                  <a:noFill/>
                </a:ln>
                <a:solidFill>
                  <a:srgbClr val="000000"/>
                </a:solidFill>
                <a:effectLst/>
                <a:cs typeface="Arial" pitchFamily="34" charset="0"/>
              </a:rPr>
              <a:t>: coleottero </a:t>
            </a:r>
            <a:r>
              <a:rPr kumimoji="0" lang="it-IT" altLang="it-IT" sz="2000" b="0" i="0" u="none" strike="noStrike" cap="none" normalizeH="0" baseline="0" dirty="0" err="1">
                <a:ln>
                  <a:noFill/>
                </a:ln>
                <a:solidFill>
                  <a:srgbClr val="000000"/>
                </a:solidFill>
                <a:effectLst/>
                <a:cs typeface="Arial" pitchFamily="34" charset="0"/>
              </a:rPr>
              <a:t>xilosaprofago</a:t>
            </a:r>
            <a:r>
              <a:rPr kumimoji="0" lang="it-IT" altLang="it-IT" sz="2000" b="0" i="0" u="none" strike="noStrike" cap="none" normalizeH="0" baseline="0" dirty="0">
                <a:ln>
                  <a:noFill/>
                </a:ln>
                <a:solidFill>
                  <a:srgbClr val="000000"/>
                </a:solidFill>
                <a:effectLst/>
                <a:cs typeface="Arial" pitchFamily="34" charset="0"/>
              </a:rPr>
              <a:t> attivo tra giugno e agosto, con corpo tozzo e lunghezza da 2,4 a 3,7 cm. Colore nero-bronzato con riflessi metallici.</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Segni particolari: </a:t>
            </a:r>
            <a:r>
              <a:rPr kumimoji="0" lang="it-IT" altLang="it-IT" sz="2000" b="0" i="0" u="none" strike="noStrike" cap="none" normalizeH="0" baseline="0" dirty="0">
                <a:ln>
                  <a:noFill/>
                </a:ln>
                <a:solidFill>
                  <a:srgbClr val="000000"/>
                </a:solidFill>
                <a:effectLst/>
                <a:cs typeface="Arial" pitchFamily="34" charset="0"/>
              </a:rPr>
              <a:t>il maschio emette un potente e gradevole aroma di pesca matura. </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Habitat: </a:t>
            </a:r>
            <a:r>
              <a:rPr kumimoji="0" lang="it-IT" altLang="it-IT" sz="2000" b="0" i="0" u="none" strike="noStrike" cap="none" normalizeH="0" baseline="0" dirty="0">
                <a:ln>
                  <a:noFill/>
                </a:ln>
                <a:solidFill>
                  <a:srgbClr val="000000"/>
                </a:solidFill>
                <a:effectLst/>
                <a:cs typeface="Arial" pitchFamily="34" charset="0"/>
              </a:rPr>
              <a:t>entro le cavità ricche di rosura di vecchi alberi di qualsiasi specie di latifoglie in boschi, filari, giardini, dalla pianura alla montagna. La larva si nutre del legno morto attaccato da miceli fungini.</a:t>
            </a:r>
            <a:endParaRPr kumimoji="0" lang="it-IT" altLang="it-IT" sz="20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83506006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logo_ERemita_04-2-3"/>
          <p:cNvPicPr>
            <a:picLocks noChangeAspect="1" noChangeArrowheads="1"/>
          </p:cNvPicPr>
          <p:nvPr/>
        </p:nvPicPr>
        <p:blipFill>
          <a:blip r:embed="rId2"/>
          <a:srcRect l="14540" r="68275" b="50116"/>
          <a:stretch>
            <a:fillRect/>
          </a:stretch>
        </p:blipFill>
        <p:spPr bwMode="auto">
          <a:xfrm>
            <a:off x="202391" y="377825"/>
            <a:ext cx="1081087" cy="936625"/>
          </a:xfrm>
          <a:prstGeom prst="rect">
            <a:avLst/>
          </a:prstGeom>
          <a:noFill/>
          <a:ln w="9525">
            <a:noFill/>
            <a:miter lim="800000"/>
            <a:headEnd/>
            <a:tailEnd/>
          </a:ln>
        </p:spPr>
      </p:pic>
      <p:sp>
        <p:nvSpPr>
          <p:cNvPr id="6" name="Titolo 1"/>
          <p:cNvSpPr>
            <a:spLocks/>
          </p:cNvSpPr>
          <p:nvPr/>
        </p:nvSpPr>
        <p:spPr bwMode="auto">
          <a:xfrm>
            <a:off x="1536970" y="274638"/>
            <a:ext cx="8229600" cy="1143000"/>
          </a:xfrm>
          <a:prstGeom prst="rect">
            <a:avLst/>
          </a:prstGeom>
          <a:noFill/>
          <a:ln w="9525">
            <a:noFill/>
            <a:miter lim="800000"/>
            <a:headEnd/>
            <a:tailEnd/>
          </a:ln>
        </p:spPr>
        <p:txBody>
          <a:bodyPr anchor="ctr"/>
          <a:lstStyle/>
          <a:p>
            <a:pPr>
              <a:lnSpc>
                <a:spcPct val="90000"/>
              </a:lnSpc>
            </a:pPr>
            <a:r>
              <a:rPr lang="it-IT" sz="3600" b="1" i="1" dirty="0">
                <a:solidFill>
                  <a:srgbClr val="6671B2"/>
                </a:solidFill>
                <a:latin typeface="Calibri" pitchFamily="34" charset="0"/>
              </a:rPr>
              <a:t> 	Rosalia alpina *</a:t>
            </a:r>
            <a:endParaRPr lang="it-IT" sz="3600" dirty="0">
              <a:latin typeface="Calibri" pitchFamily="34" charset="0"/>
            </a:endParaRPr>
          </a:p>
        </p:txBody>
      </p:sp>
      <p:pic>
        <p:nvPicPr>
          <p:cNvPr id="7" name="Picture 2" descr="\\CRIS\Users\Cris\Documents\Lavori in corso\EREMITA\FOTO\foto ridotte\Rosalia alpina m foto6 RFabbri  (750x563).jpg"/>
          <p:cNvPicPr>
            <a:picLocks noChangeAspect="1" noChangeArrowheads="1"/>
          </p:cNvPicPr>
          <p:nvPr/>
        </p:nvPicPr>
        <p:blipFill>
          <a:blip r:embed="rId3" cstate="email">
            <a:extLst>
              <a:ext uri="{28A0092B-C50C-407E-A947-70E740481C1C}">
                <a14:useLocalDpi xmlns:a14="http://schemas.microsoft.com/office/drawing/2010/main"/>
              </a:ext>
            </a:extLst>
          </a:blip>
          <a:srcRect l="31989" t="13977" r="2780" b="27660"/>
          <a:stretch>
            <a:fillRect/>
          </a:stretch>
        </p:blipFill>
        <p:spPr bwMode="auto">
          <a:xfrm>
            <a:off x="202391" y="1684421"/>
            <a:ext cx="3610784" cy="2425784"/>
          </a:xfrm>
          <a:prstGeom prst="rect">
            <a:avLst/>
          </a:prstGeom>
          <a:ln>
            <a:noFill/>
          </a:ln>
          <a:effectLst>
            <a:outerShdw blurRad="292100" dist="139700" dir="2700000" algn="tl" rotWithShape="0">
              <a:srgbClr val="333333">
                <a:alpha val="65000"/>
              </a:srgbClr>
            </a:outerShdw>
          </a:effectLst>
        </p:spPr>
      </p:pic>
      <p:sp>
        <p:nvSpPr>
          <p:cNvPr id="9" name="CasellaDiTesto 8"/>
          <p:cNvSpPr txBox="1"/>
          <p:nvPr/>
        </p:nvSpPr>
        <p:spPr>
          <a:xfrm>
            <a:off x="212403" y="4581128"/>
            <a:ext cx="3600772" cy="1200329"/>
          </a:xfrm>
          <a:prstGeom prst="rect">
            <a:avLst/>
          </a:prstGeom>
          <a:noFill/>
          <a:ln>
            <a:solidFill>
              <a:schemeClr val="accent1"/>
            </a:solidFill>
          </a:ln>
        </p:spPr>
        <p:txBody>
          <a:bodyPr wrap="square" rtlCol="0">
            <a:spAutoFit/>
          </a:bodyPr>
          <a:lstStyle/>
          <a:p>
            <a:r>
              <a:rPr lang="it-IT" sz="1800" dirty="0" smtClean="0">
                <a:solidFill>
                  <a:srgbClr val="6671B2"/>
                </a:solidFill>
              </a:rPr>
              <a:t>Molto </a:t>
            </a:r>
            <a:r>
              <a:rPr lang="it-IT" sz="1800" dirty="0">
                <a:solidFill>
                  <a:srgbClr val="6671B2"/>
                </a:solidFill>
              </a:rPr>
              <a:t>vulnerabile e localizzata.</a:t>
            </a:r>
            <a:br>
              <a:rPr lang="it-IT" sz="1800" dirty="0">
                <a:solidFill>
                  <a:srgbClr val="6671B2"/>
                </a:solidFill>
              </a:rPr>
            </a:br>
            <a:r>
              <a:rPr lang="it-IT" sz="1800" dirty="0">
                <a:solidFill>
                  <a:srgbClr val="6671B2"/>
                </a:solidFill>
              </a:rPr>
              <a:t>Allegato II e IV della direttiva Habitat.</a:t>
            </a:r>
            <a:br>
              <a:rPr lang="it-IT" sz="1800" dirty="0">
                <a:solidFill>
                  <a:srgbClr val="6671B2"/>
                </a:solidFill>
              </a:rPr>
            </a:br>
            <a:r>
              <a:rPr lang="it-IT" sz="1800" dirty="0">
                <a:solidFill>
                  <a:srgbClr val="6671B2"/>
                </a:solidFill>
              </a:rPr>
              <a:t>Specie prioritarie.</a:t>
            </a:r>
            <a:endParaRPr lang="it-IT" sz="1800" dirty="0">
              <a:solidFill>
                <a:srgbClr val="6671B2"/>
              </a:solidFill>
            </a:endParaRPr>
          </a:p>
        </p:txBody>
      </p:sp>
      <p:sp>
        <p:nvSpPr>
          <p:cNvPr id="10" name="Text Box 2"/>
          <p:cNvSpPr txBox="1">
            <a:spLocks noChangeArrowheads="1"/>
          </p:cNvSpPr>
          <p:nvPr/>
        </p:nvSpPr>
        <p:spPr bwMode="auto">
          <a:xfrm>
            <a:off x="4139952" y="1531105"/>
            <a:ext cx="4464496" cy="4248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Nome comune: </a:t>
            </a:r>
            <a:r>
              <a:rPr kumimoji="0" lang="it-IT" altLang="it-IT" sz="2000" b="0" i="0" u="none" strike="noStrike" cap="none" normalizeH="0" baseline="0" dirty="0">
                <a:ln>
                  <a:noFill/>
                </a:ln>
                <a:solidFill>
                  <a:srgbClr val="000000"/>
                </a:solidFill>
                <a:effectLst/>
                <a:cs typeface="Arial" pitchFamily="34" charset="0"/>
              </a:rPr>
              <a:t>Rosalia alpina.</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Descrizione:</a:t>
            </a:r>
            <a:r>
              <a:rPr kumimoji="0" lang="it-IT" altLang="it-IT" sz="2000" b="0" i="0" u="none" strike="noStrike" cap="none" normalizeH="0" baseline="0" dirty="0">
                <a:ln>
                  <a:noFill/>
                </a:ln>
                <a:solidFill>
                  <a:srgbClr val="000000"/>
                </a:solidFill>
                <a:effectLst/>
                <a:cs typeface="Arial" pitchFamily="34" charset="0"/>
              </a:rPr>
              <a:t> coleottero </a:t>
            </a:r>
            <a:r>
              <a:rPr kumimoji="0" lang="it-IT" altLang="it-IT" sz="2000" b="0" i="0" u="none" strike="noStrike" cap="none" normalizeH="0" baseline="0" dirty="0" err="1">
                <a:ln>
                  <a:noFill/>
                </a:ln>
                <a:solidFill>
                  <a:srgbClr val="000000"/>
                </a:solidFill>
                <a:effectLst/>
                <a:cs typeface="Arial" pitchFamily="34" charset="0"/>
              </a:rPr>
              <a:t>longicorne</a:t>
            </a:r>
            <a:r>
              <a:rPr kumimoji="0" lang="it-IT" altLang="it-IT" sz="2000" b="0" i="0" u="none" strike="noStrike" cap="none" normalizeH="0" baseline="0" dirty="0">
                <a:ln>
                  <a:noFill/>
                </a:ln>
                <a:solidFill>
                  <a:srgbClr val="000000"/>
                </a:solidFill>
                <a:effectLst/>
                <a:cs typeface="Arial" pitchFamily="34" charset="0"/>
              </a:rPr>
              <a:t> xilofago, attivo tra giugno e agosto, con lunghezza da 1,5 a 3,8 cm. Colore grigio-azzurro o blu chiaro con macchie nere vellutate.</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Segni particolari: </a:t>
            </a:r>
            <a:r>
              <a:rPr kumimoji="0" lang="it-IT" altLang="it-IT" sz="2000" b="0" i="0" u="none" strike="noStrike" cap="none" normalizeH="0" baseline="0" dirty="0">
                <a:ln>
                  <a:noFill/>
                </a:ln>
                <a:solidFill>
                  <a:srgbClr val="000000"/>
                </a:solidFill>
                <a:effectLst/>
                <a:cs typeface="Arial" pitchFamily="34" charset="0"/>
              </a:rPr>
              <a:t>facilmente riconoscibile per l’eleganza dei colori e dei disegni. Entrambi i sessi hanno lunghe antenne striate azzurre-nere.</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2000" b="1" i="0" u="none" strike="noStrike" cap="none" normalizeH="0" baseline="0" dirty="0">
                <a:ln>
                  <a:noFill/>
                </a:ln>
                <a:solidFill>
                  <a:srgbClr val="000000"/>
                </a:solidFill>
                <a:effectLst/>
                <a:cs typeface="Arial" pitchFamily="34" charset="0"/>
              </a:rPr>
              <a:t>Habitat: </a:t>
            </a:r>
            <a:r>
              <a:rPr kumimoji="0" lang="it-IT" altLang="it-IT" sz="2000" b="0" i="0" u="none" strike="noStrike" cap="none" normalizeH="0" baseline="0" dirty="0">
                <a:ln>
                  <a:noFill/>
                </a:ln>
                <a:solidFill>
                  <a:srgbClr val="000000"/>
                </a:solidFill>
                <a:effectLst/>
                <a:cs typeface="Arial" pitchFamily="34" charset="0"/>
              </a:rPr>
              <a:t>in montagna in faggete con alberi con parti del tronco morte, alberi morti in piedi e a terra in aree assolate.</a:t>
            </a:r>
            <a:endParaRPr kumimoji="0" lang="it-IT" altLang="it-IT" sz="20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49118279"/>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p:cNvSpPr>
            <a:spLocks/>
          </p:cNvSpPr>
          <p:nvPr/>
        </p:nvSpPr>
        <p:spPr bwMode="auto">
          <a:xfrm>
            <a:off x="468313" y="261938"/>
            <a:ext cx="8229600" cy="1143000"/>
          </a:xfrm>
          <a:prstGeom prst="rect">
            <a:avLst/>
          </a:prstGeom>
          <a:noFill/>
          <a:ln w="9525">
            <a:noFill/>
            <a:miter lim="800000"/>
            <a:headEnd/>
            <a:tailEnd/>
          </a:ln>
        </p:spPr>
        <p:txBody>
          <a:bodyPr anchor="ctr"/>
          <a:lstStyle/>
          <a:p>
            <a:pPr>
              <a:lnSpc>
                <a:spcPct val="90000"/>
              </a:lnSpc>
            </a:pPr>
            <a:r>
              <a:rPr lang="it-IT" altLang="it-IT" sz="3600" b="1" i="1" dirty="0">
                <a:solidFill>
                  <a:srgbClr val="EEC216"/>
                </a:solidFill>
                <a:latin typeface="Calibri" pitchFamily="34" charset="0"/>
                <a:cs typeface="Arial" charset="0"/>
              </a:rPr>
              <a:t>	 </a:t>
            </a:r>
            <a:r>
              <a:rPr lang="it-IT" altLang="it-IT" sz="3600" b="1" i="1" dirty="0" err="1">
                <a:solidFill>
                  <a:srgbClr val="EEC216"/>
                </a:solidFill>
                <a:latin typeface="Calibri" pitchFamily="34" charset="0"/>
                <a:cs typeface="Arial" charset="0"/>
              </a:rPr>
              <a:t>Graphoderus</a:t>
            </a:r>
            <a:r>
              <a:rPr lang="it-IT" altLang="it-IT" sz="3600" b="1" i="1" dirty="0">
                <a:solidFill>
                  <a:srgbClr val="EEC216"/>
                </a:solidFill>
                <a:latin typeface="Calibri" pitchFamily="34" charset="0"/>
                <a:cs typeface="Arial" charset="0"/>
              </a:rPr>
              <a:t> </a:t>
            </a:r>
            <a:r>
              <a:rPr lang="it-IT" altLang="it-IT" sz="3600" b="1" i="1" dirty="0" err="1">
                <a:solidFill>
                  <a:srgbClr val="EEC216"/>
                </a:solidFill>
                <a:latin typeface="Calibri" pitchFamily="34" charset="0"/>
                <a:cs typeface="Arial" charset="0"/>
              </a:rPr>
              <a:t>bilineatus</a:t>
            </a:r>
            <a:endParaRPr lang="it-IT" sz="3600" dirty="0">
              <a:solidFill>
                <a:srgbClr val="FFC000"/>
              </a:solidFill>
              <a:latin typeface="Calibri" pitchFamily="34" charset="0"/>
            </a:endParaRPr>
          </a:p>
        </p:txBody>
      </p:sp>
      <p:pic>
        <p:nvPicPr>
          <p:cNvPr id="6" name="Picture 4" descr="logo_ERemita_04-2-3"/>
          <p:cNvPicPr>
            <a:picLocks noChangeAspect="1" noChangeArrowheads="1"/>
          </p:cNvPicPr>
          <p:nvPr/>
        </p:nvPicPr>
        <p:blipFill>
          <a:blip r:embed="rId2"/>
          <a:srcRect l="14540" t="47998" r="68275"/>
          <a:stretch>
            <a:fillRect/>
          </a:stretch>
        </p:blipFill>
        <p:spPr bwMode="auto">
          <a:xfrm>
            <a:off x="250825" y="254000"/>
            <a:ext cx="1225550" cy="1109663"/>
          </a:xfrm>
          <a:prstGeom prst="rect">
            <a:avLst/>
          </a:prstGeom>
          <a:noFill/>
          <a:ln w="9525">
            <a:noFill/>
            <a:miter lim="800000"/>
            <a:headEnd/>
            <a:tailEnd/>
          </a:ln>
        </p:spPr>
      </p:pic>
      <p:pic>
        <p:nvPicPr>
          <p:cNvPr id="7" name="Picture 2" descr="\\CRIS\Users\Cris\Documents\Lavori in corso\EREMITA\FOTO\foto ridotte\Graphoderus bilineatus foto1 Josef Hlasek (750x590).jpg"/>
          <p:cNvPicPr>
            <a:picLocks noChangeAspect="1" noChangeArrowheads="1"/>
          </p:cNvPicPr>
          <p:nvPr/>
        </p:nvPicPr>
        <p:blipFill>
          <a:blip r:embed="rId3"/>
          <a:srcRect/>
          <a:stretch>
            <a:fillRect/>
          </a:stretch>
        </p:blipFill>
        <p:spPr bwMode="auto">
          <a:xfrm>
            <a:off x="250825" y="1513222"/>
            <a:ext cx="3687710" cy="2900363"/>
          </a:xfrm>
          <a:prstGeom prst="rect">
            <a:avLst/>
          </a:prstGeom>
          <a:ln>
            <a:noFill/>
          </a:ln>
          <a:effectLst>
            <a:outerShdw blurRad="292100" dist="139700" dir="2700000" algn="tl" rotWithShape="0">
              <a:srgbClr val="333333">
                <a:alpha val="65000"/>
              </a:srgbClr>
            </a:outerShdw>
          </a:effectLst>
        </p:spPr>
      </p:pic>
      <p:sp>
        <p:nvSpPr>
          <p:cNvPr id="10" name="CasellaDiTesto 9"/>
          <p:cNvSpPr txBox="1"/>
          <p:nvPr/>
        </p:nvSpPr>
        <p:spPr>
          <a:xfrm>
            <a:off x="250825" y="4797152"/>
            <a:ext cx="3687710" cy="1200329"/>
          </a:xfrm>
          <a:prstGeom prst="rect">
            <a:avLst/>
          </a:prstGeom>
          <a:noFill/>
          <a:ln>
            <a:solidFill>
              <a:schemeClr val="accent1"/>
            </a:solidFill>
          </a:ln>
        </p:spPr>
        <p:txBody>
          <a:bodyPr wrap="square" rtlCol="0">
            <a:spAutoFit/>
          </a:bodyPr>
          <a:lstStyle/>
          <a:p>
            <a:r>
              <a:rPr lang="it-IT" sz="1800" dirty="0">
                <a:solidFill>
                  <a:srgbClr val="EEC216"/>
                </a:solidFill>
              </a:rPr>
              <a:t>Raro, molto localizzato, in declino e vulnerabile a tutta </a:t>
            </a:r>
            <a:r>
              <a:rPr lang="it-IT" sz="1800" dirty="0" smtClean="0">
                <a:solidFill>
                  <a:srgbClr val="EEC216"/>
                </a:solidFill>
              </a:rPr>
              <a:t>il suo areale.</a:t>
            </a:r>
            <a:r>
              <a:rPr lang="it-IT" sz="1800" dirty="0">
                <a:solidFill>
                  <a:srgbClr val="EEC216"/>
                </a:solidFill>
              </a:rPr>
              <a:t/>
            </a:r>
            <a:br>
              <a:rPr lang="it-IT" sz="1800" dirty="0">
                <a:solidFill>
                  <a:srgbClr val="EEC216"/>
                </a:solidFill>
              </a:rPr>
            </a:br>
            <a:r>
              <a:rPr lang="it-IT" sz="1800" dirty="0">
                <a:solidFill>
                  <a:srgbClr val="EEC216"/>
                </a:solidFill>
              </a:rPr>
              <a:t>Solo una località in Italia.</a:t>
            </a:r>
            <a:br>
              <a:rPr lang="it-IT" sz="1800" dirty="0">
                <a:solidFill>
                  <a:srgbClr val="EEC216"/>
                </a:solidFill>
              </a:rPr>
            </a:br>
            <a:r>
              <a:rPr lang="it-IT" sz="1800" dirty="0">
                <a:solidFill>
                  <a:srgbClr val="EEC216"/>
                </a:solidFill>
              </a:rPr>
              <a:t>Allegato II e IV </a:t>
            </a:r>
            <a:r>
              <a:rPr lang="it-IT" sz="1800" dirty="0" smtClean="0">
                <a:solidFill>
                  <a:srgbClr val="EEC216"/>
                </a:solidFill>
              </a:rPr>
              <a:t>Direttiva Habitat</a:t>
            </a:r>
            <a:endParaRPr lang="it-IT" sz="1800" dirty="0">
              <a:solidFill>
                <a:srgbClr val="EEC216"/>
              </a:solidFill>
            </a:endParaRPr>
          </a:p>
        </p:txBody>
      </p:sp>
      <p:sp>
        <p:nvSpPr>
          <p:cNvPr id="11" name="Text Box 2"/>
          <p:cNvSpPr txBox="1">
            <a:spLocks noChangeArrowheads="1"/>
          </p:cNvSpPr>
          <p:nvPr/>
        </p:nvSpPr>
        <p:spPr bwMode="auto">
          <a:xfrm>
            <a:off x="4139952" y="1195011"/>
            <a:ext cx="4896544" cy="42023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1800" b="1" i="0" u="none" strike="noStrike" cap="none" normalizeH="0" baseline="0" dirty="0">
                <a:ln>
                  <a:noFill/>
                </a:ln>
                <a:solidFill>
                  <a:srgbClr val="000000"/>
                </a:solidFill>
                <a:effectLst/>
                <a:cs typeface="Arial" pitchFamily="34" charset="0"/>
              </a:rPr>
              <a:t>Nome comune</a:t>
            </a:r>
            <a:r>
              <a:rPr kumimoji="0" lang="it-IT" altLang="it-IT" sz="1800" b="0" i="0" u="none" strike="noStrike" cap="none" normalizeH="0" baseline="0" dirty="0">
                <a:ln>
                  <a:noFill/>
                </a:ln>
                <a:solidFill>
                  <a:srgbClr val="000000"/>
                </a:solidFill>
                <a:effectLst/>
                <a:cs typeface="Arial" pitchFamily="34" charset="0"/>
              </a:rPr>
              <a:t>: Ditisco a due fasce.</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1800" b="1" i="0" u="none" strike="noStrike" cap="none" normalizeH="0" baseline="0" dirty="0">
                <a:ln>
                  <a:noFill/>
                </a:ln>
                <a:solidFill>
                  <a:srgbClr val="000000"/>
                </a:solidFill>
                <a:effectLst/>
                <a:cs typeface="Arial" pitchFamily="34" charset="0"/>
              </a:rPr>
              <a:t>Descrizione</a:t>
            </a:r>
            <a:r>
              <a:rPr kumimoji="0" lang="it-IT" altLang="it-IT" sz="1800" b="0" i="0" u="none" strike="noStrike" cap="none" normalizeH="0" baseline="0" dirty="0">
                <a:ln>
                  <a:noFill/>
                </a:ln>
                <a:solidFill>
                  <a:srgbClr val="000000"/>
                </a:solidFill>
                <a:effectLst/>
                <a:cs typeface="Arial" pitchFamily="34" charset="0"/>
              </a:rPr>
              <a:t>: coleottero acquatico predatore attivo tutto l'anno con lunghezza tra 1,4 e 1,6 cm. Corpo ovale, largo e appiattito; nella parte superiore del torace ha due fasce nere inframezzate da una larga fascia gialla, le elitre sono nere uniformemente marmorizzate.</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1800" b="1" i="0" u="none" strike="noStrike" cap="none" normalizeH="0" baseline="0" dirty="0">
                <a:ln>
                  <a:noFill/>
                </a:ln>
                <a:solidFill>
                  <a:srgbClr val="000000"/>
                </a:solidFill>
                <a:effectLst/>
                <a:cs typeface="Arial" pitchFamily="34" charset="0"/>
              </a:rPr>
              <a:t>Segni particolari: </a:t>
            </a:r>
            <a:r>
              <a:rPr kumimoji="0" lang="it-IT" altLang="it-IT" sz="1800" b="0" i="0" u="none" strike="noStrike" cap="none" normalizeH="0" baseline="0" dirty="0">
                <a:ln>
                  <a:noFill/>
                </a:ln>
                <a:solidFill>
                  <a:srgbClr val="000000"/>
                </a:solidFill>
                <a:effectLst/>
                <a:cs typeface="Arial" pitchFamily="34" charset="0"/>
              </a:rPr>
              <a:t>lati delle elitre percorsi da un’espansione che donano un aspetto particolarmente largo all’insetto così da apparire provvisto di una sorta di carena ai due lati.</a:t>
            </a:r>
          </a:p>
          <a:p>
            <a:pPr marL="0" marR="0" lvl="0" indent="0" algn="just" defTabSz="914400" rtl="0" eaLnBrk="1" fontAlgn="base" latinLnBrk="0" hangingPunct="1">
              <a:lnSpc>
                <a:spcPct val="100000"/>
              </a:lnSpc>
              <a:spcBef>
                <a:spcPct val="0"/>
              </a:spcBef>
              <a:spcAft>
                <a:spcPts val="500"/>
              </a:spcAft>
              <a:buClrTx/>
              <a:buSzTx/>
              <a:buFontTx/>
              <a:buNone/>
              <a:tabLst/>
            </a:pPr>
            <a:r>
              <a:rPr kumimoji="0" lang="it-IT" altLang="it-IT" sz="1800" b="1" i="0" u="none" strike="noStrike" cap="none" normalizeH="0" baseline="0" dirty="0">
                <a:ln>
                  <a:noFill/>
                </a:ln>
                <a:solidFill>
                  <a:srgbClr val="000000"/>
                </a:solidFill>
                <a:effectLst/>
                <a:cs typeface="Arial" pitchFamily="34" charset="0"/>
              </a:rPr>
              <a:t>Habitat: </a:t>
            </a:r>
            <a:r>
              <a:rPr kumimoji="0" lang="it-IT" altLang="it-IT" sz="1800" b="0" i="0" u="none" strike="noStrike" cap="none" normalizeH="0" baseline="0" dirty="0">
                <a:ln>
                  <a:noFill/>
                </a:ln>
                <a:solidFill>
                  <a:srgbClr val="000000"/>
                </a:solidFill>
                <a:effectLst/>
                <a:cs typeface="Arial" pitchFamily="34" charset="0"/>
              </a:rPr>
              <a:t>in Appennino preferibilmente in grandi stagni e laghi con acque limpide e profonde, ricchi di vegetazione ripariale ed anche torbiere.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06163968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p:cNvSpPr>
            <a:spLocks/>
          </p:cNvSpPr>
          <p:nvPr/>
        </p:nvSpPr>
        <p:spPr bwMode="auto">
          <a:xfrm>
            <a:off x="468313" y="404813"/>
            <a:ext cx="8229600" cy="1143000"/>
          </a:xfrm>
          <a:prstGeom prst="rect">
            <a:avLst/>
          </a:prstGeom>
          <a:noFill/>
          <a:ln w="9525">
            <a:noFill/>
            <a:miter lim="800000"/>
            <a:headEnd/>
            <a:tailEnd/>
          </a:ln>
        </p:spPr>
        <p:txBody>
          <a:bodyPr anchor="ctr"/>
          <a:lstStyle/>
          <a:p>
            <a:pPr>
              <a:lnSpc>
                <a:spcPct val="90000"/>
              </a:lnSpc>
            </a:pPr>
            <a:r>
              <a:rPr lang="it-IT" altLang="it-IT" sz="3600" b="1" i="1" dirty="0">
                <a:solidFill>
                  <a:srgbClr val="53A044"/>
                </a:solidFill>
                <a:latin typeface="Calibri" pitchFamily="34" charset="0"/>
                <a:cs typeface="Arial" charset="0"/>
              </a:rPr>
              <a:t>	</a:t>
            </a:r>
            <a:r>
              <a:rPr lang="it-IT" altLang="it-IT" sz="3600" b="1" i="1" dirty="0" err="1">
                <a:solidFill>
                  <a:srgbClr val="53A044"/>
                </a:solidFill>
                <a:latin typeface="Calibri" pitchFamily="34" charset="0"/>
                <a:cs typeface="Arial" charset="0"/>
              </a:rPr>
              <a:t>Coenagrion</a:t>
            </a:r>
            <a:r>
              <a:rPr lang="it-IT" altLang="it-IT" sz="3600" b="1" i="1" dirty="0">
                <a:solidFill>
                  <a:srgbClr val="53A044"/>
                </a:solidFill>
                <a:latin typeface="Calibri" pitchFamily="34" charset="0"/>
                <a:cs typeface="Arial" charset="0"/>
              </a:rPr>
              <a:t> mercuriale </a:t>
            </a:r>
            <a:r>
              <a:rPr lang="it-IT" altLang="it-IT" sz="3600" b="1" i="1" dirty="0" err="1">
                <a:solidFill>
                  <a:srgbClr val="53A044"/>
                </a:solidFill>
                <a:latin typeface="Calibri" pitchFamily="34" charset="0"/>
                <a:cs typeface="Arial" charset="0"/>
              </a:rPr>
              <a:t>castellanii</a:t>
            </a:r>
            <a:endParaRPr lang="it-IT" sz="3600" dirty="0">
              <a:latin typeface="Calibri" pitchFamily="34" charset="0"/>
            </a:endParaRPr>
          </a:p>
        </p:txBody>
      </p:sp>
      <p:pic>
        <p:nvPicPr>
          <p:cNvPr id="6" name="Picture 3" descr="logo_ERemita_04-2-3"/>
          <p:cNvPicPr>
            <a:picLocks noChangeAspect="1" noChangeArrowheads="1"/>
          </p:cNvPicPr>
          <p:nvPr/>
        </p:nvPicPr>
        <p:blipFill>
          <a:blip r:embed="rId2"/>
          <a:srcRect t="48705" r="85008"/>
          <a:stretch>
            <a:fillRect/>
          </a:stretch>
        </p:blipFill>
        <p:spPr bwMode="auto">
          <a:xfrm>
            <a:off x="213059" y="352444"/>
            <a:ext cx="976396" cy="998430"/>
          </a:xfrm>
          <a:prstGeom prst="rect">
            <a:avLst/>
          </a:prstGeom>
          <a:noFill/>
          <a:ln w="9525">
            <a:noFill/>
            <a:miter lim="800000"/>
            <a:headEnd/>
            <a:tailEnd/>
          </a:ln>
        </p:spPr>
      </p:pic>
      <p:pic>
        <p:nvPicPr>
          <p:cNvPr id="7" name="Picture 2" descr="\\CRIS\Users\Cris\Documents\Lavori in corso\EREMITA\FOTO\Coenagrion mercuriale castellanii m foto3 RFabbri rid.jpg"/>
          <p:cNvPicPr>
            <a:picLocks noChangeAspect="1" noChangeArrowheads="1"/>
          </p:cNvPicPr>
          <p:nvPr/>
        </p:nvPicPr>
        <p:blipFill>
          <a:blip r:embed="rId3" cstate="email">
            <a:extLst>
              <a:ext uri="{28A0092B-C50C-407E-A947-70E740481C1C}">
                <a14:useLocalDpi xmlns:a14="http://schemas.microsoft.com/office/drawing/2010/main"/>
              </a:ext>
            </a:extLst>
          </a:blip>
          <a:srcRect l="28253" t="16225" r="1654" b="24249"/>
          <a:stretch>
            <a:fillRect/>
          </a:stretch>
        </p:blipFill>
        <p:spPr bwMode="auto">
          <a:xfrm>
            <a:off x="213059" y="1619251"/>
            <a:ext cx="3378200" cy="2152324"/>
          </a:xfrm>
          <a:prstGeom prst="rect">
            <a:avLst/>
          </a:prstGeom>
          <a:ln>
            <a:noFill/>
          </a:ln>
          <a:effectLst>
            <a:outerShdw blurRad="292100" dist="139700" dir="2700000" algn="tl" rotWithShape="0">
              <a:srgbClr val="333333">
                <a:alpha val="65000"/>
              </a:srgbClr>
            </a:outerShdw>
          </a:effectLst>
        </p:spPr>
      </p:pic>
      <p:sp>
        <p:nvSpPr>
          <p:cNvPr id="11" name="CasellaDiTesto 10"/>
          <p:cNvSpPr txBox="1"/>
          <p:nvPr/>
        </p:nvSpPr>
        <p:spPr>
          <a:xfrm>
            <a:off x="323528" y="4077072"/>
            <a:ext cx="3267731" cy="1200329"/>
          </a:xfrm>
          <a:prstGeom prst="rect">
            <a:avLst/>
          </a:prstGeom>
          <a:noFill/>
          <a:ln>
            <a:solidFill>
              <a:schemeClr val="accent1"/>
            </a:solidFill>
          </a:ln>
        </p:spPr>
        <p:txBody>
          <a:bodyPr wrap="square" rtlCol="0">
            <a:spAutoFit/>
          </a:bodyPr>
          <a:lstStyle/>
          <a:p>
            <a:r>
              <a:rPr lang="it-IT" sz="1800" dirty="0">
                <a:solidFill>
                  <a:srgbClr val="00823B"/>
                </a:solidFill>
              </a:rPr>
              <a:t>Molto localizzato, con pochissimi siti di presenza.</a:t>
            </a:r>
            <a:br>
              <a:rPr lang="it-IT" sz="1800" dirty="0">
                <a:solidFill>
                  <a:srgbClr val="00823B"/>
                </a:solidFill>
              </a:rPr>
            </a:br>
            <a:r>
              <a:rPr lang="it-IT" sz="1800" dirty="0">
                <a:solidFill>
                  <a:srgbClr val="00823B"/>
                </a:solidFill>
              </a:rPr>
              <a:t>Molto vulnerabile</a:t>
            </a:r>
            <a:br>
              <a:rPr lang="it-IT" sz="1800" dirty="0">
                <a:solidFill>
                  <a:srgbClr val="00823B"/>
                </a:solidFill>
              </a:rPr>
            </a:br>
            <a:r>
              <a:rPr lang="it-IT" sz="1800" dirty="0">
                <a:solidFill>
                  <a:srgbClr val="00823B"/>
                </a:solidFill>
              </a:rPr>
              <a:t>Allegato II di </a:t>
            </a:r>
            <a:r>
              <a:rPr lang="it-IT" sz="1800" dirty="0" smtClean="0">
                <a:solidFill>
                  <a:srgbClr val="00823B"/>
                </a:solidFill>
              </a:rPr>
              <a:t>Direttiva Habitat</a:t>
            </a:r>
            <a:endParaRPr lang="it-IT" sz="1800" dirty="0">
              <a:solidFill>
                <a:srgbClr val="00823B"/>
              </a:solidFill>
            </a:endParaRPr>
          </a:p>
        </p:txBody>
      </p:sp>
      <p:sp>
        <p:nvSpPr>
          <p:cNvPr id="8" name="Segnaposto contenuto 2"/>
          <p:cNvSpPr>
            <a:spLocks noGrp="1"/>
          </p:cNvSpPr>
          <p:nvPr>
            <p:ph idx="1"/>
          </p:nvPr>
        </p:nvSpPr>
        <p:spPr>
          <a:xfrm>
            <a:off x="3779912" y="1628800"/>
            <a:ext cx="5184576" cy="4525963"/>
          </a:xfrm>
        </p:spPr>
        <p:txBody>
          <a:bodyPr/>
          <a:lstStyle/>
          <a:p>
            <a:pPr marL="0" indent="0">
              <a:buNone/>
            </a:pPr>
            <a:r>
              <a:rPr lang="it-IT" sz="2000" b="1" dirty="0"/>
              <a:t>Nome comune: </a:t>
            </a:r>
            <a:r>
              <a:rPr lang="it-IT" sz="2000" dirty="0"/>
              <a:t>Damigella di Mercurio italiana. </a:t>
            </a:r>
          </a:p>
          <a:p>
            <a:pPr marL="0" indent="0">
              <a:buNone/>
            </a:pPr>
            <a:r>
              <a:rPr lang="it-IT" sz="2000" b="1" dirty="0"/>
              <a:t>Descrizione</a:t>
            </a:r>
            <a:r>
              <a:rPr lang="it-IT" sz="2000" dirty="0"/>
              <a:t>: piccola libellula attiva tra aprile e agosto, con lunghezza compresa tra 2,7 e 3,1 cm e apertura alare tra 2,5 e 4,0 cm. Corpo esile di un bel azzurro vivo con disegni neri.</a:t>
            </a:r>
          </a:p>
          <a:p>
            <a:pPr marL="0" indent="0">
              <a:buNone/>
            </a:pPr>
            <a:r>
              <a:rPr lang="it-IT" sz="2000" b="1" dirty="0"/>
              <a:t>Segni particolari: </a:t>
            </a:r>
            <a:r>
              <a:rPr lang="it-IT" sz="2000" dirty="0"/>
              <a:t>il termine specifico mercuriale deriva dalla forma a elmo di Mercurio, dio della mitologia greco-romana, del disegno nero sul secondo segmento addominale.</a:t>
            </a:r>
          </a:p>
          <a:p>
            <a:pPr marL="0" indent="0">
              <a:buNone/>
            </a:pPr>
            <a:r>
              <a:rPr lang="it-IT" sz="2000" b="1" dirty="0"/>
              <a:t>Habitat: </a:t>
            </a:r>
            <a:r>
              <a:rPr lang="it-IT" sz="2000" dirty="0"/>
              <a:t>nel basso Appennino in piccoli corsi d’acqua assolati con ricca vegetazione, come ruscelli a corrente moderata con acqua sempre presente e risorgive.</a:t>
            </a:r>
          </a:p>
          <a:p>
            <a:pPr marL="0" indent="0">
              <a:buNone/>
            </a:pPr>
            <a:endParaRPr lang="it-IT" sz="2000" dirty="0"/>
          </a:p>
        </p:txBody>
      </p:sp>
    </p:spTree>
    <p:extLst>
      <p:ext uri="{BB962C8B-B14F-4D97-AF65-F5344CB8AC3E}">
        <p14:creationId xmlns:p14="http://schemas.microsoft.com/office/powerpoint/2010/main" val="2236109689"/>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dirty="0">
                <a:solidFill>
                  <a:srgbClr val="6671B2"/>
                </a:solidFill>
              </a:rPr>
              <a:t>FATTORI DI MINACCIA</a:t>
            </a:r>
            <a:r>
              <a:rPr lang="it-IT" sz="1800" dirty="0"/>
              <a:t/>
            </a:r>
            <a:br>
              <a:rPr lang="it-IT" sz="1800" dirty="0"/>
            </a:br>
            <a:endParaRPr lang="it-IT" dirty="0"/>
          </a:p>
        </p:txBody>
      </p:sp>
      <p:sp>
        <p:nvSpPr>
          <p:cNvPr id="3" name="Segnaposto contenuto 2"/>
          <p:cNvSpPr>
            <a:spLocks noGrp="1"/>
          </p:cNvSpPr>
          <p:nvPr>
            <p:ph idx="1"/>
          </p:nvPr>
        </p:nvSpPr>
        <p:spPr>
          <a:xfrm>
            <a:off x="467544" y="1340768"/>
            <a:ext cx="4824536" cy="4525963"/>
          </a:xfrm>
        </p:spPr>
        <p:txBody>
          <a:bodyPr/>
          <a:lstStyle/>
          <a:p>
            <a:pPr>
              <a:buClr>
                <a:schemeClr val="accent3"/>
              </a:buClr>
              <a:buNone/>
              <a:defRPr/>
            </a:pPr>
            <a:r>
              <a:rPr lang="it-IT" sz="2500" dirty="0"/>
              <a:t>1. </a:t>
            </a:r>
            <a:r>
              <a:rPr lang="it-IT" sz="2500" b="1" dirty="0"/>
              <a:t>riduzione dell’habitat delle specie target di progetto (alberi habitat, habitat di acque lentiche e lotiche) o loro alterazione</a:t>
            </a:r>
          </a:p>
          <a:p>
            <a:pPr>
              <a:buClr>
                <a:schemeClr val="accent3"/>
              </a:buClr>
              <a:buNone/>
              <a:defRPr/>
            </a:pPr>
            <a:endParaRPr lang="it-IT" sz="2500" b="1" dirty="0"/>
          </a:p>
          <a:p>
            <a:pPr>
              <a:buClr>
                <a:schemeClr val="accent3"/>
              </a:buClr>
              <a:buNone/>
              <a:defRPr/>
            </a:pPr>
            <a:r>
              <a:rPr lang="it-IT" sz="2500" b="1" dirty="0"/>
              <a:t>2. eccessivo isolamento delle popolazioni relitte e residuali</a:t>
            </a:r>
          </a:p>
          <a:p>
            <a:pPr>
              <a:buClr>
                <a:schemeClr val="accent3"/>
              </a:buClr>
              <a:buNone/>
              <a:defRPr/>
            </a:pPr>
            <a:endParaRPr lang="it-IT" sz="2500" b="1" dirty="0"/>
          </a:p>
          <a:p>
            <a:pPr>
              <a:buClr>
                <a:schemeClr val="accent3"/>
              </a:buClr>
              <a:buNone/>
              <a:defRPr/>
            </a:pPr>
            <a:r>
              <a:rPr lang="it-IT" sz="2500" b="1" dirty="0"/>
              <a:t>3. estinzione locale delle popolazioni residuali</a:t>
            </a:r>
          </a:p>
          <a:p>
            <a:endParaRPr lang="it-IT" sz="2500" dirty="0"/>
          </a:p>
        </p:txBody>
      </p:sp>
      <p:sp>
        <p:nvSpPr>
          <p:cNvPr id="4" name="Segnaposto piè di pagina 3"/>
          <p:cNvSpPr>
            <a:spLocks noGrp="1"/>
          </p:cNvSpPr>
          <p:nvPr>
            <p:ph type="ftr" sz="quarter" idx="11"/>
          </p:nvPr>
        </p:nvSpPr>
        <p:spPr/>
        <p:txBody>
          <a:bodyPr/>
          <a:lstStyle/>
          <a:p>
            <a:pPr>
              <a:defRPr/>
            </a:pPr>
            <a:endParaRPr lang="it-IT"/>
          </a:p>
        </p:txBody>
      </p:sp>
      <p:pic>
        <p:nvPicPr>
          <p:cNvPr id="5" name="Picture 9"/>
          <p:cNvPicPr>
            <a:picLocks noChangeAspect="1"/>
          </p:cNvPicPr>
          <p:nvPr/>
        </p:nvPicPr>
        <p:blipFill rotWithShape="1">
          <a:blip r:embed="rId2"/>
          <a:srcRect l="11721"/>
          <a:stretch/>
        </p:blipFill>
        <p:spPr>
          <a:xfrm>
            <a:off x="5489029" y="1196752"/>
            <a:ext cx="3413125" cy="4681537"/>
          </a:xfrm>
          <a:prstGeom prst="rect">
            <a:avLst/>
          </a:prstGeom>
          <a:ln w="38100">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47723648"/>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B2F498B341A1F5478C295D1885265189" ma:contentTypeVersion="0" ma:contentTypeDescription="Creare un nuovo documento." ma:contentTypeScope="" ma:versionID="6ac9e517e50567f40754b1eb00d6fca0">
  <xsd:schema xmlns:xsd="http://www.w3.org/2001/XMLSchema" xmlns:xs="http://www.w3.org/2001/XMLSchema" xmlns:p="http://schemas.microsoft.com/office/2006/metadata/properties" targetNamespace="http://schemas.microsoft.com/office/2006/metadata/properties" ma:root="true" ma:fieldsID="de2c2bff39701977361371fca1d1563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BA5F93C-C7ED-4582-A62E-7A641D3B68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1FB3BA9-89CD-4EE9-9F61-4BB7490A6E22}">
  <ds:schemaRefs>
    <ds:schemaRef ds:uri="http://schemas.microsoft.com/sharepoint/v3/contenttype/forms"/>
  </ds:schemaRefs>
</ds:datastoreItem>
</file>

<file path=customXml/itemProps3.xml><?xml version="1.0" encoding="utf-8"?>
<ds:datastoreItem xmlns:ds="http://schemas.openxmlformats.org/officeDocument/2006/customXml" ds:itemID="{5618BC28-556E-463B-9F92-1112E2FBEAD6}">
  <ds:schemaRefs>
    <ds:schemaRef ds:uri="http://www.w3.org/XML/1998/namespace"/>
    <ds:schemaRef ds:uri="http://schemas.microsoft.com/office/2006/documentManagement/types"/>
    <ds:schemaRef ds:uri="http://purl.org/dc/elements/1.1/"/>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4157</TotalTime>
  <Words>1544</Words>
  <Application>Microsoft Office PowerPoint</Application>
  <PresentationFormat>Presentazione su schermo (4:3)</PresentationFormat>
  <Paragraphs>178</Paragraphs>
  <Slides>38</Slides>
  <Notes>1</Notes>
  <HiddenSlides>1</HiddenSlides>
  <MMClips>0</MMClips>
  <ScaleCrop>false</ScaleCrop>
  <HeadingPairs>
    <vt:vector size="4" baseType="variant">
      <vt:variant>
        <vt:lpstr>Tema</vt:lpstr>
      </vt:variant>
      <vt:variant>
        <vt:i4>1</vt:i4>
      </vt:variant>
      <vt:variant>
        <vt:lpstr>Titoli diapositive</vt:lpstr>
      </vt:variant>
      <vt:variant>
        <vt:i4>38</vt:i4>
      </vt:variant>
    </vt:vector>
  </HeadingPairs>
  <TitlesOfParts>
    <vt:vector size="39" baseType="lpstr">
      <vt:lpstr>Tema di Office</vt:lpstr>
      <vt:lpstr>ERASMUS+ LIFE UNA SINERGIA DI SUCCESSO PER LA VALORIZZAZIONE DELLE AREE PROTETTE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FATTORI DI MINACCIA </vt:lpstr>
      <vt:lpstr>OBIETTIVI SPECIFICI DELLE AZIONI</vt:lpstr>
      <vt:lpstr>OBIETTIVI SPECIFICI PER AZIONI</vt:lpstr>
      <vt:lpstr>MONITORAGGIO</vt:lpstr>
      <vt:lpstr>Individuazione e inventario alberi habitat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INTERVENTI</vt:lpstr>
      <vt:lpstr>Presentazione standard di PowerPoint</vt:lpstr>
      <vt:lpstr>Presentazione standard di PowerPoint</vt:lpstr>
      <vt:lpstr>Presentazione standard di PowerPoint</vt:lpstr>
      <vt:lpstr>Presentazione standard di PowerPoint</vt:lpstr>
      <vt:lpstr>ALLEVAMENTI OSMODERMA EREMITA EX-SITU CONSERVATION </vt:lpstr>
      <vt:lpstr>Graprhoderus bilineatus </vt:lpstr>
      <vt:lpstr>Graprhoderus bilineatus </vt:lpstr>
      <vt:lpstr>Network aplotipi (n. 9 Paesi)</vt:lpstr>
      <vt:lpstr>Conclusioni su G. bilineatus</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Coordinated actions to preserve residual and isolated  populations of forest and freshwater insects in  Emilia-Romagna - Project LIFE14 NAT/IT/000209</dc:title>
  <dc:creator>Cristina Barbieri</dc:creator>
  <cp:lastModifiedBy>Utente Windows</cp:lastModifiedBy>
  <cp:revision>328</cp:revision>
  <cp:lastPrinted>2017-02-22T09:50:13Z</cp:lastPrinted>
  <dcterms:created xsi:type="dcterms:W3CDTF">2016-05-29T15:42:00Z</dcterms:created>
  <dcterms:modified xsi:type="dcterms:W3CDTF">2018-11-13T15:34:57Z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0x010100B2F498B341A1F5478C295D1885265189</vt:lpwstr>
  </property>
</Properties>
</file>