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7"/>
  </p:notesMasterIdLst>
  <p:handoutMasterIdLst>
    <p:handoutMasterId r:id="rId28"/>
  </p:handoutMasterIdLst>
  <p:sldIdLst>
    <p:sldId id="291" r:id="rId5"/>
    <p:sldId id="259" r:id="rId6"/>
    <p:sldId id="260" r:id="rId7"/>
    <p:sldId id="292" r:id="rId8"/>
    <p:sldId id="272" r:id="rId9"/>
    <p:sldId id="290" r:id="rId10"/>
    <p:sldId id="271" r:id="rId11"/>
    <p:sldId id="273" r:id="rId12"/>
    <p:sldId id="274" r:id="rId13"/>
    <p:sldId id="286" r:id="rId14"/>
    <p:sldId id="288" r:id="rId15"/>
    <p:sldId id="302" r:id="rId16"/>
    <p:sldId id="294" r:id="rId17"/>
    <p:sldId id="295" r:id="rId18"/>
    <p:sldId id="305" r:id="rId19"/>
    <p:sldId id="298" r:id="rId20"/>
    <p:sldId id="299" r:id="rId21"/>
    <p:sldId id="304" r:id="rId22"/>
    <p:sldId id="276" r:id="rId23"/>
    <p:sldId id="287" r:id="rId24"/>
    <p:sldId id="289" r:id="rId25"/>
    <p:sldId id="282" r:id="rId26"/>
  </p:sldIdLst>
  <p:sldSz cx="9144000" cy="6858000" type="screen4x3"/>
  <p:notesSz cx="6797675" cy="9926638"/>
  <p:defaultTextStyle>
    <a:defPPr>
      <a:defRPr lang="it-IT"/>
    </a:defPPr>
    <a:lvl1pPr algn="l" rtl="0" fontAlgn="base">
      <a:spcBef>
        <a:spcPct val="0"/>
      </a:spcBef>
      <a:spcAft>
        <a:spcPct val="0"/>
      </a:spcAft>
      <a:defRPr sz="2400" b="1" kern="1200">
        <a:solidFill>
          <a:srgbClr val="0070C0"/>
        </a:solidFill>
        <a:latin typeface="Calibri" pitchFamily="34" charset="0"/>
        <a:ea typeface="+mn-ea"/>
        <a:cs typeface="+mn-cs"/>
      </a:defRPr>
    </a:lvl1pPr>
    <a:lvl2pPr marL="457200" algn="l" rtl="0" fontAlgn="base">
      <a:spcBef>
        <a:spcPct val="0"/>
      </a:spcBef>
      <a:spcAft>
        <a:spcPct val="0"/>
      </a:spcAft>
      <a:defRPr sz="2400" b="1" kern="1200">
        <a:solidFill>
          <a:srgbClr val="0070C0"/>
        </a:solidFill>
        <a:latin typeface="Calibri" pitchFamily="34" charset="0"/>
        <a:ea typeface="+mn-ea"/>
        <a:cs typeface="+mn-cs"/>
      </a:defRPr>
    </a:lvl2pPr>
    <a:lvl3pPr marL="914400" algn="l" rtl="0" fontAlgn="base">
      <a:spcBef>
        <a:spcPct val="0"/>
      </a:spcBef>
      <a:spcAft>
        <a:spcPct val="0"/>
      </a:spcAft>
      <a:defRPr sz="2400" b="1" kern="1200">
        <a:solidFill>
          <a:srgbClr val="0070C0"/>
        </a:solidFill>
        <a:latin typeface="Calibri" pitchFamily="34" charset="0"/>
        <a:ea typeface="+mn-ea"/>
        <a:cs typeface="+mn-cs"/>
      </a:defRPr>
    </a:lvl3pPr>
    <a:lvl4pPr marL="1371600" algn="l" rtl="0" fontAlgn="base">
      <a:spcBef>
        <a:spcPct val="0"/>
      </a:spcBef>
      <a:spcAft>
        <a:spcPct val="0"/>
      </a:spcAft>
      <a:defRPr sz="2400" b="1" kern="1200">
        <a:solidFill>
          <a:srgbClr val="0070C0"/>
        </a:solidFill>
        <a:latin typeface="Calibri" pitchFamily="34" charset="0"/>
        <a:ea typeface="+mn-ea"/>
        <a:cs typeface="+mn-cs"/>
      </a:defRPr>
    </a:lvl4pPr>
    <a:lvl5pPr marL="1828800" algn="l" rtl="0" fontAlgn="base">
      <a:spcBef>
        <a:spcPct val="0"/>
      </a:spcBef>
      <a:spcAft>
        <a:spcPct val="0"/>
      </a:spcAft>
      <a:defRPr sz="2400" b="1" kern="1200">
        <a:solidFill>
          <a:srgbClr val="0070C0"/>
        </a:solidFill>
        <a:latin typeface="Calibri" pitchFamily="34" charset="0"/>
        <a:ea typeface="+mn-ea"/>
        <a:cs typeface="+mn-cs"/>
      </a:defRPr>
    </a:lvl5pPr>
    <a:lvl6pPr marL="2286000" algn="l" defTabSz="914400" rtl="0" eaLnBrk="1" latinLnBrk="0" hangingPunct="1">
      <a:defRPr sz="2400" b="1" kern="1200">
        <a:solidFill>
          <a:srgbClr val="0070C0"/>
        </a:solidFill>
        <a:latin typeface="Calibri" pitchFamily="34" charset="0"/>
        <a:ea typeface="+mn-ea"/>
        <a:cs typeface="+mn-cs"/>
      </a:defRPr>
    </a:lvl6pPr>
    <a:lvl7pPr marL="2743200" algn="l" defTabSz="914400" rtl="0" eaLnBrk="1" latinLnBrk="0" hangingPunct="1">
      <a:defRPr sz="2400" b="1" kern="1200">
        <a:solidFill>
          <a:srgbClr val="0070C0"/>
        </a:solidFill>
        <a:latin typeface="Calibri" pitchFamily="34" charset="0"/>
        <a:ea typeface="+mn-ea"/>
        <a:cs typeface="+mn-cs"/>
      </a:defRPr>
    </a:lvl7pPr>
    <a:lvl8pPr marL="3200400" algn="l" defTabSz="914400" rtl="0" eaLnBrk="1" latinLnBrk="0" hangingPunct="1">
      <a:defRPr sz="2400" b="1" kern="1200">
        <a:solidFill>
          <a:srgbClr val="0070C0"/>
        </a:solidFill>
        <a:latin typeface="Calibri" pitchFamily="34" charset="0"/>
        <a:ea typeface="+mn-ea"/>
        <a:cs typeface="+mn-cs"/>
      </a:defRPr>
    </a:lvl8pPr>
    <a:lvl9pPr marL="3657600" algn="l" defTabSz="914400" rtl="0" eaLnBrk="1" latinLnBrk="0" hangingPunct="1">
      <a:defRPr sz="2400" b="1" kern="1200">
        <a:solidFill>
          <a:srgbClr val="0070C0"/>
        </a:solidFill>
        <a:latin typeface="Calibri"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A044"/>
    <a:srgbClr val="6671B2"/>
    <a:srgbClr val="9B512A"/>
    <a:srgbClr val="EEC216"/>
    <a:srgbClr val="00823B"/>
    <a:srgbClr val="0099FF"/>
    <a:srgbClr val="23269D"/>
    <a:srgbClr val="2841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Stile chiaro 3 - Colore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301B821-A1FF-4177-AEE7-76D212191A09}" styleName="Stile medio 1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Stile medio 4 - Colore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60" autoAdjust="0"/>
    <p:restoredTop sz="97059" autoAdjust="0"/>
  </p:normalViewPr>
  <p:slideViewPr>
    <p:cSldViewPr>
      <p:cViewPr varScale="1">
        <p:scale>
          <a:sx n="127" d="100"/>
          <a:sy n="127" d="100"/>
        </p:scale>
        <p:origin x="-1302" y="-108"/>
      </p:cViewPr>
      <p:guideLst>
        <p:guide orient="horz" pos="2160"/>
        <p:guide pos="2880"/>
      </p:guideLst>
    </p:cSldViewPr>
  </p:slideViewPr>
  <p:outlineViewPr>
    <p:cViewPr>
      <p:scale>
        <a:sx n="33" d="100"/>
        <a:sy n="33" d="100"/>
      </p:scale>
      <p:origin x="48" y="11142"/>
    </p:cViewPr>
  </p:outlineViewPr>
  <p:notesTextViewPr>
    <p:cViewPr>
      <p:scale>
        <a:sx n="1" d="1"/>
        <a:sy n="1" d="1"/>
      </p:scale>
      <p:origin x="0" y="0"/>
    </p:cViewPr>
  </p:notesTextViewPr>
  <p:sorterViewPr>
    <p:cViewPr>
      <p:scale>
        <a:sx n="100" d="100"/>
        <a:sy n="100" d="100"/>
      </p:scale>
      <p:origin x="0" y="9270"/>
    </p:cViewPr>
  </p:sorterViewPr>
  <p:notesViewPr>
    <p:cSldViewPr>
      <p:cViewPr varScale="1">
        <p:scale>
          <a:sx n="83" d="100"/>
          <a:sy n="83" d="100"/>
        </p:scale>
        <p:origin x="-1992" y="-7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98A6A7C1-0A7D-4E72-B162-09779A12BEDA}" type="datetimeFigureOut">
              <a:rPr lang="it-IT" smtClean="0"/>
              <a:t>14/09/2018</a:t>
            </a:fld>
            <a:endParaRPr lang="it-IT"/>
          </a:p>
        </p:txBody>
      </p:sp>
      <p:sp>
        <p:nvSpPr>
          <p:cNvPr id="4" name="Segnaposto piè di pagina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B7CF4580-7E16-4E33-A016-A3922B9B1A16}" type="slidenum">
              <a:rPr lang="it-IT" smtClean="0"/>
              <a:t>‹N›</a:t>
            </a:fld>
            <a:endParaRPr lang="it-IT"/>
          </a:p>
        </p:txBody>
      </p:sp>
    </p:spTree>
    <p:extLst>
      <p:ext uri="{BB962C8B-B14F-4D97-AF65-F5344CB8AC3E}">
        <p14:creationId xmlns:p14="http://schemas.microsoft.com/office/powerpoint/2010/main" val="2396339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b="0">
                <a:solidFill>
                  <a:schemeClr val="tx1"/>
                </a:solidFill>
                <a:latin typeface="+mn-lt"/>
              </a:defRPr>
            </a:lvl1pPr>
          </a:lstStyle>
          <a:p>
            <a:pPr>
              <a:defRPr/>
            </a:pPr>
            <a:endParaRPr lang="it-IT"/>
          </a:p>
        </p:txBody>
      </p:sp>
      <p:sp>
        <p:nvSpPr>
          <p:cNvPr id="3" name="Segnaposto data 2"/>
          <p:cNvSpPr>
            <a:spLocks noGrp="1"/>
          </p:cNvSpPr>
          <p:nvPr>
            <p:ph type="dt" idx="1"/>
          </p:nvPr>
        </p:nvSpPr>
        <p:spPr>
          <a:xfrm>
            <a:off x="3850443" y="0"/>
            <a:ext cx="2945659" cy="496332"/>
          </a:xfrm>
          <a:prstGeom prst="rect">
            <a:avLst/>
          </a:prstGeom>
        </p:spPr>
        <p:txBody>
          <a:bodyPr vert="horz" lIns="91440" tIns="45720" rIns="91440" bIns="45720" rtlCol="0"/>
          <a:lstStyle>
            <a:lvl1pPr algn="r" fontAlgn="auto">
              <a:spcBef>
                <a:spcPts val="0"/>
              </a:spcBef>
              <a:spcAft>
                <a:spcPts val="0"/>
              </a:spcAft>
              <a:defRPr sz="1200" b="0">
                <a:solidFill>
                  <a:schemeClr val="tx1"/>
                </a:solidFill>
                <a:latin typeface="+mn-lt"/>
              </a:defRPr>
            </a:lvl1pPr>
          </a:lstStyle>
          <a:p>
            <a:pPr>
              <a:defRPr/>
            </a:pPr>
            <a:fld id="{AAA1C8E7-4F4A-4D57-BFED-F1E3527FF9AF}" type="datetimeFigureOut">
              <a:rPr lang="it-IT"/>
              <a:pPr>
                <a:defRPr/>
              </a:pPr>
              <a:t>14/09/2018</a:t>
            </a:fld>
            <a:endParaRPr lang="it-IT"/>
          </a:p>
        </p:txBody>
      </p:sp>
      <p:sp>
        <p:nvSpPr>
          <p:cNvPr id="4" name="Segnaposto immagine diapositiva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it-IT" noProof="0"/>
          </a:p>
        </p:txBody>
      </p:sp>
      <p:sp>
        <p:nvSpPr>
          <p:cNvPr id="5" name="Segnaposto note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it-IT" noProof="0"/>
              <a:t>Fare clic per modificare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 name="Segnaposto piè di pagina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b="0">
                <a:solidFill>
                  <a:schemeClr val="tx1"/>
                </a:solidFill>
                <a:latin typeface="+mn-lt"/>
              </a:defRPr>
            </a:lvl1pPr>
          </a:lstStyle>
          <a:p>
            <a:pPr>
              <a:defRPr/>
            </a:pPr>
            <a:endParaRPr lang="it-IT"/>
          </a:p>
        </p:txBody>
      </p:sp>
      <p:sp>
        <p:nvSpPr>
          <p:cNvPr id="7" name="Segnaposto numero diapositiva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fontAlgn="auto">
              <a:spcBef>
                <a:spcPts val="0"/>
              </a:spcBef>
              <a:spcAft>
                <a:spcPts val="0"/>
              </a:spcAft>
              <a:defRPr sz="1200" b="0">
                <a:solidFill>
                  <a:schemeClr val="tx1"/>
                </a:solidFill>
                <a:latin typeface="+mn-lt"/>
              </a:defRPr>
            </a:lvl1pPr>
          </a:lstStyle>
          <a:p>
            <a:pPr>
              <a:defRPr/>
            </a:pPr>
            <a:fld id="{139DE0EF-C408-4E24-A031-7D59DA7C4C27}" type="slidenum">
              <a:rPr lang="it-IT"/>
              <a:pPr>
                <a:defRPr/>
              </a:pPr>
              <a:t>‹N›</a:t>
            </a:fld>
            <a:endParaRPr lang="it-IT"/>
          </a:p>
        </p:txBody>
      </p:sp>
    </p:spTree>
    <p:extLst>
      <p:ext uri="{BB962C8B-B14F-4D97-AF65-F5344CB8AC3E}">
        <p14:creationId xmlns:p14="http://schemas.microsoft.com/office/powerpoint/2010/main" val="17632480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4.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3702509" y="1052736"/>
            <a:ext cx="4896544" cy="1037977"/>
          </a:xfrm>
        </p:spPr>
        <p:txBody>
          <a:bodyPr/>
          <a:lstStyle>
            <a:lvl1pPr algn="ctr">
              <a:defRPr sz="3600" b="1">
                <a:solidFill>
                  <a:srgbClr val="6671B2"/>
                </a:solidFill>
              </a:defRPr>
            </a:lvl1pPr>
          </a:lstStyle>
          <a:p>
            <a:r>
              <a:rPr lang="it-IT" dirty="0"/>
              <a:t>Fare clic per modificare lo stile del titolo</a:t>
            </a:r>
          </a:p>
        </p:txBody>
      </p:sp>
      <p:sp>
        <p:nvSpPr>
          <p:cNvPr id="3" name="Sottotitolo 2"/>
          <p:cNvSpPr>
            <a:spLocks noGrp="1"/>
          </p:cNvSpPr>
          <p:nvPr>
            <p:ph type="subTitle" idx="1" hasCustomPrompt="1"/>
          </p:nvPr>
        </p:nvSpPr>
        <p:spPr>
          <a:xfrm>
            <a:off x="3560415" y="2420888"/>
            <a:ext cx="5448957" cy="864096"/>
          </a:xfrm>
        </p:spPr>
        <p:txBody>
          <a:bodyPr>
            <a:normAutofit/>
          </a:bodyPr>
          <a:lstStyle>
            <a:lvl1pPr marL="0" indent="0" algn="ctr">
              <a:buNone/>
              <a:defRPr sz="2400" i="1">
                <a:solidFill>
                  <a:srgbClr val="6671B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dirty="0"/>
              <a:t>Relatori e data</a:t>
            </a:r>
          </a:p>
        </p:txBody>
      </p:sp>
      <p:sp>
        <p:nvSpPr>
          <p:cNvPr id="12" name="Segnaposto numero diapositiva 5"/>
          <p:cNvSpPr>
            <a:spLocks noGrp="1"/>
          </p:cNvSpPr>
          <p:nvPr>
            <p:ph type="sldNum" sz="quarter" idx="12"/>
          </p:nvPr>
        </p:nvSpPr>
        <p:spPr/>
        <p:txBody>
          <a:bodyPr/>
          <a:lstStyle>
            <a:lvl1pPr>
              <a:defRPr/>
            </a:lvl1pPr>
          </a:lstStyle>
          <a:p>
            <a:pPr>
              <a:defRPr/>
            </a:pPr>
            <a:r>
              <a:rPr lang="it-IT"/>
              <a:t>1</a:t>
            </a:r>
          </a:p>
        </p:txBody>
      </p:sp>
      <p:grpSp>
        <p:nvGrpSpPr>
          <p:cNvPr id="13" name="Gruppo 12"/>
          <p:cNvGrpSpPr/>
          <p:nvPr userDrawn="1"/>
        </p:nvGrpSpPr>
        <p:grpSpPr>
          <a:xfrm>
            <a:off x="-108520" y="0"/>
            <a:ext cx="9133560" cy="797472"/>
            <a:chOff x="-293350" y="0"/>
            <a:chExt cx="9318390" cy="797472"/>
          </a:xfrm>
        </p:grpSpPr>
        <p:sp>
          <p:nvSpPr>
            <p:cNvPr id="14" name="Rettangolo 13"/>
            <p:cNvSpPr/>
            <p:nvPr/>
          </p:nvSpPr>
          <p:spPr>
            <a:xfrm>
              <a:off x="-293350" y="59886"/>
              <a:ext cx="7020119" cy="704818"/>
            </a:xfrm>
            <a:prstGeom prst="rect">
              <a:avLst/>
            </a:prstGeom>
            <a:solidFill>
              <a:srgbClr val="EEC21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5" name="Picture 7" descr="lif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59886"/>
              <a:ext cx="1094282" cy="7048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6" name="Picture 8" descr="natura2000ufficiale U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0392" y="0"/>
              <a:ext cx="924648" cy="7974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grpSp>
      <p:grpSp>
        <p:nvGrpSpPr>
          <p:cNvPr id="17" name="Gruppo 16"/>
          <p:cNvGrpSpPr/>
          <p:nvPr userDrawn="1"/>
        </p:nvGrpSpPr>
        <p:grpSpPr>
          <a:xfrm>
            <a:off x="3479685" y="6060380"/>
            <a:ext cx="5545355" cy="648889"/>
            <a:chOff x="3491880" y="6145384"/>
            <a:chExt cx="5545355" cy="648889"/>
          </a:xfrm>
        </p:grpSpPr>
        <p:sp>
          <p:nvSpPr>
            <p:cNvPr id="18" name="Rettangolo 17"/>
            <p:cNvSpPr/>
            <p:nvPr/>
          </p:nvSpPr>
          <p:spPr>
            <a:xfrm>
              <a:off x="4860032" y="6693892"/>
              <a:ext cx="4177203" cy="100381"/>
            </a:xfrm>
            <a:prstGeom prst="rect">
              <a:avLst/>
            </a:prstGeom>
            <a:solidFill>
              <a:srgbClr val="EE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9" name="Picture 9" descr="parchi-nel-cuore_perwe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99401" y="6145384"/>
              <a:ext cx="582761" cy="5040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0" name="Immagine 4"/>
            <p:cNvPicPr>
              <a:picLocks noChangeAspect="1" noChangeArrowheads="1"/>
            </p:cNvPicPr>
            <p:nvPr/>
          </p:nvPicPr>
          <p:blipFill>
            <a:blip r:embed="rId5" cstate="print">
              <a:extLst>
                <a:ext uri="{28A0092B-C50C-407E-A947-70E740481C1C}">
                  <a14:useLocalDpi xmlns:a14="http://schemas.microsoft.com/office/drawing/2010/main" val="0"/>
                </a:ext>
              </a:extLst>
            </a:blip>
            <a:srcRect t="6070"/>
            <a:stretch>
              <a:fillRect/>
            </a:stretch>
          </p:blipFill>
          <p:spPr bwMode="auto">
            <a:xfrm>
              <a:off x="8197456" y="6457231"/>
              <a:ext cx="827584" cy="19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1" name="Picture 11" descr="appennino_vert_sfondo trasparent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60032" y="6218359"/>
              <a:ext cx="428935" cy="4426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2" name="Picture 12" descr="parchi nel cuore centrale"/>
            <p:cNvPicPr>
              <a:picLocks noChangeAspect="1" noChangeArrowheads="1"/>
            </p:cNvPicPr>
            <p:nvPr/>
          </p:nvPicPr>
          <p:blipFill>
            <a:blip r:embed="rId7" cstate="print">
              <a:extLst>
                <a:ext uri="{28A0092B-C50C-407E-A947-70E740481C1C}">
                  <a14:useLocalDpi xmlns:a14="http://schemas.microsoft.com/office/drawing/2010/main" val="0"/>
                </a:ext>
              </a:extLst>
            </a:blip>
            <a:srcRect t="7622"/>
            <a:stretch>
              <a:fillRect/>
            </a:stretch>
          </p:blipFill>
          <p:spPr bwMode="auto">
            <a:xfrm>
              <a:off x="6935348" y="6307506"/>
              <a:ext cx="684311" cy="3575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3" name="Picture 13" descr="log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00192" y="6307506"/>
              <a:ext cx="570893" cy="331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4" name="Picture 14" descr="logo regione orizzontale copia"/>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491880" y="6608536"/>
              <a:ext cx="1293813" cy="185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25" name="Picture 15" descr="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436096" y="6277339"/>
              <a:ext cx="748159" cy="3597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grpSp>
      <p:pic>
        <p:nvPicPr>
          <p:cNvPr id="26" name="Immagine 25"/>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53440" y="59886"/>
            <a:ext cx="1603364" cy="1238803"/>
          </a:xfrm>
          <a:prstGeom prst="rect">
            <a:avLst/>
          </a:prstGeom>
        </p:spPr>
      </p:pic>
      <p:grpSp>
        <p:nvGrpSpPr>
          <p:cNvPr id="4" name="Gruppo 3"/>
          <p:cNvGrpSpPr/>
          <p:nvPr userDrawn="1"/>
        </p:nvGrpSpPr>
        <p:grpSpPr>
          <a:xfrm>
            <a:off x="4623918" y="4725144"/>
            <a:ext cx="3328158" cy="1200329"/>
            <a:chOff x="137861" y="3950313"/>
            <a:chExt cx="3328158" cy="1200329"/>
          </a:xfrm>
        </p:grpSpPr>
        <p:sp>
          <p:nvSpPr>
            <p:cNvPr id="28" name="Rettangolo 27"/>
            <p:cNvSpPr/>
            <p:nvPr userDrawn="1"/>
          </p:nvSpPr>
          <p:spPr>
            <a:xfrm>
              <a:off x="137861" y="4005063"/>
              <a:ext cx="3328157" cy="1145579"/>
            </a:xfrm>
            <a:prstGeom prst="rect">
              <a:avLst/>
            </a:prstGeom>
            <a:solidFill>
              <a:srgbClr val="EEC216"/>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Rettangolo 26"/>
            <p:cNvSpPr/>
            <p:nvPr userDrawn="1"/>
          </p:nvSpPr>
          <p:spPr>
            <a:xfrm>
              <a:off x="179513" y="3950313"/>
              <a:ext cx="3286506" cy="1200329"/>
            </a:xfrm>
            <a:prstGeom prst="rect">
              <a:avLst/>
            </a:prstGeom>
          </p:spPr>
          <p:txBody>
            <a:bodyPr wrap="square">
              <a:spAutoFit/>
            </a:bodyPr>
            <a:lstStyle/>
            <a:p>
              <a:pPr algn="ctr"/>
              <a:r>
                <a:rPr lang="it-IT" sz="1600" b="1" dirty="0" smtClean="0">
                  <a:solidFill>
                    <a:srgbClr val="6671B2"/>
                  </a:solidFill>
                </a:rPr>
                <a:t>LIFE </a:t>
              </a:r>
              <a:r>
                <a:rPr lang="it-IT" sz="1600" b="1" dirty="0">
                  <a:solidFill>
                    <a:srgbClr val="6671B2"/>
                  </a:solidFill>
                </a:rPr>
                <a:t>EREMITA</a:t>
              </a:r>
            </a:p>
            <a:p>
              <a:pPr marL="0" marR="0" indent="0" algn="ctr" defTabSz="914400" rtl="0" eaLnBrk="1" fontAlgn="base" latinLnBrk="0" hangingPunct="1">
                <a:lnSpc>
                  <a:spcPct val="100000"/>
                </a:lnSpc>
                <a:spcBef>
                  <a:spcPct val="0"/>
                </a:spcBef>
                <a:spcAft>
                  <a:spcPct val="0"/>
                </a:spcAft>
                <a:buClrTx/>
                <a:buSzTx/>
                <a:buFontTx/>
                <a:buNone/>
                <a:tabLst/>
                <a:defRPr/>
              </a:pPr>
              <a:r>
                <a:rPr lang="en-US" sz="1400" b="1" dirty="0" smtClean="0">
                  <a:solidFill>
                    <a:schemeClr val="bg1"/>
                  </a:solidFill>
                </a:rPr>
                <a:t>Coordinated actions to preserve residual and isolated populations of forest and freshwater insects in Emilia-Romagna </a:t>
              </a:r>
            </a:p>
            <a:p>
              <a:pPr marL="0" marR="0" indent="0" algn="ctr" defTabSz="914400" rtl="0" eaLnBrk="1" fontAlgn="base" latinLnBrk="0" hangingPunct="1">
                <a:lnSpc>
                  <a:spcPct val="100000"/>
                </a:lnSpc>
                <a:spcBef>
                  <a:spcPct val="0"/>
                </a:spcBef>
                <a:spcAft>
                  <a:spcPct val="0"/>
                </a:spcAft>
                <a:buClrTx/>
                <a:buSzTx/>
                <a:buFontTx/>
                <a:buNone/>
                <a:tabLst/>
                <a:defRPr/>
              </a:pPr>
              <a:r>
                <a:rPr lang="it-IT" sz="1400" b="1" dirty="0" smtClean="0">
                  <a:solidFill>
                    <a:srgbClr val="6671B2"/>
                  </a:solidFill>
                </a:rPr>
                <a:t>LIFE14 </a:t>
              </a:r>
              <a:r>
                <a:rPr lang="it-IT" sz="1400" b="1" dirty="0">
                  <a:solidFill>
                    <a:srgbClr val="6671B2"/>
                  </a:solidFill>
                </a:rPr>
                <a:t>NAT/IT/000209 EREMITA</a:t>
              </a:r>
              <a:endParaRPr lang="it-IT" sz="1400" dirty="0">
                <a:solidFill>
                  <a:srgbClr val="6671B2"/>
                </a:solidFill>
              </a:endParaRPr>
            </a:p>
          </p:txBody>
        </p:sp>
      </p:grpSp>
      <p:pic>
        <p:nvPicPr>
          <p:cNvPr id="29" name="Immagine 28"/>
          <p:cNvPicPr/>
          <p:nvPr userDrawn="1"/>
        </p:nvPicPr>
        <p:blipFill rotWithShape="1">
          <a:blip r:embed="rId12"/>
          <a:srcRect l="31629" t="24931" r="48115" b="11635"/>
          <a:stretch/>
        </p:blipFill>
        <p:spPr bwMode="auto">
          <a:xfrm>
            <a:off x="53440" y="1420380"/>
            <a:ext cx="2776855" cy="4892040"/>
          </a:xfrm>
          <a:prstGeom prst="rect">
            <a:avLst/>
          </a:prstGeom>
          <a:ln>
            <a:noFill/>
          </a:ln>
          <a:extLst>
            <a:ext uri="{53640926-AAD7-44D8-BBD7-CCE9431645EC}">
              <a14:shadowObscured xmlns:a14="http://schemas.microsoft.com/office/drawing/2010/main"/>
            </a:ext>
          </a:extLst>
        </p:spPr>
      </p:pic>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6FB7B2A3-B0B0-46DF-A656-00156771A130}" type="datetime1">
              <a:rPr lang="it-IT"/>
              <a:pPr>
                <a:defRPr/>
              </a:pPr>
              <a:t>14/09/2018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D049B2FC-60EB-4C58-87F2-554D6FBDE08E}"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940B1352-D86E-42C3-A420-12E20453F693}" type="datetime1">
              <a:rPr lang="it-IT"/>
              <a:pPr>
                <a:defRPr/>
              </a:pPr>
              <a:t>14/09/2018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2CDA6AC-7136-4548-A03D-3BF08B3E105B}"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lvl1pPr>
              <a:defRPr/>
            </a:lvl1pPr>
          </a:lstStyle>
          <a:p>
            <a:pPr>
              <a:defRPr/>
            </a:pPr>
            <a:fld id="{10DAB5BB-B409-47DF-BC7E-32879EEFF18A}" type="datetime1">
              <a:rPr lang="it-IT"/>
              <a:pPr>
                <a:defRPr/>
              </a:pPr>
              <a:t>14/09/2018</a:t>
            </a:fld>
            <a:endParaRPr lang="it-IT"/>
          </a:p>
        </p:txBody>
      </p:sp>
      <p:sp>
        <p:nvSpPr>
          <p:cNvPr id="6" name="Segnaposto numero diapositiva 5"/>
          <p:cNvSpPr>
            <a:spLocks noGrp="1"/>
          </p:cNvSpPr>
          <p:nvPr>
            <p:ph type="sldNum" sz="quarter" idx="12"/>
          </p:nvPr>
        </p:nvSpPr>
        <p:spPr/>
        <p:txBody>
          <a:bodyPr/>
          <a:lstStyle>
            <a:lvl1pPr>
              <a:defRPr/>
            </a:lvl1pPr>
          </a:lstStyle>
          <a:p>
            <a:pPr>
              <a:defRPr/>
            </a:pPr>
            <a:fld id="{29F3E517-E53E-44F7-A118-10A760903B98}" type="slidenum">
              <a:rPr lang="it-IT"/>
              <a:pPr>
                <a:defRPr/>
              </a:pPr>
              <a:t>‹N›</a:t>
            </a:fld>
            <a:endParaRPr lang="it-IT" dirty="0"/>
          </a:p>
        </p:txBody>
      </p:sp>
      <p:pic>
        <p:nvPicPr>
          <p:cNvPr id="8" name="Immagin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grpSp>
        <p:nvGrpSpPr>
          <p:cNvPr id="9" name="Gruppo 8"/>
          <p:cNvGrpSpPr/>
          <p:nvPr userDrawn="1"/>
        </p:nvGrpSpPr>
        <p:grpSpPr>
          <a:xfrm>
            <a:off x="0" y="6216859"/>
            <a:ext cx="9144000" cy="625365"/>
            <a:chOff x="0" y="6216859"/>
            <a:chExt cx="9144000" cy="625365"/>
          </a:xfrm>
        </p:grpSpPr>
        <p:sp>
          <p:nvSpPr>
            <p:cNvPr id="10" name="Rettangolo 9"/>
            <p:cNvSpPr/>
            <p:nvPr/>
          </p:nvSpPr>
          <p:spPr>
            <a:xfrm>
              <a:off x="0" y="6403255"/>
              <a:ext cx="9144000" cy="186269"/>
            </a:xfrm>
            <a:prstGeom prst="rect">
              <a:avLst/>
            </a:prstGeom>
            <a:solidFill>
              <a:srgbClr val="EEC2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1" name="Picture 7" descr="lif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6955" y="6309319"/>
              <a:ext cx="744029" cy="479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pic>
          <p:nvPicPr>
            <p:cNvPr id="12" name="Picture 8" descr="natura2000ufficiale U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44408" y="6216859"/>
              <a:ext cx="648070" cy="5589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13" name="CasellaDiTesto 12"/>
            <p:cNvSpPr txBox="1"/>
            <p:nvPr/>
          </p:nvSpPr>
          <p:spPr>
            <a:xfrm>
              <a:off x="0" y="6611392"/>
              <a:ext cx="3888432" cy="230832"/>
            </a:xfrm>
            <a:prstGeom prst="rect">
              <a:avLst/>
            </a:prstGeom>
            <a:noFill/>
          </p:spPr>
          <p:txBody>
            <a:bodyPr wrap="square" rtlCol="0">
              <a:spAutoFit/>
            </a:bodyPr>
            <a:lstStyle/>
            <a:p>
              <a:r>
                <a:rPr lang="en-US" sz="900" b="1" i="1" dirty="0" smtClean="0">
                  <a:solidFill>
                    <a:srgbClr val="53A044"/>
                  </a:solidFill>
                </a:rPr>
                <a:t>With the contribution of the LIFE financial instrument of the European Union</a:t>
              </a:r>
              <a:endParaRPr lang="it-IT" sz="900" b="1" i="1" dirty="0">
                <a:solidFill>
                  <a:srgbClr val="53A044"/>
                </a:solidFill>
              </a:endParaRPr>
            </a:p>
          </p:txBody>
        </p:sp>
        <p:sp>
          <p:nvSpPr>
            <p:cNvPr id="14" name="Rettangolo 13"/>
            <p:cNvSpPr/>
            <p:nvPr/>
          </p:nvSpPr>
          <p:spPr>
            <a:xfrm>
              <a:off x="212696" y="6357826"/>
              <a:ext cx="2199064" cy="276999"/>
            </a:xfrm>
            <a:prstGeom prst="rect">
              <a:avLst/>
            </a:prstGeom>
          </p:spPr>
          <p:txBody>
            <a:bodyPr wrap="none">
              <a:spAutoFit/>
            </a:bodyPr>
            <a:lstStyle/>
            <a:p>
              <a:pPr algn="ctr"/>
              <a:r>
                <a:rPr lang="it-IT" sz="1200" b="1" dirty="0">
                  <a:solidFill>
                    <a:srgbClr val="53A044"/>
                  </a:solidFill>
                </a:rPr>
                <a:t>LIFE14 NAT/IT/000209 EREMITA</a:t>
              </a:r>
            </a:p>
          </p:txBody>
        </p:sp>
      </p:grpSp>
      <p:sp>
        <p:nvSpPr>
          <p:cNvPr id="5" name="Segnaposto piè di pagina 4"/>
          <p:cNvSpPr>
            <a:spLocks noGrp="1"/>
          </p:cNvSpPr>
          <p:nvPr>
            <p:ph type="ftr" sz="quarter" idx="11"/>
          </p:nvPr>
        </p:nvSpPr>
        <p:spPr>
          <a:xfrm>
            <a:off x="3124200" y="6366415"/>
            <a:ext cx="2895600" cy="365125"/>
          </a:xfrm>
        </p:spPr>
        <p:txBody>
          <a:bodyPr/>
          <a:lstStyle>
            <a:lvl1pPr>
              <a:defRPr/>
            </a:lvl1pPr>
          </a:lstStyle>
          <a:p>
            <a:r>
              <a:rPr lang="it-IT" b="1" dirty="0" smtClean="0"/>
              <a:t>05/04/2017</a:t>
            </a:r>
          </a:p>
          <a:p>
            <a:r>
              <a:rPr lang="en-US" dirty="0" smtClean="0"/>
              <a:t> </a:t>
            </a:r>
            <a:r>
              <a:rPr lang="en-US" b="1" dirty="0" smtClean="0"/>
              <a:t>STUDY VISIT IN ITALY OF THE SLOVENIAN LIFE TEAM </a:t>
            </a:r>
            <a:endParaRPr lang="it-IT" dirty="0" smtClean="0"/>
          </a:p>
          <a:p>
            <a:pPr>
              <a:defRPr/>
            </a:pPr>
            <a:endParaRPr lang="it-IT" dirty="0"/>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37E3C5B6-518B-4E90-9051-3D66CF1B1358}" type="datetime1">
              <a:rPr lang="it-IT"/>
              <a:pPr>
                <a:defRPr/>
              </a:pPr>
              <a:t>14/09/2018</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304FB1DF-4352-43B6-9C10-A9DB2930C34C}"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3"/>
          <p:cNvSpPr>
            <a:spLocks noGrp="1"/>
          </p:cNvSpPr>
          <p:nvPr>
            <p:ph type="dt" sz="half" idx="10"/>
          </p:nvPr>
        </p:nvSpPr>
        <p:spPr/>
        <p:txBody>
          <a:bodyPr/>
          <a:lstStyle>
            <a:lvl1pPr>
              <a:defRPr/>
            </a:lvl1pPr>
          </a:lstStyle>
          <a:p>
            <a:pPr>
              <a:defRPr/>
            </a:pPr>
            <a:fld id="{9C46435A-4927-49E9-A7B7-8DD2A1D9CDB1}" type="datetime1">
              <a:rPr lang="it-IT"/>
              <a:pPr>
                <a:defRPr/>
              </a:pPr>
              <a:t>14/09/2018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191F324-8141-4114-A5E7-FA83952D2B42}"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3"/>
          <p:cNvSpPr>
            <a:spLocks noGrp="1"/>
          </p:cNvSpPr>
          <p:nvPr>
            <p:ph type="dt" sz="half" idx="10"/>
          </p:nvPr>
        </p:nvSpPr>
        <p:spPr/>
        <p:txBody>
          <a:bodyPr/>
          <a:lstStyle>
            <a:lvl1pPr>
              <a:defRPr/>
            </a:lvl1pPr>
          </a:lstStyle>
          <a:p>
            <a:pPr>
              <a:defRPr/>
            </a:pPr>
            <a:fld id="{0F332059-61DC-4F53-85B6-E772B62F6385}" type="datetime1">
              <a:rPr lang="it-IT"/>
              <a:pPr>
                <a:defRPr/>
              </a:pPr>
              <a:t>14/09/2018</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56A89E92-075E-49C8-8B99-7E4D60F920E1}"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3"/>
          <p:cNvSpPr>
            <a:spLocks noGrp="1"/>
          </p:cNvSpPr>
          <p:nvPr>
            <p:ph type="dt" sz="half" idx="10"/>
          </p:nvPr>
        </p:nvSpPr>
        <p:spPr/>
        <p:txBody>
          <a:bodyPr/>
          <a:lstStyle>
            <a:lvl1pPr>
              <a:defRPr/>
            </a:lvl1pPr>
          </a:lstStyle>
          <a:p>
            <a:pPr>
              <a:defRPr/>
            </a:pPr>
            <a:fld id="{4A0825A8-EF36-4E52-80B3-3C63ADE69AD5}" type="datetime1">
              <a:rPr lang="it-IT"/>
              <a:pPr>
                <a:defRPr/>
              </a:pPr>
              <a:t>14/09/2018</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0364B858-8189-44D7-AE10-93328D4066FB}"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8E8CD06D-62C9-406F-9A6E-CA0156B24838}" type="datetime1">
              <a:rPr lang="it-IT"/>
              <a:pPr>
                <a:defRPr/>
              </a:pPr>
              <a:t>14/09/2018</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7FE0549C-804E-409E-A8AD-D048FA69AF55}"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61AD892E-BC10-4B70-837D-E7C242D26B1E}" type="datetime1">
              <a:rPr lang="it-IT"/>
              <a:pPr>
                <a:defRPr/>
              </a:pPr>
              <a:t>14/09/2018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B609709A-5E25-4ADA-9E4B-3DCEC4B77995}"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A4757797-7789-444F-B744-1F4B1E4D844D}" type="datetime1">
              <a:rPr lang="it-IT"/>
              <a:pPr>
                <a:defRPr/>
              </a:pPr>
              <a:t>14/09/2018</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CAF155CA-E4C8-4B06-9CEA-1FC0CD96DB82}" type="slidenum">
              <a:rPr lang="it-IT"/>
              <a:pPr>
                <a:defRPr/>
              </a:pPr>
              <a:t>‹N›</a:t>
            </a:fld>
            <a:endParaRPr lang="it-IT"/>
          </a:p>
        </p:txBody>
      </p:sp>
    </p:spTree>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it-IT"/>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b="0">
                <a:solidFill>
                  <a:schemeClr val="tx1">
                    <a:tint val="75000"/>
                  </a:schemeClr>
                </a:solidFill>
                <a:latin typeface="+mn-lt"/>
              </a:defRPr>
            </a:lvl1pPr>
          </a:lstStyle>
          <a:p>
            <a:pPr>
              <a:defRPr/>
            </a:pPr>
            <a:fld id="{DA077BEE-A279-4611-B75F-27A2A1F2D17C}" type="datetime1">
              <a:rPr lang="it-IT"/>
              <a:pPr>
                <a:defRPr/>
              </a:pPr>
              <a:t>14/09/2018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b="0">
                <a:solidFill>
                  <a:schemeClr val="tx1">
                    <a:tint val="75000"/>
                  </a:schemeClr>
                </a:solidFill>
                <a:latin typeface="+mn-lt"/>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b="0">
                <a:solidFill>
                  <a:schemeClr val="tx1">
                    <a:tint val="75000"/>
                  </a:schemeClr>
                </a:solidFill>
                <a:latin typeface="+mn-lt"/>
              </a:defRPr>
            </a:lvl1pPr>
          </a:lstStyle>
          <a:p>
            <a:pPr>
              <a:defRPr/>
            </a:pPr>
            <a:fld id="{A8CA997C-540E-47B9-BB7A-41D83A68F9A8}"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hf sldNum="0" hdr="0" dt="0"/>
  <p:txStyles>
    <p:title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emf"/><Relationship Id="rId1"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jpe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2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png"/><Relationship Id="rId10" Type="http://schemas.openxmlformats.org/officeDocument/2006/relationships/image" Target="../media/image24.tiff"/><Relationship Id="rId4" Type="http://schemas.openxmlformats.org/officeDocument/2006/relationships/image" Target="../media/image18.jpeg"/><Relationship Id="rId9" Type="http://schemas.openxmlformats.org/officeDocument/2006/relationships/image" Target="../media/image23.png"/></Relationships>
</file>

<file path=ppt/slides/_rels/slide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a:t>Margherita </a:t>
            </a:r>
            <a:r>
              <a:rPr lang="it-IT" dirty="0" err="1"/>
              <a:t>Norbiato</a:t>
            </a:r>
            <a:r>
              <a:rPr lang="it-IT" dirty="0"/>
              <a:t/>
            </a:r>
            <a:br>
              <a:rPr lang="it-IT" dirty="0"/>
            </a:br>
            <a:r>
              <a:rPr lang="it-IT" dirty="0"/>
              <a:t>WORKING GROUP </a:t>
            </a:r>
            <a:r>
              <a:rPr lang="it-IT" dirty="0" smtClean="0"/>
              <a:t>4</a:t>
            </a:r>
            <a:endParaRPr lang="it-IT" dirty="0"/>
          </a:p>
        </p:txBody>
      </p:sp>
      <p:sp>
        <p:nvSpPr>
          <p:cNvPr id="3" name="Sottotitolo 2"/>
          <p:cNvSpPr>
            <a:spLocks noGrp="1"/>
          </p:cNvSpPr>
          <p:nvPr>
            <p:ph type="subTitle" idx="1"/>
          </p:nvPr>
        </p:nvSpPr>
        <p:spPr>
          <a:xfrm>
            <a:off x="3563888" y="2744924"/>
            <a:ext cx="5184576" cy="1044116"/>
          </a:xfrm>
        </p:spPr>
        <p:txBody>
          <a:bodyPr>
            <a:normAutofit fontScale="55000" lnSpcReduction="20000"/>
          </a:bodyPr>
          <a:lstStyle/>
          <a:p>
            <a:r>
              <a:rPr lang="en-US" dirty="0"/>
              <a:t>BRINGING BUGS BACK TO LIFE: action for threatened invertebrates</a:t>
            </a:r>
          </a:p>
          <a:p>
            <a:r>
              <a:rPr lang="en-US" dirty="0"/>
              <a:t>LIFE Platform meeting on invertebrates</a:t>
            </a:r>
          </a:p>
          <a:p>
            <a:endParaRPr lang="en-US" dirty="0"/>
          </a:p>
          <a:p>
            <a:r>
              <a:rPr lang="en-US" dirty="0"/>
              <a:t>18th- 19th September 2018, STEP Scotland Business Enterprise, </a:t>
            </a:r>
            <a:r>
              <a:rPr lang="en-US" dirty="0" err="1"/>
              <a:t>Stirling</a:t>
            </a:r>
            <a:r>
              <a:rPr lang="en-US" dirty="0"/>
              <a:t>, Scotland</a:t>
            </a:r>
            <a:endParaRPr lang="it-IT" dirty="0"/>
          </a:p>
        </p:txBody>
      </p:sp>
    </p:spTree>
    <p:extLst>
      <p:ext uri="{BB962C8B-B14F-4D97-AF65-F5344CB8AC3E}">
        <p14:creationId xmlns:p14="http://schemas.microsoft.com/office/powerpoint/2010/main" val="383571238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olo 1"/>
          <p:cNvSpPr>
            <a:spLocks noGrp="1"/>
          </p:cNvSpPr>
          <p:nvPr>
            <p:ph type="title"/>
          </p:nvPr>
        </p:nvSpPr>
        <p:spPr>
          <a:xfrm>
            <a:off x="-2340768" y="-149342"/>
            <a:ext cx="8229600" cy="1143000"/>
          </a:xfrm>
        </p:spPr>
        <p:txBody>
          <a:bodyPr/>
          <a:lstStyle/>
          <a:p>
            <a:r>
              <a:rPr lang="en-GB" sz="3500" b="1" noProof="0" dirty="0" smtClean="0">
                <a:solidFill>
                  <a:srgbClr val="6671B2"/>
                </a:solidFill>
              </a:rPr>
              <a:t>MONITORING</a:t>
            </a:r>
            <a:endParaRPr lang="en-GB" sz="3500" noProof="0" dirty="0"/>
          </a:p>
        </p:txBody>
      </p:sp>
      <p:sp>
        <p:nvSpPr>
          <p:cNvPr id="4" name="Segnaposto piè di pagina 3"/>
          <p:cNvSpPr>
            <a:spLocks noGrp="1"/>
          </p:cNvSpPr>
          <p:nvPr>
            <p:ph type="ftr" sz="quarter" idx="11"/>
          </p:nvPr>
        </p:nvSpPr>
        <p:spPr/>
        <p:txBody>
          <a:bodyPr/>
          <a:lstStyle/>
          <a:p>
            <a:pPr>
              <a:defRPr/>
            </a:pPr>
            <a:endParaRPr lang="it-IT"/>
          </a:p>
        </p:txBody>
      </p:sp>
      <p:sp>
        <p:nvSpPr>
          <p:cNvPr id="5" name="Segnaposto contenuto 2"/>
          <p:cNvSpPr>
            <a:spLocks noGrp="1"/>
          </p:cNvSpPr>
          <p:nvPr>
            <p:ph idx="1"/>
          </p:nvPr>
        </p:nvSpPr>
        <p:spPr>
          <a:xfrm>
            <a:off x="4211960" y="980728"/>
            <a:ext cx="4680520" cy="4525963"/>
          </a:xfrm>
        </p:spPr>
        <p:txBody>
          <a:bodyPr/>
          <a:lstStyle/>
          <a:p>
            <a:r>
              <a:rPr lang="en-GB" sz="2200" noProof="0" dirty="0" smtClean="0">
                <a:latin typeface="+mj-lt"/>
              </a:rPr>
              <a:t>Each of the four target species of insects provides different monitoring methods and locations</a:t>
            </a:r>
          </a:p>
          <a:p>
            <a:r>
              <a:rPr lang="en-GB" sz="2200" noProof="0" dirty="0" smtClean="0">
                <a:latin typeface="+mj-lt"/>
              </a:rPr>
              <a:t>In measurement of the trunks and of the cavities of these, in control and sample inside the cavities of the trees, in counting of specimens dragonflies and beetles target, in marking the specimens, the use of various tools such as entomological screening for aquatic insects, traps for insects, live traps for </a:t>
            </a:r>
            <a:r>
              <a:rPr lang="en-GB" sz="2200" noProof="0" dirty="0" err="1" smtClean="0">
                <a:latin typeface="+mj-lt"/>
              </a:rPr>
              <a:t>saproxylic</a:t>
            </a:r>
            <a:r>
              <a:rPr lang="en-GB" sz="2200" noProof="0" dirty="0" smtClean="0">
                <a:latin typeface="+mj-lt"/>
              </a:rPr>
              <a:t> insects</a:t>
            </a:r>
            <a:endParaRPr lang="en-GB" noProof="0" dirty="0"/>
          </a:p>
        </p:txBody>
      </p:sp>
      <p:grpSp>
        <p:nvGrpSpPr>
          <p:cNvPr id="7" name="Group 18"/>
          <p:cNvGrpSpPr/>
          <p:nvPr/>
        </p:nvGrpSpPr>
        <p:grpSpPr>
          <a:xfrm>
            <a:off x="251520" y="974234"/>
            <a:ext cx="3960440" cy="4831029"/>
            <a:chOff x="4932040" y="1977530"/>
            <a:chExt cx="3631484" cy="4177604"/>
          </a:xfrm>
        </p:grpSpPr>
        <p:grpSp>
          <p:nvGrpSpPr>
            <p:cNvPr id="8" name="Group 14"/>
            <p:cNvGrpSpPr/>
            <p:nvPr/>
          </p:nvGrpSpPr>
          <p:grpSpPr>
            <a:xfrm>
              <a:off x="4932040" y="1977530"/>
              <a:ext cx="3631484" cy="4177604"/>
              <a:chOff x="4972964" y="1790206"/>
              <a:chExt cx="3631484" cy="4177604"/>
            </a:xfrm>
          </p:grpSpPr>
          <p:pic>
            <p:nvPicPr>
              <p:cNvPr id="10"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98316" y="4423181"/>
                <a:ext cx="1296144" cy="1087694"/>
              </a:xfrm>
              <a:prstGeom prst="rect">
                <a:avLst/>
              </a:prstGeom>
            </p:spPr>
          </p:pic>
          <p:pic>
            <p:nvPicPr>
              <p:cNvPr id="11"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2964" y="1790206"/>
                <a:ext cx="3631484" cy="2538282"/>
              </a:xfrm>
              <a:prstGeom prst="rect">
                <a:avLst/>
              </a:prstGeom>
            </p:spPr>
          </p:pic>
          <p:pic>
            <p:nvPicPr>
              <p:cNvPr id="12"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2965" y="4423182"/>
                <a:ext cx="2232248" cy="1544628"/>
              </a:xfrm>
              <a:prstGeom prst="rect">
                <a:avLst/>
              </a:prstGeom>
            </p:spPr>
          </p:pic>
        </p:grpSp>
        <p:sp>
          <p:nvSpPr>
            <p:cNvPr id="9" name="TextBox 13"/>
            <p:cNvSpPr txBox="1"/>
            <p:nvPr/>
          </p:nvSpPr>
          <p:spPr>
            <a:xfrm>
              <a:off x="4964863" y="5810291"/>
              <a:ext cx="1594016" cy="276999"/>
            </a:xfrm>
            <a:prstGeom prst="rect">
              <a:avLst/>
            </a:prstGeom>
            <a:noFill/>
          </p:spPr>
          <p:txBody>
            <a:bodyPr wrap="square" rtlCol="0">
              <a:spAutoFit/>
            </a:bodyPr>
            <a:lstStyle/>
            <a:p>
              <a:r>
                <a:rPr lang="it-IT" sz="1200" dirty="0">
                  <a:solidFill>
                    <a:schemeClr val="bg1"/>
                  </a:solidFill>
                </a:rPr>
                <a:t>Crevalcore</a:t>
              </a:r>
            </a:p>
          </p:txBody>
        </p:sp>
      </p:grpSp>
    </p:spTree>
    <p:extLst>
      <p:ext uri="{BB962C8B-B14F-4D97-AF65-F5344CB8AC3E}">
        <p14:creationId xmlns:p14="http://schemas.microsoft.com/office/powerpoint/2010/main" val="361745456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476672" y="-15601"/>
            <a:ext cx="8229600" cy="1143000"/>
          </a:xfrm>
        </p:spPr>
        <p:txBody>
          <a:bodyPr/>
          <a:lstStyle/>
          <a:p>
            <a:r>
              <a:rPr lang="en-GB" sz="3500" b="1" noProof="0" dirty="0" smtClean="0">
                <a:solidFill>
                  <a:srgbClr val="6671B2"/>
                </a:solidFill>
              </a:rPr>
              <a:t>MONITORING - ACTIONS</a:t>
            </a:r>
            <a:endParaRPr lang="en-GB" sz="3500" noProof="0" dirty="0"/>
          </a:p>
        </p:txBody>
      </p:sp>
      <p:sp>
        <p:nvSpPr>
          <p:cNvPr id="4" name="Segnaposto piè di pagina 3"/>
          <p:cNvSpPr>
            <a:spLocks noGrp="1"/>
          </p:cNvSpPr>
          <p:nvPr>
            <p:ph type="ftr" sz="quarter" idx="11"/>
          </p:nvPr>
        </p:nvSpPr>
        <p:spPr/>
        <p:txBody>
          <a:bodyPr/>
          <a:lstStyle/>
          <a:p>
            <a:pPr>
              <a:defRPr/>
            </a:pPr>
            <a:endParaRPr lang="it-IT"/>
          </a:p>
        </p:txBody>
      </p:sp>
      <p:sp>
        <p:nvSpPr>
          <p:cNvPr id="5" name="Segnaposto contenuto 2"/>
          <p:cNvSpPr>
            <a:spLocks noGrp="1"/>
          </p:cNvSpPr>
          <p:nvPr>
            <p:ph idx="1"/>
          </p:nvPr>
        </p:nvSpPr>
        <p:spPr>
          <a:xfrm>
            <a:off x="251520" y="980728"/>
            <a:ext cx="8229600" cy="4525963"/>
          </a:xfrm>
        </p:spPr>
        <p:txBody>
          <a:bodyPr/>
          <a:lstStyle/>
          <a:p>
            <a:endParaRPr lang="en-GB" sz="2200" noProof="0" dirty="0" smtClean="0">
              <a:latin typeface="+mj-lt"/>
            </a:endParaRPr>
          </a:p>
          <a:p>
            <a:pPr>
              <a:spcBef>
                <a:spcPts val="0"/>
              </a:spcBef>
            </a:pPr>
            <a:r>
              <a:rPr lang="en-GB" sz="2200" b="1" noProof="0" dirty="0" smtClean="0">
                <a:solidFill>
                  <a:schemeClr val="tx1">
                    <a:lumMod val="75000"/>
                    <a:lumOff val="25000"/>
                  </a:schemeClr>
                </a:solidFill>
                <a:latin typeface="+mj-lt"/>
              </a:rPr>
              <a:t>ACTION A.2 -  Ex ante Monitoring</a:t>
            </a:r>
          </a:p>
          <a:p>
            <a:r>
              <a:rPr lang="en-GB" sz="2200" b="1" noProof="0" dirty="0" smtClean="0">
                <a:solidFill>
                  <a:schemeClr val="tx1">
                    <a:lumMod val="75000"/>
                    <a:lumOff val="25000"/>
                  </a:schemeClr>
                </a:solidFill>
                <a:latin typeface="+mj-lt"/>
              </a:rPr>
              <a:t>ACTION A.3 -  Individuation / inventory habitat trees</a:t>
            </a:r>
          </a:p>
          <a:p>
            <a:r>
              <a:rPr lang="en-GB" sz="2200" b="1" noProof="0" dirty="0" smtClean="0">
                <a:solidFill>
                  <a:schemeClr val="tx1">
                    <a:lumMod val="75000"/>
                    <a:lumOff val="25000"/>
                  </a:schemeClr>
                </a:solidFill>
                <a:latin typeface="+mj-lt"/>
              </a:rPr>
              <a:t>ACTION A.4 – Individuation of adequate lakes, ponds, </a:t>
            </a:r>
          </a:p>
          <a:p>
            <a:r>
              <a:rPr lang="en-GB" sz="2200" b="1" noProof="0" dirty="0" smtClean="0">
                <a:solidFill>
                  <a:schemeClr val="tx1">
                    <a:lumMod val="75000"/>
                    <a:lumOff val="25000"/>
                  </a:schemeClr>
                </a:solidFill>
                <a:latin typeface="+mj-lt"/>
              </a:rPr>
              <a:t>Streams for </a:t>
            </a:r>
            <a:r>
              <a:rPr lang="en-GB" sz="2200" b="1" i="1" noProof="0" dirty="0" smtClean="0">
                <a:solidFill>
                  <a:schemeClr val="tx1">
                    <a:lumMod val="75000"/>
                    <a:lumOff val="25000"/>
                  </a:schemeClr>
                </a:solidFill>
                <a:latin typeface="+mj-lt"/>
              </a:rPr>
              <a:t>Graphoderus bilineatus </a:t>
            </a:r>
            <a:r>
              <a:rPr lang="en-GB" sz="2200" b="1" noProof="0" dirty="0" smtClean="0">
                <a:solidFill>
                  <a:schemeClr val="tx1">
                    <a:lumMod val="75000"/>
                    <a:lumOff val="25000"/>
                  </a:schemeClr>
                </a:solidFill>
                <a:latin typeface="+mj-lt"/>
              </a:rPr>
              <a:t>e </a:t>
            </a:r>
            <a:r>
              <a:rPr lang="en-GB" sz="2200" b="1" i="1" noProof="0" dirty="0" smtClean="0">
                <a:solidFill>
                  <a:schemeClr val="tx1">
                    <a:lumMod val="75000"/>
                    <a:lumOff val="25000"/>
                  </a:schemeClr>
                </a:solidFill>
                <a:latin typeface="+mj-lt"/>
              </a:rPr>
              <a:t>Coenagrion </a:t>
            </a:r>
            <a:r>
              <a:rPr lang="en-GB" sz="2200" b="1" i="1" noProof="0" dirty="0" err="1" smtClean="0">
                <a:solidFill>
                  <a:schemeClr val="tx1">
                    <a:lumMod val="75000"/>
                    <a:lumOff val="25000"/>
                  </a:schemeClr>
                </a:solidFill>
                <a:latin typeface="+mj-lt"/>
              </a:rPr>
              <a:t>mercuriale</a:t>
            </a:r>
            <a:r>
              <a:rPr lang="en-GB" sz="2200" b="1" i="1" noProof="0" dirty="0" smtClean="0">
                <a:solidFill>
                  <a:schemeClr val="tx1">
                    <a:lumMod val="75000"/>
                    <a:lumOff val="25000"/>
                  </a:schemeClr>
                </a:solidFill>
                <a:latin typeface="+mj-lt"/>
              </a:rPr>
              <a:t> castellanii</a:t>
            </a:r>
            <a:endParaRPr lang="en-GB" sz="2200" b="1" noProof="0" dirty="0" smtClean="0">
              <a:solidFill>
                <a:schemeClr val="tx1">
                  <a:lumMod val="75000"/>
                  <a:lumOff val="25000"/>
                </a:schemeClr>
              </a:solidFill>
              <a:latin typeface="+mj-lt"/>
            </a:endParaRPr>
          </a:p>
          <a:p>
            <a:pPr marL="0" indent="0">
              <a:spcBef>
                <a:spcPts val="0"/>
              </a:spcBef>
              <a:buNone/>
            </a:pPr>
            <a:endParaRPr lang="en-GB" sz="2200" b="1" i="1" noProof="0" dirty="0" smtClean="0">
              <a:solidFill>
                <a:srgbClr val="0070C0"/>
              </a:solidFill>
              <a:latin typeface="+mj-lt"/>
            </a:endParaRPr>
          </a:p>
          <a:p>
            <a:pPr marL="0" indent="0" algn="ctr">
              <a:buNone/>
            </a:pPr>
            <a:endParaRPr lang="en-GB" sz="2200" b="1" noProof="0" dirty="0" smtClean="0">
              <a:solidFill>
                <a:srgbClr val="0070C0"/>
              </a:solidFill>
              <a:latin typeface="+mj-lt"/>
            </a:endParaRPr>
          </a:p>
          <a:p>
            <a:pPr marL="0" indent="0" algn="ctr">
              <a:buNone/>
            </a:pPr>
            <a:endParaRPr lang="en-GB" sz="2200" b="1" noProof="0" dirty="0" smtClean="0">
              <a:solidFill>
                <a:srgbClr val="0070C0"/>
              </a:solidFill>
              <a:latin typeface="+mj-lt"/>
            </a:endParaRPr>
          </a:p>
          <a:p>
            <a:pPr algn="ctr"/>
            <a:endParaRPr lang="en-GB" noProof="0" dirty="0"/>
          </a:p>
        </p:txBody>
      </p:sp>
      <p:pic>
        <p:nvPicPr>
          <p:cNvPr id="6" name="Immagine 5"/>
          <p:cNvPicPr>
            <a:picLocks noChangeAspect="1"/>
          </p:cNvPicPr>
          <p:nvPr/>
        </p:nvPicPr>
        <p:blipFill>
          <a:blip r:embed="rId2"/>
          <a:stretch>
            <a:fillRect/>
          </a:stretch>
        </p:blipFill>
        <p:spPr>
          <a:xfrm>
            <a:off x="7214585" y="934659"/>
            <a:ext cx="1929415" cy="1440160"/>
          </a:xfrm>
          <a:prstGeom prst="rect">
            <a:avLst/>
          </a:prstGeom>
        </p:spPr>
      </p:pic>
      <p:pic>
        <p:nvPicPr>
          <p:cNvPr id="8" name="Immagine 7"/>
          <p:cNvPicPr>
            <a:picLocks noChangeAspect="1"/>
          </p:cNvPicPr>
          <p:nvPr/>
        </p:nvPicPr>
        <p:blipFill rotWithShape="1">
          <a:blip r:embed="rId3" cstate="hqprint">
            <a:extLst>
              <a:ext uri="{28A0092B-C50C-407E-A947-70E740481C1C}">
                <a14:useLocalDpi xmlns:a14="http://schemas.microsoft.com/office/drawing/2010/main"/>
              </a:ext>
            </a:extLst>
          </a:blip>
          <a:srcRect l="14143" r="24029"/>
          <a:stretch/>
        </p:blipFill>
        <p:spPr>
          <a:xfrm>
            <a:off x="107504" y="3361732"/>
            <a:ext cx="2203455" cy="2672916"/>
          </a:xfrm>
          <a:prstGeom prst="rect">
            <a:avLst/>
          </a:prstGeom>
          <a:ln>
            <a:solidFill>
              <a:schemeClr val="tx1">
                <a:lumMod val="50000"/>
                <a:lumOff val="50000"/>
              </a:schemeClr>
            </a:solidFill>
          </a:ln>
        </p:spPr>
      </p:pic>
      <p:pic>
        <p:nvPicPr>
          <p:cNvPr id="3" name="Immagin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4975" y="3720876"/>
            <a:ext cx="3099841" cy="2324880"/>
          </a:xfrm>
          <a:prstGeom prst="rect">
            <a:avLst/>
          </a:prstGeom>
        </p:spPr>
      </p:pic>
      <p:pic>
        <p:nvPicPr>
          <p:cNvPr id="9" name="Immagin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73509" y="3491827"/>
            <a:ext cx="3362987" cy="2522240"/>
          </a:xfrm>
          <a:prstGeom prst="rect">
            <a:avLst/>
          </a:prstGeom>
        </p:spPr>
      </p:pic>
    </p:spTree>
    <p:extLst>
      <p:ext uri="{BB962C8B-B14F-4D97-AF65-F5344CB8AC3E}">
        <p14:creationId xmlns:p14="http://schemas.microsoft.com/office/powerpoint/2010/main" val="2764401779"/>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US" sz="3600" b="1" dirty="0" err="1">
                <a:solidFill>
                  <a:srgbClr val="6671B2"/>
                </a:solidFill>
                <a:latin typeface="Calibri" pitchFamily="34" charset="0"/>
                <a:ea typeface="+mn-ea"/>
                <a:cs typeface="+mn-cs"/>
              </a:rPr>
              <a:t>Saproxylic</a:t>
            </a:r>
            <a:r>
              <a:rPr lang="en-US" sz="3600" b="1" dirty="0">
                <a:solidFill>
                  <a:srgbClr val="6671B2"/>
                </a:solidFill>
                <a:latin typeface="Calibri" pitchFamily="34" charset="0"/>
                <a:ea typeface="+mn-ea"/>
                <a:cs typeface="+mn-cs"/>
              </a:rPr>
              <a:t> species</a:t>
            </a:r>
            <a:endParaRPr lang="it-IT" sz="3600" b="1" dirty="0">
              <a:solidFill>
                <a:srgbClr val="6671B2"/>
              </a:solidFill>
              <a:latin typeface="Calibri" pitchFamily="34" charset="0"/>
              <a:ea typeface="+mn-ea"/>
              <a:cs typeface="+mn-cs"/>
            </a:endParaRPr>
          </a:p>
        </p:txBody>
      </p:sp>
      <p:sp>
        <p:nvSpPr>
          <p:cNvPr id="3" name="Segnaposto contenuto 2"/>
          <p:cNvSpPr>
            <a:spLocks noGrp="1"/>
          </p:cNvSpPr>
          <p:nvPr>
            <p:ph idx="1"/>
          </p:nvPr>
        </p:nvSpPr>
        <p:spPr/>
        <p:txBody>
          <a:bodyPr/>
          <a:lstStyle/>
          <a:p>
            <a:pPr marL="0" indent="0">
              <a:buNone/>
            </a:pPr>
            <a:r>
              <a:rPr lang="en-US" b="1" dirty="0">
                <a:solidFill>
                  <a:srgbClr val="632523"/>
                </a:solidFill>
              </a:rPr>
              <a:t>	 *</a:t>
            </a:r>
            <a:r>
              <a:rPr lang="it-IT" b="1" i="1" dirty="0">
                <a:solidFill>
                  <a:srgbClr val="9B512A"/>
                </a:solidFill>
              </a:rPr>
              <a:t> </a:t>
            </a:r>
            <a:r>
              <a:rPr lang="it-IT" b="1" i="1" dirty="0" err="1">
                <a:solidFill>
                  <a:srgbClr val="9B512A"/>
                </a:solidFill>
              </a:rPr>
              <a:t>Osmoderma</a:t>
            </a:r>
            <a:r>
              <a:rPr lang="it-IT" b="1" i="1" dirty="0">
                <a:solidFill>
                  <a:srgbClr val="9B512A"/>
                </a:solidFill>
              </a:rPr>
              <a:t> </a:t>
            </a:r>
            <a:r>
              <a:rPr lang="it-IT" b="1" i="1" dirty="0" smtClean="0">
                <a:solidFill>
                  <a:srgbClr val="9B512A"/>
                </a:solidFill>
              </a:rPr>
              <a:t>eremita</a:t>
            </a:r>
          </a:p>
          <a:p>
            <a:pPr marL="0" indent="0">
              <a:buNone/>
            </a:pPr>
            <a:endParaRPr lang="it-IT" i="1" dirty="0">
              <a:solidFill>
                <a:srgbClr val="EEC216"/>
              </a:solidFill>
            </a:endParaRPr>
          </a:p>
          <a:p>
            <a:pPr marL="457200" lvl="1" indent="0">
              <a:buNone/>
            </a:pPr>
            <a:r>
              <a:rPr lang="it-IT" i="1" dirty="0" smtClean="0">
                <a:solidFill>
                  <a:srgbClr val="53A044"/>
                </a:solidFill>
              </a:rPr>
              <a:t>       </a:t>
            </a:r>
            <a:r>
              <a:rPr lang="en-US" sz="3200" b="1" dirty="0">
                <a:solidFill>
                  <a:srgbClr val="6671B2"/>
                </a:solidFill>
              </a:rPr>
              <a:t>*</a:t>
            </a:r>
            <a:r>
              <a:rPr lang="it-IT" sz="2800" i="1" dirty="0">
                <a:solidFill>
                  <a:srgbClr val="6671B2"/>
                </a:solidFill>
              </a:rPr>
              <a:t> </a:t>
            </a:r>
            <a:r>
              <a:rPr lang="it-IT" sz="3200" b="1" i="1" dirty="0">
                <a:solidFill>
                  <a:srgbClr val="6671B2"/>
                </a:solidFill>
              </a:rPr>
              <a:t>Rosalia </a:t>
            </a:r>
            <a:r>
              <a:rPr lang="it-IT" sz="3200" b="1" i="1" dirty="0" smtClean="0">
                <a:solidFill>
                  <a:srgbClr val="6671B2"/>
                </a:solidFill>
              </a:rPr>
              <a:t>alpina</a:t>
            </a:r>
            <a:endParaRPr lang="it-IT" sz="3200" b="1" i="1" dirty="0"/>
          </a:p>
        </p:txBody>
      </p:sp>
      <p:pic>
        <p:nvPicPr>
          <p:cNvPr id="5" name="Immagine 5"/>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732240" y="1844824"/>
            <a:ext cx="895813" cy="806972"/>
          </a:xfrm>
          <a:prstGeom prst="rect">
            <a:avLst/>
          </a:prstGeom>
          <a:noFill/>
          <a:ln w="9525">
            <a:noFill/>
            <a:miter lim="800000"/>
            <a:headEnd/>
            <a:tailEnd/>
          </a:ln>
        </p:spPr>
      </p:pic>
      <p:pic>
        <p:nvPicPr>
          <p:cNvPr id="6" name="Immagine 6"/>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732240" y="3573016"/>
            <a:ext cx="945270" cy="836796"/>
          </a:xfrm>
          <a:prstGeom prst="rect">
            <a:avLst/>
          </a:prstGeom>
          <a:noFill/>
          <a:ln w="9525">
            <a:noFill/>
            <a:miter lim="800000"/>
            <a:headEnd/>
            <a:tailEnd/>
          </a:ln>
        </p:spPr>
      </p:pic>
    </p:spTree>
    <p:extLst>
      <p:ext uri="{BB962C8B-B14F-4D97-AF65-F5344CB8AC3E}">
        <p14:creationId xmlns:p14="http://schemas.microsoft.com/office/powerpoint/2010/main" val="3547155931"/>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73701" y="210147"/>
            <a:ext cx="1369708" cy="409192"/>
          </a:xfrm>
          <a:prstGeom prst="rect">
            <a:avLst/>
          </a:prstGeom>
        </p:spPr>
      </p:pic>
      <p:sp>
        <p:nvSpPr>
          <p:cNvPr id="10" name="Rettangolo 9"/>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
        <p:nvSpPr>
          <p:cNvPr id="11" name="Titolo 1">
            <a:extLst>
              <a:ext uri="{FF2B5EF4-FFF2-40B4-BE49-F238E27FC236}">
                <a16:creationId xmlns="" xmlns:a16="http://schemas.microsoft.com/office/drawing/2014/main" id="{0478F835-9608-41BD-A5FA-609E2B94E4CA}"/>
              </a:ext>
            </a:extLst>
          </p:cNvPr>
          <p:cNvSpPr>
            <a:spLocks/>
          </p:cNvSpPr>
          <p:nvPr/>
        </p:nvSpPr>
        <p:spPr bwMode="auto">
          <a:xfrm>
            <a:off x="920" y="128154"/>
            <a:ext cx="7672781" cy="844199"/>
          </a:xfrm>
          <a:prstGeom prst="rect">
            <a:avLst/>
          </a:prstGeom>
          <a:noFill/>
          <a:ln w="9525">
            <a:noFill/>
            <a:miter lim="800000"/>
            <a:headEnd/>
            <a:tailEnd/>
          </a:ln>
        </p:spPr>
        <p:txBody>
          <a:bodyPr anchor="ctr"/>
          <a:lstStyle/>
          <a:p>
            <a:pPr>
              <a:lnSpc>
                <a:spcPct val="90000"/>
              </a:lnSpc>
            </a:pPr>
            <a:r>
              <a:rPr lang="it-IT" sz="2400" b="1" dirty="0" err="1" smtClean="0">
                <a:solidFill>
                  <a:srgbClr val="6671B2"/>
                </a:solidFill>
                <a:latin typeface="Calibri" pitchFamily="34" charset="0"/>
              </a:rPr>
              <a:t>Results</a:t>
            </a:r>
            <a:endParaRPr lang="it-IT" sz="2400" b="1" dirty="0">
              <a:solidFill>
                <a:srgbClr val="6671B2"/>
              </a:solidFill>
              <a:latin typeface="Calibri" pitchFamily="34" charset="0"/>
            </a:endParaRPr>
          </a:p>
          <a:p>
            <a:pPr>
              <a:lnSpc>
                <a:spcPct val="90000"/>
              </a:lnSpc>
            </a:pPr>
            <a:r>
              <a:rPr lang="it-IT" sz="2000" i="1" dirty="0" err="1">
                <a:solidFill>
                  <a:schemeClr val="accent1">
                    <a:lumMod val="75000"/>
                  </a:schemeClr>
                </a:solidFill>
              </a:rPr>
              <a:t>Osmoderma</a:t>
            </a:r>
            <a:r>
              <a:rPr lang="it-IT" sz="2000" i="1" dirty="0">
                <a:solidFill>
                  <a:schemeClr val="accent1">
                    <a:lumMod val="75000"/>
                  </a:schemeClr>
                </a:solidFill>
              </a:rPr>
              <a:t> eremita - monitoring station</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761" y="1188383"/>
            <a:ext cx="7258413" cy="5136284"/>
          </a:xfrm>
          <a:prstGeom prst="rect">
            <a:avLst/>
          </a:prstGeom>
        </p:spPr>
      </p:pic>
    </p:spTree>
    <p:extLst>
      <p:ext uri="{BB962C8B-B14F-4D97-AF65-F5344CB8AC3E}">
        <p14:creationId xmlns:p14="http://schemas.microsoft.com/office/powerpoint/2010/main" val="4114437793"/>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73701" y="210147"/>
            <a:ext cx="1369708" cy="409192"/>
          </a:xfrm>
          <a:prstGeom prst="rect">
            <a:avLst/>
          </a:prstGeom>
        </p:spPr>
      </p:pic>
      <p:sp>
        <p:nvSpPr>
          <p:cNvPr id="11" name="Titolo 1">
            <a:extLst>
              <a:ext uri="{FF2B5EF4-FFF2-40B4-BE49-F238E27FC236}">
                <a16:creationId xmlns="" xmlns:a16="http://schemas.microsoft.com/office/drawing/2014/main" id="{0478F835-9608-41BD-A5FA-609E2B94E4CA}"/>
              </a:ext>
            </a:extLst>
          </p:cNvPr>
          <p:cNvSpPr>
            <a:spLocks/>
          </p:cNvSpPr>
          <p:nvPr/>
        </p:nvSpPr>
        <p:spPr bwMode="auto">
          <a:xfrm>
            <a:off x="920" y="128154"/>
            <a:ext cx="7672781" cy="844199"/>
          </a:xfrm>
          <a:prstGeom prst="rect">
            <a:avLst/>
          </a:prstGeom>
          <a:noFill/>
          <a:ln w="9525">
            <a:noFill/>
            <a:miter lim="800000"/>
            <a:headEnd/>
            <a:tailEnd/>
          </a:ln>
        </p:spPr>
        <p:txBody>
          <a:bodyPr anchor="ctr"/>
          <a:lstStyle/>
          <a:p>
            <a:pPr>
              <a:lnSpc>
                <a:spcPct val="90000"/>
              </a:lnSpc>
            </a:pPr>
            <a:r>
              <a:rPr lang="it-IT" sz="2400" b="1" dirty="0" err="1" smtClean="0">
                <a:solidFill>
                  <a:srgbClr val="6671B2"/>
                </a:solidFill>
                <a:latin typeface="Calibri" pitchFamily="34" charset="0"/>
              </a:rPr>
              <a:t>Results</a:t>
            </a:r>
            <a:endParaRPr lang="it-IT" sz="2400" b="1" dirty="0">
              <a:solidFill>
                <a:srgbClr val="6671B2"/>
              </a:solidFill>
              <a:latin typeface="Calibri" pitchFamily="34" charset="0"/>
            </a:endParaRPr>
          </a:p>
          <a:p>
            <a:pPr>
              <a:lnSpc>
                <a:spcPct val="90000"/>
              </a:lnSpc>
            </a:pPr>
            <a:r>
              <a:rPr lang="it-IT" sz="2000" i="1" dirty="0" err="1">
                <a:solidFill>
                  <a:schemeClr val="accent1">
                    <a:lumMod val="75000"/>
                  </a:schemeClr>
                </a:solidFill>
              </a:rPr>
              <a:t>Osmoderma</a:t>
            </a:r>
            <a:r>
              <a:rPr lang="it-IT" sz="2000" i="1" dirty="0">
                <a:solidFill>
                  <a:schemeClr val="accent1">
                    <a:lumMod val="75000"/>
                  </a:schemeClr>
                </a:solidFill>
              </a:rPr>
              <a:t> eremita – </a:t>
            </a:r>
            <a:r>
              <a:rPr lang="it-IT" sz="2000" i="1" dirty="0" err="1">
                <a:solidFill>
                  <a:schemeClr val="accent1">
                    <a:lumMod val="75000"/>
                  </a:schemeClr>
                </a:solidFill>
              </a:rPr>
              <a:t>verified</a:t>
            </a:r>
            <a:r>
              <a:rPr lang="it-IT" sz="2000" i="1" dirty="0">
                <a:solidFill>
                  <a:schemeClr val="accent1">
                    <a:lumMod val="75000"/>
                  </a:schemeClr>
                </a:solidFill>
              </a:rPr>
              <a:t> </a:t>
            </a:r>
            <a:r>
              <a:rPr lang="it-IT" sz="2000" i="1" dirty="0" err="1">
                <a:solidFill>
                  <a:schemeClr val="accent1">
                    <a:lumMod val="75000"/>
                  </a:schemeClr>
                </a:solidFill>
              </a:rPr>
              <a:t>presence</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761" y="1188383"/>
            <a:ext cx="7258413" cy="5136283"/>
          </a:xfrm>
          <a:prstGeom prst="rect">
            <a:avLst/>
          </a:prstGeom>
        </p:spPr>
      </p:pic>
    </p:spTree>
    <p:extLst>
      <p:ext uri="{BB962C8B-B14F-4D97-AF65-F5344CB8AC3E}">
        <p14:creationId xmlns:p14="http://schemas.microsoft.com/office/powerpoint/2010/main" val="98945434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73701" y="210147"/>
            <a:ext cx="1369708" cy="409192"/>
          </a:xfrm>
          <a:prstGeom prst="rect">
            <a:avLst/>
          </a:prstGeom>
        </p:spPr>
      </p:pic>
      <p:sp>
        <p:nvSpPr>
          <p:cNvPr id="11" name="Titolo 1">
            <a:extLst>
              <a:ext uri="{FF2B5EF4-FFF2-40B4-BE49-F238E27FC236}">
                <a16:creationId xmlns="" xmlns:a16="http://schemas.microsoft.com/office/drawing/2014/main" id="{0478F835-9608-41BD-A5FA-609E2B94E4CA}"/>
              </a:ext>
            </a:extLst>
          </p:cNvPr>
          <p:cNvSpPr>
            <a:spLocks/>
          </p:cNvSpPr>
          <p:nvPr/>
        </p:nvSpPr>
        <p:spPr bwMode="auto">
          <a:xfrm>
            <a:off x="920" y="128154"/>
            <a:ext cx="7672781" cy="844199"/>
          </a:xfrm>
          <a:prstGeom prst="rect">
            <a:avLst/>
          </a:prstGeom>
          <a:noFill/>
          <a:ln w="9525">
            <a:noFill/>
            <a:miter lim="800000"/>
            <a:headEnd/>
            <a:tailEnd/>
          </a:ln>
        </p:spPr>
        <p:txBody>
          <a:bodyPr anchor="ctr"/>
          <a:lstStyle/>
          <a:p>
            <a:pPr>
              <a:lnSpc>
                <a:spcPct val="90000"/>
              </a:lnSpc>
            </a:pPr>
            <a:r>
              <a:rPr lang="it-IT" sz="2400" b="1" dirty="0" err="1" smtClean="0">
                <a:solidFill>
                  <a:srgbClr val="6671B2"/>
                </a:solidFill>
                <a:latin typeface="Calibri" pitchFamily="34" charset="0"/>
              </a:rPr>
              <a:t>Results</a:t>
            </a:r>
            <a:endParaRPr lang="it-IT" sz="2400" b="1" dirty="0">
              <a:solidFill>
                <a:srgbClr val="6671B2"/>
              </a:solidFill>
              <a:latin typeface="Calibri" pitchFamily="34" charset="0"/>
            </a:endParaRPr>
          </a:p>
          <a:p>
            <a:pPr>
              <a:lnSpc>
                <a:spcPct val="90000"/>
              </a:lnSpc>
            </a:pPr>
            <a:r>
              <a:rPr lang="it-IT" sz="2000" i="1" dirty="0" err="1">
                <a:solidFill>
                  <a:schemeClr val="accent1">
                    <a:lumMod val="75000"/>
                  </a:schemeClr>
                </a:solidFill>
              </a:rPr>
              <a:t>Osmoderma</a:t>
            </a:r>
            <a:r>
              <a:rPr lang="it-IT" sz="2000" i="1" dirty="0">
                <a:solidFill>
                  <a:schemeClr val="accent1">
                    <a:lumMod val="75000"/>
                  </a:schemeClr>
                </a:solidFill>
              </a:rPr>
              <a:t> eremita – </a:t>
            </a:r>
            <a:r>
              <a:rPr lang="it-IT" sz="2000" i="1" dirty="0" err="1">
                <a:solidFill>
                  <a:schemeClr val="accent1">
                    <a:lumMod val="75000"/>
                  </a:schemeClr>
                </a:solidFill>
              </a:rPr>
              <a:t>Individuation</a:t>
            </a:r>
            <a:r>
              <a:rPr lang="it-IT" sz="2000" i="1" dirty="0">
                <a:solidFill>
                  <a:schemeClr val="accent1">
                    <a:lumMod val="75000"/>
                  </a:schemeClr>
                </a:solidFill>
              </a:rPr>
              <a:t> / </a:t>
            </a:r>
            <a:r>
              <a:rPr lang="it-IT" sz="2000" i="1" dirty="0" err="1">
                <a:solidFill>
                  <a:schemeClr val="accent1">
                    <a:lumMod val="75000"/>
                  </a:schemeClr>
                </a:solidFill>
              </a:rPr>
              <a:t>inventory</a:t>
            </a:r>
            <a:r>
              <a:rPr lang="it-IT" sz="2000" i="1" dirty="0">
                <a:solidFill>
                  <a:schemeClr val="accent1">
                    <a:lumMod val="75000"/>
                  </a:schemeClr>
                </a:solidFill>
              </a:rPr>
              <a:t> habitat </a:t>
            </a:r>
            <a:r>
              <a:rPr lang="it-IT" sz="2000" i="1" dirty="0" err="1">
                <a:solidFill>
                  <a:schemeClr val="accent1">
                    <a:lumMod val="75000"/>
                  </a:schemeClr>
                </a:solidFill>
              </a:rPr>
              <a:t>trees</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761" y="1188489"/>
            <a:ext cx="7258413" cy="5136070"/>
          </a:xfrm>
          <a:prstGeom prst="rect">
            <a:avLst/>
          </a:prstGeom>
        </p:spPr>
      </p:pic>
    </p:spTree>
    <p:extLst>
      <p:ext uri="{BB962C8B-B14F-4D97-AF65-F5344CB8AC3E}">
        <p14:creationId xmlns:p14="http://schemas.microsoft.com/office/powerpoint/2010/main" val="1038507515"/>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73701" y="210147"/>
            <a:ext cx="1369708" cy="409192"/>
          </a:xfrm>
          <a:prstGeom prst="rect">
            <a:avLst/>
          </a:prstGeom>
        </p:spPr>
      </p:pic>
      <p:sp>
        <p:nvSpPr>
          <p:cNvPr id="10" name="Rettangolo 9"/>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
        <p:nvSpPr>
          <p:cNvPr id="11" name="Titolo 1">
            <a:extLst>
              <a:ext uri="{FF2B5EF4-FFF2-40B4-BE49-F238E27FC236}">
                <a16:creationId xmlns="" xmlns:a16="http://schemas.microsoft.com/office/drawing/2014/main" id="{0478F835-9608-41BD-A5FA-609E2B94E4CA}"/>
              </a:ext>
            </a:extLst>
          </p:cNvPr>
          <p:cNvSpPr>
            <a:spLocks/>
          </p:cNvSpPr>
          <p:nvPr/>
        </p:nvSpPr>
        <p:spPr bwMode="auto">
          <a:xfrm>
            <a:off x="920" y="128154"/>
            <a:ext cx="7672781" cy="844199"/>
          </a:xfrm>
          <a:prstGeom prst="rect">
            <a:avLst/>
          </a:prstGeom>
          <a:noFill/>
          <a:ln w="9525">
            <a:noFill/>
            <a:miter lim="800000"/>
            <a:headEnd/>
            <a:tailEnd/>
          </a:ln>
        </p:spPr>
        <p:txBody>
          <a:bodyPr anchor="ctr"/>
          <a:lstStyle/>
          <a:p>
            <a:pPr>
              <a:lnSpc>
                <a:spcPct val="90000"/>
              </a:lnSpc>
            </a:pPr>
            <a:r>
              <a:rPr lang="it-IT" sz="2400" b="1" dirty="0" err="1" smtClean="0">
                <a:solidFill>
                  <a:srgbClr val="6671B2"/>
                </a:solidFill>
                <a:latin typeface="Calibri" pitchFamily="34" charset="0"/>
              </a:rPr>
              <a:t>Results</a:t>
            </a:r>
            <a:endParaRPr lang="it-IT" sz="2400" b="1" dirty="0">
              <a:solidFill>
                <a:srgbClr val="6671B2"/>
              </a:solidFill>
              <a:latin typeface="Calibri" pitchFamily="34" charset="0"/>
            </a:endParaRPr>
          </a:p>
          <a:p>
            <a:pPr>
              <a:lnSpc>
                <a:spcPct val="90000"/>
              </a:lnSpc>
            </a:pPr>
            <a:r>
              <a:rPr lang="it-IT" sz="2000" i="1" dirty="0">
                <a:solidFill>
                  <a:schemeClr val="accent1">
                    <a:lumMod val="75000"/>
                  </a:schemeClr>
                </a:solidFill>
              </a:rPr>
              <a:t>Rosalia alpina - monitoring station</a:t>
            </a:r>
            <a:endParaRPr lang="it-IT" sz="2400" i="1" dirty="0">
              <a:solidFill>
                <a:schemeClr val="accent1">
                  <a:lumMod val="75000"/>
                </a:schemeClr>
              </a:solidFill>
            </a:endParaRPr>
          </a:p>
          <a:p>
            <a:pPr>
              <a:lnSpc>
                <a:spcPct val="90000"/>
              </a:lnSpc>
            </a:pPr>
            <a:r>
              <a:rPr lang="it-IT" sz="2400" b="1" dirty="0">
                <a:solidFill>
                  <a:srgbClr val="6671B2"/>
                </a:solidFill>
                <a:latin typeface="Calibri" pitchFamily="34" charset="0"/>
              </a:rPr>
              <a:t> </a:t>
            </a:r>
          </a:p>
        </p:txBody>
      </p:sp>
      <p:pic>
        <p:nvPicPr>
          <p:cNvPr id="15" name="Immagine 14">
            <a:extLst>
              <a:ext uri="{FF2B5EF4-FFF2-40B4-BE49-F238E27FC236}">
                <a16:creationId xmlns="" xmlns:a16="http://schemas.microsoft.com/office/drawing/2014/main" id="{AE01CC23-9FFD-4212-B52A-81B5C6ACE9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5762" y="1188383"/>
            <a:ext cx="7258411" cy="5136283"/>
          </a:xfrm>
          <a:prstGeom prst="rect">
            <a:avLst/>
          </a:prstGeom>
        </p:spPr>
      </p:pic>
    </p:spTree>
    <p:extLst>
      <p:ext uri="{BB962C8B-B14F-4D97-AF65-F5344CB8AC3E}">
        <p14:creationId xmlns:p14="http://schemas.microsoft.com/office/powerpoint/2010/main" val="180360157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73701" y="210147"/>
            <a:ext cx="1369708" cy="409192"/>
          </a:xfrm>
          <a:prstGeom prst="rect">
            <a:avLst/>
          </a:prstGeom>
        </p:spPr>
      </p:pic>
      <p:sp>
        <p:nvSpPr>
          <p:cNvPr id="11" name="Titolo 1">
            <a:extLst>
              <a:ext uri="{FF2B5EF4-FFF2-40B4-BE49-F238E27FC236}">
                <a16:creationId xmlns="" xmlns:a16="http://schemas.microsoft.com/office/drawing/2014/main" id="{0478F835-9608-41BD-A5FA-609E2B94E4CA}"/>
              </a:ext>
            </a:extLst>
          </p:cNvPr>
          <p:cNvSpPr>
            <a:spLocks/>
          </p:cNvSpPr>
          <p:nvPr/>
        </p:nvSpPr>
        <p:spPr bwMode="auto">
          <a:xfrm>
            <a:off x="920" y="128154"/>
            <a:ext cx="7672781" cy="844199"/>
          </a:xfrm>
          <a:prstGeom prst="rect">
            <a:avLst/>
          </a:prstGeom>
          <a:noFill/>
          <a:ln w="9525">
            <a:noFill/>
            <a:miter lim="800000"/>
            <a:headEnd/>
            <a:tailEnd/>
          </a:ln>
        </p:spPr>
        <p:txBody>
          <a:bodyPr anchor="ctr"/>
          <a:lstStyle/>
          <a:p>
            <a:pPr>
              <a:lnSpc>
                <a:spcPct val="90000"/>
              </a:lnSpc>
            </a:pPr>
            <a:r>
              <a:rPr lang="it-IT" sz="2400" b="1" dirty="0" err="1" smtClean="0">
                <a:solidFill>
                  <a:srgbClr val="6671B2"/>
                </a:solidFill>
                <a:latin typeface="Calibri" pitchFamily="34" charset="0"/>
              </a:rPr>
              <a:t>Results</a:t>
            </a:r>
            <a:endParaRPr lang="it-IT" sz="2400" b="1" dirty="0">
              <a:solidFill>
                <a:srgbClr val="6671B2"/>
              </a:solidFill>
              <a:latin typeface="Calibri" pitchFamily="34" charset="0"/>
            </a:endParaRPr>
          </a:p>
          <a:p>
            <a:pPr>
              <a:lnSpc>
                <a:spcPct val="90000"/>
              </a:lnSpc>
            </a:pPr>
            <a:r>
              <a:rPr lang="it-IT" sz="2000" i="1" dirty="0">
                <a:solidFill>
                  <a:schemeClr val="accent1">
                    <a:lumMod val="75000"/>
                  </a:schemeClr>
                </a:solidFill>
              </a:rPr>
              <a:t>Rosalia alpina – </a:t>
            </a:r>
            <a:r>
              <a:rPr lang="it-IT" sz="2000" i="1" dirty="0" err="1">
                <a:solidFill>
                  <a:schemeClr val="accent1">
                    <a:lumMod val="75000"/>
                  </a:schemeClr>
                </a:solidFill>
              </a:rPr>
              <a:t>Individuation</a:t>
            </a:r>
            <a:r>
              <a:rPr lang="it-IT" sz="2000" i="1" dirty="0">
                <a:solidFill>
                  <a:schemeClr val="accent1">
                    <a:lumMod val="75000"/>
                  </a:schemeClr>
                </a:solidFill>
              </a:rPr>
              <a:t> / </a:t>
            </a:r>
            <a:r>
              <a:rPr lang="it-IT" sz="2000" i="1" dirty="0" err="1">
                <a:solidFill>
                  <a:schemeClr val="accent1">
                    <a:lumMod val="75000"/>
                  </a:schemeClr>
                </a:solidFill>
              </a:rPr>
              <a:t>inventory</a:t>
            </a:r>
            <a:r>
              <a:rPr lang="it-IT" sz="2000" i="1" dirty="0">
                <a:solidFill>
                  <a:schemeClr val="accent1">
                    <a:lumMod val="75000"/>
                  </a:schemeClr>
                </a:solidFill>
              </a:rPr>
              <a:t> habitat </a:t>
            </a:r>
            <a:r>
              <a:rPr lang="it-IT" sz="2000" i="1" dirty="0" err="1">
                <a:solidFill>
                  <a:schemeClr val="accent1">
                    <a:lumMod val="75000"/>
                  </a:schemeClr>
                </a:solidFill>
              </a:rPr>
              <a:t>trees</a:t>
            </a:r>
            <a:r>
              <a:rPr lang="it-IT" sz="2400" b="1" dirty="0" smtClean="0">
                <a:solidFill>
                  <a:srgbClr val="6671B2"/>
                </a:solidFill>
                <a:latin typeface="Calibri" pitchFamily="34" charset="0"/>
              </a:rPr>
              <a:t> </a:t>
            </a:r>
            <a:endParaRPr lang="it-IT" sz="2400" b="1" dirty="0">
              <a:solidFill>
                <a:srgbClr val="6671B2"/>
              </a:solidFill>
              <a:latin typeface="Calibri" pitchFamily="34" charset="0"/>
            </a:endParaRPr>
          </a:p>
        </p:txBody>
      </p:sp>
    </p:spTree>
    <p:extLst>
      <p:ext uri="{BB962C8B-B14F-4D97-AF65-F5344CB8AC3E}">
        <p14:creationId xmlns:p14="http://schemas.microsoft.com/office/powerpoint/2010/main" val="243921507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dirty="0"/>
          </a:p>
        </p:txBody>
      </p:sp>
    </p:spTree>
    <p:extLst>
      <p:ext uri="{BB962C8B-B14F-4D97-AF65-F5344CB8AC3E}">
        <p14:creationId xmlns:p14="http://schemas.microsoft.com/office/powerpoint/2010/main" val="708585433"/>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94320" y="1196752"/>
            <a:ext cx="8949680" cy="1143000"/>
          </a:xfrm>
        </p:spPr>
        <p:txBody>
          <a:bodyPr/>
          <a:lstStyle/>
          <a:p>
            <a:r>
              <a:rPr lang="en-GB" sz="3600" b="1" noProof="0" dirty="0" smtClean="0">
                <a:solidFill>
                  <a:srgbClr val="6671B2"/>
                </a:solidFill>
                <a:latin typeface="+mn-lt"/>
              </a:rPr>
              <a:t>ACTIONS FOR THE VOLUNTEERS</a:t>
            </a:r>
            <a:endParaRPr lang="en-GB" sz="3600" b="1" noProof="0" dirty="0">
              <a:solidFill>
                <a:srgbClr val="6671B2"/>
              </a:solidFill>
              <a:latin typeface="+mn-lt"/>
            </a:endParaRPr>
          </a:p>
        </p:txBody>
      </p:sp>
      <p:sp>
        <p:nvSpPr>
          <p:cNvPr id="3" name="Segnaposto contenuto 2"/>
          <p:cNvSpPr>
            <a:spLocks noGrp="1"/>
          </p:cNvSpPr>
          <p:nvPr>
            <p:ph idx="1"/>
          </p:nvPr>
        </p:nvSpPr>
        <p:spPr>
          <a:xfrm>
            <a:off x="323528" y="1988840"/>
            <a:ext cx="8712968" cy="4525963"/>
          </a:xfrm>
        </p:spPr>
        <p:txBody>
          <a:bodyPr/>
          <a:lstStyle/>
          <a:p>
            <a:pPr marL="0" indent="0" algn="ctr" eaLnBrk="1" fontAlgn="auto" hangingPunct="1">
              <a:spcAft>
                <a:spcPts val="0"/>
              </a:spcAft>
              <a:buClr>
                <a:schemeClr val="accent3"/>
              </a:buClr>
              <a:buNone/>
              <a:defRPr/>
            </a:pPr>
            <a:r>
              <a:rPr lang="en-GB" sz="2000" b="1" noProof="0" dirty="0" smtClean="0">
                <a:solidFill>
                  <a:srgbClr val="53A044"/>
                </a:solidFill>
              </a:rPr>
              <a:t>IMPLEMENTATION OF THE ACTION A,5 FOR TRAINGING OF VOLUNTEERS AND COLLABORATORS</a:t>
            </a:r>
          </a:p>
          <a:p>
            <a:pPr marL="0" indent="0" algn="ctr" eaLnBrk="1" fontAlgn="auto" hangingPunct="1">
              <a:spcAft>
                <a:spcPts val="0"/>
              </a:spcAft>
              <a:buClr>
                <a:schemeClr val="accent3"/>
              </a:buClr>
              <a:buNone/>
              <a:defRPr/>
            </a:pPr>
            <a:endParaRPr lang="en-GB" sz="2000" b="1" noProof="0" dirty="0" smtClean="0"/>
          </a:p>
          <a:p>
            <a:pPr marL="0" indent="0" algn="ctr" eaLnBrk="1" fontAlgn="auto" hangingPunct="1">
              <a:spcAft>
                <a:spcPts val="0"/>
              </a:spcAft>
              <a:buClr>
                <a:schemeClr val="accent3"/>
              </a:buClr>
              <a:buNone/>
              <a:defRPr/>
            </a:pPr>
            <a:r>
              <a:rPr lang="en-GB" sz="2000" b="1" noProof="0" dirty="0" smtClean="0"/>
              <a:t>The volunteers can, </a:t>
            </a:r>
            <a:r>
              <a:rPr lang="en-GB" sz="2000" b="1" noProof="0" dirty="0" smtClean="0">
                <a:solidFill>
                  <a:srgbClr val="6671B2"/>
                </a:solidFill>
              </a:rPr>
              <a:t>with the staff project</a:t>
            </a:r>
            <a:r>
              <a:rPr lang="en-GB" sz="2000" b="1" noProof="0" dirty="0" smtClean="0"/>
              <a:t>, help to support:</a:t>
            </a:r>
          </a:p>
          <a:p>
            <a:pPr marL="0" indent="0" algn="ctr" eaLnBrk="1" fontAlgn="auto" hangingPunct="1">
              <a:spcAft>
                <a:spcPts val="0"/>
              </a:spcAft>
              <a:buClr>
                <a:schemeClr val="accent3"/>
              </a:buClr>
              <a:buNone/>
              <a:defRPr/>
            </a:pPr>
            <a:endParaRPr lang="en-GB" sz="2000" b="1" noProof="0" dirty="0" smtClean="0"/>
          </a:p>
          <a:p>
            <a:pPr eaLnBrk="1" fontAlgn="auto" hangingPunct="1">
              <a:spcAft>
                <a:spcPts val="0"/>
              </a:spcAft>
              <a:buClr>
                <a:schemeClr val="accent3"/>
              </a:buClr>
              <a:buFontTx/>
              <a:buChar char="-"/>
              <a:defRPr/>
            </a:pPr>
            <a:r>
              <a:rPr lang="en-GB" sz="2000" b="1" noProof="0" dirty="0" smtClean="0"/>
              <a:t>Study and monitoring activities</a:t>
            </a:r>
          </a:p>
          <a:p>
            <a:pPr eaLnBrk="1" fontAlgn="auto" hangingPunct="1">
              <a:spcAft>
                <a:spcPts val="0"/>
              </a:spcAft>
              <a:buClr>
                <a:schemeClr val="accent3"/>
              </a:buClr>
              <a:buFontTx/>
              <a:buChar char="-"/>
              <a:defRPr/>
            </a:pPr>
            <a:r>
              <a:rPr lang="en-GB" sz="2000" b="1" noProof="0" dirty="0" smtClean="0"/>
              <a:t>Operative interventions of active conservation</a:t>
            </a:r>
          </a:p>
          <a:p>
            <a:pPr eaLnBrk="1" fontAlgn="auto" hangingPunct="1">
              <a:spcAft>
                <a:spcPts val="0"/>
              </a:spcAft>
              <a:buClr>
                <a:schemeClr val="accent3"/>
              </a:buClr>
              <a:buFontTx/>
              <a:buChar char="-"/>
              <a:defRPr/>
            </a:pPr>
            <a:r>
              <a:rPr lang="en-GB" sz="2000" b="1" noProof="0" dirty="0" smtClean="0"/>
              <a:t>Captive breeding activities </a:t>
            </a:r>
          </a:p>
          <a:p>
            <a:pPr eaLnBrk="1" fontAlgn="auto" hangingPunct="1">
              <a:spcAft>
                <a:spcPts val="0"/>
              </a:spcAft>
              <a:buClr>
                <a:schemeClr val="accent3"/>
              </a:buClr>
              <a:buFontTx/>
              <a:buChar char="-"/>
              <a:defRPr/>
            </a:pPr>
            <a:r>
              <a:rPr lang="en-GB" sz="2000" b="1" noProof="0" dirty="0" smtClean="0"/>
              <a:t>Dissemination and </a:t>
            </a:r>
            <a:r>
              <a:rPr lang="en-GB" sz="2000" b="1" dirty="0" err="1" smtClean="0"/>
              <a:t>sensibilization</a:t>
            </a:r>
            <a:r>
              <a:rPr lang="en-GB" sz="2000" b="1" noProof="0" dirty="0" smtClean="0"/>
              <a:t> activities (EREMITA tour Action E7)</a:t>
            </a:r>
            <a:endParaRPr lang="en-GB" sz="2000" noProof="0" dirty="0" smtClean="0"/>
          </a:p>
          <a:p>
            <a:pPr eaLnBrk="1" fontAlgn="auto" hangingPunct="1">
              <a:spcAft>
                <a:spcPts val="0"/>
              </a:spcAft>
              <a:buClr>
                <a:schemeClr val="accent3"/>
              </a:buClr>
              <a:buFontTx/>
              <a:buChar char="-"/>
              <a:defRPr/>
            </a:pPr>
            <a:endParaRPr lang="it-IT" sz="2000" dirty="0"/>
          </a:p>
        </p:txBody>
      </p:sp>
      <p:sp>
        <p:nvSpPr>
          <p:cNvPr id="4" name="Segnaposto piè di pagina 3"/>
          <p:cNvSpPr>
            <a:spLocks noGrp="1"/>
          </p:cNvSpPr>
          <p:nvPr>
            <p:ph type="ftr" sz="quarter" idx="11"/>
          </p:nvPr>
        </p:nvSpPr>
        <p:spPr/>
        <p:txBody>
          <a:bodyPr/>
          <a:lstStyle/>
          <a:p>
            <a:pPr>
              <a:defRPr/>
            </a:pPr>
            <a:endParaRPr lang="it-IT"/>
          </a:p>
        </p:txBody>
      </p:sp>
      <p:pic>
        <p:nvPicPr>
          <p:cNvPr id="10242" name="Picture 2" descr="C:\Users\Biondi_M\Documents\A_documenti-lavoro\LIFE\LIFE_EREMITA\2016\manifestazione interesse volontari\volontariato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40" y="0"/>
            <a:ext cx="3551312" cy="14641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86673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175514" y="1052736"/>
            <a:ext cx="8968486" cy="3908762"/>
          </a:xfrm>
          <a:prstGeom prst="rect">
            <a:avLst/>
          </a:prstGeom>
          <a:noFill/>
        </p:spPr>
        <p:txBody>
          <a:bodyPr wrap="square">
            <a:spAutoFit/>
          </a:bodyPr>
          <a:lstStyle/>
          <a:p>
            <a:r>
              <a:rPr lang="it-IT" sz="2200" dirty="0" smtClean="0">
                <a:solidFill>
                  <a:srgbClr val="6671B2"/>
                </a:solidFill>
                <a:latin typeface="+mj-lt"/>
              </a:rPr>
              <a:t>ADMINISTRATIVE INFORMATION</a:t>
            </a:r>
          </a:p>
          <a:p>
            <a:endParaRPr lang="it-IT" sz="1400" dirty="0" smtClean="0">
              <a:solidFill>
                <a:srgbClr val="6671B2"/>
              </a:solidFill>
              <a:latin typeface="+mj-lt"/>
            </a:endParaRPr>
          </a:p>
          <a:p>
            <a:r>
              <a:rPr lang="en-GB" sz="2200" dirty="0" smtClean="0">
                <a:solidFill>
                  <a:srgbClr val="6671B2"/>
                </a:solidFill>
                <a:latin typeface="+mj-lt"/>
              </a:rPr>
              <a:t>Starting</a:t>
            </a:r>
            <a:r>
              <a:rPr lang="it-IT" sz="2200" dirty="0" smtClean="0">
                <a:solidFill>
                  <a:srgbClr val="6671B2"/>
                </a:solidFill>
                <a:latin typeface="+mj-lt"/>
              </a:rPr>
              <a:t> date: 01/01/2016    </a:t>
            </a:r>
            <a:r>
              <a:rPr lang="en-GB" sz="2200" dirty="0" smtClean="0">
                <a:solidFill>
                  <a:srgbClr val="6671B2"/>
                </a:solidFill>
                <a:latin typeface="+mj-lt"/>
              </a:rPr>
              <a:t>Expected</a:t>
            </a:r>
            <a:r>
              <a:rPr lang="it-IT" sz="2200" dirty="0" smtClean="0">
                <a:solidFill>
                  <a:srgbClr val="6671B2"/>
                </a:solidFill>
                <a:latin typeface="+mj-lt"/>
              </a:rPr>
              <a:t> </a:t>
            </a:r>
            <a:r>
              <a:rPr lang="it-IT" sz="2200" dirty="0">
                <a:solidFill>
                  <a:srgbClr val="6671B2"/>
                </a:solidFill>
                <a:latin typeface="+mj-lt"/>
              </a:rPr>
              <a:t>end date: </a:t>
            </a:r>
            <a:r>
              <a:rPr lang="it-IT" sz="2200" dirty="0" smtClean="0">
                <a:solidFill>
                  <a:srgbClr val="6671B2"/>
                </a:solidFill>
                <a:latin typeface="+mj-lt"/>
              </a:rPr>
              <a:t>31/12/2020 (5 </a:t>
            </a:r>
            <a:r>
              <a:rPr lang="en-GB" sz="2200" dirty="0" smtClean="0">
                <a:solidFill>
                  <a:srgbClr val="6671B2"/>
                </a:solidFill>
                <a:latin typeface="+mj-lt"/>
              </a:rPr>
              <a:t>years)</a:t>
            </a:r>
          </a:p>
          <a:p>
            <a:r>
              <a:rPr lang="en-GB" sz="2200" b="1" dirty="0" smtClean="0">
                <a:solidFill>
                  <a:srgbClr val="6671B2"/>
                </a:solidFill>
                <a:latin typeface="+mj-lt"/>
              </a:rPr>
              <a:t>Coordinating beneficiary</a:t>
            </a:r>
            <a:r>
              <a:rPr lang="it-IT" sz="2200" dirty="0" smtClean="0">
                <a:solidFill>
                  <a:srgbClr val="6671B2"/>
                </a:solidFill>
                <a:latin typeface="+mj-lt"/>
              </a:rPr>
              <a:t>: Emilia-Romagna </a:t>
            </a:r>
            <a:r>
              <a:rPr lang="en-GB" sz="2200" dirty="0" smtClean="0">
                <a:solidFill>
                  <a:srgbClr val="6671B2"/>
                </a:solidFill>
                <a:latin typeface="+mj-lt"/>
              </a:rPr>
              <a:t>Region</a:t>
            </a:r>
          </a:p>
          <a:p>
            <a:r>
              <a:rPr lang="en-GB" sz="2200" dirty="0" smtClean="0">
                <a:solidFill>
                  <a:srgbClr val="6671B2"/>
                </a:solidFill>
                <a:latin typeface="+mj-lt"/>
              </a:rPr>
              <a:t>Associated Beneficiaries </a:t>
            </a:r>
            <a:r>
              <a:rPr lang="it-IT" sz="2200" dirty="0" smtClean="0">
                <a:solidFill>
                  <a:srgbClr val="6671B2"/>
                </a:solidFill>
                <a:latin typeface="+mj-lt"/>
              </a:rPr>
              <a:t>: </a:t>
            </a:r>
          </a:p>
          <a:p>
            <a:r>
              <a:rPr lang="it-IT" sz="2200" dirty="0" smtClean="0">
                <a:solidFill>
                  <a:srgbClr val="6671B2"/>
                </a:solidFill>
                <a:latin typeface="+mj-lt"/>
              </a:rPr>
              <a:t>2 </a:t>
            </a:r>
            <a:r>
              <a:rPr lang="it-IT" sz="2200" dirty="0">
                <a:solidFill>
                  <a:srgbClr val="6671B2"/>
                </a:solidFill>
                <a:latin typeface="+mj-lt"/>
              </a:rPr>
              <a:t>N</a:t>
            </a:r>
            <a:r>
              <a:rPr lang="it-IT" sz="2200" dirty="0" smtClean="0">
                <a:solidFill>
                  <a:srgbClr val="6671B2"/>
                </a:solidFill>
                <a:latin typeface="+mj-lt"/>
              </a:rPr>
              <a:t>ational </a:t>
            </a:r>
            <a:r>
              <a:rPr lang="en-GB" sz="2200" dirty="0" smtClean="0">
                <a:solidFill>
                  <a:srgbClr val="6671B2"/>
                </a:solidFill>
                <a:latin typeface="+mj-lt"/>
              </a:rPr>
              <a:t>Parks</a:t>
            </a:r>
            <a:r>
              <a:rPr lang="it-IT" sz="2200" dirty="0" smtClean="0">
                <a:solidFill>
                  <a:srgbClr val="6671B2"/>
                </a:solidFill>
                <a:latin typeface="+mj-lt"/>
              </a:rPr>
              <a:t> </a:t>
            </a:r>
          </a:p>
          <a:p>
            <a:r>
              <a:rPr lang="en-US" sz="2200" dirty="0" smtClean="0">
                <a:solidFill>
                  <a:srgbClr val="6671B2"/>
                </a:solidFill>
                <a:latin typeface="+mj-lt"/>
              </a:rPr>
              <a:t>4 </a:t>
            </a:r>
            <a:r>
              <a:rPr lang="en-US" sz="2200" dirty="0">
                <a:solidFill>
                  <a:srgbClr val="6671B2"/>
                </a:solidFill>
                <a:latin typeface="+mj-lt"/>
              </a:rPr>
              <a:t>Authorities for the management of Parks and </a:t>
            </a:r>
            <a:r>
              <a:rPr lang="en-US" sz="2200" dirty="0" smtClean="0">
                <a:solidFill>
                  <a:srgbClr val="6671B2"/>
                </a:solidFill>
                <a:latin typeface="+mj-lt"/>
              </a:rPr>
              <a:t>Biodiversity</a:t>
            </a:r>
          </a:p>
          <a:p>
            <a:r>
              <a:rPr lang="it-IT" sz="2200" b="1" dirty="0" smtClean="0">
                <a:solidFill>
                  <a:srgbClr val="6671B2"/>
                </a:solidFill>
                <a:latin typeface="+mj-lt"/>
              </a:rPr>
              <a:t>Budget</a:t>
            </a:r>
            <a:r>
              <a:rPr lang="it-IT" sz="2200" dirty="0">
                <a:solidFill>
                  <a:srgbClr val="6671B2"/>
                </a:solidFill>
                <a:latin typeface="+mj-lt"/>
              </a:rPr>
              <a:t>: 2.126.987 </a:t>
            </a:r>
            <a:r>
              <a:rPr lang="it-IT" sz="2200" dirty="0" smtClean="0">
                <a:solidFill>
                  <a:srgbClr val="6671B2"/>
                </a:solidFill>
                <a:latin typeface="+mj-lt"/>
              </a:rPr>
              <a:t>EUR</a:t>
            </a:r>
          </a:p>
          <a:p>
            <a:endParaRPr lang="it-IT" sz="2200" dirty="0">
              <a:solidFill>
                <a:srgbClr val="6671B2"/>
              </a:solidFill>
              <a:latin typeface="+mj-lt"/>
            </a:endParaRPr>
          </a:p>
          <a:p>
            <a:r>
              <a:rPr lang="it-IT" sz="2200" dirty="0">
                <a:solidFill>
                  <a:srgbClr val="6671B2"/>
                </a:solidFill>
                <a:latin typeface="+mj-lt"/>
              </a:rPr>
              <a:t>EU </a:t>
            </a:r>
            <a:r>
              <a:rPr lang="it-IT" sz="2200" dirty="0" err="1">
                <a:solidFill>
                  <a:srgbClr val="6671B2"/>
                </a:solidFill>
                <a:latin typeface="+mj-lt"/>
              </a:rPr>
              <a:t>financial</a:t>
            </a:r>
            <a:r>
              <a:rPr lang="it-IT" sz="2200" dirty="0">
                <a:solidFill>
                  <a:srgbClr val="6671B2"/>
                </a:solidFill>
                <a:latin typeface="+mj-lt"/>
              </a:rPr>
              <a:t> </a:t>
            </a:r>
            <a:r>
              <a:rPr lang="it-IT" sz="2200" dirty="0" err="1" smtClean="0">
                <a:solidFill>
                  <a:srgbClr val="6671B2"/>
                </a:solidFill>
                <a:latin typeface="+mj-lt"/>
              </a:rPr>
              <a:t>contribution</a:t>
            </a:r>
            <a:r>
              <a:rPr lang="it-IT" sz="2200" dirty="0">
                <a:solidFill>
                  <a:srgbClr val="6671B2"/>
                </a:solidFill>
                <a:latin typeface="+mj-lt"/>
              </a:rPr>
              <a:t>: 59.66%</a:t>
            </a:r>
          </a:p>
          <a:p>
            <a:endParaRPr lang="it-IT" sz="2200" dirty="0">
              <a:solidFill>
                <a:srgbClr val="6671B2"/>
              </a:solidFill>
              <a:latin typeface="+mj-lt"/>
            </a:endParaRPr>
          </a:p>
          <a:p>
            <a:endParaRPr lang="it-IT" sz="1400" dirty="0">
              <a:solidFill>
                <a:srgbClr val="6671B2"/>
              </a:solidFill>
              <a:latin typeface="+mj-lt"/>
            </a:endParaRPr>
          </a:p>
        </p:txBody>
      </p:sp>
      <p:pic>
        <p:nvPicPr>
          <p:cNvPr id="2" name="Immagin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4167" y="2060848"/>
            <a:ext cx="2720257" cy="400038"/>
          </a:xfrm>
          <a:prstGeom prst="rect">
            <a:avLst/>
          </a:prstGeom>
        </p:spPr>
      </p:pic>
    </p:spTree>
    <p:extLst>
      <p:ext uri="{BB962C8B-B14F-4D97-AF65-F5344CB8AC3E}">
        <p14:creationId xmlns:p14="http://schemas.microsoft.com/office/powerpoint/2010/main" val="180398956"/>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92696" y="-130250"/>
            <a:ext cx="8229600" cy="1143000"/>
          </a:xfrm>
        </p:spPr>
        <p:txBody>
          <a:bodyPr/>
          <a:lstStyle/>
          <a:p>
            <a:r>
              <a:rPr lang="en-GB" sz="3500" b="1" noProof="0" dirty="0" smtClean="0">
                <a:solidFill>
                  <a:srgbClr val="6671B2"/>
                </a:solidFill>
              </a:rPr>
              <a:t>BREEDING EXPECTED</a:t>
            </a:r>
            <a:endParaRPr lang="en-GB" sz="3500" noProof="0" dirty="0"/>
          </a:p>
        </p:txBody>
      </p:sp>
      <p:sp>
        <p:nvSpPr>
          <p:cNvPr id="3" name="Segnaposto contenuto 2"/>
          <p:cNvSpPr>
            <a:spLocks noGrp="1"/>
          </p:cNvSpPr>
          <p:nvPr>
            <p:ph idx="1"/>
          </p:nvPr>
        </p:nvSpPr>
        <p:spPr>
          <a:xfrm>
            <a:off x="179512" y="836712"/>
            <a:ext cx="5688632" cy="4525963"/>
          </a:xfrm>
        </p:spPr>
        <p:txBody>
          <a:bodyPr/>
          <a:lstStyle/>
          <a:p>
            <a:r>
              <a:rPr lang="en-GB" sz="2800" noProof="0" dirty="0" smtClean="0"/>
              <a:t>3 ex situ for </a:t>
            </a:r>
            <a:r>
              <a:rPr lang="en-GB" sz="2800" i="1" noProof="0" dirty="0" smtClean="0"/>
              <a:t>Osmoderma </a:t>
            </a:r>
            <a:r>
              <a:rPr lang="en-GB" sz="2800" noProof="0" dirty="0" smtClean="0"/>
              <a:t>e </a:t>
            </a:r>
            <a:r>
              <a:rPr lang="en-GB" sz="2800" i="1" noProof="0" dirty="0" smtClean="0"/>
              <a:t>Graphoderus</a:t>
            </a:r>
            <a:r>
              <a:rPr lang="en-GB" sz="2800" noProof="0" dirty="0" smtClean="0"/>
              <a:t>: PNFC (Santa Sofia - FC), MAR (</a:t>
            </a:r>
            <a:r>
              <a:rPr lang="en-GB" sz="2800" noProof="0" dirty="0" err="1" smtClean="0"/>
              <a:t>Russi</a:t>
            </a:r>
            <a:r>
              <a:rPr lang="en-GB" sz="2800" noProof="0" dirty="0" smtClean="0"/>
              <a:t> - RA) and PNATE (</a:t>
            </a:r>
            <a:r>
              <a:rPr lang="en-GB" sz="2800" noProof="0" dirty="0" err="1" smtClean="0"/>
              <a:t>Ligonchio</a:t>
            </a:r>
            <a:r>
              <a:rPr lang="en-GB" sz="2800" noProof="0" dirty="0" smtClean="0"/>
              <a:t> - RE) </a:t>
            </a:r>
          </a:p>
          <a:p>
            <a:r>
              <a:rPr lang="en-GB" sz="2800" noProof="0" dirty="0" smtClean="0"/>
              <a:t>in situ of </a:t>
            </a:r>
            <a:r>
              <a:rPr lang="en-GB" sz="2800" i="1" noProof="0" dirty="0" smtClean="0"/>
              <a:t>Osmoderma </a:t>
            </a:r>
            <a:r>
              <a:rPr lang="en-GB" sz="2800" noProof="0" dirty="0" smtClean="0"/>
              <a:t> with  installation of wood boxes</a:t>
            </a:r>
          </a:p>
          <a:p>
            <a:r>
              <a:rPr lang="en-GB" sz="2800" noProof="0" dirty="0" smtClean="0"/>
              <a:t>Moving expected for </a:t>
            </a:r>
            <a:r>
              <a:rPr lang="en-GB" sz="2800" i="1" noProof="0" dirty="0" smtClean="0"/>
              <a:t>Coenagrion </a:t>
            </a:r>
            <a:endParaRPr lang="en-GB" sz="2800" noProof="0" dirty="0" smtClean="0"/>
          </a:p>
          <a:p>
            <a:r>
              <a:rPr lang="en-GB" sz="2800" noProof="0" dirty="0" smtClean="0"/>
              <a:t>Insert in nature of </a:t>
            </a:r>
            <a:r>
              <a:rPr lang="en-GB" sz="2800" i="1" noProof="0" dirty="0" smtClean="0"/>
              <a:t>Osmoderma </a:t>
            </a:r>
            <a:r>
              <a:rPr lang="en-GB" sz="2800" noProof="0" dirty="0" smtClean="0"/>
              <a:t>e </a:t>
            </a:r>
            <a:r>
              <a:rPr lang="en-GB" sz="2800" i="1" noProof="0" dirty="0" smtClean="0"/>
              <a:t>Graphoderus </a:t>
            </a:r>
            <a:r>
              <a:rPr lang="en-GB" sz="2800" noProof="0" dirty="0" smtClean="0"/>
              <a:t>from </a:t>
            </a:r>
            <a:r>
              <a:rPr lang="en-GB" sz="2800" noProof="0" dirty="0" err="1" smtClean="0"/>
              <a:t>breedings</a:t>
            </a:r>
            <a:endParaRPr lang="en-GB" sz="2800" noProof="0" dirty="0" smtClean="0"/>
          </a:p>
          <a:p>
            <a:endParaRPr lang="en-GB" noProof="0" dirty="0"/>
          </a:p>
        </p:txBody>
      </p:sp>
      <p:sp>
        <p:nvSpPr>
          <p:cNvPr id="4" name="Segnaposto piè di pagina 3"/>
          <p:cNvSpPr>
            <a:spLocks noGrp="1"/>
          </p:cNvSpPr>
          <p:nvPr>
            <p:ph type="ftr" sz="quarter" idx="11"/>
          </p:nvPr>
        </p:nvSpPr>
        <p:spPr/>
        <p:txBody>
          <a:bodyPr/>
          <a:lstStyle/>
          <a:p>
            <a:pPr>
              <a:defRPr/>
            </a:pPr>
            <a:endParaRPr lang="it-IT"/>
          </a:p>
        </p:txBody>
      </p:sp>
      <p:pic>
        <p:nvPicPr>
          <p:cNvPr id="5" name="Immagine 4"/>
          <p:cNvPicPr>
            <a:picLocks noChangeAspect="1"/>
          </p:cNvPicPr>
          <p:nvPr/>
        </p:nvPicPr>
        <p:blipFill>
          <a:blip r:embed="rId2"/>
          <a:stretch>
            <a:fillRect/>
          </a:stretch>
        </p:blipFill>
        <p:spPr>
          <a:xfrm>
            <a:off x="5868144" y="1012750"/>
            <a:ext cx="3000610" cy="2215191"/>
          </a:xfrm>
          <a:prstGeom prst="rect">
            <a:avLst/>
          </a:prstGeom>
          <a:ln>
            <a:noFill/>
          </a:ln>
          <a:effectLst>
            <a:outerShdw blurRad="292100" dist="139700" dir="2700000" algn="tl" rotWithShape="0">
              <a:srgbClr val="333333">
                <a:alpha val="65000"/>
              </a:srgbClr>
            </a:outerShdw>
          </a:effectLst>
        </p:spPr>
      </p:pic>
      <p:pic>
        <p:nvPicPr>
          <p:cNvPr id="6" name="Immagine 5"/>
          <p:cNvPicPr>
            <a:picLocks noChangeAspect="1"/>
          </p:cNvPicPr>
          <p:nvPr/>
        </p:nvPicPr>
        <p:blipFill>
          <a:blip r:embed="rId3"/>
          <a:stretch>
            <a:fillRect/>
          </a:stretch>
        </p:blipFill>
        <p:spPr>
          <a:xfrm>
            <a:off x="5868144" y="3582363"/>
            <a:ext cx="3000611" cy="224058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80968822"/>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89118" y="188640"/>
            <a:ext cx="8229600" cy="1143000"/>
          </a:xfrm>
        </p:spPr>
        <p:txBody>
          <a:bodyPr/>
          <a:lstStyle/>
          <a:p>
            <a:r>
              <a:rPr lang="it-IT" sz="3500" b="1" dirty="0" smtClean="0">
                <a:solidFill>
                  <a:srgbClr val="6671B2"/>
                </a:solidFill>
              </a:rPr>
              <a:t>PRELIMINARY RESULTS</a:t>
            </a:r>
            <a:endParaRPr lang="it-IT" sz="3500" dirty="0"/>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3267415817"/>
              </p:ext>
            </p:extLst>
          </p:nvPr>
        </p:nvGraphicFramePr>
        <p:xfrm>
          <a:off x="467544" y="1844824"/>
          <a:ext cx="8507289" cy="3830320"/>
        </p:xfrm>
        <a:graphic>
          <a:graphicData uri="http://schemas.openxmlformats.org/drawingml/2006/table">
            <a:tbl>
              <a:tblPr firstRow="1" bandRow="1">
                <a:tableStyleId>{5C22544A-7EE6-4342-B048-85BDC9FD1C3A}</a:tableStyleId>
              </a:tblPr>
              <a:tblGrid>
                <a:gridCol w="1722761">
                  <a:extLst>
                    <a:ext uri="{9D8B030D-6E8A-4147-A177-3AD203B41FA5}">
                      <a16:colId xmlns="" xmlns:a16="http://schemas.microsoft.com/office/drawing/2014/main" val="2810475701"/>
                    </a:ext>
                  </a:extLst>
                </a:gridCol>
                <a:gridCol w="1680154">
                  <a:extLst>
                    <a:ext uri="{9D8B030D-6E8A-4147-A177-3AD203B41FA5}">
                      <a16:colId xmlns="" xmlns:a16="http://schemas.microsoft.com/office/drawing/2014/main" val="2264698074"/>
                    </a:ext>
                  </a:extLst>
                </a:gridCol>
                <a:gridCol w="1701458">
                  <a:extLst>
                    <a:ext uri="{9D8B030D-6E8A-4147-A177-3AD203B41FA5}">
                      <a16:colId xmlns="" xmlns:a16="http://schemas.microsoft.com/office/drawing/2014/main" val="1385278127"/>
                    </a:ext>
                  </a:extLst>
                </a:gridCol>
                <a:gridCol w="1701458">
                  <a:extLst>
                    <a:ext uri="{9D8B030D-6E8A-4147-A177-3AD203B41FA5}">
                      <a16:colId xmlns="" xmlns:a16="http://schemas.microsoft.com/office/drawing/2014/main" val="1017597925"/>
                    </a:ext>
                  </a:extLst>
                </a:gridCol>
                <a:gridCol w="1701458">
                  <a:extLst>
                    <a:ext uri="{9D8B030D-6E8A-4147-A177-3AD203B41FA5}">
                      <a16:colId xmlns="" xmlns:a16="http://schemas.microsoft.com/office/drawing/2014/main" val="46104023"/>
                    </a:ext>
                  </a:extLst>
                </a:gridCol>
              </a:tblGrid>
              <a:tr h="370840">
                <a:tc>
                  <a:txBody>
                    <a:bodyPr/>
                    <a:lstStyle/>
                    <a:p>
                      <a:r>
                        <a:rPr lang="en-GB" noProof="0" dirty="0" smtClean="0"/>
                        <a:t>Beneficiary</a:t>
                      </a:r>
                      <a:endParaRPr lang="en-GB" noProof="0" dirty="0"/>
                    </a:p>
                  </a:txBody>
                  <a:tcPr/>
                </a:tc>
                <a:tc>
                  <a:txBody>
                    <a:bodyPr/>
                    <a:lstStyle/>
                    <a:p>
                      <a:r>
                        <a:rPr lang="it-IT" dirty="0" smtClean="0"/>
                        <a:t>Osmoderma </a:t>
                      </a:r>
                      <a:r>
                        <a:rPr lang="it-IT" sz="1500" dirty="0" smtClean="0"/>
                        <a:t>(HABITAT TREES)</a:t>
                      </a:r>
                      <a:endParaRPr lang="it-IT" sz="1500" dirty="0"/>
                    </a:p>
                  </a:txBody>
                  <a:tcPr/>
                </a:tc>
                <a:tc>
                  <a:txBody>
                    <a:bodyPr/>
                    <a:lstStyle/>
                    <a:p>
                      <a:r>
                        <a:rPr lang="it-IT" dirty="0" smtClean="0"/>
                        <a:t>Rosalia  </a:t>
                      </a:r>
                    </a:p>
                    <a:p>
                      <a:r>
                        <a:rPr lang="it-IT" sz="1500" dirty="0" smtClean="0"/>
                        <a:t>(HABITAT TREES)</a:t>
                      </a:r>
                      <a:endParaRPr lang="it-IT" sz="1500" dirty="0"/>
                    </a:p>
                  </a:txBody>
                  <a:tcPr/>
                </a:tc>
                <a:tc>
                  <a:txBody>
                    <a:bodyPr/>
                    <a:lstStyle/>
                    <a:p>
                      <a:r>
                        <a:rPr lang="it-IT" dirty="0" smtClean="0"/>
                        <a:t>Graphoderus </a:t>
                      </a:r>
                      <a:r>
                        <a:rPr lang="it-IT" sz="1500" dirty="0" smtClean="0"/>
                        <a:t>(WETLANDS)</a:t>
                      </a:r>
                      <a:endParaRPr lang="it-IT" sz="1500" dirty="0"/>
                    </a:p>
                  </a:txBody>
                  <a:tcPr/>
                </a:tc>
                <a:tc>
                  <a:txBody>
                    <a:bodyPr/>
                    <a:lstStyle/>
                    <a:p>
                      <a:r>
                        <a:rPr lang="it-IT" dirty="0" smtClean="0"/>
                        <a:t>Coenagrion </a:t>
                      </a:r>
                      <a:r>
                        <a:rPr lang="it-IT" sz="1500" dirty="0" smtClean="0"/>
                        <a:t>(SMALL BASIN)</a:t>
                      </a:r>
                      <a:endParaRPr lang="it-IT" sz="1500" dirty="0"/>
                    </a:p>
                  </a:txBody>
                  <a:tcPr/>
                </a:tc>
                <a:extLst>
                  <a:ext uri="{0D108BD9-81ED-4DB2-BD59-A6C34878D82A}">
                    <a16:rowId xmlns="" xmlns:a16="http://schemas.microsoft.com/office/drawing/2014/main" val="2351399283"/>
                  </a:ext>
                </a:extLst>
              </a:tr>
              <a:tr h="370840">
                <a:tc>
                  <a:txBody>
                    <a:bodyPr/>
                    <a:lstStyle/>
                    <a:p>
                      <a:pPr algn="l"/>
                      <a:r>
                        <a:rPr lang="it-IT" dirty="0"/>
                        <a:t>PNFC</a:t>
                      </a:r>
                    </a:p>
                  </a:txBody>
                  <a:tcPr/>
                </a:tc>
                <a:tc>
                  <a:txBody>
                    <a:bodyPr/>
                    <a:lstStyle/>
                    <a:p>
                      <a:pPr algn="r"/>
                      <a:r>
                        <a:rPr lang="it-IT" dirty="0"/>
                        <a:t>44</a:t>
                      </a:r>
                    </a:p>
                  </a:txBody>
                  <a:tcPr/>
                </a:tc>
                <a:tc>
                  <a:txBody>
                    <a:bodyPr/>
                    <a:lstStyle/>
                    <a:p>
                      <a:pPr algn="r"/>
                      <a:r>
                        <a:rPr lang="it-IT" dirty="0"/>
                        <a:t>88</a:t>
                      </a:r>
                    </a:p>
                  </a:txBody>
                  <a:tcPr/>
                </a:tc>
                <a:tc>
                  <a:txBody>
                    <a:bodyPr/>
                    <a:lstStyle/>
                    <a:p>
                      <a:pPr algn="r"/>
                      <a:r>
                        <a:rPr lang="it-IT" dirty="0"/>
                        <a:t>4</a:t>
                      </a:r>
                    </a:p>
                  </a:txBody>
                  <a:tcPr/>
                </a:tc>
                <a:tc>
                  <a:txBody>
                    <a:bodyPr/>
                    <a:lstStyle/>
                    <a:p>
                      <a:pPr algn="r"/>
                      <a:r>
                        <a:rPr lang="it-IT" dirty="0"/>
                        <a:t>1</a:t>
                      </a:r>
                    </a:p>
                  </a:txBody>
                  <a:tcPr/>
                </a:tc>
                <a:extLst>
                  <a:ext uri="{0D108BD9-81ED-4DB2-BD59-A6C34878D82A}">
                    <a16:rowId xmlns="" xmlns:a16="http://schemas.microsoft.com/office/drawing/2014/main" val="476196279"/>
                  </a:ext>
                </a:extLst>
              </a:tr>
              <a:tr h="370840">
                <a:tc>
                  <a:txBody>
                    <a:bodyPr/>
                    <a:lstStyle/>
                    <a:p>
                      <a:pPr algn="l"/>
                      <a:r>
                        <a:rPr lang="it-IT" dirty="0"/>
                        <a:t>MAR</a:t>
                      </a:r>
                    </a:p>
                  </a:txBody>
                  <a:tcPr/>
                </a:tc>
                <a:tc>
                  <a:txBody>
                    <a:bodyPr/>
                    <a:lstStyle/>
                    <a:p>
                      <a:pPr algn="r"/>
                      <a:r>
                        <a:rPr lang="it-IT" dirty="0"/>
                        <a:t>78</a:t>
                      </a:r>
                    </a:p>
                  </a:txBody>
                  <a:tcPr/>
                </a:tc>
                <a:tc>
                  <a:txBody>
                    <a:bodyPr/>
                    <a:lstStyle/>
                    <a:p>
                      <a:pPr algn="r"/>
                      <a:r>
                        <a:rPr lang="it-IT" dirty="0"/>
                        <a:t>16</a:t>
                      </a:r>
                    </a:p>
                  </a:txBody>
                  <a:tcPr/>
                </a:tc>
                <a:tc>
                  <a:txBody>
                    <a:bodyPr/>
                    <a:lstStyle/>
                    <a:p>
                      <a:pPr algn="r"/>
                      <a:r>
                        <a:rPr lang="it-IT" dirty="0"/>
                        <a:t>8</a:t>
                      </a:r>
                    </a:p>
                  </a:txBody>
                  <a:tcPr/>
                </a:tc>
                <a:tc>
                  <a:txBody>
                    <a:bodyPr/>
                    <a:lstStyle/>
                    <a:p>
                      <a:pPr algn="r"/>
                      <a:r>
                        <a:rPr lang="it-IT" dirty="0"/>
                        <a:t>7</a:t>
                      </a:r>
                    </a:p>
                  </a:txBody>
                  <a:tcPr/>
                </a:tc>
                <a:extLst>
                  <a:ext uri="{0D108BD9-81ED-4DB2-BD59-A6C34878D82A}">
                    <a16:rowId xmlns="" xmlns:a16="http://schemas.microsoft.com/office/drawing/2014/main" val="3394965729"/>
                  </a:ext>
                </a:extLst>
              </a:tr>
              <a:tr h="370840">
                <a:tc>
                  <a:txBody>
                    <a:bodyPr/>
                    <a:lstStyle/>
                    <a:p>
                      <a:pPr algn="l"/>
                      <a:r>
                        <a:rPr lang="it-IT" dirty="0"/>
                        <a:t>MEOR</a:t>
                      </a:r>
                    </a:p>
                  </a:txBody>
                  <a:tcPr/>
                </a:tc>
                <a:tc>
                  <a:txBody>
                    <a:bodyPr/>
                    <a:lstStyle/>
                    <a:p>
                      <a:pPr algn="r"/>
                      <a:r>
                        <a:rPr lang="it-IT" dirty="0"/>
                        <a:t>204</a:t>
                      </a:r>
                    </a:p>
                  </a:txBody>
                  <a:tcPr/>
                </a:tc>
                <a:tc>
                  <a:txBody>
                    <a:bodyPr/>
                    <a:lstStyle/>
                    <a:p>
                      <a:pPr algn="r"/>
                      <a:r>
                        <a:rPr lang="it-IT" dirty="0"/>
                        <a:t>13</a:t>
                      </a:r>
                    </a:p>
                  </a:txBody>
                  <a:tcPr/>
                </a:tc>
                <a:tc>
                  <a:txBody>
                    <a:bodyPr/>
                    <a:lstStyle/>
                    <a:p>
                      <a:pPr algn="r"/>
                      <a:r>
                        <a:rPr lang="it-IT" dirty="0"/>
                        <a:t>52</a:t>
                      </a:r>
                    </a:p>
                  </a:txBody>
                  <a:tcPr/>
                </a:tc>
                <a:tc>
                  <a:txBody>
                    <a:bodyPr/>
                    <a:lstStyle/>
                    <a:p>
                      <a:pPr algn="r"/>
                      <a:r>
                        <a:rPr lang="it-IT" dirty="0"/>
                        <a:t>40</a:t>
                      </a:r>
                    </a:p>
                  </a:txBody>
                  <a:tcPr/>
                </a:tc>
                <a:extLst>
                  <a:ext uri="{0D108BD9-81ED-4DB2-BD59-A6C34878D82A}">
                    <a16:rowId xmlns="" xmlns:a16="http://schemas.microsoft.com/office/drawing/2014/main" val="136908314"/>
                  </a:ext>
                </a:extLst>
              </a:tr>
              <a:tr h="370840">
                <a:tc>
                  <a:txBody>
                    <a:bodyPr/>
                    <a:lstStyle/>
                    <a:p>
                      <a:pPr algn="l"/>
                      <a:r>
                        <a:rPr lang="it-IT" dirty="0"/>
                        <a:t>MEC</a:t>
                      </a:r>
                    </a:p>
                  </a:txBody>
                  <a:tcPr/>
                </a:tc>
                <a:tc>
                  <a:txBody>
                    <a:bodyPr/>
                    <a:lstStyle/>
                    <a:p>
                      <a:pPr algn="r"/>
                      <a:r>
                        <a:rPr lang="it-IT" dirty="0"/>
                        <a:t>40</a:t>
                      </a:r>
                    </a:p>
                  </a:txBody>
                  <a:tcPr/>
                </a:tc>
                <a:tc>
                  <a:txBody>
                    <a:bodyPr/>
                    <a:lstStyle/>
                    <a:p>
                      <a:pPr algn="r"/>
                      <a:r>
                        <a:rPr lang="it-IT" dirty="0"/>
                        <a:t>133</a:t>
                      </a:r>
                    </a:p>
                  </a:txBody>
                  <a:tcPr/>
                </a:tc>
                <a:tc>
                  <a:txBody>
                    <a:bodyPr/>
                    <a:lstStyle/>
                    <a:p>
                      <a:pPr algn="r"/>
                      <a:r>
                        <a:rPr lang="it-IT" dirty="0"/>
                        <a:t>18</a:t>
                      </a:r>
                    </a:p>
                  </a:txBody>
                  <a:tcPr/>
                </a:tc>
                <a:tc>
                  <a:txBody>
                    <a:bodyPr/>
                    <a:lstStyle/>
                    <a:p>
                      <a:pPr algn="r"/>
                      <a:r>
                        <a:rPr lang="it-IT" dirty="0"/>
                        <a:t>3</a:t>
                      </a:r>
                    </a:p>
                  </a:txBody>
                  <a:tcPr/>
                </a:tc>
                <a:extLst>
                  <a:ext uri="{0D108BD9-81ED-4DB2-BD59-A6C34878D82A}">
                    <a16:rowId xmlns="" xmlns:a16="http://schemas.microsoft.com/office/drawing/2014/main" val="3558908726"/>
                  </a:ext>
                </a:extLst>
              </a:tr>
              <a:tr h="370840">
                <a:tc>
                  <a:txBody>
                    <a:bodyPr/>
                    <a:lstStyle/>
                    <a:p>
                      <a:pPr algn="l"/>
                      <a:r>
                        <a:rPr lang="it-IT" dirty="0"/>
                        <a:t>PNATE</a:t>
                      </a:r>
                    </a:p>
                  </a:txBody>
                  <a:tcPr/>
                </a:tc>
                <a:tc>
                  <a:txBody>
                    <a:bodyPr/>
                    <a:lstStyle/>
                    <a:p>
                      <a:pPr algn="r"/>
                      <a:r>
                        <a:rPr lang="it-IT" dirty="0"/>
                        <a:t>46</a:t>
                      </a:r>
                    </a:p>
                  </a:txBody>
                  <a:tcPr/>
                </a:tc>
                <a:tc>
                  <a:txBody>
                    <a:bodyPr/>
                    <a:lstStyle/>
                    <a:p>
                      <a:pPr algn="r"/>
                      <a:r>
                        <a:rPr lang="it-IT" dirty="0"/>
                        <a:t>79</a:t>
                      </a:r>
                    </a:p>
                  </a:txBody>
                  <a:tcPr/>
                </a:tc>
                <a:tc>
                  <a:txBody>
                    <a:bodyPr/>
                    <a:lstStyle/>
                    <a:p>
                      <a:pPr algn="r"/>
                      <a:r>
                        <a:rPr lang="it-IT" dirty="0"/>
                        <a:t>11</a:t>
                      </a:r>
                    </a:p>
                  </a:txBody>
                  <a:tcPr/>
                </a:tc>
                <a:tc>
                  <a:txBody>
                    <a:bodyPr/>
                    <a:lstStyle/>
                    <a:p>
                      <a:pPr algn="r"/>
                      <a:r>
                        <a:rPr lang="it-IT" dirty="0"/>
                        <a:t>0</a:t>
                      </a:r>
                    </a:p>
                  </a:txBody>
                  <a:tcPr/>
                </a:tc>
                <a:extLst>
                  <a:ext uri="{0D108BD9-81ED-4DB2-BD59-A6C34878D82A}">
                    <a16:rowId xmlns="" xmlns:a16="http://schemas.microsoft.com/office/drawing/2014/main" val="378398399"/>
                  </a:ext>
                </a:extLst>
              </a:tr>
              <a:tr h="370840">
                <a:tc>
                  <a:txBody>
                    <a:bodyPr/>
                    <a:lstStyle/>
                    <a:p>
                      <a:pPr algn="l"/>
                      <a:r>
                        <a:rPr lang="it-IT" dirty="0"/>
                        <a:t>MEOC</a:t>
                      </a:r>
                    </a:p>
                  </a:txBody>
                  <a:tcPr/>
                </a:tc>
                <a:tc>
                  <a:txBody>
                    <a:bodyPr/>
                    <a:lstStyle/>
                    <a:p>
                      <a:pPr algn="r"/>
                      <a:r>
                        <a:rPr lang="it-IT" dirty="0"/>
                        <a:t>484</a:t>
                      </a:r>
                    </a:p>
                  </a:txBody>
                  <a:tcPr/>
                </a:tc>
                <a:tc>
                  <a:txBody>
                    <a:bodyPr/>
                    <a:lstStyle/>
                    <a:p>
                      <a:pPr algn="r"/>
                      <a:r>
                        <a:rPr lang="it-IT" dirty="0"/>
                        <a:t>0</a:t>
                      </a:r>
                    </a:p>
                  </a:txBody>
                  <a:tcPr/>
                </a:tc>
                <a:tc>
                  <a:txBody>
                    <a:bodyPr/>
                    <a:lstStyle/>
                    <a:p>
                      <a:pPr algn="r"/>
                      <a:r>
                        <a:rPr lang="it-IT" dirty="0"/>
                        <a:t>0</a:t>
                      </a:r>
                    </a:p>
                  </a:txBody>
                  <a:tcPr/>
                </a:tc>
                <a:tc>
                  <a:txBody>
                    <a:bodyPr/>
                    <a:lstStyle/>
                    <a:p>
                      <a:pPr algn="r"/>
                      <a:r>
                        <a:rPr lang="it-IT" dirty="0"/>
                        <a:t>3</a:t>
                      </a:r>
                    </a:p>
                  </a:txBody>
                  <a:tcPr/>
                </a:tc>
                <a:extLst>
                  <a:ext uri="{0D108BD9-81ED-4DB2-BD59-A6C34878D82A}">
                    <a16:rowId xmlns="" xmlns:a16="http://schemas.microsoft.com/office/drawing/2014/main" val="2108739821"/>
                  </a:ext>
                </a:extLst>
              </a:tr>
              <a:tr h="370840">
                <a:tc>
                  <a:txBody>
                    <a:bodyPr/>
                    <a:lstStyle/>
                    <a:p>
                      <a:pPr algn="l"/>
                      <a:r>
                        <a:rPr lang="it-IT" dirty="0" smtClean="0">
                          <a:solidFill>
                            <a:schemeClr val="accent2"/>
                          </a:solidFill>
                        </a:rPr>
                        <a:t>FOUND</a:t>
                      </a:r>
                      <a:endParaRPr lang="it-IT" dirty="0">
                        <a:solidFill>
                          <a:schemeClr val="accent2"/>
                        </a:solidFill>
                      </a:endParaRPr>
                    </a:p>
                  </a:txBody>
                  <a:tcPr/>
                </a:tc>
                <a:tc>
                  <a:txBody>
                    <a:bodyPr/>
                    <a:lstStyle/>
                    <a:p>
                      <a:pPr algn="r"/>
                      <a:r>
                        <a:rPr lang="it-IT" dirty="0">
                          <a:solidFill>
                            <a:schemeClr val="accent2"/>
                          </a:solidFill>
                        </a:rPr>
                        <a:t>896</a:t>
                      </a:r>
                    </a:p>
                  </a:txBody>
                  <a:tcPr/>
                </a:tc>
                <a:tc>
                  <a:txBody>
                    <a:bodyPr/>
                    <a:lstStyle/>
                    <a:p>
                      <a:pPr algn="r"/>
                      <a:r>
                        <a:rPr lang="it-IT" dirty="0">
                          <a:solidFill>
                            <a:schemeClr val="accent2"/>
                          </a:solidFill>
                        </a:rPr>
                        <a:t>329</a:t>
                      </a:r>
                    </a:p>
                  </a:txBody>
                  <a:tcPr/>
                </a:tc>
                <a:tc>
                  <a:txBody>
                    <a:bodyPr/>
                    <a:lstStyle/>
                    <a:p>
                      <a:pPr algn="r"/>
                      <a:r>
                        <a:rPr lang="it-IT" dirty="0">
                          <a:solidFill>
                            <a:schemeClr val="accent2"/>
                          </a:solidFill>
                        </a:rPr>
                        <a:t>93</a:t>
                      </a:r>
                    </a:p>
                  </a:txBody>
                  <a:tcPr/>
                </a:tc>
                <a:tc>
                  <a:txBody>
                    <a:bodyPr/>
                    <a:lstStyle/>
                    <a:p>
                      <a:pPr algn="r"/>
                      <a:r>
                        <a:rPr lang="it-IT" dirty="0">
                          <a:solidFill>
                            <a:schemeClr val="accent2"/>
                          </a:solidFill>
                        </a:rPr>
                        <a:t>54</a:t>
                      </a:r>
                    </a:p>
                  </a:txBody>
                  <a:tcPr/>
                </a:tc>
                <a:extLst>
                  <a:ext uri="{0D108BD9-81ED-4DB2-BD59-A6C34878D82A}">
                    <a16:rowId xmlns="" xmlns:a16="http://schemas.microsoft.com/office/drawing/2014/main" val="1884826678"/>
                  </a:ext>
                </a:extLst>
              </a:tr>
              <a:tr h="370840">
                <a:tc>
                  <a:txBody>
                    <a:bodyPr/>
                    <a:lstStyle/>
                    <a:p>
                      <a:pPr algn="l"/>
                      <a:r>
                        <a:rPr lang="it-IT" dirty="0" smtClean="0">
                          <a:solidFill>
                            <a:schemeClr val="tx2">
                              <a:lumMod val="75000"/>
                            </a:schemeClr>
                          </a:solidFill>
                        </a:rPr>
                        <a:t>EXPECTED</a:t>
                      </a:r>
                      <a:endParaRPr lang="it-IT" dirty="0">
                        <a:solidFill>
                          <a:schemeClr val="tx2">
                            <a:lumMod val="75000"/>
                          </a:schemeClr>
                        </a:solidFill>
                      </a:endParaRPr>
                    </a:p>
                  </a:txBody>
                  <a:tcPr/>
                </a:tc>
                <a:tc>
                  <a:txBody>
                    <a:bodyPr/>
                    <a:lstStyle/>
                    <a:p>
                      <a:pPr algn="r"/>
                      <a:r>
                        <a:rPr lang="it-IT" dirty="0">
                          <a:solidFill>
                            <a:schemeClr val="tx2">
                              <a:lumMod val="75000"/>
                            </a:schemeClr>
                          </a:solidFill>
                        </a:rPr>
                        <a:t>Min. 800</a:t>
                      </a:r>
                    </a:p>
                  </a:txBody>
                  <a:tcPr/>
                </a:tc>
                <a:tc>
                  <a:txBody>
                    <a:bodyPr/>
                    <a:lstStyle/>
                    <a:p>
                      <a:pPr algn="r"/>
                      <a:r>
                        <a:rPr lang="it-IT" dirty="0">
                          <a:solidFill>
                            <a:schemeClr val="tx2">
                              <a:lumMod val="75000"/>
                            </a:schemeClr>
                          </a:solidFill>
                        </a:rPr>
                        <a:t>Min. 800/900</a:t>
                      </a: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it-IT" dirty="0" smtClean="0">
                          <a:solidFill>
                            <a:schemeClr val="tx2">
                              <a:lumMod val="75000"/>
                            </a:schemeClr>
                          </a:solidFill>
                        </a:rPr>
                        <a:t>5/8</a:t>
                      </a:r>
                      <a:endParaRPr lang="it-IT" dirty="0">
                        <a:solidFill>
                          <a:schemeClr val="tx2">
                            <a:lumMod val="75000"/>
                          </a:schemeClr>
                        </a:solidFill>
                      </a:endParaRPr>
                    </a:p>
                    <a:p>
                      <a:pPr algn="r"/>
                      <a:endParaRPr lang="it-IT" dirty="0">
                        <a:solidFill>
                          <a:schemeClr val="tx2">
                            <a:lumMod val="75000"/>
                          </a:schemeClr>
                        </a:solidFill>
                      </a:endParaRPr>
                    </a:p>
                  </a:txBody>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it-IT" dirty="0" smtClean="0">
                          <a:solidFill>
                            <a:schemeClr val="tx2">
                              <a:lumMod val="75000"/>
                            </a:schemeClr>
                          </a:solidFill>
                        </a:rPr>
                        <a:t>5/10</a:t>
                      </a:r>
                      <a:endParaRPr lang="it-IT" dirty="0">
                        <a:solidFill>
                          <a:schemeClr val="tx2">
                            <a:lumMod val="75000"/>
                          </a:schemeClr>
                        </a:solidFill>
                      </a:endParaRPr>
                    </a:p>
                    <a:p>
                      <a:pPr algn="r"/>
                      <a:endParaRPr lang="it-IT" dirty="0">
                        <a:solidFill>
                          <a:schemeClr val="tx2">
                            <a:lumMod val="75000"/>
                          </a:schemeClr>
                        </a:solidFill>
                      </a:endParaRPr>
                    </a:p>
                  </a:txBody>
                  <a:tcPr/>
                </a:tc>
                <a:extLst>
                  <a:ext uri="{0D108BD9-81ED-4DB2-BD59-A6C34878D82A}">
                    <a16:rowId xmlns="" xmlns:a16="http://schemas.microsoft.com/office/drawing/2014/main" val="2689476292"/>
                  </a:ext>
                </a:extLst>
              </a:tr>
            </a:tbl>
          </a:graphicData>
        </a:graphic>
      </p:graphicFrame>
      <p:sp>
        <p:nvSpPr>
          <p:cNvPr id="4" name="Segnaposto piè di pagina 3"/>
          <p:cNvSpPr>
            <a:spLocks noGrp="1"/>
          </p:cNvSpPr>
          <p:nvPr>
            <p:ph type="ftr" sz="quarter" idx="11"/>
          </p:nvPr>
        </p:nvSpPr>
        <p:spPr/>
        <p:txBody>
          <a:bodyPr/>
          <a:lstStyle/>
          <a:p>
            <a:pPr>
              <a:defRPr/>
            </a:pPr>
            <a:endParaRPr lang="it-IT"/>
          </a:p>
        </p:txBody>
      </p:sp>
      <p:pic>
        <p:nvPicPr>
          <p:cNvPr id="6" name="Picture 3" descr="\\CRIS\Users\Cris\Documents\Lavori in corso\EREMITA\FOTO\foto ridotte\Osmoderma eremita foto3 Marco Uliana (750x586).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83768" y="1052736"/>
            <a:ext cx="921600" cy="720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RIS\Users\Cris\Documents\Lavori in corso\EREMITA\FOTO\foto ridotte\Rosalia alpina m foto6 RFabbri  (750x56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989" t="13977" r="2780" b="27659"/>
          <a:stretch/>
        </p:blipFill>
        <p:spPr bwMode="auto">
          <a:xfrm>
            <a:off x="4067944" y="1052736"/>
            <a:ext cx="1071948" cy="72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RIS\Users\Cris\Documents\Lavori in corso\EREMITA\FOTO\foto ridotte\Graphoderus bilineatus foto1 Josef Hlasek (750x59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2160" y="1052736"/>
            <a:ext cx="915090" cy="720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RIS\Users\Cris\Documents\Lavori in corso\EREMITA\FOTO\Coenagrion mercuriale castellanii m foto3 RFabbri rid.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8253" t="16224" r="1654" b="24250"/>
          <a:stretch/>
        </p:blipFill>
        <p:spPr bwMode="auto">
          <a:xfrm>
            <a:off x="7668344" y="1052736"/>
            <a:ext cx="1130434" cy="7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59097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7" name="Titolo 1"/>
          <p:cNvSpPr txBox="1">
            <a:spLocks/>
          </p:cNvSpPr>
          <p:nvPr/>
        </p:nvSpPr>
        <p:spPr bwMode="auto">
          <a:xfrm>
            <a:off x="-33879" y="1916832"/>
            <a:ext cx="9144000" cy="3600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a:lstStyle>
          <a:p>
            <a:pPr eaLnBrk="1" hangingPunct="1"/>
            <a:r>
              <a:rPr lang="en-GB" sz="3200" b="0" dirty="0" smtClean="0">
                <a:solidFill>
                  <a:srgbClr val="6671B2"/>
                </a:solidFill>
                <a:latin typeface="+mn-lt"/>
              </a:rPr>
              <a:t>Thank you for the attention!</a:t>
            </a:r>
          </a:p>
          <a:p>
            <a:pPr eaLnBrk="1" hangingPunct="1"/>
            <a:r>
              <a:rPr lang="en-GB" sz="3200" b="0" dirty="0" err="1">
                <a:solidFill>
                  <a:srgbClr val="6671B2"/>
                </a:solidFill>
                <a:latin typeface="+mn-lt"/>
              </a:rPr>
              <a:t>Hvala</a:t>
            </a:r>
            <a:r>
              <a:rPr lang="en-GB" sz="3200" b="0" dirty="0">
                <a:solidFill>
                  <a:srgbClr val="6671B2"/>
                </a:solidFill>
                <a:latin typeface="+mn-lt"/>
              </a:rPr>
              <a:t> </a:t>
            </a:r>
            <a:r>
              <a:rPr lang="en-GB" sz="3200" b="0" dirty="0" err="1">
                <a:solidFill>
                  <a:srgbClr val="6671B2"/>
                </a:solidFill>
                <a:latin typeface="+mn-lt"/>
              </a:rPr>
              <a:t>za</a:t>
            </a:r>
            <a:r>
              <a:rPr lang="en-GB" sz="3200" b="0" dirty="0">
                <a:solidFill>
                  <a:srgbClr val="6671B2"/>
                </a:solidFill>
                <a:latin typeface="+mn-lt"/>
              </a:rPr>
              <a:t> </a:t>
            </a:r>
            <a:r>
              <a:rPr lang="en-GB" sz="3200" b="0" dirty="0" err="1" smtClean="0">
                <a:solidFill>
                  <a:srgbClr val="6671B2"/>
                </a:solidFill>
                <a:latin typeface="+mn-lt"/>
              </a:rPr>
              <a:t>pozornost</a:t>
            </a:r>
            <a:r>
              <a:rPr lang="en-GB" sz="2000" b="0" dirty="0" smtClean="0">
                <a:solidFill>
                  <a:srgbClr val="6671B2"/>
                </a:solidFill>
                <a:latin typeface="+mn-lt"/>
              </a:rPr>
              <a:t>!</a:t>
            </a:r>
          </a:p>
          <a:p>
            <a:pPr eaLnBrk="1" hangingPunct="1"/>
            <a:endParaRPr lang="en-GB" sz="3000" b="0" dirty="0">
              <a:solidFill>
                <a:srgbClr val="6671B2"/>
              </a:solidFill>
              <a:latin typeface="+mn-lt"/>
            </a:endParaRPr>
          </a:p>
          <a:p>
            <a:pPr eaLnBrk="1" hangingPunct="1"/>
            <a:endParaRPr lang="en-GB" sz="3000" b="0" dirty="0" smtClean="0">
              <a:solidFill>
                <a:srgbClr val="6671B2"/>
              </a:solidFill>
              <a:latin typeface="+mn-lt"/>
            </a:endParaRPr>
          </a:p>
          <a:p>
            <a:pPr eaLnBrk="1" hangingPunct="1"/>
            <a:endParaRPr lang="en-GB" sz="3000" b="0" dirty="0">
              <a:solidFill>
                <a:srgbClr val="6671B2"/>
              </a:solidFill>
              <a:latin typeface="+mn-lt"/>
            </a:endParaRPr>
          </a:p>
          <a:p>
            <a:pPr eaLnBrk="1" hangingPunct="1"/>
            <a:endParaRPr lang="en-GB" sz="1400" b="0" dirty="0" smtClean="0">
              <a:solidFill>
                <a:srgbClr val="6671B2"/>
              </a:solidFill>
              <a:latin typeface="+mn-lt"/>
            </a:endParaRPr>
          </a:p>
          <a:p>
            <a:pPr eaLnBrk="1" hangingPunct="1"/>
            <a:endParaRPr lang="en-GB" sz="1400" b="0" dirty="0">
              <a:solidFill>
                <a:srgbClr val="6671B2"/>
              </a:solidFill>
              <a:latin typeface="+mn-lt"/>
            </a:endParaRPr>
          </a:p>
          <a:p>
            <a:pPr eaLnBrk="1" hangingPunct="1"/>
            <a:endParaRPr lang="en-GB" sz="1400" b="0" dirty="0" smtClean="0">
              <a:solidFill>
                <a:srgbClr val="6671B2"/>
              </a:solidFill>
              <a:latin typeface="+mn-lt"/>
            </a:endParaRPr>
          </a:p>
          <a:p>
            <a:pPr eaLnBrk="1" hangingPunct="1"/>
            <a:endParaRPr lang="en-GB" sz="1400" b="0" dirty="0">
              <a:solidFill>
                <a:srgbClr val="6671B2"/>
              </a:solidFill>
              <a:latin typeface="+mn-lt"/>
            </a:endParaRPr>
          </a:p>
          <a:p>
            <a:pPr eaLnBrk="1" hangingPunct="1"/>
            <a:r>
              <a:rPr lang="en-GB" sz="1400" b="0" dirty="0" smtClean="0">
                <a:solidFill>
                  <a:srgbClr val="6671B2"/>
                </a:solidFill>
                <a:latin typeface="+mn-lt"/>
              </a:rPr>
              <a:t>Graziano Caramori, Cristina Barbieri</a:t>
            </a:r>
          </a:p>
          <a:p>
            <a:pPr eaLnBrk="1" hangingPunct="1"/>
            <a:endParaRPr lang="en-GB" sz="3000" b="0" dirty="0">
              <a:solidFill>
                <a:srgbClr val="6671B2"/>
              </a:solidFill>
              <a:latin typeface="Segoe Print" panose="02000600000000000000" pitchFamily="2" charset="0"/>
            </a:endParaRPr>
          </a:p>
        </p:txBody>
      </p:sp>
      <p:sp>
        <p:nvSpPr>
          <p:cNvPr id="8" name="Text Box 2"/>
          <p:cNvSpPr txBox="1">
            <a:spLocks noChangeArrowheads="1"/>
          </p:cNvSpPr>
          <p:nvPr/>
        </p:nvSpPr>
        <p:spPr bwMode="auto">
          <a:xfrm>
            <a:off x="539552" y="3140968"/>
            <a:ext cx="8100392" cy="13744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smtClean="0">
                <a:ln>
                  <a:noFill/>
                </a:ln>
                <a:solidFill>
                  <a:srgbClr val="6671B2"/>
                </a:solidFill>
                <a:effectLst/>
                <a:latin typeface="Calibri" pitchFamily="34" charset="0"/>
                <a:cs typeface="Arial" pitchFamily="34" charset="0"/>
              </a:rPr>
              <a:t>E-mail         </a:t>
            </a:r>
            <a:r>
              <a:rPr kumimoji="0" lang="it-IT" altLang="it-IT" sz="2200" b="1" i="0" u="none" strike="noStrike" cap="none" normalizeH="0" baseline="0" dirty="0">
                <a:ln>
                  <a:noFill/>
                </a:ln>
                <a:solidFill>
                  <a:srgbClr val="6671B2"/>
                </a:solidFill>
                <a:effectLst/>
                <a:latin typeface="Calibri" pitchFamily="34" charset="0"/>
                <a:cs typeface="Arial" pitchFamily="34" charset="0"/>
              </a:rPr>
              <a:t>lifeeremita@regione.emilia-romagna.it</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smtClean="0">
                <a:ln>
                  <a:noFill/>
                </a:ln>
                <a:solidFill>
                  <a:srgbClr val="6671B2"/>
                </a:solidFill>
                <a:effectLst/>
                <a:latin typeface="Calibri" pitchFamily="34" charset="0"/>
                <a:cs typeface="Arial" pitchFamily="34" charset="0"/>
              </a:rPr>
              <a:t>website      </a:t>
            </a:r>
            <a:r>
              <a:rPr kumimoji="0" lang="it-IT" altLang="it-IT" sz="2200" b="1" i="0" u="none" strike="noStrike" cap="none" normalizeH="0" baseline="0" dirty="0">
                <a:ln>
                  <a:noFill/>
                </a:ln>
                <a:solidFill>
                  <a:srgbClr val="6671B2"/>
                </a:solidFill>
                <a:effectLst/>
                <a:latin typeface="Calibri" pitchFamily="34" charset="0"/>
                <a:cs typeface="Arial" pitchFamily="34" charset="0"/>
              </a:rPr>
              <a:t>http://ambiente.regione.emilia-romagna.it/life-eremita</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it-IT" sz="2200" b="1" i="0" u="none" strike="noStrike" cap="none" normalizeH="0" baseline="0" dirty="0">
                <a:ln>
                  <a:noFill/>
                </a:ln>
                <a:solidFill>
                  <a:srgbClr val="6671B2"/>
                </a:solidFill>
                <a:effectLst/>
                <a:latin typeface="Calibri" pitchFamily="34" charset="0"/>
                <a:cs typeface="Arial" pitchFamily="34" charset="0"/>
              </a:rPr>
              <a:t>FB            </a:t>
            </a:r>
            <a:r>
              <a:rPr kumimoji="0" lang="it-IT" altLang="it-IT" sz="2200" b="1" i="0" u="none" strike="noStrike" cap="none" normalizeH="0" baseline="0" dirty="0" smtClean="0">
                <a:ln>
                  <a:noFill/>
                </a:ln>
                <a:solidFill>
                  <a:srgbClr val="6671B2"/>
                </a:solidFill>
                <a:effectLst/>
                <a:latin typeface="Calibri" pitchFamily="34" charset="0"/>
                <a:cs typeface="Arial" pitchFamily="34" charset="0"/>
              </a:rPr>
              <a:t>    https</a:t>
            </a:r>
            <a:r>
              <a:rPr kumimoji="0" lang="it-IT" altLang="it-IT" sz="2200" b="1" i="0" u="none" strike="noStrike" cap="none" normalizeH="0" baseline="0" dirty="0">
                <a:ln>
                  <a:noFill/>
                </a:ln>
                <a:solidFill>
                  <a:srgbClr val="6671B2"/>
                </a:solidFill>
                <a:effectLst/>
                <a:cs typeface="Arial" pitchFamily="34" charset="0"/>
              </a:rPr>
              <a:t>://www.facebook.com/liferemita/</a:t>
            </a:r>
            <a:endParaRPr kumimoji="0" lang="it-IT" altLang="it-IT" sz="2200" b="0" i="0" u="none" strike="noStrike" cap="none" normalizeH="0" baseline="0" dirty="0">
              <a:ln>
                <a:noFill/>
              </a:ln>
              <a:solidFill>
                <a:srgbClr val="6671B2"/>
              </a:solidFill>
              <a:effectLst/>
              <a:latin typeface="Arial" pitchFamily="34" charset="0"/>
              <a:cs typeface="Arial" pitchFamily="34" charset="0"/>
            </a:endParaRPr>
          </a:p>
        </p:txBody>
      </p:sp>
      <p:sp>
        <p:nvSpPr>
          <p:cNvPr id="2" name="AutoShape 2" descr="Risultati immagini per faceboo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14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3858762"/>
            <a:ext cx="351483" cy="3514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416668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piè di pagina 3"/>
          <p:cNvSpPr>
            <a:spLocks noGrp="1"/>
          </p:cNvSpPr>
          <p:nvPr>
            <p:ph type="ftr" sz="quarter" idx="11"/>
          </p:nvPr>
        </p:nvSpPr>
        <p:spPr/>
        <p:txBody>
          <a:bodyPr/>
          <a:lstStyle/>
          <a:p>
            <a:pPr>
              <a:defRPr/>
            </a:pPr>
            <a:endParaRPr lang="it-IT"/>
          </a:p>
        </p:txBody>
      </p:sp>
      <p:sp>
        <p:nvSpPr>
          <p:cNvPr id="5" name="Rettangolo 4"/>
          <p:cNvSpPr/>
          <p:nvPr/>
        </p:nvSpPr>
        <p:spPr>
          <a:xfrm>
            <a:off x="30444" y="692696"/>
            <a:ext cx="8519635" cy="630942"/>
          </a:xfrm>
          <a:prstGeom prst="rect">
            <a:avLst/>
          </a:prstGeom>
        </p:spPr>
        <p:txBody>
          <a:bodyPr wrap="square">
            <a:spAutoFit/>
          </a:bodyPr>
          <a:lstStyle/>
          <a:p>
            <a:pPr algn="ctr"/>
            <a:r>
              <a:rPr lang="it-IT" sz="3500" b="1" dirty="0" smtClean="0">
                <a:solidFill>
                  <a:srgbClr val="6671B2"/>
                </a:solidFill>
                <a:latin typeface="+mj-lt"/>
              </a:rPr>
              <a:t>PROJECT AREA</a:t>
            </a:r>
            <a:endParaRPr lang="it-IT" sz="2500" dirty="0">
              <a:latin typeface="+mj-lt"/>
            </a:endParaRPr>
          </a:p>
        </p:txBody>
      </p:sp>
      <p:pic>
        <p:nvPicPr>
          <p:cNvPr id="6" name="Picture 2" descr="lifeeremita_prova_mappa_r0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7693" t="31726" r="14232" b="43164"/>
          <a:stretch>
            <a:fillRect/>
          </a:stretch>
        </p:blipFill>
        <p:spPr bwMode="auto">
          <a:xfrm>
            <a:off x="942240" y="2264996"/>
            <a:ext cx="6327095" cy="32949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7" name="Text Box 3"/>
          <p:cNvSpPr txBox="1">
            <a:spLocks noChangeArrowheads="1"/>
          </p:cNvSpPr>
          <p:nvPr/>
        </p:nvSpPr>
        <p:spPr bwMode="auto">
          <a:xfrm>
            <a:off x="1365269" y="4589300"/>
            <a:ext cx="1929290"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Parco nazionale </a:t>
            </a:r>
            <a:br>
              <a:rPr kumimoji="0" lang="it-IT" altLang="it-IT" sz="1800" b="1" i="0" u="none" strike="noStrike" cap="none" normalizeH="0" baseline="0" dirty="0">
                <a:ln>
                  <a:noFill/>
                </a:ln>
                <a:solidFill>
                  <a:srgbClr val="6671B2"/>
                </a:solidFill>
                <a:effectLst/>
                <a:latin typeface="CordiaUPC" pitchFamily="34" charset="-34"/>
                <a:cs typeface="Arial" pitchFamily="34" charset="0"/>
              </a:rPr>
            </a:br>
            <a:r>
              <a:rPr kumimoji="0" lang="it-IT" altLang="it-IT" sz="1800" b="1" i="0" u="none" strike="noStrike" cap="none" normalizeH="0" baseline="0" dirty="0">
                <a:ln>
                  <a:noFill/>
                </a:ln>
                <a:solidFill>
                  <a:srgbClr val="6671B2"/>
                </a:solidFill>
                <a:effectLst/>
                <a:latin typeface="CordiaUPC" pitchFamily="34" charset="-34"/>
                <a:cs typeface="Arial" pitchFamily="34" charset="0"/>
              </a:rPr>
              <a:t>Appennino Tosco-Emiliano </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8" name="AutoShape 4"/>
          <p:cNvSpPr>
            <a:spLocks noChangeArrowheads="1"/>
          </p:cNvSpPr>
          <p:nvPr/>
        </p:nvSpPr>
        <p:spPr bwMode="auto">
          <a:xfrm>
            <a:off x="260745" y="1393082"/>
            <a:ext cx="7729740" cy="454981"/>
          </a:xfrm>
          <a:prstGeom prst="flowChartAlternateProcess">
            <a:avLst/>
          </a:prstGeom>
          <a:solidFill>
            <a:srgbClr val="6671B2"/>
          </a:solidFill>
          <a:ln>
            <a:noFill/>
          </a:ln>
          <a:effectLst/>
          <a:extLst>
            <a:ext uri="{91240B29-F687-4F45-9708-019B960494DF}">
              <a14:hiddenLine xmlns:a14="http://schemas.microsoft.com/office/drawing/2010/main" w="9525" algn="in">
                <a:solidFill>
                  <a:srgbClr val="000080"/>
                </a:solidFill>
                <a:prstDash val="sysDot"/>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it-IT"/>
          </a:p>
        </p:txBody>
      </p:sp>
      <p:sp>
        <p:nvSpPr>
          <p:cNvPr id="9" name="Text Box 5"/>
          <p:cNvSpPr txBox="1">
            <a:spLocks noChangeArrowheads="1"/>
          </p:cNvSpPr>
          <p:nvPr/>
        </p:nvSpPr>
        <p:spPr bwMode="auto">
          <a:xfrm>
            <a:off x="1448043" y="1478845"/>
            <a:ext cx="5684435" cy="2599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
              </a:spcAft>
              <a:buClrTx/>
              <a:buSzTx/>
              <a:buFontTx/>
              <a:buNone/>
              <a:tabLst/>
            </a:pPr>
            <a:r>
              <a:rPr lang="en-GB" altLang="it-IT" sz="1800" dirty="0" smtClean="0">
                <a:solidFill>
                  <a:srgbClr val="FFFFFF"/>
                </a:solidFill>
                <a:cs typeface="Arial" pitchFamily="34" charset="0"/>
              </a:rPr>
              <a:t>More than 70 Natura 2000 sites involved in the project</a:t>
            </a:r>
            <a:r>
              <a:rPr lang="it-IT" altLang="it-IT" sz="1800" dirty="0" smtClean="0">
                <a:solidFill>
                  <a:srgbClr val="FFFFFF"/>
                </a:solidFill>
                <a:cs typeface="Arial" pitchFamily="34" charset="0"/>
              </a:rPr>
              <a:t>!</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0" name="Text Box 6"/>
          <p:cNvSpPr txBox="1">
            <a:spLocks noChangeArrowheads="1"/>
          </p:cNvSpPr>
          <p:nvPr/>
        </p:nvSpPr>
        <p:spPr bwMode="auto">
          <a:xfrm>
            <a:off x="4105788" y="5613018"/>
            <a:ext cx="4464496"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Parco nazionale Foreste Casentinesi </a:t>
            </a:r>
            <a:br>
              <a:rPr kumimoji="0" lang="it-IT" altLang="it-IT" sz="1800" b="1" i="0" u="none" strike="noStrike" cap="none" normalizeH="0" baseline="0" dirty="0">
                <a:ln>
                  <a:noFill/>
                </a:ln>
                <a:solidFill>
                  <a:srgbClr val="6671B2"/>
                </a:solidFill>
                <a:effectLst/>
                <a:latin typeface="CordiaUPC" pitchFamily="34" charset="-34"/>
                <a:cs typeface="Arial" pitchFamily="34" charset="0"/>
              </a:rPr>
            </a:br>
            <a:r>
              <a:rPr kumimoji="0" lang="it-IT" altLang="it-IT" sz="1800" b="1" i="0" u="none" strike="noStrike" cap="none" normalizeH="0" baseline="0" dirty="0">
                <a:ln>
                  <a:noFill/>
                </a:ln>
                <a:solidFill>
                  <a:srgbClr val="6671B2"/>
                </a:solidFill>
                <a:effectLst/>
                <a:latin typeface="CordiaUPC" pitchFamily="34" charset="-34"/>
                <a:cs typeface="Arial" pitchFamily="34" charset="0"/>
              </a:rPr>
              <a:t>Monte Falterona e </a:t>
            </a:r>
            <a:r>
              <a:rPr kumimoji="0" lang="it-IT" altLang="it-IT" sz="1800" b="1" i="0" u="none" strike="noStrike" cap="none" normalizeH="0" baseline="0" dirty="0" err="1">
                <a:ln>
                  <a:noFill/>
                </a:ln>
                <a:solidFill>
                  <a:srgbClr val="6671B2"/>
                </a:solidFill>
                <a:effectLst/>
                <a:latin typeface="CordiaUPC" pitchFamily="34" charset="-34"/>
                <a:cs typeface="Arial" pitchFamily="34" charset="0"/>
              </a:rPr>
              <a:t>Campigna</a:t>
            </a:r>
            <a:r>
              <a:rPr kumimoji="0" lang="it-IT" altLang="it-IT" sz="1800" b="1" i="0" u="none" strike="noStrike" cap="none" normalizeH="0" baseline="0" dirty="0">
                <a:ln>
                  <a:noFill/>
                </a:ln>
                <a:solidFill>
                  <a:srgbClr val="6671B2"/>
                </a:solidFill>
                <a:effectLst/>
                <a:latin typeface="CordiaUPC" pitchFamily="34" charset="-34"/>
                <a:cs typeface="Arial" pitchFamily="34" charset="0"/>
              </a:rPr>
              <a:t> </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1" name="Text Box 7"/>
          <p:cNvSpPr txBox="1">
            <a:spLocks noChangeArrowheads="1"/>
          </p:cNvSpPr>
          <p:nvPr/>
        </p:nvSpPr>
        <p:spPr bwMode="auto">
          <a:xfrm>
            <a:off x="745679" y="1868602"/>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Occidentale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2" name="Text Box 8"/>
          <p:cNvSpPr txBox="1">
            <a:spLocks noChangeArrowheads="1"/>
          </p:cNvSpPr>
          <p:nvPr/>
        </p:nvSpPr>
        <p:spPr bwMode="auto">
          <a:xfrm>
            <a:off x="6678935" y="4115778"/>
            <a:ext cx="1997521" cy="3271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Romagna</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3" name="Text Box 9"/>
          <p:cNvSpPr txBox="1">
            <a:spLocks noChangeArrowheads="1"/>
          </p:cNvSpPr>
          <p:nvPr/>
        </p:nvSpPr>
        <p:spPr bwMode="auto">
          <a:xfrm>
            <a:off x="3249119" y="4781883"/>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Orientale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sp>
        <p:nvSpPr>
          <p:cNvPr id="14" name="Text Box 10"/>
          <p:cNvSpPr txBox="1">
            <a:spLocks noChangeArrowheads="1"/>
          </p:cNvSpPr>
          <p:nvPr/>
        </p:nvSpPr>
        <p:spPr bwMode="auto">
          <a:xfrm>
            <a:off x="3469405" y="2150696"/>
            <a:ext cx="18288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it-IT" sz="1800" b="1" i="0" u="none" strike="noStrike" cap="none" normalizeH="0" baseline="0" dirty="0">
                <a:ln>
                  <a:noFill/>
                </a:ln>
                <a:solidFill>
                  <a:srgbClr val="6671B2"/>
                </a:solidFill>
                <a:effectLst/>
                <a:latin typeface="CordiaUPC" pitchFamily="34" charset="-34"/>
                <a:cs typeface="Arial" pitchFamily="34" charset="0"/>
              </a:rPr>
              <a:t>Emilia Centrale</a:t>
            </a:r>
            <a:endParaRPr kumimoji="0" lang="it-IT" altLang="it-IT" sz="1800" b="0" i="0" u="none" strike="noStrike" cap="none" normalizeH="0" baseline="0" dirty="0">
              <a:ln>
                <a:noFill/>
              </a:ln>
              <a:solidFill>
                <a:schemeClr val="tx1"/>
              </a:solidFill>
              <a:effectLst/>
              <a:latin typeface="Arial" pitchFamily="34" charset="0"/>
              <a:cs typeface="Arial" pitchFamily="34" charset="0"/>
            </a:endParaRPr>
          </a:p>
        </p:txBody>
      </p:sp>
      <p:cxnSp>
        <p:nvCxnSpPr>
          <p:cNvPr id="15" name="AutoShape 11"/>
          <p:cNvCxnSpPr>
            <a:cxnSpLocks noChangeShapeType="1"/>
          </p:cNvCxnSpPr>
          <p:nvPr/>
        </p:nvCxnSpPr>
        <p:spPr bwMode="auto">
          <a:xfrm flipH="1">
            <a:off x="2574479" y="4276562"/>
            <a:ext cx="246924" cy="312738"/>
          </a:xfrm>
          <a:prstGeom prst="straightConnector1">
            <a:avLst/>
          </a:prstGeom>
          <a:noFill/>
          <a:ln w="28575">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6" name="AutoShape 12"/>
          <p:cNvCxnSpPr>
            <a:cxnSpLocks noChangeShapeType="1"/>
          </p:cNvCxnSpPr>
          <p:nvPr/>
        </p:nvCxnSpPr>
        <p:spPr bwMode="auto">
          <a:xfrm flipH="1">
            <a:off x="4114122" y="2444666"/>
            <a:ext cx="57150" cy="304800"/>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7" name="AutoShape 13"/>
          <p:cNvCxnSpPr>
            <a:cxnSpLocks noChangeShapeType="1"/>
          </p:cNvCxnSpPr>
          <p:nvPr/>
        </p:nvCxnSpPr>
        <p:spPr bwMode="auto">
          <a:xfrm>
            <a:off x="5490394" y="5315209"/>
            <a:ext cx="108421" cy="297809"/>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18" name="AutoShape 14"/>
          <p:cNvCxnSpPr>
            <a:cxnSpLocks noChangeShapeType="1"/>
          </p:cNvCxnSpPr>
          <p:nvPr/>
        </p:nvCxnSpPr>
        <p:spPr bwMode="auto">
          <a:xfrm flipV="1">
            <a:off x="6338036" y="4296543"/>
            <a:ext cx="340899" cy="292757"/>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20" name="AutoShape 16"/>
          <p:cNvCxnSpPr>
            <a:cxnSpLocks noChangeShapeType="1"/>
          </p:cNvCxnSpPr>
          <p:nvPr/>
        </p:nvCxnSpPr>
        <p:spPr bwMode="auto">
          <a:xfrm>
            <a:off x="4171272" y="4432931"/>
            <a:ext cx="12700" cy="317500"/>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cxnSp>
        <p:nvCxnSpPr>
          <p:cNvPr id="25" name="AutoShape 12"/>
          <p:cNvCxnSpPr>
            <a:cxnSpLocks noChangeShapeType="1"/>
          </p:cNvCxnSpPr>
          <p:nvPr/>
        </p:nvCxnSpPr>
        <p:spPr bwMode="auto">
          <a:xfrm flipH="1">
            <a:off x="1631505" y="2160459"/>
            <a:ext cx="28574" cy="409337"/>
          </a:xfrm>
          <a:prstGeom prst="straightConnector1">
            <a:avLst/>
          </a:prstGeom>
          <a:noFill/>
          <a:ln w="28575" algn="ctr">
            <a:solidFill>
              <a:srgbClr val="6671B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cxnSp>
      <p:pic>
        <p:nvPicPr>
          <p:cNvPr id="27" name="Immagine 8"/>
          <p:cNvPicPr>
            <a:picLocks noChangeAspect="1"/>
          </p:cNvPicPr>
          <p:nvPr/>
        </p:nvPicPr>
        <p:blipFill>
          <a:blip r:embed="rId3"/>
          <a:srcRect/>
          <a:stretch>
            <a:fillRect/>
          </a:stretch>
        </p:blipFill>
        <p:spPr bwMode="auto">
          <a:xfrm>
            <a:off x="313008" y="2080149"/>
            <a:ext cx="595206" cy="346080"/>
          </a:xfrm>
          <a:prstGeom prst="rect">
            <a:avLst/>
          </a:prstGeom>
          <a:noFill/>
          <a:ln w="9525">
            <a:noFill/>
            <a:miter lim="800000"/>
            <a:headEnd/>
            <a:tailEnd/>
          </a:ln>
        </p:spPr>
      </p:pic>
      <p:pic>
        <p:nvPicPr>
          <p:cNvPr id="28" name="Immagine 9"/>
          <p:cNvPicPr>
            <a:picLocks noChangeAspect="1"/>
          </p:cNvPicPr>
          <p:nvPr/>
        </p:nvPicPr>
        <p:blipFill>
          <a:blip r:embed="rId4"/>
          <a:srcRect/>
          <a:stretch>
            <a:fillRect/>
          </a:stretch>
        </p:blipFill>
        <p:spPr bwMode="auto">
          <a:xfrm>
            <a:off x="3249119" y="5122699"/>
            <a:ext cx="829159" cy="648637"/>
          </a:xfrm>
          <a:prstGeom prst="rect">
            <a:avLst/>
          </a:prstGeom>
          <a:noFill/>
          <a:ln w="9525">
            <a:noFill/>
            <a:miter lim="800000"/>
            <a:headEnd/>
            <a:tailEnd/>
          </a:ln>
        </p:spPr>
      </p:pic>
      <p:pic>
        <p:nvPicPr>
          <p:cNvPr id="29" name="Immagine 10"/>
          <p:cNvPicPr>
            <a:picLocks noChangeAspect="1"/>
          </p:cNvPicPr>
          <p:nvPr/>
        </p:nvPicPr>
        <p:blipFill rotWithShape="1">
          <a:blip r:embed="rId5"/>
          <a:srcRect r="34353"/>
          <a:stretch/>
        </p:blipFill>
        <p:spPr bwMode="auto">
          <a:xfrm>
            <a:off x="235544" y="4296543"/>
            <a:ext cx="1111022" cy="713940"/>
          </a:xfrm>
          <a:prstGeom prst="rect">
            <a:avLst/>
          </a:prstGeom>
          <a:noFill/>
          <a:ln w="9525">
            <a:noFill/>
            <a:miter lim="800000"/>
            <a:headEnd/>
            <a:tailEnd/>
          </a:ln>
        </p:spPr>
      </p:pic>
      <p:pic>
        <p:nvPicPr>
          <p:cNvPr id="30" name="Immagine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90485" y="5119330"/>
            <a:ext cx="1118554" cy="537871"/>
          </a:xfrm>
          <a:prstGeom prst="rect">
            <a:avLst/>
          </a:prstGeom>
        </p:spPr>
      </p:pic>
      <p:pic>
        <p:nvPicPr>
          <p:cNvPr id="31" name="Immagine 6"/>
          <p:cNvPicPr>
            <a:picLocks noChangeAspect="1"/>
          </p:cNvPicPr>
          <p:nvPr/>
        </p:nvPicPr>
        <p:blipFill>
          <a:blip r:embed="rId7"/>
          <a:srcRect/>
          <a:stretch>
            <a:fillRect/>
          </a:stretch>
        </p:blipFill>
        <p:spPr bwMode="auto">
          <a:xfrm>
            <a:off x="6779649" y="3570091"/>
            <a:ext cx="531995" cy="531995"/>
          </a:xfrm>
          <a:prstGeom prst="rect">
            <a:avLst/>
          </a:prstGeom>
          <a:noFill/>
          <a:ln w="9525">
            <a:noFill/>
            <a:miter lim="800000"/>
            <a:headEnd/>
            <a:tailEnd/>
          </a:ln>
        </p:spPr>
      </p:pic>
      <p:pic>
        <p:nvPicPr>
          <p:cNvPr id="32" name="Immagine 7"/>
          <p:cNvPicPr>
            <a:picLocks noChangeAspect="1"/>
          </p:cNvPicPr>
          <p:nvPr/>
        </p:nvPicPr>
        <p:blipFill>
          <a:blip r:embed="rId8"/>
          <a:srcRect t="9448"/>
          <a:stretch>
            <a:fillRect/>
          </a:stretch>
        </p:blipFill>
        <p:spPr bwMode="auto">
          <a:xfrm>
            <a:off x="5319588" y="1982902"/>
            <a:ext cx="864096" cy="443327"/>
          </a:xfrm>
          <a:prstGeom prst="rect">
            <a:avLst/>
          </a:prstGeom>
          <a:noFill/>
          <a:ln w="9525">
            <a:noFill/>
            <a:miter lim="800000"/>
            <a:headEnd/>
            <a:tailEnd/>
          </a:ln>
        </p:spPr>
      </p:pic>
      <p:pic>
        <p:nvPicPr>
          <p:cNvPr id="5122" name="Picture 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97981" y="22087"/>
            <a:ext cx="1289323" cy="18161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Immagine 2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457546" y="2080149"/>
            <a:ext cx="2691733" cy="395843"/>
          </a:xfrm>
          <a:prstGeom prst="rect">
            <a:avLst/>
          </a:prstGeom>
        </p:spPr>
      </p:pic>
    </p:spTree>
    <p:extLst>
      <p:ext uri="{BB962C8B-B14F-4D97-AF65-F5344CB8AC3E}">
        <p14:creationId xmlns:p14="http://schemas.microsoft.com/office/powerpoint/2010/main" val="287751990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piè di pagina 1"/>
          <p:cNvSpPr>
            <a:spLocks noGrp="1"/>
          </p:cNvSpPr>
          <p:nvPr>
            <p:ph type="ftr" sz="quarter" idx="11"/>
          </p:nvPr>
        </p:nvSpPr>
        <p:spPr/>
        <p:txBody>
          <a:bodyPr/>
          <a:lstStyle/>
          <a:p>
            <a:pPr>
              <a:defRPr/>
            </a:pPr>
            <a:endParaRPr lang="it-IT"/>
          </a:p>
        </p:txBody>
      </p:sp>
      <p:pic>
        <p:nvPicPr>
          <p:cNvPr id="3" name="Immagine 2"/>
          <p:cNvPicPr/>
          <p:nvPr/>
        </p:nvPicPr>
        <p:blipFill>
          <a:blip r:embed="rId2" cstate="print">
            <a:extLst>
              <a:ext uri="{28A0092B-C50C-407E-A947-70E740481C1C}">
                <a14:useLocalDpi xmlns:a14="http://schemas.microsoft.com/office/drawing/2010/main" val="0"/>
              </a:ext>
            </a:extLst>
          </a:blip>
          <a:stretch>
            <a:fillRect/>
          </a:stretch>
        </p:blipFill>
        <p:spPr bwMode="auto">
          <a:xfrm>
            <a:off x="251521" y="188640"/>
            <a:ext cx="8892479" cy="6552728"/>
          </a:xfrm>
          <a:prstGeom prst="rect">
            <a:avLst/>
          </a:prstGeom>
        </p:spPr>
      </p:pic>
      <p:sp>
        <p:nvSpPr>
          <p:cNvPr id="4" name="Rettangolo 3"/>
          <p:cNvSpPr/>
          <p:nvPr/>
        </p:nvSpPr>
        <p:spPr>
          <a:xfrm>
            <a:off x="539552" y="332656"/>
            <a:ext cx="8519635" cy="630942"/>
          </a:xfrm>
          <a:prstGeom prst="rect">
            <a:avLst/>
          </a:prstGeom>
        </p:spPr>
        <p:txBody>
          <a:bodyPr wrap="square">
            <a:spAutoFit/>
          </a:bodyPr>
          <a:lstStyle/>
          <a:p>
            <a:pPr algn="ctr"/>
            <a:r>
              <a:rPr lang="it-IT" sz="3500" b="1" dirty="0" smtClean="0">
                <a:solidFill>
                  <a:srgbClr val="6671B2"/>
                </a:solidFill>
                <a:latin typeface="+mj-lt"/>
              </a:rPr>
              <a:t>PROJECT AREA</a:t>
            </a:r>
            <a:endParaRPr lang="it-IT" sz="2500" dirty="0">
              <a:latin typeface="+mj-lt"/>
            </a:endParaRPr>
          </a:p>
        </p:txBody>
      </p:sp>
    </p:spTree>
    <p:extLst>
      <p:ext uri="{BB962C8B-B14F-4D97-AF65-F5344CB8AC3E}">
        <p14:creationId xmlns:p14="http://schemas.microsoft.com/office/powerpoint/2010/main" val="214472980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16632"/>
            <a:ext cx="8229600" cy="1143000"/>
          </a:xfrm>
        </p:spPr>
        <p:txBody>
          <a:bodyPr/>
          <a:lstStyle/>
          <a:p>
            <a:pPr algn="l"/>
            <a:r>
              <a:rPr lang="it-IT" sz="3600" b="1" dirty="0" smtClean="0">
                <a:solidFill>
                  <a:srgbClr val="6671B2"/>
                </a:solidFill>
              </a:rPr>
              <a:t>PROJECT OBJECTIVES</a:t>
            </a:r>
            <a:endParaRPr lang="it-IT" dirty="0"/>
          </a:p>
        </p:txBody>
      </p:sp>
      <p:sp>
        <p:nvSpPr>
          <p:cNvPr id="4" name="Segnaposto piè di pagina 3"/>
          <p:cNvSpPr>
            <a:spLocks noGrp="1"/>
          </p:cNvSpPr>
          <p:nvPr>
            <p:ph type="ftr" sz="quarter" idx="11"/>
          </p:nvPr>
        </p:nvSpPr>
        <p:spPr/>
        <p:txBody>
          <a:bodyPr/>
          <a:lstStyle/>
          <a:p>
            <a:pPr>
              <a:defRPr/>
            </a:pPr>
            <a:endParaRPr lang="it-IT"/>
          </a:p>
        </p:txBody>
      </p:sp>
      <p:pic>
        <p:nvPicPr>
          <p:cNvPr id="9218" name="Picture 2" descr="C:\Users\Biondi_M\Documents\A_documenti-lavoro\LIFE\LIFE_EREMITA\2016\sito-logo\foto-loghi\search-1013911_960_72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088" y="22691"/>
            <a:ext cx="1117884" cy="111788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9"/>
          <p:cNvSpPr>
            <a:spLocks noChangeArrowheads="1"/>
          </p:cNvSpPr>
          <p:nvPr/>
        </p:nvSpPr>
        <p:spPr bwMode="auto">
          <a:xfrm>
            <a:off x="0" y="1318739"/>
            <a:ext cx="8841581" cy="7201972"/>
          </a:xfrm>
          <a:prstGeom prst="rect">
            <a:avLst/>
          </a:prstGeom>
          <a:noFill/>
          <a:ln w="9525">
            <a:noFill/>
            <a:miter lim="800000"/>
            <a:headEnd/>
            <a:tailEnd/>
          </a:ln>
          <a:effectLst/>
        </p:spPr>
        <p:txBody>
          <a:bodyPr wrap="square">
            <a:spAutoFit/>
          </a:bodyPr>
          <a:lstStyle/>
          <a:p>
            <a:r>
              <a:rPr lang="en-US" dirty="0" smtClean="0">
                <a:solidFill>
                  <a:srgbClr val="53A044"/>
                </a:solidFill>
              </a:rPr>
              <a:t>The </a:t>
            </a:r>
            <a:r>
              <a:rPr lang="en-US" dirty="0">
                <a:solidFill>
                  <a:srgbClr val="53A044"/>
                </a:solidFill>
              </a:rPr>
              <a:t>aim of the project is to improve the conservation status of the remaining populations of 4 species of insects in the Emilia–Romagna Region :</a:t>
            </a:r>
          </a:p>
          <a:p>
            <a:endParaRPr lang="en-US" b="1" dirty="0">
              <a:solidFill>
                <a:srgbClr val="632523"/>
              </a:solidFill>
            </a:endParaRPr>
          </a:p>
          <a:p>
            <a:r>
              <a:rPr lang="en-US" b="1" dirty="0">
                <a:solidFill>
                  <a:srgbClr val="53A044"/>
                </a:solidFill>
              </a:rPr>
              <a:t>2 saproxylic, priority species:                2 aquatic species, non priority:</a:t>
            </a:r>
          </a:p>
          <a:p>
            <a:endParaRPr lang="en-US" b="1" dirty="0">
              <a:solidFill>
                <a:srgbClr val="53A044"/>
              </a:solidFill>
            </a:endParaRPr>
          </a:p>
          <a:p>
            <a:r>
              <a:rPr lang="en-US" b="1" dirty="0">
                <a:solidFill>
                  <a:srgbClr val="632523"/>
                </a:solidFill>
              </a:rPr>
              <a:t>	</a:t>
            </a:r>
            <a:r>
              <a:rPr lang="en-US" b="1" dirty="0" smtClean="0">
                <a:solidFill>
                  <a:srgbClr val="632523"/>
                </a:solidFill>
              </a:rPr>
              <a:t> </a:t>
            </a:r>
            <a:r>
              <a:rPr lang="en-US" b="1" dirty="0">
                <a:solidFill>
                  <a:srgbClr val="632523"/>
                </a:solidFill>
              </a:rPr>
              <a:t>*</a:t>
            </a:r>
            <a:r>
              <a:rPr lang="it-IT" b="1" i="1" dirty="0">
                <a:solidFill>
                  <a:srgbClr val="9B512A"/>
                </a:solidFill>
              </a:rPr>
              <a:t> </a:t>
            </a:r>
            <a:r>
              <a:rPr lang="it-IT" sz="2200" b="1" i="1" dirty="0" err="1">
                <a:solidFill>
                  <a:srgbClr val="9B512A"/>
                </a:solidFill>
              </a:rPr>
              <a:t>Osmoderma</a:t>
            </a:r>
            <a:r>
              <a:rPr lang="it-IT" sz="2200" b="1" i="1" dirty="0">
                <a:solidFill>
                  <a:srgbClr val="9B512A"/>
                </a:solidFill>
              </a:rPr>
              <a:t> </a:t>
            </a:r>
            <a:r>
              <a:rPr lang="it-IT" sz="2200" b="1" i="1" dirty="0" smtClean="0">
                <a:solidFill>
                  <a:srgbClr val="9B512A"/>
                </a:solidFill>
              </a:rPr>
              <a:t>eremita                           </a:t>
            </a:r>
            <a:r>
              <a:rPr lang="it-IT" sz="2200" i="1" dirty="0" err="1" smtClean="0">
                <a:solidFill>
                  <a:srgbClr val="EEC216"/>
                </a:solidFill>
              </a:rPr>
              <a:t>Graphoderus</a:t>
            </a:r>
            <a:r>
              <a:rPr lang="it-IT" sz="2200" i="1" dirty="0" smtClean="0">
                <a:solidFill>
                  <a:srgbClr val="EEC216"/>
                </a:solidFill>
              </a:rPr>
              <a:t> </a:t>
            </a:r>
            <a:r>
              <a:rPr lang="it-IT" sz="2200" i="1" dirty="0" err="1">
                <a:solidFill>
                  <a:srgbClr val="EEC216"/>
                </a:solidFill>
              </a:rPr>
              <a:t>bilineatus</a:t>
            </a:r>
            <a:endParaRPr lang="it-IT" sz="2200" i="1" dirty="0">
              <a:solidFill>
                <a:srgbClr val="EEC216"/>
              </a:solidFill>
            </a:endParaRPr>
          </a:p>
          <a:p>
            <a:endParaRPr lang="en-US" sz="2200" dirty="0">
              <a:solidFill>
                <a:srgbClr val="632523"/>
              </a:solidFill>
            </a:endParaRPr>
          </a:p>
          <a:p>
            <a:r>
              <a:rPr lang="en-US" sz="2000" dirty="0">
                <a:solidFill>
                  <a:srgbClr val="632523"/>
                </a:solidFill>
              </a:rPr>
              <a:t>                 </a:t>
            </a:r>
          </a:p>
          <a:p>
            <a:r>
              <a:rPr lang="it-IT" sz="2200" i="1" dirty="0" smtClean="0">
                <a:solidFill>
                  <a:srgbClr val="53A044"/>
                </a:solidFill>
              </a:rPr>
              <a:t>                                                                                       </a:t>
            </a:r>
            <a:r>
              <a:rPr lang="it-IT" sz="2200" i="1" dirty="0" err="1" smtClean="0">
                <a:solidFill>
                  <a:srgbClr val="53A044"/>
                </a:solidFill>
              </a:rPr>
              <a:t>Coenagrion</a:t>
            </a:r>
            <a:r>
              <a:rPr lang="it-IT" sz="2200" i="1" dirty="0" smtClean="0">
                <a:solidFill>
                  <a:srgbClr val="53A044"/>
                </a:solidFill>
              </a:rPr>
              <a:t> </a:t>
            </a:r>
            <a:r>
              <a:rPr lang="it-IT" sz="2200" i="1" dirty="0">
                <a:solidFill>
                  <a:srgbClr val="53A044"/>
                </a:solidFill>
              </a:rPr>
              <a:t>mercuriale              </a:t>
            </a:r>
            <a:br>
              <a:rPr lang="it-IT" sz="2200" i="1" dirty="0">
                <a:solidFill>
                  <a:srgbClr val="53A044"/>
                </a:solidFill>
              </a:rPr>
            </a:br>
            <a:r>
              <a:rPr lang="it-IT" sz="2200" i="1" dirty="0" smtClean="0">
                <a:solidFill>
                  <a:srgbClr val="53A044"/>
                </a:solidFill>
              </a:rPr>
              <a:t>               </a:t>
            </a:r>
            <a:r>
              <a:rPr lang="en-US" sz="2000" dirty="0">
                <a:solidFill>
                  <a:srgbClr val="6671B2"/>
                </a:solidFill>
              </a:rPr>
              <a:t>*</a:t>
            </a:r>
            <a:r>
              <a:rPr lang="it-IT" sz="2000" i="1" dirty="0">
                <a:solidFill>
                  <a:srgbClr val="6671B2"/>
                </a:solidFill>
              </a:rPr>
              <a:t> </a:t>
            </a:r>
            <a:r>
              <a:rPr lang="it-IT" sz="2200" i="1" dirty="0">
                <a:solidFill>
                  <a:srgbClr val="6671B2"/>
                </a:solidFill>
              </a:rPr>
              <a:t>Rosalia </a:t>
            </a:r>
            <a:r>
              <a:rPr lang="it-IT" sz="2200" i="1" dirty="0" smtClean="0">
                <a:solidFill>
                  <a:srgbClr val="6671B2"/>
                </a:solidFill>
              </a:rPr>
              <a:t>alpina   </a:t>
            </a:r>
            <a:r>
              <a:rPr lang="it-IT" sz="2200" i="1" dirty="0" smtClean="0">
                <a:solidFill>
                  <a:srgbClr val="53A044"/>
                </a:solidFill>
              </a:rPr>
              <a:t>                                         </a:t>
            </a:r>
            <a:r>
              <a:rPr lang="it-IT" sz="2200" i="1" dirty="0" err="1" smtClean="0">
                <a:solidFill>
                  <a:srgbClr val="53A044"/>
                </a:solidFill>
              </a:rPr>
              <a:t>castellanii</a:t>
            </a:r>
            <a:endParaRPr lang="en-US" sz="2200" dirty="0">
              <a:solidFill>
                <a:srgbClr val="632523"/>
              </a:solidFill>
            </a:endParaRPr>
          </a:p>
          <a:p>
            <a:endParaRPr lang="it-IT" sz="2200" b="1" i="1" dirty="0">
              <a:solidFill>
                <a:srgbClr val="9B512A"/>
              </a:solidFill>
            </a:endParaRPr>
          </a:p>
          <a:p>
            <a:endParaRPr lang="it-IT" sz="2200" b="1" i="1" dirty="0">
              <a:solidFill>
                <a:srgbClr val="9B512A"/>
              </a:solidFill>
            </a:endParaRPr>
          </a:p>
          <a:p>
            <a:endParaRPr lang="en-US" b="1" dirty="0">
              <a:solidFill>
                <a:srgbClr val="632523"/>
              </a:solidFill>
            </a:endParaRPr>
          </a:p>
          <a:p>
            <a:r>
              <a:rPr lang="en-US" b="1" dirty="0">
                <a:solidFill>
                  <a:srgbClr val="632523"/>
                </a:solidFill>
              </a:rPr>
              <a:t>              </a:t>
            </a:r>
          </a:p>
          <a:p>
            <a:r>
              <a:rPr lang="en-US" b="1" dirty="0">
                <a:solidFill>
                  <a:srgbClr val="632523"/>
                </a:solidFill>
              </a:rPr>
              <a:t>			         	 </a:t>
            </a:r>
            <a:r>
              <a:rPr lang="en-US" b="1" i="1" dirty="0">
                <a:solidFill>
                  <a:srgbClr val="632523"/>
                </a:solidFill>
              </a:rPr>
              <a:t>					</a:t>
            </a:r>
          </a:p>
          <a:p>
            <a:r>
              <a:rPr lang="en-US" b="1" i="1" dirty="0">
                <a:solidFill>
                  <a:srgbClr val="632523"/>
                </a:solidFill>
              </a:rPr>
              <a:t>				</a:t>
            </a:r>
            <a:endParaRPr lang="en-US" b="1" dirty="0">
              <a:solidFill>
                <a:srgbClr val="632523"/>
              </a:solidFill>
            </a:endParaRPr>
          </a:p>
          <a:p>
            <a:r>
              <a:rPr lang="en-US" b="1" i="1" dirty="0">
                <a:solidFill>
                  <a:srgbClr val="632523"/>
                </a:solidFill>
              </a:rPr>
              <a:t>	</a:t>
            </a:r>
          </a:p>
          <a:p>
            <a:endParaRPr lang="en-US" b="1" i="1" dirty="0">
              <a:solidFill>
                <a:srgbClr val="632523"/>
              </a:solidFill>
            </a:endParaRPr>
          </a:p>
          <a:p>
            <a:r>
              <a:rPr lang="it-IT" b="1" i="1" dirty="0">
                <a:solidFill>
                  <a:srgbClr val="53A044"/>
                </a:solidFill>
              </a:rPr>
              <a:t>				</a:t>
            </a:r>
            <a:endParaRPr lang="en-US" b="1" dirty="0">
              <a:solidFill>
                <a:srgbClr val="632523"/>
              </a:solidFill>
            </a:endParaRPr>
          </a:p>
        </p:txBody>
      </p:sp>
      <p:pic>
        <p:nvPicPr>
          <p:cNvPr id="10" name="Immagine 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9536" y="3315191"/>
            <a:ext cx="895813" cy="806972"/>
          </a:xfrm>
          <a:prstGeom prst="rect">
            <a:avLst/>
          </a:prstGeom>
          <a:noFill/>
          <a:ln w="9525">
            <a:noFill/>
            <a:miter lim="800000"/>
            <a:headEnd/>
            <a:tailEnd/>
          </a:ln>
        </p:spPr>
      </p:pic>
      <p:pic>
        <p:nvPicPr>
          <p:cNvPr id="11" name="Immagine 6"/>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9536" y="4501327"/>
            <a:ext cx="945270" cy="836796"/>
          </a:xfrm>
          <a:prstGeom prst="rect">
            <a:avLst/>
          </a:prstGeom>
          <a:noFill/>
          <a:ln w="9525">
            <a:noFill/>
            <a:miter lim="800000"/>
            <a:headEnd/>
            <a:tailEnd/>
          </a:ln>
        </p:spPr>
      </p:pic>
      <p:pic>
        <p:nvPicPr>
          <p:cNvPr id="12" name="Immagine 8"/>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658014" y="3215256"/>
            <a:ext cx="1170294" cy="910494"/>
          </a:xfrm>
          <a:prstGeom prst="rect">
            <a:avLst/>
          </a:prstGeom>
          <a:noFill/>
          <a:ln w="9525">
            <a:noFill/>
            <a:miter lim="800000"/>
            <a:headEnd/>
            <a:tailEnd/>
          </a:ln>
        </p:spPr>
      </p:pic>
      <p:pic>
        <p:nvPicPr>
          <p:cNvPr id="13" name="Immagine 7"/>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751334" y="4474506"/>
            <a:ext cx="829258" cy="836796"/>
          </a:xfrm>
          <a:prstGeom prst="rect">
            <a:avLst/>
          </a:prstGeom>
          <a:noFill/>
          <a:ln w="9525">
            <a:noFill/>
            <a:miter lim="800000"/>
            <a:headEnd/>
            <a:tailEnd/>
          </a:ln>
        </p:spPr>
      </p:pic>
    </p:spTree>
    <p:extLst>
      <p:ext uri="{BB962C8B-B14F-4D97-AF65-F5344CB8AC3E}">
        <p14:creationId xmlns:p14="http://schemas.microsoft.com/office/powerpoint/2010/main" val="1351647796"/>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12576" y="-15601"/>
            <a:ext cx="8229600" cy="1143000"/>
          </a:xfrm>
        </p:spPr>
        <p:txBody>
          <a:bodyPr/>
          <a:lstStyle/>
          <a:p>
            <a:r>
              <a:rPr lang="en-US" sz="3500" b="1" dirty="0" smtClean="0">
                <a:solidFill>
                  <a:srgbClr val="6671B2"/>
                </a:solidFill>
              </a:rPr>
              <a:t>WHY TARGETING INSECTS</a:t>
            </a:r>
            <a:endParaRPr lang="it-IT" sz="3500" dirty="0"/>
          </a:p>
        </p:txBody>
      </p:sp>
      <p:sp>
        <p:nvSpPr>
          <p:cNvPr id="3" name="Segnaposto contenuto 2"/>
          <p:cNvSpPr>
            <a:spLocks noGrp="1"/>
          </p:cNvSpPr>
          <p:nvPr>
            <p:ph idx="1"/>
          </p:nvPr>
        </p:nvSpPr>
        <p:spPr>
          <a:xfrm>
            <a:off x="683568" y="1052736"/>
            <a:ext cx="8208912" cy="4525963"/>
          </a:xfrm>
        </p:spPr>
        <p:txBody>
          <a:bodyPr/>
          <a:lstStyle/>
          <a:p>
            <a:r>
              <a:rPr lang="en-GB" altLang="it-IT" sz="2300" dirty="0" smtClean="0">
                <a:latin typeface="+mj-lt"/>
                <a:cs typeface="Arial" pitchFamily="34" charset="0"/>
              </a:rPr>
              <a:t>Flag species</a:t>
            </a:r>
          </a:p>
          <a:p>
            <a:pPr marL="0" indent="0">
              <a:buNone/>
            </a:pPr>
            <a:endParaRPr lang="it-IT" sz="2300" dirty="0">
              <a:latin typeface="+mj-lt"/>
              <a:cs typeface="Arial" pitchFamily="34" charset="0"/>
            </a:endParaRPr>
          </a:p>
          <a:p>
            <a:r>
              <a:rPr lang="en-GB" sz="2300" dirty="0" smtClean="0">
                <a:latin typeface="+mj-lt"/>
                <a:cs typeface="Arial" pitchFamily="34" charset="0"/>
              </a:rPr>
              <a:t>Vital population are related to suitable habitat, that are woods with a good proportion of decaying matter.</a:t>
            </a:r>
          </a:p>
          <a:p>
            <a:pPr marL="0" indent="0">
              <a:buNone/>
            </a:pPr>
            <a:endParaRPr lang="en-GB" sz="2300" dirty="0">
              <a:latin typeface="+mj-lt"/>
              <a:cs typeface="Arial" pitchFamily="34" charset="0"/>
            </a:endParaRPr>
          </a:p>
          <a:p>
            <a:r>
              <a:rPr lang="en-GB" sz="2300" dirty="0" smtClean="0">
                <a:latin typeface="+mj-lt"/>
                <a:cs typeface="Arial" pitchFamily="34" charset="0"/>
              </a:rPr>
              <a:t>Wetlands and small ponds and creek with good quality of water.</a:t>
            </a:r>
            <a:endParaRPr lang="en-GB" sz="2000" dirty="0"/>
          </a:p>
        </p:txBody>
      </p:sp>
      <p:sp>
        <p:nvSpPr>
          <p:cNvPr id="4" name="Segnaposto piè di pagina 3"/>
          <p:cNvSpPr>
            <a:spLocks noGrp="1"/>
          </p:cNvSpPr>
          <p:nvPr>
            <p:ph type="ftr" sz="quarter" idx="11"/>
          </p:nvPr>
        </p:nvSpPr>
        <p:spPr/>
        <p:txBody>
          <a:bodyPr/>
          <a:lstStyle/>
          <a:p>
            <a:pPr>
              <a:defRPr/>
            </a:pPr>
            <a:endParaRPr lang="it-IT"/>
          </a:p>
        </p:txBody>
      </p:sp>
    </p:spTree>
    <p:extLst>
      <p:ext uri="{BB962C8B-B14F-4D97-AF65-F5344CB8AC3E}">
        <p14:creationId xmlns:p14="http://schemas.microsoft.com/office/powerpoint/2010/main" val="2224288207"/>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pPr algn="l"/>
            <a:r>
              <a:rPr lang="it-IT" sz="3600" b="1" dirty="0" smtClean="0">
                <a:solidFill>
                  <a:srgbClr val="6671B2"/>
                </a:solidFill>
              </a:rPr>
              <a:t>THREATS</a:t>
            </a:r>
            <a:endParaRPr lang="it-IT" dirty="0"/>
          </a:p>
        </p:txBody>
      </p:sp>
      <p:sp>
        <p:nvSpPr>
          <p:cNvPr id="4" name="Segnaposto piè di pagina 3"/>
          <p:cNvSpPr>
            <a:spLocks noGrp="1"/>
          </p:cNvSpPr>
          <p:nvPr>
            <p:ph type="ftr" sz="quarter" idx="11"/>
          </p:nvPr>
        </p:nvSpPr>
        <p:spPr/>
        <p:txBody>
          <a:bodyPr/>
          <a:lstStyle/>
          <a:p>
            <a:pPr>
              <a:defRPr/>
            </a:pPr>
            <a:endParaRPr lang="it-IT"/>
          </a:p>
        </p:txBody>
      </p:sp>
      <p:pic>
        <p:nvPicPr>
          <p:cNvPr id="5" name="Picture 9"/>
          <p:cNvPicPr>
            <a:picLocks noChangeAspect="1"/>
          </p:cNvPicPr>
          <p:nvPr/>
        </p:nvPicPr>
        <p:blipFill rotWithShape="1">
          <a:blip r:embed="rId2"/>
          <a:srcRect l="11721"/>
          <a:stretch/>
        </p:blipFill>
        <p:spPr>
          <a:xfrm>
            <a:off x="5489270" y="1484784"/>
            <a:ext cx="3413125" cy="4681537"/>
          </a:xfrm>
          <a:prstGeom prst="rect">
            <a:avLst/>
          </a:prstGeom>
          <a:ln w="38100">
            <a:noFill/>
          </a:ln>
          <a:effectLst>
            <a:outerShdw blurRad="292100" dist="139700" dir="2700000" algn="tl" rotWithShape="0">
              <a:srgbClr val="333333">
                <a:alpha val="65000"/>
              </a:srgbClr>
            </a:outerShdw>
          </a:effectLst>
        </p:spPr>
      </p:pic>
      <p:sp>
        <p:nvSpPr>
          <p:cNvPr id="8" name="Segnaposto contenuto 2"/>
          <p:cNvSpPr>
            <a:spLocks noGrp="1"/>
          </p:cNvSpPr>
          <p:nvPr>
            <p:ph idx="1"/>
          </p:nvPr>
        </p:nvSpPr>
        <p:spPr bwMode="auto">
          <a:xfrm>
            <a:off x="457200" y="1600200"/>
            <a:ext cx="4978896" cy="4525963"/>
          </a:xfrm>
          <a:prstGeom prst="rect">
            <a:avLst/>
          </a:prstGeom>
          <a:noFill/>
          <a:ln w="9525">
            <a:noFill/>
            <a:miter lim="800000"/>
            <a:headEnd/>
            <a:tailEnd/>
          </a:ln>
        </p:spPr>
        <p:txBody>
          <a:bodyPr/>
          <a:lstStyle/>
          <a:p>
            <a:pPr marL="228600" indent="-228600">
              <a:lnSpc>
                <a:spcPct val="90000"/>
              </a:lnSpc>
              <a:spcBef>
                <a:spcPts val="1000"/>
              </a:spcBef>
              <a:buClr>
                <a:srgbClr val="9BBB59"/>
              </a:buClr>
              <a:buFont typeface="Arial" charset="0"/>
              <a:buNone/>
            </a:pPr>
            <a:r>
              <a:rPr lang="en-US" sz="2400" b="1" dirty="0">
                <a:solidFill>
                  <a:srgbClr val="53A044"/>
                </a:solidFill>
                <a:latin typeface="Calibri" pitchFamily="34" charset="0"/>
              </a:rPr>
              <a:t>1. reduction or alteration of the target species habitats (old trees, inland water)</a:t>
            </a:r>
          </a:p>
          <a:p>
            <a:pPr marL="228600" indent="-228600">
              <a:lnSpc>
                <a:spcPct val="90000"/>
              </a:lnSpc>
              <a:spcBef>
                <a:spcPts val="1000"/>
              </a:spcBef>
              <a:buClr>
                <a:srgbClr val="9BBB59"/>
              </a:buClr>
              <a:buFont typeface="Arial" charset="0"/>
              <a:buNone/>
            </a:pPr>
            <a:endParaRPr lang="en-US" sz="2400" b="1" dirty="0">
              <a:solidFill>
                <a:srgbClr val="53A044"/>
              </a:solidFill>
              <a:latin typeface="Calibri" pitchFamily="34" charset="0"/>
            </a:endParaRPr>
          </a:p>
          <a:p>
            <a:pPr marL="228600" indent="-228600">
              <a:lnSpc>
                <a:spcPct val="90000"/>
              </a:lnSpc>
              <a:spcBef>
                <a:spcPts val="1000"/>
              </a:spcBef>
              <a:buClr>
                <a:srgbClr val="9BBB59"/>
              </a:buClr>
              <a:buFont typeface="Arial" charset="0"/>
              <a:buNone/>
            </a:pPr>
            <a:r>
              <a:rPr lang="en-US" sz="2400" b="1" dirty="0">
                <a:solidFill>
                  <a:srgbClr val="53A044"/>
                </a:solidFill>
                <a:latin typeface="Calibri" pitchFamily="34" charset="0"/>
              </a:rPr>
              <a:t>2. extreme isolation of the remaining populations of the four insects</a:t>
            </a:r>
          </a:p>
          <a:p>
            <a:pPr marL="228600" indent="-228600">
              <a:lnSpc>
                <a:spcPct val="90000"/>
              </a:lnSpc>
              <a:spcBef>
                <a:spcPts val="1000"/>
              </a:spcBef>
              <a:buClr>
                <a:srgbClr val="9BBB59"/>
              </a:buClr>
              <a:buFont typeface="Arial" charset="0"/>
              <a:buNone/>
            </a:pPr>
            <a:endParaRPr lang="en-US" sz="2400" b="1" dirty="0">
              <a:solidFill>
                <a:srgbClr val="53A044"/>
              </a:solidFill>
              <a:latin typeface="Calibri" pitchFamily="34" charset="0"/>
            </a:endParaRPr>
          </a:p>
          <a:p>
            <a:pPr marL="228600" indent="-228600">
              <a:lnSpc>
                <a:spcPct val="90000"/>
              </a:lnSpc>
              <a:spcBef>
                <a:spcPts val="1000"/>
              </a:spcBef>
              <a:buClr>
                <a:srgbClr val="9BBB59"/>
              </a:buClr>
              <a:buFont typeface="Arial" charset="0"/>
              <a:buNone/>
            </a:pPr>
            <a:r>
              <a:rPr lang="en-US" sz="2400" b="1" dirty="0">
                <a:solidFill>
                  <a:srgbClr val="53A044"/>
                </a:solidFill>
                <a:latin typeface="Calibri" pitchFamily="34" charset="0"/>
              </a:rPr>
              <a:t>3. local extinction of the remaining populations</a:t>
            </a:r>
            <a:endParaRPr lang="it-IT" sz="2400" dirty="0">
              <a:solidFill>
                <a:srgbClr val="53A044"/>
              </a:solidFill>
              <a:latin typeface="Calibri" pitchFamily="34" charset="0"/>
            </a:endParaRPr>
          </a:p>
        </p:txBody>
      </p:sp>
    </p:spTree>
    <p:extLst>
      <p:ext uri="{BB962C8B-B14F-4D97-AF65-F5344CB8AC3E}">
        <p14:creationId xmlns:p14="http://schemas.microsoft.com/office/powerpoint/2010/main" val="3896871856"/>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0" y="188640"/>
            <a:ext cx="8229600" cy="1143000"/>
          </a:xfrm>
        </p:spPr>
        <p:txBody>
          <a:bodyPr/>
          <a:lstStyle/>
          <a:p>
            <a:pPr algn="l"/>
            <a:r>
              <a:rPr lang="it-IT" sz="3600" b="1" dirty="0" smtClean="0">
                <a:solidFill>
                  <a:srgbClr val="6671B2"/>
                </a:solidFill>
              </a:rPr>
              <a:t>SPECIFIC OBJECTIVES OF THE ACTIONS</a:t>
            </a:r>
            <a:endParaRPr lang="it-IT" sz="3600" dirty="0"/>
          </a:p>
        </p:txBody>
      </p:sp>
      <p:sp>
        <p:nvSpPr>
          <p:cNvPr id="3" name="Segnaposto contenuto 2"/>
          <p:cNvSpPr>
            <a:spLocks noGrp="1"/>
          </p:cNvSpPr>
          <p:nvPr>
            <p:ph idx="1"/>
          </p:nvPr>
        </p:nvSpPr>
        <p:spPr>
          <a:xfrm>
            <a:off x="395536" y="1340768"/>
            <a:ext cx="8229600" cy="4525963"/>
          </a:xfrm>
        </p:spPr>
        <p:txBody>
          <a:bodyPr/>
          <a:lstStyle/>
          <a:p>
            <a:pPr marL="45720" indent="0" algn="just">
              <a:buClr>
                <a:schemeClr val="accent3"/>
              </a:buClr>
              <a:buNone/>
              <a:defRPr/>
            </a:pPr>
            <a:r>
              <a:rPr lang="en-US" sz="2400" b="1" dirty="0" smtClean="0">
                <a:solidFill>
                  <a:srgbClr val="53A044"/>
                </a:solidFill>
              </a:rPr>
              <a:t>Increase </a:t>
            </a:r>
            <a:r>
              <a:rPr lang="en-US" sz="2400" b="1" dirty="0">
                <a:solidFill>
                  <a:srgbClr val="53A044"/>
                </a:solidFill>
              </a:rPr>
              <a:t>the availability of habitats for </a:t>
            </a:r>
            <a:r>
              <a:rPr lang="en-US" sz="2400" b="1" dirty="0" smtClean="0">
                <a:solidFill>
                  <a:srgbClr val="53A044"/>
                </a:solidFill>
              </a:rPr>
              <a:t>the remaining populations</a:t>
            </a:r>
            <a:r>
              <a:rPr lang="en-US" sz="2400" b="1" dirty="0">
                <a:solidFill>
                  <a:srgbClr val="53A044"/>
                </a:solidFill>
              </a:rPr>
              <a:t>, </a:t>
            </a:r>
            <a:r>
              <a:rPr lang="en-US" sz="2400" b="1" dirty="0" smtClean="0">
                <a:solidFill>
                  <a:srgbClr val="53A044"/>
                </a:solidFill>
              </a:rPr>
              <a:t>with </a:t>
            </a:r>
            <a:r>
              <a:rPr lang="en-US" sz="2400" b="1" dirty="0">
                <a:solidFill>
                  <a:srgbClr val="53A044"/>
                </a:solidFill>
              </a:rPr>
              <a:t>the ex-novo creation of adequate habitats, and the improvement of their </a:t>
            </a:r>
            <a:r>
              <a:rPr lang="en-US" sz="2400" b="1" dirty="0" smtClean="0">
                <a:solidFill>
                  <a:srgbClr val="53A044"/>
                </a:solidFill>
              </a:rPr>
              <a:t>connectivity.</a:t>
            </a:r>
          </a:p>
          <a:p>
            <a:pPr marL="45720" indent="0">
              <a:buClr>
                <a:schemeClr val="accent3"/>
              </a:buClr>
              <a:buNone/>
              <a:defRPr/>
            </a:pPr>
            <a:endParaRPr lang="en-US" sz="2400" b="1" dirty="0" smtClean="0">
              <a:solidFill>
                <a:srgbClr val="53A044"/>
              </a:solidFill>
            </a:endParaRPr>
          </a:p>
          <a:p>
            <a:pPr marL="45720" indent="0">
              <a:buClr>
                <a:schemeClr val="accent3"/>
              </a:buClr>
              <a:buNone/>
              <a:defRPr/>
            </a:pPr>
            <a:r>
              <a:rPr lang="en-US" sz="2400" b="1" dirty="0" smtClean="0">
                <a:solidFill>
                  <a:srgbClr val="53A044"/>
                </a:solidFill>
              </a:rPr>
              <a:t>Ex-situ reproduction and repopulation of </a:t>
            </a:r>
            <a:r>
              <a:rPr lang="en-US" sz="2400" b="1" dirty="0">
                <a:solidFill>
                  <a:srgbClr val="53A044"/>
                </a:solidFill>
              </a:rPr>
              <a:t>the 4 species, with the </a:t>
            </a:r>
            <a:r>
              <a:rPr lang="en-US" sz="2400" b="1" dirty="0" smtClean="0">
                <a:solidFill>
                  <a:srgbClr val="53A044"/>
                </a:solidFill>
              </a:rPr>
              <a:t>aim </a:t>
            </a:r>
            <a:r>
              <a:rPr lang="en-US" sz="2400" b="1" dirty="0">
                <a:solidFill>
                  <a:srgbClr val="53A044"/>
                </a:solidFill>
              </a:rPr>
              <a:t>to </a:t>
            </a:r>
            <a:r>
              <a:rPr lang="en-US" sz="2400" b="1" dirty="0" smtClean="0">
                <a:solidFill>
                  <a:srgbClr val="53A044"/>
                </a:solidFill>
              </a:rPr>
              <a:t>increase existing </a:t>
            </a:r>
            <a:r>
              <a:rPr lang="en-US" sz="2400" b="1" dirty="0">
                <a:solidFill>
                  <a:srgbClr val="53A044"/>
                </a:solidFill>
              </a:rPr>
              <a:t>population and </a:t>
            </a:r>
            <a:r>
              <a:rPr lang="en-US" sz="2400" b="1" dirty="0" smtClean="0">
                <a:solidFill>
                  <a:srgbClr val="53A044"/>
                </a:solidFill>
              </a:rPr>
              <a:t>populate new </a:t>
            </a:r>
            <a:r>
              <a:rPr lang="en-US" sz="2400" b="1" dirty="0">
                <a:solidFill>
                  <a:srgbClr val="53A044"/>
                </a:solidFill>
              </a:rPr>
              <a:t>habitats</a:t>
            </a:r>
          </a:p>
          <a:p>
            <a:pPr marL="45720" indent="0">
              <a:buClr>
                <a:schemeClr val="accent3"/>
              </a:buClr>
              <a:buNone/>
              <a:defRPr/>
            </a:pPr>
            <a:endParaRPr lang="en-US" sz="2400" b="1" dirty="0" smtClean="0">
              <a:solidFill>
                <a:srgbClr val="53A044"/>
              </a:solidFill>
            </a:endParaRPr>
          </a:p>
          <a:p>
            <a:pPr marL="45720" indent="0">
              <a:buClr>
                <a:schemeClr val="accent3"/>
              </a:buClr>
              <a:buNone/>
              <a:defRPr/>
            </a:pPr>
            <a:r>
              <a:rPr lang="en-US" sz="2400" b="1" dirty="0" smtClean="0">
                <a:solidFill>
                  <a:srgbClr val="53A044"/>
                </a:solidFill>
              </a:rPr>
              <a:t>Increase </a:t>
            </a:r>
            <a:r>
              <a:rPr lang="en-US" sz="2400" b="1" dirty="0">
                <a:solidFill>
                  <a:srgbClr val="53A044"/>
                </a:solidFill>
              </a:rPr>
              <a:t>the knowledge of presence/absence, distribution and abundancy of the remaining </a:t>
            </a:r>
            <a:r>
              <a:rPr lang="en-US" sz="2400" b="1" dirty="0" smtClean="0">
                <a:solidFill>
                  <a:srgbClr val="53A044"/>
                </a:solidFill>
              </a:rPr>
              <a:t>populations </a:t>
            </a:r>
            <a:r>
              <a:rPr lang="en-US" sz="2400" b="1" dirty="0">
                <a:solidFill>
                  <a:srgbClr val="53A044"/>
                </a:solidFill>
              </a:rPr>
              <a:t>of the target species in the project area</a:t>
            </a:r>
          </a:p>
          <a:p>
            <a:pPr marL="45720" indent="0">
              <a:buClr>
                <a:schemeClr val="accent3"/>
              </a:buClr>
              <a:buNone/>
              <a:defRPr/>
            </a:pPr>
            <a:endParaRPr lang="en-US" sz="2400" dirty="0" smtClean="0"/>
          </a:p>
          <a:p>
            <a:pPr marL="502920" indent="-457200">
              <a:buClr>
                <a:schemeClr val="accent3"/>
              </a:buClr>
              <a:buFont typeface="Arial" panose="020B0604020202020204" pitchFamily="34" charset="0"/>
              <a:buChar char="•"/>
              <a:defRPr/>
            </a:pPr>
            <a:endParaRPr lang="it-IT" sz="2800" dirty="0"/>
          </a:p>
          <a:p>
            <a:endParaRPr lang="it-IT" dirty="0"/>
          </a:p>
        </p:txBody>
      </p:sp>
      <p:sp>
        <p:nvSpPr>
          <p:cNvPr id="4" name="Segnaposto piè di pagina 3"/>
          <p:cNvSpPr>
            <a:spLocks noGrp="1"/>
          </p:cNvSpPr>
          <p:nvPr>
            <p:ph type="ftr" sz="quarter" idx="11"/>
          </p:nvPr>
        </p:nvSpPr>
        <p:spPr/>
        <p:txBody>
          <a:bodyPr/>
          <a:lstStyle/>
          <a:p>
            <a:pPr>
              <a:defRPr/>
            </a:pPr>
            <a:endParaRPr lang="it-IT"/>
          </a:p>
        </p:txBody>
      </p:sp>
    </p:spTree>
    <p:extLst>
      <p:ext uri="{BB962C8B-B14F-4D97-AF65-F5344CB8AC3E}">
        <p14:creationId xmlns:p14="http://schemas.microsoft.com/office/powerpoint/2010/main" val="678937284"/>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23528" y="1700809"/>
            <a:ext cx="8229600" cy="3744416"/>
          </a:xfrm>
        </p:spPr>
        <p:txBody>
          <a:bodyPr/>
          <a:lstStyle/>
          <a:p>
            <a:pPr marL="45720" indent="0">
              <a:buClr>
                <a:schemeClr val="accent3"/>
              </a:buClr>
              <a:buNone/>
              <a:defRPr/>
            </a:pPr>
            <a:r>
              <a:rPr lang="en-US" sz="2400" b="1" dirty="0">
                <a:solidFill>
                  <a:srgbClr val="53A044"/>
                </a:solidFill>
              </a:rPr>
              <a:t>Elaborate a management plan and specific measures for conservation</a:t>
            </a:r>
            <a:endParaRPr lang="it-IT" sz="2400" b="1" dirty="0">
              <a:solidFill>
                <a:srgbClr val="53A044"/>
              </a:solidFill>
            </a:endParaRPr>
          </a:p>
          <a:p>
            <a:pPr marL="45720" indent="0">
              <a:buClr>
                <a:schemeClr val="accent3"/>
              </a:buClr>
              <a:buNone/>
              <a:defRPr/>
            </a:pPr>
            <a:endParaRPr lang="en-GB" sz="2400" b="1" dirty="0" smtClean="0">
              <a:solidFill>
                <a:srgbClr val="53A044"/>
              </a:solidFill>
            </a:endParaRPr>
          </a:p>
          <a:p>
            <a:pPr marL="45720" indent="0">
              <a:buClr>
                <a:schemeClr val="accent3"/>
              </a:buClr>
              <a:buNone/>
              <a:defRPr/>
            </a:pPr>
            <a:r>
              <a:rPr lang="en-GB" sz="2400" b="1" dirty="0" smtClean="0">
                <a:solidFill>
                  <a:srgbClr val="53A044"/>
                </a:solidFill>
              </a:rPr>
              <a:t>Encourage </a:t>
            </a:r>
            <a:r>
              <a:rPr lang="en-GB" sz="2400" b="1" dirty="0">
                <a:solidFill>
                  <a:srgbClr val="53A044"/>
                </a:solidFill>
              </a:rPr>
              <a:t>appropriate and compatible behaviour with the needs of protection by stakeholder</a:t>
            </a:r>
          </a:p>
          <a:p>
            <a:pPr marL="45720" indent="0">
              <a:buClr>
                <a:schemeClr val="accent3"/>
              </a:buClr>
              <a:buNone/>
              <a:defRPr/>
            </a:pPr>
            <a:endParaRPr lang="en-GB" sz="2400" b="1" dirty="0" smtClean="0">
              <a:solidFill>
                <a:srgbClr val="53A044"/>
              </a:solidFill>
            </a:endParaRPr>
          </a:p>
          <a:p>
            <a:pPr marL="45720" indent="0">
              <a:buClr>
                <a:schemeClr val="accent3"/>
              </a:buClr>
              <a:buNone/>
              <a:defRPr/>
            </a:pPr>
            <a:r>
              <a:rPr lang="en-GB" sz="2400" b="1" dirty="0" smtClean="0">
                <a:solidFill>
                  <a:srgbClr val="53A044"/>
                </a:solidFill>
              </a:rPr>
              <a:t>Spread </a:t>
            </a:r>
            <a:r>
              <a:rPr lang="en-GB" sz="2400" b="1" dirty="0">
                <a:solidFill>
                  <a:srgbClr val="53A044"/>
                </a:solidFill>
              </a:rPr>
              <a:t>and develop solutions for the active involvement of farmers, operators and users of forest areas within the RN2000 sites and of stakeholders in </a:t>
            </a:r>
            <a:r>
              <a:rPr lang="en-GB" sz="2400" b="1" dirty="0" smtClean="0">
                <a:solidFill>
                  <a:srgbClr val="53A044"/>
                </a:solidFill>
              </a:rPr>
              <a:t>general</a:t>
            </a:r>
            <a:endParaRPr lang="en-GB" noProof="0" dirty="0"/>
          </a:p>
        </p:txBody>
      </p:sp>
      <p:sp>
        <p:nvSpPr>
          <p:cNvPr id="4" name="Segnaposto piè di pagina 3"/>
          <p:cNvSpPr>
            <a:spLocks noGrp="1"/>
          </p:cNvSpPr>
          <p:nvPr>
            <p:ph type="ftr" sz="quarter" idx="11"/>
          </p:nvPr>
        </p:nvSpPr>
        <p:spPr/>
        <p:txBody>
          <a:bodyPr/>
          <a:lstStyle/>
          <a:p>
            <a:pPr>
              <a:defRPr/>
            </a:pPr>
            <a:endParaRPr lang="it-IT"/>
          </a:p>
        </p:txBody>
      </p:sp>
      <p:sp>
        <p:nvSpPr>
          <p:cNvPr id="5" name="Titolo 4"/>
          <p:cNvSpPr>
            <a:spLocks noGrp="1"/>
          </p:cNvSpPr>
          <p:nvPr>
            <p:ph type="title"/>
          </p:nvPr>
        </p:nvSpPr>
        <p:spPr>
          <a:xfrm>
            <a:off x="0" y="476672"/>
            <a:ext cx="8229600" cy="1143000"/>
          </a:xfrm>
        </p:spPr>
        <p:txBody>
          <a:bodyPr/>
          <a:lstStyle/>
          <a:p>
            <a:pPr lvl="0" eaLnBrk="1" hangingPunct="1"/>
            <a:r>
              <a:rPr lang="it-IT" sz="3600" b="1" dirty="0">
                <a:solidFill>
                  <a:srgbClr val="6671B2"/>
                </a:solidFill>
                <a:latin typeface="Calibri" pitchFamily="34" charset="0"/>
                <a:ea typeface="+mn-ea"/>
                <a:cs typeface="+mn-cs"/>
              </a:rPr>
              <a:t>SPECIFIC OBJECTIVES OF THE </a:t>
            </a:r>
            <a:r>
              <a:rPr lang="it-IT" sz="3600" b="1" dirty="0" smtClean="0">
                <a:solidFill>
                  <a:srgbClr val="6671B2"/>
                </a:solidFill>
                <a:latin typeface="Calibri" pitchFamily="34" charset="0"/>
                <a:ea typeface="+mn-ea"/>
                <a:cs typeface="+mn-cs"/>
              </a:rPr>
              <a:t>ACTIONS</a:t>
            </a:r>
            <a:r>
              <a:rPr lang="it-IT" sz="3600" dirty="0">
                <a:solidFill>
                  <a:srgbClr val="0070C0"/>
                </a:solidFill>
                <a:latin typeface="Calibri" pitchFamily="34" charset="0"/>
                <a:ea typeface="+mn-ea"/>
                <a:cs typeface="+mn-cs"/>
              </a:rPr>
              <a:t/>
            </a:r>
            <a:br>
              <a:rPr lang="it-IT" sz="3600" dirty="0">
                <a:solidFill>
                  <a:srgbClr val="0070C0"/>
                </a:solidFill>
                <a:latin typeface="Calibri" pitchFamily="34" charset="0"/>
                <a:ea typeface="+mn-ea"/>
                <a:cs typeface="+mn-cs"/>
              </a:rPr>
            </a:br>
            <a:endParaRPr lang="it-IT" dirty="0"/>
          </a:p>
        </p:txBody>
      </p:sp>
    </p:spTree>
    <p:extLst>
      <p:ext uri="{BB962C8B-B14F-4D97-AF65-F5344CB8AC3E}">
        <p14:creationId xmlns:p14="http://schemas.microsoft.com/office/powerpoint/2010/main" val="433951540"/>
      </p:ext>
    </p:extLst>
  </p:cSld>
  <p:clrMapOvr>
    <a:masterClrMapping/>
  </p:clrMapOvr>
  <mc:AlternateContent xmlns:mc="http://schemas.openxmlformats.org/markup-compatibility/2006" xmlns:p14="http://schemas.microsoft.com/office/powerpoint/2010/main">
    <mc:Choice Requires="p14">
      <p:transition spd="slow" p14:dur="1500">
        <p:wipe dir="r"/>
      </p:transition>
    </mc:Choice>
    <mc:Fallback xmlns="">
      <p:transition spd="slow">
        <p:wipe dir="r"/>
      </p:transition>
    </mc:Fallback>
  </mc:AlternateContent>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B2F498B341A1F5478C295D1885265189" ma:contentTypeVersion="0" ma:contentTypeDescription="Creare un nuovo documento." ma:contentTypeScope="" ma:versionID="6ac9e517e50567f40754b1eb00d6fca0">
  <xsd:schema xmlns:xsd="http://www.w3.org/2001/XMLSchema" xmlns:xs="http://www.w3.org/2001/XMLSchema" xmlns:p="http://schemas.microsoft.com/office/2006/metadata/properties" targetNamespace="http://schemas.microsoft.com/office/2006/metadata/properties" ma:root="true" ma:fieldsID="de2c2bff39701977361371fca1d1563b">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618BC28-556E-463B-9F92-1112E2FBEAD6}">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41FB3BA9-89CD-4EE9-9F61-4BB7490A6E22}">
  <ds:schemaRefs>
    <ds:schemaRef ds:uri="http://schemas.microsoft.com/sharepoint/v3/contenttype/forms"/>
  </ds:schemaRefs>
</ds:datastoreItem>
</file>

<file path=customXml/itemProps3.xml><?xml version="1.0" encoding="utf-8"?>
<ds:datastoreItem xmlns:ds="http://schemas.openxmlformats.org/officeDocument/2006/customXml" ds:itemID="{7BA5F93C-C7ED-4582-A62E-7A641D3B68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3283</TotalTime>
  <Words>692</Words>
  <Application>Microsoft Office PowerPoint</Application>
  <PresentationFormat>Presentazione su schermo (4:3)</PresentationFormat>
  <Paragraphs>173</Paragraphs>
  <Slides>22</Slides>
  <Notes>0</Notes>
  <HiddenSlides>1</HiddenSlides>
  <MMClips>0</MMClips>
  <ScaleCrop>false</ScaleCrop>
  <HeadingPairs>
    <vt:vector size="4" baseType="variant">
      <vt:variant>
        <vt:lpstr>Tema</vt:lpstr>
      </vt:variant>
      <vt:variant>
        <vt:i4>1</vt:i4>
      </vt:variant>
      <vt:variant>
        <vt:lpstr>Titoli diapositive</vt:lpstr>
      </vt:variant>
      <vt:variant>
        <vt:i4>22</vt:i4>
      </vt:variant>
    </vt:vector>
  </HeadingPairs>
  <TitlesOfParts>
    <vt:vector size="23" baseType="lpstr">
      <vt:lpstr>Tema di Office</vt:lpstr>
      <vt:lpstr>Margherita Norbiato WORKING GROUP 4</vt:lpstr>
      <vt:lpstr>Presentazione standard di PowerPoint</vt:lpstr>
      <vt:lpstr>Presentazione standard di PowerPoint</vt:lpstr>
      <vt:lpstr>Presentazione standard di PowerPoint</vt:lpstr>
      <vt:lpstr>PROJECT OBJECTIVES</vt:lpstr>
      <vt:lpstr>WHY TARGETING INSECTS</vt:lpstr>
      <vt:lpstr>THREATS</vt:lpstr>
      <vt:lpstr>SPECIFIC OBJECTIVES OF THE ACTIONS</vt:lpstr>
      <vt:lpstr>SPECIFIC OBJECTIVES OF THE ACTIONS </vt:lpstr>
      <vt:lpstr>MONITORING</vt:lpstr>
      <vt:lpstr>MONITORING - ACTIONS</vt:lpstr>
      <vt:lpstr>Saproxylic species</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ACTIONS FOR THE VOLUNTEERS</vt:lpstr>
      <vt:lpstr>BREEDING EXPECTED</vt:lpstr>
      <vt:lpstr>PRELIMINARY RESULTS</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Coordinated actions to preserve residual and isolated  populations of forest and freshwater insects in  Emilia-Romagna - Project LIFE14 NAT/IT/000209</dc:title>
  <dc:creator>Cristina Barbieri</dc:creator>
  <cp:lastModifiedBy>Utente Windows</cp:lastModifiedBy>
  <cp:revision>261</cp:revision>
  <cp:lastPrinted>2017-02-22T09:50:13Z</cp:lastPrinted>
  <dcterms:created xsi:type="dcterms:W3CDTF">2016-05-29T15:42:00Z</dcterms:created>
  <dcterms:modified xsi:type="dcterms:W3CDTF">2018-09-14T13:51:43Z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0x010100B2F498B341A1F5478C295D1885265189</vt:lpwstr>
  </property>
</Properties>
</file>