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 ContentType="image/tiff"/>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5"/>
  </p:notesMasterIdLst>
  <p:handoutMasterIdLst>
    <p:handoutMasterId r:id="rId26"/>
  </p:handoutMasterIdLst>
  <p:sldIdLst>
    <p:sldId id="259" r:id="rId5"/>
    <p:sldId id="260" r:id="rId6"/>
    <p:sldId id="272" r:id="rId7"/>
    <p:sldId id="264" r:id="rId8"/>
    <p:sldId id="265" r:id="rId9"/>
    <p:sldId id="285" r:id="rId10"/>
    <p:sldId id="262" r:id="rId11"/>
    <p:sldId id="263" r:id="rId12"/>
    <p:sldId id="284" r:id="rId13"/>
    <p:sldId id="290" r:id="rId14"/>
    <p:sldId id="271" r:id="rId15"/>
    <p:sldId id="273" r:id="rId16"/>
    <p:sldId id="274" r:id="rId17"/>
    <p:sldId id="275" r:id="rId18"/>
    <p:sldId id="286" r:id="rId19"/>
    <p:sldId id="276" r:id="rId20"/>
    <p:sldId id="288" r:id="rId21"/>
    <p:sldId id="289" r:id="rId22"/>
    <p:sldId id="287" r:id="rId23"/>
    <p:sldId id="282" r:id="rId24"/>
  </p:sldIdLst>
  <p:sldSz cx="9144000" cy="6858000" type="screen4x3"/>
  <p:notesSz cx="6797675" cy="9926638"/>
  <p:defaultTextStyle>
    <a:defPPr>
      <a:defRPr lang="it-IT"/>
    </a:defPPr>
    <a:lvl1pPr algn="l" rtl="0" fontAlgn="base">
      <a:spcBef>
        <a:spcPct val="0"/>
      </a:spcBef>
      <a:spcAft>
        <a:spcPct val="0"/>
      </a:spcAft>
      <a:defRPr sz="2400" b="1" kern="1200">
        <a:solidFill>
          <a:srgbClr val="0070C0"/>
        </a:solidFill>
        <a:latin typeface="Calibri" pitchFamily="34" charset="0"/>
        <a:ea typeface="+mn-ea"/>
        <a:cs typeface="+mn-cs"/>
      </a:defRPr>
    </a:lvl1pPr>
    <a:lvl2pPr marL="457200" algn="l" rtl="0" fontAlgn="base">
      <a:spcBef>
        <a:spcPct val="0"/>
      </a:spcBef>
      <a:spcAft>
        <a:spcPct val="0"/>
      </a:spcAft>
      <a:defRPr sz="2400" b="1" kern="1200">
        <a:solidFill>
          <a:srgbClr val="0070C0"/>
        </a:solidFill>
        <a:latin typeface="Calibri" pitchFamily="34" charset="0"/>
        <a:ea typeface="+mn-ea"/>
        <a:cs typeface="+mn-cs"/>
      </a:defRPr>
    </a:lvl2pPr>
    <a:lvl3pPr marL="914400" algn="l" rtl="0" fontAlgn="base">
      <a:spcBef>
        <a:spcPct val="0"/>
      </a:spcBef>
      <a:spcAft>
        <a:spcPct val="0"/>
      </a:spcAft>
      <a:defRPr sz="2400" b="1" kern="1200">
        <a:solidFill>
          <a:srgbClr val="0070C0"/>
        </a:solidFill>
        <a:latin typeface="Calibri" pitchFamily="34" charset="0"/>
        <a:ea typeface="+mn-ea"/>
        <a:cs typeface="+mn-cs"/>
      </a:defRPr>
    </a:lvl3pPr>
    <a:lvl4pPr marL="1371600" algn="l" rtl="0" fontAlgn="base">
      <a:spcBef>
        <a:spcPct val="0"/>
      </a:spcBef>
      <a:spcAft>
        <a:spcPct val="0"/>
      </a:spcAft>
      <a:defRPr sz="2400" b="1" kern="1200">
        <a:solidFill>
          <a:srgbClr val="0070C0"/>
        </a:solidFill>
        <a:latin typeface="Calibri" pitchFamily="34" charset="0"/>
        <a:ea typeface="+mn-ea"/>
        <a:cs typeface="+mn-cs"/>
      </a:defRPr>
    </a:lvl4pPr>
    <a:lvl5pPr marL="1828800" algn="l" rtl="0" fontAlgn="base">
      <a:spcBef>
        <a:spcPct val="0"/>
      </a:spcBef>
      <a:spcAft>
        <a:spcPct val="0"/>
      </a:spcAft>
      <a:defRPr sz="2400" b="1" kern="1200">
        <a:solidFill>
          <a:srgbClr val="0070C0"/>
        </a:solidFill>
        <a:latin typeface="Calibri" pitchFamily="34" charset="0"/>
        <a:ea typeface="+mn-ea"/>
        <a:cs typeface="+mn-cs"/>
      </a:defRPr>
    </a:lvl5pPr>
    <a:lvl6pPr marL="2286000" algn="l" defTabSz="914400" rtl="0" eaLnBrk="1" latinLnBrk="0" hangingPunct="1">
      <a:defRPr sz="2400" b="1" kern="1200">
        <a:solidFill>
          <a:srgbClr val="0070C0"/>
        </a:solidFill>
        <a:latin typeface="Calibri" pitchFamily="34" charset="0"/>
        <a:ea typeface="+mn-ea"/>
        <a:cs typeface="+mn-cs"/>
      </a:defRPr>
    </a:lvl6pPr>
    <a:lvl7pPr marL="2743200" algn="l" defTabSz="914400" rtl="0" eaLnBrk="1" latinLnBrk="0" hangingPunct="1">
      <a:defRPr sz="2400" b="1" kern="1200">
        <a:solidFill>
          <a:srgbClr val="0070C0"/>
        </a:solidFill>
        <a:latin typeface="Calibri" pitchFamily="34" charset="0"/>
        <a:ea typeface="+mn-ea"/>
        <a:cs typeface="+mn-cs"/>
      </a:defRPr>
    </a:lvl7pPr>
    <a:lvl8pPr marL="3200400" algn="l" defTabSz="914400" rtl="0" eaLnBrk="1" latinLnBrk="0" hangingPunct="1">
      <a:defRPr sz="2400" b="1" kern="1200">
        <a:solidFill>
          <a:srgbClr val="0070C0"/>
        </a:solidFill>
        <a:latin typeface="Calibri" pitchFamily="34" charset="0"/>
        <a:ea typeface="+mn-ea"/>
        <a:cs typeface="+mn-cs"/>
      </a:defRPr>
    </a:lvl8pPr>
    <a:lvl9pPr marL="3657600" algn="l" defTabSz="914400" rtl="0" eaLnBrk="1" latinLnBrk="0" hangingPunct="1">
      <a:defRPr sz="2400" b="1" kern="1200">
        <a:solidFill>
          <a:srgbClr val="0070C0"/>
        </a:solidFill>
        <a:latin typeface="Calibri"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71B2"/>
    <a:srgbClr val="53A044"/>
    <a:srgbClr val="9B512A"/>
    <a:srgbClr val="EEC216"/>
    <a:srgbClr val="00823B"/>
    <a:srgbClr val="0099FF"/>
    <a:srgbClr val="23269D"/>
    <a:srgbClr val="2841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Stile chiaro 3 - Colore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Stile medio 4 - Colore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260" autoAdjust="0"/>
    <p:restoredTop sz="97059" autoAdjust="0"/>
  </p:normalViewPr>
  <p:slideViewPr>
    <p:cSldViewPr>
      <p:cViewPr varScale="1">
        <p:scale>
          <a:sx n="111" d="100"/>
          <a:sy n="111" d="100"/>
        </p:scale>
        <p:origin x="-1740" y="-84"/>
      </p:cViewPr>
      <p:guideLst>
        <p:guide orient="horz" pos="2160"/>
        <p:guide pos="2880"/>
      </p:guideLst>
    </p:cSldViewPr>
  </p:slideViewPr>
  <p:outlineViewPr>
    <p:cViewPr>
      <p:scale>
        <a:sx n="33" d="100"/>
        <a:sy n="33" d="100"/>
      </p:scale>
      <p:origin x="48" y="11142"/>
    </p:cViewPr>
  </p:outlineViewPr>
  <p:notesTextViewPr>
    <p:cViewPr>
      <p:scale>
        <a:sx n="1" d="1"/>
        <a:sy n="1" d="1"/>
      </p:scale>
      <p:origin x="0" y="0"/>
    </p:cViewPr>
  </p:notesTextViewPr>
  <p:sorterViewPr>
    <p:cViewPr>
      <p:scale>
        <a:sx n="100" d="100"/>
        <a:sy n="100" d="100"/>
      </p:scale>
      <p:origin x="0" y="9270"/>
    </p:cViewPr>
  </p:sorterViewPr>
  <p:notesViewPr>
    <p:cSldViewPr>
      <p:cViewPr varScale="1">
        <p:scale>
          <a:sx n="83" d="100"/>
          <a:sy n="83" d="100"/>
        </p:scale>
        <p:origin x="-1992"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98A6A7C1-0A7D-4E72-B162-09779A12BEDA}" type="datetimeFigureOut">
              <a:rPr lang="it-IT" smtClean="0"/>
              <a:t>05/04/2017</a:t>
            </a:fld>
            <a:endParaRPr lang="it-IT"/>
          </a:p>
        </p:txBody>
      </p:sp>
      <p:sp>
        <p:nvSpPr>
          <p:cNvPr id="4" name="Segnaposto piè di pagina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B7CF4580-7E16-4E33-A016-A3922B9B1A16}" type="slidenum">
              <a:rPr lang="it-IT" smtClean="0"/>
              <a:t>‹N›</a:t>
            </a:fld>
            <a:endParaRPr lang="it-IT"/>
          </a:p>
        </p:txBody>
      </p:sp>
    </p:spTree>
    <p:extLst>
      <p:ext uri="{BB962C8B-B14F-4D97-AF65-F5344CB8AC3E}">
        <p14:creationId xmlns:p14="http://schemas.microsoft.com/office/powerpoint/2010/main" val="2396339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b="0">
                <a:solidFill>
                  <a:schemeClr val="tx1"/>
                </a:solidFill>
                <a:latin typeface="+mn-lt"/>
              </a:defRPr>
            </a:lvl1pPr>
          </a:lstStyle>
          <a:p>
            <a:pPr>
              <a:defRPr/>
            </a:pPr>
            <a:endParaRPr lang="it-IT"/>
          </a:p>
        </p:txBody>
      </p:sp>
      <p:sp>
        <p:nvSpPr>
          <p:cNvPr id="3" name="Segnaposto data 2"/>
          <p:cNvSpPr>
            <a:spLocks noGrp="1"/>
          </p:cNvSpPr>
          <p:nvPr>
            <p:ph type="dt" idx="1"/>
          </p:nvPr>
        </p:nvSpPr>
        <p:spPr>
          <a:xfrm>
            <a:off x="3850443" y="0"/>
            <a:ext cx="2945659" cy="496332"/>
          </a:xfrm>
          <a:prstGeom prst="rect">
            <a:avLst/>
          </a:prstGeom>
        </p:spPr>
        <p:txBody>
          <a:bodyPr vert="horz" lIns="91440" tIns="45720" rIns="91440" bIns="45720" rtlCol="0"/>
          <a:lstStyle>
            <a:lvl1pPr algn="r" fontAlgn="auto">
              <a:spcBef>
                <a:spcPts val="0"/>
              </a:spcBef>
              <a:spcAft>
                <a:spcPts val="0"/>
              </a:spcAft>
              <a:defRPr sz="1200" b="0">
                <a:solidFill>
                  <a:schemeClr val="tx1"/>
                </a:solidFill>
                <a:latin typeface="+mn-lt"/>
              </a:defRPr>
            </a:lvl1pPr>
          </a:lstStyle>
          <a:p>
            <a:pPr>
              <a:defRPr/>
            </a:pPr>
            <a:fld id="{AAA1C8E7-4F4A-4D57-BFED-F1E3527FF9AF}" type="datetimeFigureOut">
              <a:rPr lang="it-IT"/>
              <a:pPr>
                <a:defRPr/>
              </a:pPr>
              <a:t>05/04/2017</a:t>
            </a:fld>
            <a:endParaRPr lang="it-IT"/>
          </a:p>
        </p:txBody>
      </p:sp>
      <p:sp>
        <p:nvSpPr>
          <p:cNvPr id="4" name="Segnaposto immagine diapositiva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b="0">
                <a:solidFill>
                  <a:schemeClr val="tx1"/>
                </a:solidFill>
                <a:latin typeface="+mn-lt"/>
              </a:defRPr>
            </a:lvl1pPr>
          </a:lstStyle>
          <a:p>
            <a:pPr>
              <a:defRPr/>
            </a:pPr>
            <a:endParaRPr lang="it-IT"/>
          </a:p>
        </p:txBody>
      </p:sp>
      <p:sp>
        <p:nvSpPr>
          <p:cNvPr id="7" name="Segnaposto numero diapositiva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fontAlgn="auto">
              <a:spcBef>
                <a:spcPts val="0"/>
              </a:spcBef>
              <a:spcAft>
                <a:spcPts val="0"/>
              </a:spcAft>
              <a:defRPr sz="1200" b="0">
                <a:solidFill>
                  <a:schemeClr val="tx1"/>
                </a:solidFill>
                <a:latin typeface="+mn-lt"/>
              </a:defRPr>
            </a:lvl1pPr>
          </a:lstStyle>
          <a:p>
            <a:pPr>
              <a:defRPr/>
            </a:pPr>
            <a:fld id="{139DE0EF-C408-4E24-A031-7D59DA7C4C27}" type="slidenum">
              <a:rPr lang="it-IT"/>
              <a:pPr>
                <a:defRPr/>
              </a:pPr>
              <a:t>‹N›</a:t>
            </a:fld>
            <a:endParaRPr lang="it-IT"/>
          </a:p>
        </p:txBody>
      </p:sp>
    </p:spTree>
    <p:extLst>
      <p:ext uri="{BB962C8B-B14F-4D97-AF65-F5344CB8AC3E}">
        <p14:creationId xmlns:p14="http://schemas.microsoft.com/office/powerpoint/2010/main" val="17632480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1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3702509" y="1052736"/>
            <a:ext cx="4896544" cy="1037977"/>
          </a:xfrm>
        </p:spPr>
        <p:txBody>
          <a:bodyPr/>
          <a:lstStyle>
            <a:lvl1pPr algn="ctr">
              <a:defRPr sz="3600" b="1">
                <a:solidFill>
                  <a:srgbClr val="6671B2"/>
                </a:solidFill>
              </a:defRPr>
            </a:lvl1pPr>
          </a:lstStyle>
          <a:p>
            <a:r>
              <a:rPr lang="it-IT" dirty="0"/>
              <a:t>Fare clic per modificare lo stile del titolo</a:t>
            </a:r>
          </a:p>
        </p:txBody>
      </p:sp>
      <p:sp>
        <p:nvSpPr>
          <p:cNvPr id="3" name="Sottotitolo 2"/>
          <p:cNvSpPr>
            <a:spLocks noGrp="1"/>
          </p:cNvSpPr>
          <p:nvPr>
            <p:ph type="subTitle" idx="1" hasCustomPrompt="1"/>
          </p:nvPr>
        </p:nvSpPr>
        <p:spPr>
          <a:xfrm>
            <a:off x="3560415" y="2420888"/>
            <a:ext cx="5448957" cy="864096"/>
          </a:xfrm>
        </p:spPr>
        <p:txBody>
          <a:bodyPr>
            <a:normAutofit/>
          </a:bodyPr>
          <a:lstStyle>
            <a:lvl1pPr marL="0" indent="0" algn="ctr">
              <a:buNone/>
              <a:defRPr sz="2400" i="1">
                <a:solidFill>
                  <a:srgbClr val="6671B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Relatori e data</a:t>
            </a:r>
          </a:p>
        </p:txBody>
      </p:sp>
      <p:sp>
        <p:nvSpPr>
          <p:cNvPr id="12" name="Segnaposto numero diapositiva 5"/>
          <p:cNvSpPr>
            <a:spLocks noGrp="1"/>
          </p:cNvSpPr>
          <p:nvPr>
            <p:ph type="sldNum" sz="quarter" idx="12"/>
          </p:nvPr>
        </p:nvSpPr>
        <p:spPr/>
        <p:txBody>
          <a:bodyPr/>
          <a:lstStyle>
            <a:lvl1pPr>
              <a:defRPr/>
            </a:lvl1pPr>
          </a:lstStyle>
          <a:p>
            <a:pPr>
              <a:defRPr/>
            </a:pPr>
            <a:r>
              <a:rPr lang="it-IT"/>
              <a:t>1</a:t>
            </a:r>
          </a:p>
        </p:txBody>
      </p:sp>
      <p:grpSp>
        <p:nvGrpSpPr>
          <p:cNvPr id="13" name="Gruppo 12"/>
          <p:cNvGrpSpPr/>
          <p:nvPr userDrawn="1"/>
        </p:nvGrpSpPr>
        <p:grpSpPr>
          <a:xfrm>
            <a:off x="-108520" y="0"/>
            <a:ext cx="9133560" cy="797472"/>
            <a:chOff x="-293350" y="0"/>
            <a:chExt cx="9318390" cy="797472"/>
          </a:xfrm>
        </p:grpSpPr>
        <p:sp>
          <p:nvSpPr>
            <p:cNvPr id="14" name="Rettangolo 13"/>
            <p:cNvSpPr/>
            <p:nvPr/>
          </p:nvSpPr>
          <p:spPr>
            <a:xfrm>
              <a:off x="-293350" y="59886"/>
              <a:ext cx="7020119" cy="704818"/>
            </a:xfrm>
            <a:prstGeom prst="rect">
              <a:avLst/>
            </a:prstGeom>
            <a:solidFill>
              <a:srgbClr val="EEC2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5" name="Picture 7" descr="lif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59886"/>
              <a:ext cx="1094282" cy="704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6" name="Picture 8" descr="natura2000ufficiale 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0392" y="0"/>
              <a:ext cx="924648" cy="7974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grpSp>
      <p:grpSp>
        <p:nvGrpSpPr>
          <p:cNvPr id="17" name="Gruppo 16"/>
          <p:cNvGrpSpPr/>
          <p:nvPr userDrawn="1"/>
        </p:nvGrpSpPr>
        <p:grpSpPr>
          <a:xfrm>
            <a:off x="3479685" y="6060380"/>
            <a:ext cx="5545355" cy="648889"/>
            <a:chOff x="3491880" y="6145384"/>
            <a:chExt cx="5545355" cy="648889"/>
          </a:xfrm>
        </p:grpSpPr>
        <p:sp>
          <p:nvSpPr>
            <p:cNvPr id="18" name="Rettangolo 17"/>
            <p:cNvSpPr/>
            <p:nvPr/>
          </p:nvSpPr>
          <p:spPr>
            <a:xfrm>
              <a:off x="4860032" y="6693892"/>
              <a:ext cx="4177203" cy="100381"/>
            </a:xfrm>
            <a:prstGeom prst="rect">
              <a:avLst/>
            </a:prstGeom>
            <a:solidFill>
              <a:srgbClr val="EE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9" name="Picture 9" descr="parchi-nel-cuore_perwe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401" y="6145384"/>
              <a:ext cx="582761" cy="504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0" name="Immagine 4"/>
            <p:cNvPicPr>
              <a:picLocks noChangeAspect="1" noChangeArrowheads="1"/>
            </p:cNvPicPr>
            <p:nvPr/>
          </p:nvPicPr>
          <p:blipFill>
            <a:blip r:embed="rId5" cstate="print">
              <a:extLst>
                <a:ext uri="{28A0092B-C50C-407E-A947-70E740481C1C}">
                  <a14:useLocalDpi xmlns:a14="http://schemas.microsoft.com/office/drawing/2010/main" val="0"/>
                </a:ext>
              </a:extLst>
            </a:blip>
            <a:srcRect t="6070"/>
            <a:stretch>
              <a:fillRect/>
            </a:stretch>
          </p:blipFill>
          <p:spPr bwMode="auto">
            <a:xfrm>
              <a:off x="8197456" y="6457231"/>
              <a:ext cx="827584" cy="19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1" name="Picture 11" descr="appennino_vert_sfondo trasparent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0032" y="6218359"/>
              <a:ext cx="428935" cy="4426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2" name="Picture 12" descr="parchi nel cuore centrale"/>
            <p:cNvPicPr>
              <a:picLocks noChangeAspect="1" noChangeArrowheads="1"/>
            </p:cNvPicPr>
            <p:nvPr/>
          </p:nvPicPr>
          <p:blipFill>
            <a:blip r:embed="rId7" cstate="print">
              <a:extLst>
                <a:ext uri="{28A0092B-C50C-407E-A947-70E740481C1C}">
                  <a14:useLocalDpi xmlns:a14="http://schemas.microsoft.com/office/drawing/2010/main" val="0"/>
                </a:ext>
              </a:extLst>
            </a:blip>
            <a:srcRect t="7622"/>
            <a:stretch>
              <a:fillRect/>
            </a:stretch>
          </p:blipFill>
          <p:spPr bwMode="auto">
            <a:xfrm>
              <a:off x="6935348" y="6307506"/>
              <a:ext cx="684311" cy="3575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3" name="Picture 13" descr="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00192" y="6307506"/>
              <a:ext cx="570893" cy="331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4" name="Picture 14" descr="logo regione orizzontale copia"/>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91880" y="6608536"/>
              <a:ext cx="1293813" cy="185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5" name="Picture 15" descr="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36096" y="6277339"/>
              <a:ext cx="748159" cy="3597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grpSp>
      <p:pic>
        <p:nvPicPr>
          <p:cNvPr id="26" name="Immagine 2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37862" y="1093841"/>
            <a:ext cx="3328156" cy="2571424"/>
          </a:xfrm>
          <a:prstGeom prst="rect">
            <a:avLst/>
          </a:prstGeom>
        </p:spPr>
      </p:pic>
      <p:sp>
        <p:nvSpPr>
          <p:cNvPr id="28" name="Rettangolo 27"/>
          <p:cNvSpPr/>
          <p:nvPr userDrawn="1"/>
        </p:nvSpPr>
        <p:spPr>
          <a:xfrm>
            <a:off x="137861" y="3861047"/>
            <a:ext cx="3328157" cy="1505037"/>
          </a:xfrm>
          <a:prstGeom prst="rect">
            <a:avLst/>
          </a:prstGeom>
          <a:solidFill>
            <a:srgbClr val="EEC21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Rettangolo 26"/>
          <p:cNvSpPr/>
          <p:nvPr userDrawn="1"/>
        </p:nvSpPr>
        <p:spPr>
          <a:xfrm>
            <a:off x="179513" y="3950313"/>
            <a:ext cx="3286506" cy="1415772"/>
          </a:xfrm>
          <a:prstGeom prst="rect">
            <a:avLst/>
          </a:prstGeom>
        </p:spPr>
        <p:txBody>
          <a:bodyPr wrap="square">
            <a:spAutoFit/>
          </a:bodyPr>
          <a:lstStyle/>
          <a:p>
            <a:pPr algn="ctr"/>
            <a:r>
              <a:rPr lang="it-IT" sz="1600" b="1" dirty="0">
                <a:solidFill>
                  <a:srgbClr val="6671B2"/>
                </a:solidFill>
              </a:rPr>
              <a:t>PROGETTO LIFE EREMITA</a:t>
            </a:r>
          </a:p>
          <a:p>
            <a:pPr marL="0" marR="0" indent="0" algn="ctr" defTabSz="914400" rtl="0" eaLnBrk="1" fontAlgn="base" latinLnBrk="0" hangingPunct="1">
              <a:lnSpc>
                <a:spcPct val="100000"/>
              </a:lnSpc>
              <a:spcBef>
                <a:spcPct val="0"/>
              </a:spcBef>
              <a:spcAft>
                <a:spcPct val="0"/>
              </a:spcAft>
              <a:buClrTx/>
              <a:buSzTx/>
              <a:buFontTx/>
              <a:buNone/>
              <a:tabLst/>
              <a:defRPr/>
            </a:pPr>
            <a:r>
              <a:rPr lang="it-IT" sz="1400" b="1" dirty="0">
                <a:solidFill>
                  <a:schemeClr val="bg1"/>
                </a:solidFill>
              </a:rPr>
              <a:t>Azioni coordinate per preservare popolazioni residuali e isolate  </a:t>
            </a:r>
            <a:br>
              <a:rPr lang="it-IT" sz="1400" b="1" dirty="0">
                <a:solidFill>
                  <a:schemeClr val="bg1"/>
                </a:solidFill>
              </a:rPr>
            </a:br>
            <a:r>
              <a:rPr lang="it-IT" sz="1400" b="1" dirty="0">
                <a:solidFill>
                  <a:schemeClr val="bg1"/>
                </a:solidFill>
              </a:rPr>
              <a:t>di insetti forestali e d'acqua dolce </a:t>
            </a:r>
            <a:br>
              <a:rPr lang="it-IT" sz="1400" b="1" dirty="0">
                <a:solidFill>
                  <a:schemeClr val="bg1"/>
                </a:solidFill>
              </a:rPr>
            </a:br>
            <a:r>
              <a:rPr lang="it-IT" sz="1400" b="1" dirty="0">
                <a:solidFill>
                  <a:schemeClr val="bg1"/>
                </a:solidFill>
              </a:rPr>
              <a:t>in  Emilia-Romagna </a:t>
            </a:r>
          </a:p>
          <a:p>
            <a:pPr marL="0" marR="0" indent="0" algn="ctr" defTabSz="914400" rtl="0" eaLnBrk="1" fontAlgn="base" latinLnBrk="0" hangingPunct="1">
              <a:lnSpc>
                <a:spcPct val="100000"/>
              </a:lnSpc>
              <a:spcBef>
                <a:spcPct val="0"/>
              </a:spcBef>
              <a:spcAft>
                <a:spcPct val="0"/>
              </a:spcAft>
              <a:buClrTx/>
              <a:buSzTx/>
              <a:buFontTx/>
              <a:buNone/>
              <a:tabLst/>
              <a:defRPr/>
            </a:pPr>
            <a:r>
              <a:rPr lang="it-IT" sz="1400" b="1" dirty="0">
                <a:solidFill>
                  <a:srgbClr val="6671B2"/>
                </a:solidFill>
              </a:rPr>
              <a:t>LIFE14 NAT/IT/000209 EREMITA</a:t>
            </a:r>
            <a:endParaRPr lang="it-IT" sz="1400" dirty="0">
              <a:solidFill>
                <a:srgbClr val="6671B2"/>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6FB7B2A3-B0B0-46DF-A656-00156771A130}" type="datetime1">
              <a:rPr lang="it-IT"/>
              <a:pPr>
                <a:defRPr/>
              </a:pPr>
              <a:t>05/04/2017</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D049B2FC-60EB-4C58-87F2-554D6FBDE08E}" type="slidenum">
              <a:rPr lang="it-IT"/>
              <a:pPr>
                <a:defRPr/>
              </a:pPr>
              <a:t>‹N›</a:t>
            </a:fld>
            <a:endParaRPr lang="it-IT"/>
          </a:p>
        </p:txBody>
      </p:sp>
    </p:spTree>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940B1352-D86E-42C3-A420-12E20453F693}" type="datetime1">
              <a:rPr lang="it-IT"/>
              <a:pPr>
                <a:defRPr/>
              </a:pPr>
              <a:t>05/04/2017</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2CDA6AC-7136-4548-A03D-3BF08B3E105B}" type="slidenum">
              <a:rPr lang="it-IT"/>
              <a:pPr>
                <a:defRPr/>
              </a:pPr>
              <a:t>‹N›</a:t>
            </a:fld>
            <a:endParaRPr lang="it-IT"/>
          </a:p>
        </p:txBody>
      </p:sp>
    </p:spTree>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10DAB5BB-B409-47DF-BC7E-32879EEFF18A}" type="datetime1">
              <a:rPr lang="it-IT"/>
              <a:pPr>
                <a:defRPr/>
              </a:pPr>
              <a:t>05/04/2017</a:t>
            </a:fld>
            <a:endParaRPr lang="it-IT"/>
          </a:p>
        </p:txBody>
      </p:sp>
      <p:sp>
        <p:nvSpPr>
          <p:cNvPr id="6" name="Segnaposto numero diapositiva 5"/>
          <p:cNvSpPr>
            <a:spLocks noGrp="1"/>
          </p:cNvSpPr>
          <p:nvPr>
            <p:ph type="sldNum" sz="quarter" idx="12"/>
          </p:nvPr>
        </p:nvSpPr>
        <p:spPr/>
        <p:txBody>
          <a:bodyPr/>
          <a:lstStyle>
            <a:lvl1pPr>
              <a:defRPr/>
            </a:lvl1pPr>
          </a:lstStyle>
          <a:p>
            <a:pPr>
              <a:defRPr/>
            </a:pPr>
            <a:fld id="{29F3E517-E53E-44F7-A118-10A760903B98}" type="slidenum">
              <a:rPr lang="it-IT"/>
              <a:pPr>
                <a:defRPr/>
              </a:pPr>
              <a:t>‹N›</a:t>
            </a:fld>
            <a:endParaRPr lang="it-IT" dirty="0"/>
          </a:p>
        </p:txBody>
      </p:sp>
      <p:pic>
        <p:nvPicPr>
          <p:cNvPr id="8" name="Immagin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grpSp>
        <p:nvGrpSpPr>
          <p:cNvPr id="9" name="Gruppo 8"/>
          <p:cNvGrpSpPr/>
          <p:nvPr userDrawn="1"/>
        </p:nvGrpSpPr>
        <p:grpSpPr>
          <a:xfrm>
            <a:off x="0" y="6216859"/>
            <a:ext cx="9144000" cy="625365"/>
            <a:chOff x="0" y="6216859"/>
            <a:chExt cx="9144000" cy="625365"/>
          </a:xfrm>
        </p:grpSpPr>
        <p:sp>
          <p:nvSpPr>
            <p:cNvPr id="10" name="Rettangolo 9"/>
            <p:cNvSpPr/>
            <p:nvPr/>
          </p:nvSpPr>
          <p:spPr>
            <a:xfrm>
              <a:off x="0" y="6403255"/>
              <a:ext cx="9144000" cy="186269"/>
            </a:xfrm>
            <a:prstGeom prst="rect">
              <a:avLst/>
            </a:prstGeom>
            <a:solidFill>
              <a:srgbClr val="EE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Picture 7" descr="lif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6955" y="6309319"/>
              <a:ext cx="744029" cy="479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2" name="Picture 8" descr="natura2000ufficiale U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4408" y="6216859"/>
              <a:ext cx="648070" cy="5589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13" name="CasellaDiTesto 12"/>
            <p:cNvSpPr txBox="1"/>
            <p:nvPr/>
          </p:nvSpPr>
          <p:spPr>
            <a:xfrm>
              <a:off x="0" y="6611392"/>
              <a:ext cx="3888432" cy="230832"/>
            </a:xfrm>
            <a:prstGeom prst="rect">
              <a:avLst/>
            </a:prstGeom>
            <a:noFill/>
          </p:spPr>
          <p:txBody>
            <a:bodyPr wrap="square" rtlCol="0">
              <a:spAutoFit/>
            </a:bodyPr>
            <a:lstStyle/>
            <a:p>
              <a:r>
                <a:rPr lang="en-US" sz="900" b="1" i="1" dirty="0" smtClean="0">
                  <a:solidFill>
                    <a:srgbClr val="53A044"/>
                  </a:solidFill>
                </a:rPr>
                <a:t>With the contribution of the LIFE financial instrument of the European Union</a:t>
              </a:r>
              <a:endParaRPr lang="it-IT" sz="900" b="1" i="1" dirty="0">
                <a:solidFill>
                  <a:srgbClr val="53A044"/>
                </a:solidFill>
              </a:endParaRPr>
            </a:p>
          </p:txBody>
        </p:sp>
        <p:sp>
          <p:nvSpPr>
            <p:cNvPr id="14" name="Rettangolo 13"/>
            <p:cNvSpPr/>
            <p:nvPr/>
          </p:nvSpPr>
          <p:spPr>
            <a:xfrm>
              <a:off x="212696" y="6357826"/>
              <a:ext cx="2199064" cy="276999"/>
            </a:xfrm>
            <a:prstGeom prst="rect">
              <a:avLst/>
            </a:prstGeom>
          </p:spPr>
          <p:txBody>
            <a:bodyPr wrap="none">
              <a:spAutoFit/>
            </a:bodyPr>
            <a:lstStyle/>
            <a:p>
              <a:pPr algn="ctr"/>
              <a:r>
                <a:rPr lang="it-IT" sz="1200" b="1" dirty="0">
                  <a:solidFill>
                    <a:srgbClr val="53A044"/>
                  </a:solidFill>
                </a:rPr>
                <a:t>LIFE14 NAT/IT/000209 EREMITA</a:t>
              </a:r>
            </a:p>
          </p:txBody>
        </p:sp>
      </p:grpSp>
      <p:sp>
        <p:nvSpPr>
          <p:cNvPr id="5" name="Segnaposto piè di pagina 4"/>
          <p:cNvSpPr>
            <a:spLocks noGrp="1"/>
          </p:cNvSpPr>
          <p:nvPr>
            <p:ph type="ftr" sz="quarter" idx="11"/>
          </p:nvPr>
        </p:nvSpPr>
        <p:spPr>
          <a:xfrm>
            <a:off x="3124200" y="6366415"/>
            <a:ext cx="2895600" cy="365125"/>
          </a:xfrm>
        </p:spPr>
        <p:txBody>
          <a:bodyPr/>
          <a:lstStyle>
            <a:lvl1pPr>
              <a:defRPr/>
            </a:lvl1pPr>
          </a:lstStyle>
          <a:p>
            <a:r>
              <a:rPr lang="it-IT" b="1" dirty="0" smtClean="0"/>
              <a:t>05/04/2017</a:t>
            </a:r>
          </a:p>
          <a:p>
            <a:r>
              <a:rPr lang="en-US" dirty="0" smtClean="0"/>
              <a:t> </a:t>
            </a:r>
            <a:r>
              <a:rPr lang="en-US" b="1" dirty="0" smtClean="0"/>
              <a:t>STUDY VISIT IN ITALY OF THE SLOVENIAN LIFE TEAM </a:t>
            </a:r>
            <a:endParaRPr lang="it-IT" dirty="0" smtClean="0"/>
          </a:p>
          <a:p>
            <a:pPr>
              <a:defRPr/>
            </a:pPr>
            <a:endParaRPr lang="it-IT" dirty="0"/>
          </a:p>
        </p:txBody>
      </p:sp>
    </p:spTree>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37E3C5B6-518B-4E90-9051-3D66CF1B1358}" type="datetime1">
              <a:rPr lang="it-IT"/>
              <a:pPr>
                <a:defRPr/>
              </a:pPr>
              <a:t>05/04/2017</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04FB1DF-4352-43B6-9C10-A9DB2930C34C}" type="slidenum">
              <a:rPr lang="it-IT"/>
              <a:pPr>
                <a:defRPr/>
              </a:pPr>
              <a:t>‹N›</a:t>
            </a:fld>
            <a:endParaRPr lang="it-IT"/>
          </a:p>
        </p:txBody>
      </p:sp>
    </p:spTree>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9C46435A-4927-49E9-A7B7-8DD2A1D9CDB1}" type="datetime1">
              <a:rPr lang="it-IT"/>
              <a:pPr>
                <a:defRPr/>
              </a:pPr>
              <a:t>05/04/2017</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191F324-8141-4114-A5E7-FA83952D2B42}" type="slidenum">
              <a:rPr lang="it-IT"/>
              <a:pPr>
                <a:defRPr/>
              </a:pPr>
              <a:t>‹N›</a:t>
            </a:fld>
            <a:endParaRPr lang="it-IT"/>
          </a:p>
        </p:txBody>
      </p:sp>
    </p:spTree>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0F332059-61DC-4F53-85B6-E772B62F6385}" type="datetime1">
              <a:rPr lang="it-IT"/>
              <a:pPr>
                <a:defRPr/>
              </a:pPr>
              <a:t>05/04/2017</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56A89E92-075E-49C8-8B99-7E4D60F920E1}" type="slidenum">
              <a:rPr lang="it-IT"/>
              <a:pPr>
                <a:defRPr/>
              </a:pPr>
              <a:t>‹N›</a:t>
            </a:fld>
            <a:endParaRPr lang="it-IT"/>
          </a:p>
        </p:txBody>
      </p:sp>
    </p:spTree>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4A0825A8-EF36-4E52-80B3-3C63ADE69AD5}" type="datetime1">
              <a:rPr lang="it-IT"/>
              <a:pPr>
                <a:defRPr/>
              </a:pPr>
              <a:t>05/04/2017</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0364B858-8189-44D7-AE10-93328D4066FB}" type="slidenum">
              <a:rPr lang="it-IT"/>
              <a:pPr>
                <a:defRPr/>
              </a:pPr>
              <a:t>‹N›</a:t>
            </a:fld>
            <a:endParaRPr lang="it-IT"/>
          </a:p>
        </p:txBody>
      </p:sp>
    </p:spTree>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8E8CD06D-62C9-406F-9A6E-CA0156B24838}" type="datetime1">
              <a:rPr lang="it-IT"/>
              <a:pPr>
                <a:defRPr/>
              </a:pPr>
              <a:t>05/04/2017</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7FE0549C-804E-409E-A8AD-D048FA69AF55}" type="slidenum">
              <a:rPr lang="it-IT"/>
              <a:pPr>
                <a:defRPr/>
              </a:pPr>
              <a:t>‹N›</a:t>
            </a:fld>
            <a:endParaRPr lang="it-IT"/>
          </a:p>
        </p:txBody>
      </p:sp>
    </p:spTree>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1AD892E-BC10-4B70-837D-E7C242D26B1E}" type="datetime1">
              <a:rPr lang="it-IT"/>
              <a:pPr>
                <a:defRPr/>
              </a:pPr>
              <a:t>05/04/2017</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B609709A-5E25-4ADA-9E4B-3DCEC4B77995}" type="slidenum">
              <a:rPr lang="it-IT"/>
              <a:pPr>
                <a:defRPr/>
              </a:pPr>
              <a:t>‹N›</a:t>
            </a:fld>
            <a:endParaRPr lang="it-IT"/>
          </a:p>
        </p:txBody>
      </p:sp>
    </p:spTree>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A4757797-7789-444F-B744-1F4B1E4D844D}" type="datetime1">
              <a:rPr lang="it-IT"/>
              <a:pPr>
                <a:defRPr/>
              </a:pPr>
              <a:t>05/04/2017</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CAF155CA-E4C8-4B06-9CEA-1FC0CD96DB82}" type="slidenum">
              <a:rPr lang="it-IT"/>
              <a:pPr>
                <a:defRPr/>
              </a:pPr>
              <a:t>‹N›</a:t>
            </a:fld>
            <a:endParaRPr lang="it-IT"/>
          </a:p>
        </p:txBody>
      </p:sp>
    </p:spTree>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it-IT"/>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b="0">
                <a:solidFill>
                  <a:schemeClr val="tx1">
                    <a:tint val="75000"/>
                  </a:schemeClr>
                </a:solidFill>
                <a:latin typeface="+mn-lt"/>
              </a:defRPr>
            </a:lvl1pPr>
          </a:lstStyle>
          <a:p>
            <a:pPr>
              <a:defRPr/>
            </a:pPr>
            <a:fld id="{DA077BEE-A279-4611-B75F-27A2A1F2D17C}" type="datetime1">
              <a:rPr lang="it-IT"/>
              <a:pPr>
                <a:defRPr/>
              </a:pPr>
              <a:t>05/04/2017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b="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b="0">
                <a:solidFill>
                  <a:schemeClr val="tx1">
                    <a:tint val="75000"/>
                  </a:schemeClr>
                </a:solidFill>
                <a:latin typeface="+mn-lt"/>
              </a:defRPr>
            </a:lvl1pPr>
          </a:lstStyle>
          <a:p>
            <a:pPr>
              <a:defRPr/>
            </a:pPr>
            <a:fld id="{A8CA997C-540E-47B9-BB7A-41D83A68F9A8}"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hf sldNum="0" hdr="0" dt="0"/>
  <p:txStyles>
    <p:title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4.T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emf"/><Relationship Id="rId1" Type="http://schemas.openxmlformats.org/officeDocument/2006/relationships/slideLayout" Target="../slideLayouts/slideLayout2.xml"/><Relationship Id="rId5" Type="http://schemas.openxmlformats.org/officeDocument/2006/relationships/image" Target="../media/image42.jpeg"/><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45.jpeg"/></Relationships>
</file>

<file path=ppt/slides/_rels/slide19.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png"/><Relationship Id="rId7" Type="http://schemas.openxmlformats.org/officeDocument/2006/relationships/image" Target="../media/image20.jpe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png"/><Relationship Id="rId10" Type="http://schemas.openxmlformats.org/officeDocument/2006/relationships/image" Target="../media/image23.tiff"/><Relationship Id="rId4" Type="http://schemas.openxmlformats.org/officeDocument/2006/relationships/image" Target="../media/image17.jpeg"/><Relationship Id="rId9" Type="http://schemas.openxmlformats.org/officeDocument/2006/relationships/image" Target="../media/image22.png"/></Relationships>
</file>

<file path=ppt/slides/_rels/slide2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a:xfrm>
            <a:off x="3124200" y="6356350"/>
            <a:ext cx="3968080" cy="365125"/>
          </a:xfrm>
        </p:spPr>
        <p:txBody>
          <a:bodyPr/>
          <a:lstStyle/>
          <a:p>
            <a:r>
              <a:rPr lang="it-IT" dirty="0" smtClean="0"/>
              <a:t>05/04/2017</a:t>
            </a:r>
            <a:endParaRPr lang="it-IT" dirty="0"/>
          </a:p>
          <a:p>
            <a:r>
              <a:rPr lang="en-US" dirty="0"/>
              <a:t> </a:t>
            </a:r>
            <a:r>
              <a:rPr lang="en-US" b="1" dirty="0"/>
              <a:t>STUDY VISIT IN ITALY OF THE SLOVENIAN LIFE TEAM </a:t>
            </a:r>
            <a:endParaRPr lang="it-IT" dirty="0"/>
          </a:p>
        </p:txBody>
      </p:sp>
      <p:sp>
        <p:nvSpPr>
          <p:cNvPr id="5" name="Rettangolo 4"/>
          <p:cNvSpPr/>
          <p:nvPr/>
        </p:nvSpPr>
        <p:spPr>
          <a:xfrm>
            <a:off x="140018" y="0"/>
            <a:ext cx="7240294" cy="1646605"/>
          </a:xfrm>
          <a:prstGeom prst="rect">
            <a:avLst/>
          </a:prstGeom>
        </p:spPr>
        <p:txBody>
          <a:bodyPr wrap="square">
            <a:spAutoFit/>
          </a:bodyPr>
          <a:lstStyle/>
          <a:p>
            <a:pPr algn="ctr"/>
            <a:r>
              <a:rPr lang="it-IT" sz="3500" b="1" dirty="0" smtClean="0">
                <a:solidFill>
                  <a:srgbClr val="6671B2"/>
                </a:solidFill>
                <a:latin typeface="+mj-lt"/>
              </a:rPr>
              <a:t>LIFE EREMITA </a:t>
            </a:r>
            <a:endParaRPr lang="it-IT" sz="3500" b="1" dirty="0">
              <a:solidFill>
                <a:srgbClr val="6671B2"/>
              </a:solidFill>
              <a:latin typeface="+mj-lt"/>
            </a:endParaRPr>
          </a:p>
          <a:p>
            <a:pPr algn="ctr"/>
            <a:r>
              <a:rPr lang="it-IT" sz="2600" dirty="0">
                <a:solidFill>
                  <a:srgbClr val="FFC000"/>
                </a:solidFill>
                <a:latin typeface="+mj-lt"/>
              </a:rPr>
              <a:t>     LIFE14 NAT/IT/000209 </a:t>
            </a:r>
            <a:endParaRPr lang="it-IT" sz="2600" dirty="0" smtClean="0">
              <a:solidFill>
                <a:srgbClr val="FFC000"/>
              </a:solidFill>
              <a:latin typeface="+mj-lt"/>
            </a:endParaRPr>
          </a:p>
          <a:p>
            <a:pPr algn="ctr"/>
            <a:r>
              <a:rPr lang="en-US" sz="2000" i="1" dirty="0" smtClean="0">
                <a:solidFill>
                  <a:srgbClr val="6671B2"/>
                </a:solidFill>
                <a:latin typeface="+mj-lt"/>
              </a:rPr>
              <a:t>Coordinated </a:t>
            </a:r>
            <a:r>
              <a:rPr lang="en-US" sz="2000" i="1" dirty="0">
                <a:solidFill>
                  <a:srgbClr val="6671B2"/>
                </a:solidFill>
                <a:latin typeface="+mj-lt"/>
              </a:rPr>
              <a:t>actions to preserve residual and </a:t>
            </a:r>
            <a:r>
              <a:rPr lang="en-US" sz="2000" i="1" dirty="0" smtClean="0">
                <a:solidFill>
                  <a:srgbClr val="6671B2"/>
                </a:solidFill>
                <a:latin typeface="+mj-lt"/>
              </a:rPr>
              <a:t>isolated </a:t>
            </a:r>
            <a:r>
              <a:rPr lang="en-US" sz="2000" i="1" dirty="0">
                <a:solidFill>
                  <a:srgbClr val="6671B2"/>
                </a:solidFill>
                <a:latin typeface="+mj-lt"/>
              </a:rPr>
              <a:t>populations of forest and freshwater insects in </a:t>
            </a:r>
            <a:r>
              <a:rPr lang="en-US" sz="2000" i="1" dirty="0" smtClean="0">
                <a:solidFill>
                  <a:srgbClr val="6671B2"/>
                </a:solidFill>
                <a:latin typeface="+mj-lt"/>
              </a:rPr>
              <a:t>Emilia-Romagna </a:t>
            </a:r>
            <a:endParaRPr lang="it-IT" sz="2500" dirty="0">
              <a:latin typeface="+mj-lt"/>
            </a:endParaRPr>
          </a:p>
        </p:txBody>
      </p:sp>
      <p:sp>
        <p:nvSpPr>
          <p:cNvPr id="7" name="Rettangolo 6"/>
          <p:cNvSpPr/>
          <p:nvPr/>
        </p:nvSpPr>
        <p:spPr>
          <a:xfrm>
            <a:off x="140018" y="2357194"/>
            <a:ext cx="8968486" cy="3908762"/>
          </a:xfrm>
          <a:prstGeom prst="rect">
            <a:avLst/>
          </a:prstGeom>
          <a:noFill/>
        </p:spPr>
        <p:txBody>
          <a:bodyPr wrap="square">
            <a:spAutoFit/>
          </a:bodyPr>
          <a:lstStyle/>
          <a:p>
            <a:r>
              <a:rPr lang="it-IT" sz="2200" dirty="0" smtClean="0">
                <a:solidFill>
                  <a:srgbClr val="6671B2"/>
                </a:solidFill>
                <a:latin typeface="+mj-lt"/>
              </a:rPr>
              <a:t>ADMINISTRATIVE INFORMATION</a:t>
            </a:r>
          </a:p>
          <a:p>
            <a:endParaRPr lang="it-IT" sz="1400" dirty="0" smtClean="0">
              <a:solidFill>
                <a:srgbClr val="6671B2"/>
              </a:solidFill>
              <a:latin typeface="+mj-lt"/>
            </a:endParaRPr>
          </a:p>
          <a:p>
            <a:r>
              <a:rPr lang="en-GB" sz="2200" dirty="0" smtClean="0">
                <a:solidFill>
                  <a:srgbClr val="6671B2"/>
                </a:solidFill>
                <a:latin typeface="+mj-lt"/>
              </a:rPr>
              <a:t>Starting</a:t>
            </a:r>
            <a:r>
              <a:rPr lang="it-IT" sz="2200" dirty="0" smtClean="0">
                <a:solidFill>
                  <a:srgbClr val="6671B2"/>
                </a:solidFill>
                <a:latin typeface="+mj-lt"/>
              </a:rPr>
              <a:t> </a:t>
            </a:r>
            <a:r>
              <a:rPr lang="it-IT" sz="2200" dirty="0" smtClean="0">
                <a:solidFill>
                  <a:srgbClr val="6671B2"/>
                </a:solidFill>
                <a:latin typeface="+mj-lt"/>
              </a:rPr>
              <a:t>date: </a:t>
            </a:r>
            <a:r>
              <a:rPr lang="it-IT" sz="2200" dirty="0" smtClean="0">
                <a:solidFill>
                  <a:srgbClr val="6671B2"/>
                </a:solidFill>
                <a:latin typeface="+mj-lt"/>
              </a:rPr>
              <a:t>01/01/</a:t>
            </a:r>
            <a:r>
              <a:rPr lang="it-IT" sz="2200" dirty="0" smtClean="0">
                <a:solidFill>
                  <a:srgbClr val="6671B2"/>
                </a:solidFill>
                <a:latin typeface="+mj-lt"/>
              </a:rPr>
              <a:t>2016    </a:t>
            </a:r>
            <a:r>
              <a:rPr lang="en-GB" sz="2200" dirty="0" smtClean="0">
                <a:solidFill>
                  <a:srgbClr val="6671B2"/>
                </a:solidFill>
                <a:latin typeface="+mj-lt"/>
              </a:rPr>
              <a:t>Expected</a:t>
            </a:r>
            <a:r>
              <a:rPr lang="it-IT" sz="2200" dirty="0" smtClean="0">
                <a:solidFill>
                  <a:srgbClr val="6671B2"/>
                </a:solidFill>
                <a:latin typeface="+mj-lt"/>
              </a:rPr>
              <a:t> </a:t>
            </a:r>
            <a:r>
              <a:rPr lang="it-IT" sz="2200" dirty="0">
                <a:solidFill>
                  <a:srgbClr val="6671B2"/>
                </a:solidFill>
                <a:latin typeface="+mj-lt"/>
              </a:rPr>
              <a:t>end date: </a:t>
            </a:r>
            <a:r>
              <a:rPr lang="it-IT" sz="2200" dirty="0" smtClean="0">
                <a:solidFill>
                  <a:srgbClr val="6671B2"/>
                </a:solidFill>
                <a:latin typeface="+mj-lt"/>
              </a:rPr>
              <a:t>31/12/2020 (</a:t>
            </a:r>
            <a:r>
              <a:rPr lang="it-IT" sz="2200" dirty="0" smtClean="0">
                <a:solidFill>
                  <a:srgbClr val="6671B2"/>
                </a:solidFill>
                <a:latin typeface="+mj-lt"/>
              </a:rPr>
              <a:t>5 </a:t>
            </a:r>
            <a:r>
              <a:rPr lang="en-GB" sz="2200" dirty="0" smtClean="0">
                <a:solidFill>
                  <a:srgbClr val="6671B2"/>
                </a:solidFill>
                <a:latin typeface="+mj-lt"/>
              </a:rPr>
              <a:t>years)</a:t>
            </a:r>
          </a:p>
          <a:p>
            <a:r>
              <a:rPr lang="en-GB" sz="2200" b="1" dirty="0" smtClean="0">
                <a:solidFill>
                  <a:srgbClr val="6671B2"/>
                </a:solidFill>
                <a:latin typeface="+mj-lt"/>
              </a:rPr>
              <a:t>Coordinating beneficiary</a:t>
            </a:r>
            <a:r>
              <a:rPr lang="it-IT" sz="2200" dirty="0" smtClean="0">
                <a:solidFill>
                  <a:srgbClr val="6671B2"/>
                </a:solidFill>
                <a:latin typeface="+mj-lt"/>
              </a:rPr>
              <a:t>: Emilia-Romagna </a:t>
            </a:r>
            <a:r>
              <a:rPr lang="en-GB" sz="2200" dirty="0" smtClean="0">
                <a:solidFill>
                  <a:srgbClr val="6671B2"/>
                </a:solidFill>
                <a:latin typeface="+mj-lt"/>
              </a:rPr>
              <a:t>Region</a:t>
            </a:r>
          </a:p>
          <a:p>
            <a:r>
              <a:rPr lang="en-GB" sz="2200" dirty="0" smtClean="0">
                <a:solidFill>
                  <a:srgbClr val="6671B2"/>
                </a:solidFill>
                <a:latin typeface="+mj-lt"/>
              </a:rPr>
              <a:t>Associated Beneficiaries </a:t>
            </a:r>
            <a:r>
              <a:rPr lang="it-IT" sz="2200" dirty="0" smtClean="0">
                <a:solidFill>
                  <a:srgbClr val="6671B2"/>
                </a:solidFill>
                <a:latin typeface="+mj-lt"/>
              </a:rPr>
              <a:t>: </a:t>
            </a:r>
          </a:p>
          <a:p>
            <a:r>
              <a:rPr lang="it-IT" sz="2200" dirty="0" smtClean="0">
                <a:solidFill>
                  <a:srgbClr val="6671B2"/>
                </a:solidFill>
                <a:latin typeface="+mj-lt"/>
              </a:rPr>
              <a:t>2 </a:t>
            </a:r>
            <a:r>
              <a:rPr lang="it-IT" sz="2200" dirty="0">
                <a:solidFill>
                  <a:srgbClr val="6671B2"/>
                </a:solidFill>
                <a:latin typeface="+mj-lt"/>
              </a:rPr>
              <a:t>N</a:t>
            </a:r>
            <a:r>
              <a:rPr lang="it-IT" sz="2200" dirty="0" smtClean="0">
                <a:solidFill>
                  <a:srgbClr val="6671B2"/>
                </a:solidFill>
                <a:latin typeface="+mj-lt"/>
              </a:rPr>
              <a:t>ational </a:t>
            </a:r>
            <a:r>
              <a:rPr lang="en-GB" sz="2200" dirty="0" smtClean="0">
                <a:solidFill>
                  <a:srgbClr val="6671B2"/>
                </a:solidFill>
                <a:latin typeface="+mj-lt"/>
              </a:rPr>
              <a:t>Parks</a:t>
            </a:r>
            <a:r>
              <a:rPr lang="it-IT" sz="2200" dirty="0" smtClean="0">
                <a:solidFill>
                  <a:srgbClr val="6671B2"/>
                </a:solidFill>
                <a:latin typeface="+mj-lt"/>
              </a:rPr>
              <a:t> </a:t>
            </a:r>
          </a:p>
          <a:p>
            <a:r>
              <a:rPr lang="en-US" sz="2200" dirty="0" smtClean="0">
                <a:solidFill>
                  <a:srgbClr val="6671B2"/>
                </a:solidFill>
                <a:latin typeface="+mj-lt"/>
              </a:rPr>
              <a:t>4 </a:t>
            </a:r>
            <a:r>
              <a:rPr lang="en-US" sz="2200" dirty="0">
                <a:solidFill>
                  <a:srgbClr val="6671B2"/>
                </a:solidFill>
                <a:latin typeface="+mj-lt"/>
              </a:rPr>
              <a:t>Authorities for the management of Parks and </a:t>
            </a:r>
            <a:r>
              <a:rPr lang="en-US" sz="2200" dirty="0" smtClean="0">
                <a:solidFill>
                  <a:srgbClr val="6671B2"/>
                </a:solidFill>
                <a:latin typeface="+mj-lt"/>
              </a:rPr>
              <a:t>Biodiversity</a:t>
            </a:r>
          </a:p>
          <a:p>
            <a:r>
              <a:rPr lang="it-IT" sz="2200" b="1" dirty="0" smtClean="0">
                <a:solidFill>
                  <a:srgbClr val="6671B2"/>
                </a:solidFill>
                <a:latin typeface="+mj-lt"/>
              </a:rPr>
              <a:t>Budget</a:t>
            </a:r>
            <a:r>
              <a:rPr lang="it-IT" sz="2200" dirty="0">
                <a:solidFill>
                  <a:srgbClr val="6671B2"/>
                </a:solidFill>
                <a:latin typeface="+mj-lt"/>
              </a:rPr>
              <a:t>: 2.126.987 </a:t>
            </a:r>
            <a:r>
              <a:rPr lang="it-IT" sz="2200" dirty="0" smtClean="0">
                <a:solidFill>
                  <a:srgbClr val="6671B2"/>
                </a:solidFill>
                <a:latin typeface="+mj-lt"/>
              </a:rPr>
              <a:t>EUR</a:t>
            </a:r>
          </a:p>
          <a:p>
            <a:endParaRPr lang="it-IT" sz="2200" dirty="0">
              <a:solidFill>
                <a:srgbClr val="6671B2"/>
              </a:solidFill>
              <a:latin typeface="+mj-lt"/>
            </a:endParaRPr>
          </a:p>
          <a:p>
            <a:r>
              <a:rPr lang="it-IT" sz="2200" dirty="0">
                <a:solidFill>
                  <a:srgbClr val="6671B2"/>
                </a:solidFill>
                <a:latin typeface="+mj-lt"/>
              </a:rPr>
              <a:t>EU </a:t>
            </a:r>
            <a:r>
              <a:rPr lang="it-IT" sz="2200" dirty="0" err="1">
                <a:solidFill>
                  <a:srgbClr val="6671B2"/>
                </a:solidFill>
                <a:latin typeface="+mj-lt"/>
              </a:rPr>
              <a:t>financial</a:t>
            </a:r>
            <a:r>
              <a:rPr lang="it-IT" sz="2200" dirty="0">
                <a:solidFill>
                  <a:srgbClr val="6671B2"/>
                </a:solidFill>
                <a:latin typeface="+mj-lt"/>
              </a:rPr>
              <a:t> </a:t>
            </a:r>
            <a:r>
              <a:rPr lang="it-IT" sz="2200" dirty="0" err="1" smtClean="0">
                <a:solidFill>
                  <a:srgbClr val="6671B2"/>
                </a:solidFill>
                <a:latin typeface="+mj-lt"/>
              </a:rPr>
              <a:t>contribution</a:t>
            </a:r>
            <a:r>
              <a:rPr lang="it-IT" sz="2200" dirty="0">
                <a:solidFill>
                  <a:srgbClr val="6671B2"/>
                </a:solidFill>
                <a:latin typeface="+mj-lt"/>
              </a:rPr>
              <a:t>: 59.66%</a:t>
            </a:r>
          </a:p>
          <a:p>
            <a:endParaRPr lang="it-IT" sz="2200" dirty="0">
              <a:solidFill>
                <a:srgbClr val="6671B2"/>
              </a:solidFill>
              <a:latin typeface="+mj-lt"/>
            </a:endParaRPr>
          </a:p>
          <a:p>
            <a:endParaRPr lang="it-IT" sz="1400" dirty="0">
              <a:solidFill>
                <a:srgbClr val="6671B2"/>
              </a:solidFill>
              <a:latin typeface="+mj-lt"/>
            </a:endParaRPr>
          </a:p>
        </p:txBody>
      </p:sp>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018" y="1633862"/>
            <a:ext cx="4287966" cy="630583"/>
          </a:xfrm>
          <a:prstGeom prst="rect">
            <a:avLst/>
          </a:prstGeom>
        </p:spPr>
      </p:pic>
    </p:spTree>
    <p:extLst>
      <p:ext uri="{BB962C8B-B14F-4D97-AF65-F5344CB8AC3E}">
        <p14:creationId xmlns:p14="http://schemas.microsoft.com/office/powerpoint/2010/main" val="180398956"/>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12576" y="-15601"/>
            <a:ext cx="8229600" cy="1143000"/>
          </a:xfrm>
        </p:spPr>
        <p:txBody>
          <a:bodyPr/>
          <a:lstStyle/>
          <a:p>
            <a:r>
              <a:rPr lang="en-US" sz="3500" b="1" dirty="0" smtClean="0">
                <a:solidFill>
                  <a:srgbClr val="6671B2"/>
                </a:solidFill>
              </a:rPr>
              <a:t>WHY TARGETING INSECTS</a:t>
            </a:r>
            <a:endParaRPr lang="it-IT" sz="3500" dirty="0"/>
          </a:p>
        </p:txBody>
      </p:sp>
      <p:sp>
        <p:nvSpPr>
          <p:cNvPr id="3" name="Segnaposto contenuto 2"/>
          <p:cNvSpPr>
            <a:spLocks noGrp="1"/>
          </p:cNvSpPr>
          <p:nvPr>
            <p:ph idx="1"/>
          </p:nvPr>
        </p:nvSpPr>
        <p:spPr>
          <a:xfrm>
            <a:off x="683568" y="1052736"/>
            <a:ext cx="8208912" cy="4525963"/>
          </a:xfrm>
        </p:spPr>
        <p:txBody>
          <a:bodyPr/>
          <a:lstStyle/>
          <a:p>
            <a:pPr marL="0" indent="0">
              <a:buNone/>
            </a:pPr>
            <a:r>
              <a:rPr lang="en-GB" altLang="it-IT" sz="2300" dirty="0" smtClean="0">
                <a:latin typeface="+mj-lt"/>
                <a:cs typeface="Arial" pitchFamily="34" charset="0"/>
              </a:rPr>
              <a:t>Flag species</a:t>
            </a:r>
          </a:p>
          <a:p>
            <a:pPr marL="0" indent="0">
              <a:buNone/>
            </a:pPr>
            <a:endParaRPr lang="it-IT" sz="2300" dirty="0">
              <a:latin typeface="+mj-lt"/>
              <a:cs typeface="Arial" pitchFamily="34" charset="0"/>
            </a:endParaRPr>
          </a:p>
          <a:p>
            <a:pPr marL="0" indent="0">
              <a:buNone/>
            </a:pPr>
            <a:r>
              <a:rPr lang="en-GB" sz="2300" dirty="0" smtClean="0">
                <a:latin typeface="+mj-lt"/>
                <a:cs typeface="Arial" pitchFamily="34" charset="0"/>
              </a:rPr>
              <a:t>Vital population are related to suitable habitat, that are woods with a good proportion of decaying matter.</a:t>
            </a:r>
          </a:p>
          <a:p>
            <a:pPr marL="0" indent="0">
              <a:buNone/>
            </a:pPr>
            <a:endParaRPr lang="en-GB" sz="2300" dirty="0">
              <a:latin typeface="+mj-lt"/>
              <a:cs typeface="Arial" pitchFamily="34" charset="0"/>
            </a:endParaRPr>
          </a:p>
          <a:p>
            <a:pPr marL="0" indent="0">
              <a:buNone/>
            </a:pPr>
            <a:r>
              <a:rPr lang="en-GB" sz="2300" dirty="0" smtClean="0">
                <a:latin typeface="+mj-lt"/>
                <a:cs typeface="Arial" pitchFamily="34" charset="0"/>
              </a:rPr>
              <a:t>Wetlands and small ponds </a:t>
            </a:r>
            <a:r>
              <a:rPr lang="en-GB" sz="2300" dirty="0" smtClean="0">
                <a:latin typeface="+mj-lt"/>
                <a:cs typeface="Arial" pitchFamily="34" charset="0"/>
              </a:rPr>
              <a:t>and creek with good quality of water</a:t>
            </a:r>
            <a:r>
              <a:rPr lang="en-GB" sz="2300" dirty="0" smtClean="0">
                <a:latin typeface="+mj-lt"/>
                <a:cs typeface="Arial" pitchFamily="34" charset="0"/>
              </a:rPr>
              <a:t>.</a:t>
            </a:r>
            <a:endParaRPr lang="en-GB" sz="2000" dirty="0"/>
          </a:p>
        </p:txBody>
      </p:sp>
      <p:sp>
        <p:nvSpPr>
          <p:cNvPr id="4" name="Segnaposto piè di pagina 3"/>
          <p:cNvSpPr>
            <a:spLocks noGrp="1"/>
          </p:cNvSpPr>
          <p:nvPr>
            <p:ph type="ftr" sz="quarter" idx="11"/>
          </p:nvPr>
        </p:nvSpPr>
        <p:spPr/>
        <p:txBody>
          <a:bodyPr/>
          <a:lstStyle/>
          <a:p>
            <a:pPr>
              <a:defRPr/>
            </a:pPr>
            <a:endParaRPr lang="it-IT"/>
          </a:p>
        </p:txBody>
      </p:sp>
    </p:spTree>
    <p:extLst>
      <p:ext uri="{BB962C8B-B14F-4D97-AF65-F5344CB8AC3E}">
        <p14:creationId xmlns:p14="http://schemas.microsoft.com/office/powerpoint/2010/main" val="2224288207"/>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r>
              <a:rPr lang="it-IT" sz="3600" b="1" dirty="0" smtClean="0">
                <a:solidFill>
                  <a:srgbClr val="6671B2"/>
                </a:solidFill>
              </a:rPr>
              <a:t>THREATS</a:t>
            </a:r>
            <a:endParaRPr lang="it-IT" dirty="0"/>
          </a:p>
        </p:txBody>
      </p:sp>
      <p:sp>
        <p:nvSpPr>
          <p:cNvPr id="3" name="Segnaposto contenuto 2"/>
          <p:cNvSpPr>
            <a:spLocks noGrp="1"/>
          </p:cNvSpPr>
          <p:nvPr>
            <p:ph idx="1"/>
          </p:nvPr>
        </p:nvSpPr>
        <p:spPr>
          <a:xfrm>
            <a:off x="467543" y="1340768"/>
            <a:ext cx="5021485" cy="4525963"/>
          </a:xfrm>
        </p:spPr>
        <p:txBody>
          <a:bodyPr/>
          <a:lstStyle/>
          <a:p>
            <a:pPr>
              <a:buClr>
                <a:schemeClr val="accent3"/>
              </a:buClr>
              <a:buNone/>
              <a:defRPr/>
            </a:pPr>
            <a:r>
              <a:rPr lang="en-US" sz="2500" b="1" dirty="0"/>
              <a:t>1. habitat reduction </a:t>
            </a:r>
            <a:r>
              <a:rPr lang="en-US" sz="2500" b="1" dirty="0"/>
              <a:t>or alteration of </a:t>
            </a:r>
            <a:r>
              <a:rPr lang="en-US" sz="2500" b="1" dirty="0" smtClean="0"/>
              <a:t>the target </a:t>
            </a:r>
            <a:r>
              <a:rPr lang="en-US" sz="2500" b="1" dirty="0"/>
              <a:t>species (habitat trees, </a:t>
            </a:r>
            <a:r>
              <a:rPr lang="en-US" sz="2500" b="1" dirty="0" smtClean="0"/>
              <a:t>inland water)</a:t>
            </a:r>
            <a:endParaRPr lang="en-US" sz="2500" b="1" dirty="0"/>
          </a:p>
          <a:p>
            <a:pPr>
              <a:buClr>
                <a:schemeClr val="accent3"/>
              </a:buClr>
              <a:buNone/>
              <a:defRPr/>
            </a:pPr>
            <a:endParaRPr lang="en-US" sz="2500" b="1" dirty="0"/>
          </a:p>
          <a:p>
            <a:pPr>
              <a:buClr>
                <a:schemeClr val="accent3"/>
              </a:buClr>
              <a:buNone/>
              <a:defRPr/>
            </a:pPr>
            <a:r>
              <a:rPr lang="en-US" sz="2500" b="1" dirty="0"/>
              <a:t>2. excessive isolation of </a:t>
            </a:r>
            <a:r>
              <a:rPr lang="en-US" sz="2500" b="1" dirty="0" smtClean="0"/>
              <a:t>populations</a:t>
            </a:r>
            <a:endParaRPr lang="en-US" sz="2500" b="1" dirty="0"/>
          </a:p>
          <a:p>
            <a:pPr>
              <a:buClr>
                <a:schemeClr val="accent3"/>
              </a:buClr>
              <a:buNone/>
              <a:defRPr/>
            </a:pPr>
            <a:endParaRPr lang="en-US" sz="2500" b="1" dirty="0"/>
          </a:p>
          <a:p>
            <a:pPr>
              <a:buClr>
                <a:schemeClr val="accent3"/>
              </a:buClr>
              <a:buNone/>
              <a:defRPr/>
            </a:pPr>
            <a:r>
              <a:rPr lang="en-US" sz="2500" b="1" dirty="0"/>
              <a:t>3. local extinction of the remaining populations</a:t>
            </a:r>
            <a:endParaRPr lang="it-IT" sz="2500" dirty="0"/>
          </a:p>
        </p:txBody>
      </p:sp>
      <p:sp>
        <p:nvSpPr>
          <p:cNvPr id="4" name="Segnaposto piè di pagina 3"/>
          <p:cNvSpPr>
            <a:spLocks noGrp="1"/>
          </p:cNvSpPr>
          <p:nvPr>
            <p:ph type="ftr" sz="quarter" idx="11"/>
          </p:nvPr>
        </p:nvSpPr>
        <p:spPr/>
        <p:txBody>
          <a:bodyPr/>
          <a:lstStyle/>
          <a:p>
            <a:pPr>
              <a:defRPr/>
            </a:pPr>
            <a:endParaRPr lang="it-IT"/>
          </a:p>
        </p:txBody>
      </p:sp>
      <p:pic>
        <p:nvPicPr>
          <p:cNvPr id="5" name="Picture 9"/>
          <p:cNvPicPr>
            <a:picLocks noChangeAspect="1"/>
          </p:cNvPicPr>
          <p:nvPr/>
        </p:nvPicPr>
        <p:blipFill rotWithShape="1">
          <a:blip r:embed="rId2"/>
          <a:srcRect l="11721"/>
          <a:stretch/>
        </p:blipFill>
        <p:spPr>
          <a:xfrm>
            <a:off x="5489270" y="1484784"/>
            <a:ext cx="3413125" cy="4681537"/>
          </a:xfrm>
          <a:prstGeom prst="rect">
            <a:avLst/>
          </a:prstGeom>
          <a:ln w="38100">
            <a:noFill/>
          </a:ln>
          <a:effectLst>
            <a:outerShdw blurRad="292100" dist="139700" dir="2700000" algn="tl" rotWithShape="0">
              <a:srgbClr val="333333">
                <a:alpha val="65000"/>
              </a:srgbClr>
            </a:outerShdw>
          </a:effectLst>
        </p:spPr>
      </p:pic>
      <p:pic>
        <p:nvPicPr>
          <p:cNvPr id="6" name="Picture 3" descr="\\i2000014139\EREMITA\Immagini\monitoraggio\2016\DSCN8183_Lago_Pratignano_Patrizia_con_bottle-trap_per_Graphoderus_29ago16_fotoRFabbri (800x600).jpg"/>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2915816" y="4337521"/>
            <a:ext cx="2438400" cy="1828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6871856"/>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88640"/>
            <a:ext cx="8229600" cy="1143000"/>
          </a:xfrm>
        </p:spPr>
        <p:txBody>
          <a:bodyPr/>
          <a:lstStyle/>
          <a:p>
            <a:pPr algn="l"/>
            <a:r>
              <a:rPr lang="it-IT" sz="3600" b="1" dirty="0" smtClean="0">
                <a:solidFill>
                  <a:srgbClr val="6671B2"/>
                </a:solidFill>
              </a:rPr>
              <a:t>SPECIFIC OBJECTIVES OF THE </a:t>
            </a:r>
            <a:r>
              <a:rPr lang="it-IT" sz="3600" b="1" dirty="0" smtClean="0">
                <a:solidFill>
                  <a:srgbClr val="6671B2"/>
                </a:solidFill>
              </a:rPr>
              <a:t>ACTIONS</a:t>
            </a:r>
            <a:endParaRPr lang="it-IT" sz="3600" dirty="0"/>
          </a:p>
        </p:txBody>
      </p:sp>
      <p:sp>
        <p:nvSpPr>
          <p:cNvPr id="3" name="Segnaposto contenuto 2"/>
          <p:cNvSpPr>
            <a:spLocks noGrp="1"/>
          </p:cNvSpPr>
          <p:nvPr>
            <p:ph idx="1"/>
          </p:nvPr>
        </p:nvSpPr>
        <p:spPr>
          <a:xfrm>
            <a:off x="395536" y="1340768"/>
            <a:ext cx="8229600" cy="4525963"/>
          </a:xfrm>
        </p:spPr>
        <p:txBody>
          <a:bodyPr/>
          <a:lstStyle/>
          <a:p>
            <a:pPr marL="45720" indent="0" algn="just">
              <a:buClr>
                <a:schemeClr val="accent3"/>
              </a:buClr>
              <a:buNone/>
              <a:defRPr/>
            </a:pPr>
            <a:r>
              <a:rPr lang="en-US" sz="2400" dirty="0" smtClean="0"/>
              <a:t>Increase </a:t>
            </a:r>
            <a:r>
              <a:rPr lang="en-US" sz="2400" dirty="0"/>
              <a:t>the availability of habitats for </a:t>
            </a:r>
            <a:r>
              <a:rPr lang="en-US" sz="2400" dirty="0" smtClean="0"/>
              <a:t>the remaining populations</a:t>
            </a:r>
            <a:r>
              <a:rPr lang="en-US" sz="2400" dirty="0"/>
              <a:t>, </a:t>
            </a:r>
            <a:r>
              <a:rPr lang="en-US" sz="2400" dirty="0" smtClean="0"/>
              <a:t>with </a:t>
            </a:r>
            <a:r>
              <a:rPr lang="en-US" sz="2400" dirty="0"/>
              <a:t>the ex-novo creation of adequate habitats, and the improvement of their </a:t>
            </a:r>
            <a:r>
              <a:rPr lang="en-US" sz="2400" dirty="0" smtClean="0"/>
              <a:t>connectivity.</a:t>
            </a:r>
          </a:p>
          <a:p>
            <a:pPr marL="45720" indent="0">
              <a:buClr>
                <a:schemeClr val="accent3"/>
              </a:buClr>
              <a:buNone/>
              <a:defRPr/>
            </a:pPr>
            <a:endParaRPr lang="en-US" sz="2400" dirty="0" smtClean="0"/>
          </a:p>
          <a:p>
            <a:pPr marL="45720" indent="0">
              <a:buClr>
                <a:schemeClr val="accent3"/>
              </a:buClr>
              <a:buNone/>
              <a:defRPr/>
            </a:pPr>
            <a:r>
              <a:rPr lang="en-US" sz="2400" dirty="0" smtClean="0"/>
              <a:t>Ex-situ reproduction and repopulation of </a:t>
            </a:r>
            <a:r>
              <a:rPr lang="en-US" sz="2400" dirty="0"/>
              <a:t>the 4 species, with the </a:t>
            </a:r>
            <a:r>
              <a:rPr lang="en-US" sz="2400" dirty="0" smtClean="0"/>
              <a:t>aim </a:t>
            </a:r>
            <a:r>
              <a:rPr lang="en-US" sz="2400" dirty="0"/>
              <a:t>to </a:t>
            </a:r>
            <a:r>
              <a:rPr lang="en-US" sz="2400" dirty="0" smtClean="0"/>
              <a:t>increase existing </a:t>
            </a:r>
            <a:r>
              <a:rPr lang="en-US" sz="2400" dirty="0"/>
              <a:t>population and </a:t>
            </a:r>
            <a:r>
              <a:rPr lang="en-US" sz="2400" dirty="0" smtClean="0"/>
              <a:t>populate new </a:t>
            </a:r>
            <a:r>
              <a:rPr lang="en-US" sz="2400" dirty="0"/>
              <a:t>habitats</a:t>
            </a:r>
          </a:p>
          <a:p>
            <a:pPr marL="45720" indent="0">
              <a:buClr>
                <a:schemeClr val="accent3"/>
              </a:buClr>
              <a:buNone/>
              <a:defRPr/>
            </a:pPr>
            <a:endParaRPr lang="en-US" sz="2400" dirty="0" smtClean="0"/>
          </a:p>
          <a:p>
            <a:pPr marL="45720" indent="0">
              <a:buClr>
                <a:schemeClr val="accent3"/>
              </a:buClr>
              <a:buNone/>
              <a:defRPr/>
            </a:pPr>
            <a:r>
              <a:rPr lang="en-US" sz="2400" dirty="0" smtClean="0"/>
              <a:t>Increase </a:t>
            </a:r>
            <a:r>
              <a:rPr lang="en-US" sz="2400" dirty="0"/>
              <a:t>the knowledge of presence/absence, distribution and abundancy of the </a:t>
            </a:r>
            <a:r>
              <a:rPr lang="en-US" sz="2400" dirty="0"/>
              <a:t>remaining </a:t>
            </a:r>
            <a:r>
              <a:rPr lang="en-US" sz="2400" dirty="0" smtClean="0"/>
              <a:t>populations </a:t>
            </a:r>
            <a:r>
              <a:rPr lang="en-US" sz="2400" dirty="0"/>
              <a:t>of the target species in the project area</a:t>
            </a:r>
          </a:p>
          <a:p>
            <a:pPr marL="45720" indent="0">
              <a:buClr>
                <a:schemeClr val="accent3"/>
              </a:buClr>
              <a:buNone/>
              <a:defRPr/>
            </a:pPr>
            <a:endParaRPr lang="en-US" sz="2400" dirty="0" smtClean="0"/>
          </a:p>
          <a:p>
            <a:pPr marL="502920" indent="-457200">
              <a:buClr>
                <a:schemeClr val="accent3"/>
              </a:buClr>
              <a:buFont typeface="Arial" panose="020B0604020202020204" pitchFamily="34" charset="0"/>
              <a:buChar char="•"/>
              <a:defRPr/>
            </a:pPr>
            <a:endParaRPr lang="it-IT" sz="2800" dirty="0"/>
          </a:p>
          <a:p>
            <a:endParaRPr lang="it-IT" dirty="0"/>
          </a:p>
        </p:txBody>
      </p:sp>
      <p:sp>
        <p:nvSpPr>
          <p:cNvPr id="4" name="Segnaposto piè di pagina 3"/>
          <p:cNvSpPr>
            <a:spLocks noGrp="1"/>
          </p:cNvSpPr>
          <p:nvPr>
            <p:ph type="ftr" sz="quarter" idx="11"/>
          </p:nvPr>
        </p:nvSpPr>
        <p:spPr/>
        <p:txBody>
          <a:bodyPr/>
          <a:lstStyle/>
          <a:p>
            <a:pPr>
              <a:defRPr/>
            </a:pPr>
            <a:endParaRPr lang="it-IT"/>
          </a:p>
        </p:txBody>
      </p:sp>
    </p:spTree>
    <p:extLst>
      <p:ext uri="{BB962C8B-B14F-4D97-AF65-F5344CB8AC3E}">
        <p14:creationId xmlns:p14="http://schemas.microsoft.com/office/powerpoint/2010/main" val="678937284"/>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528" y="1700808"/>
            <a:ext cx="8229600" cy="4525963"/>
          </a:xfrm>
        </p:spPr>
        <p:txBody>
          <a:bodyPr/>
          <a:lstStyle/>
          <a:p>
            <a:pPr marL="0" indent="0">
              <a:buNone/>
            </a:pPr>
            <a:r>
              <a:rPr lang="en-US" sz="2800" dirty="0"/>
              <a:t>Elaborate a </a:t>
            </a:r>
            <a:r>
              <a:rPr lang="en-US" sz="2800" dirty="0" smtClean="0"/>
              <a:t>management </a:t>
            </a:r>
            <a:r>
              <a:rPr lang="en-US" sz="2800" dirty="0"/>
              <a:t>plan and specific measures for </a:t>
            </a:r>
            <a:r>
              <a:rPr lang="en-US" sz="2800" dirty="0" smtClean="0"/>
              <a:t>conservation</a:t>
            </a:r>
            <a:endParaRPr lang="it-IT" sz="2800" dirty="0"/>
          </a:p>
          <a:p>
            <a:pPr marL="0" indent="0">
              <a:buNone/>
            </a:pPr>
            <a:r>
              <a:rPr lang="en-GB" sz="2800" noProof="0" dirty="0" smtClean="0"/>
              <a:t>Encourage </a:t>
            </a:r>
            <a:r>
              <a:rPr lang="en-GB" sz="2800" dirty="0"/>
              <a:t>appropriate and compatible behaviour with </a:t>
            </a:r>
            <a:r>
              <a:rPr lang="en-GB" sz="2800" noProof="0" dirty="0" smtClean="0"/>
              <a:t>the needs of protection by stakeholder</a:t>
            </a:r>
          </a:p>
          <a:p>
            <a:pPr marL="0" indent="0" algn="just">
              <a:buNone/>
            </a:pPr>
            <a:r>
              <a:rPr lang="en-GB" sz="2800" noProof="0" dirty="0" smtClean="0"/>
              <a:t>Spread and develop solutions for the active involvement of farmers, operators and users of forest areas within the RN2000 sites and of stakeholders in general</a:t>
            </a:r>
          </a:p>
          <a:p>
            <a:pPr marL="0" indent="0">
              <a:buNone/>
            </a:pPr>
            <a:endParaRPr lang="en-GB" noProof="0" dirty="0"/>
          </a:p>
        </p:txBody>
      </p:sp>
      <p:sp>
        <p:nvSpPr>
          <p:cNvPr id="4" name="Segnaposto piè di pagina 3"/>
          <p:cNvSpPr>
            <a:spLocks noGrp="1"/>
          </p:cNvSpPr>
          <p:nvPr>
            <p:ph type="ftr" sz="quarter" idx="11"/>
          </p:nvPr>
        </p:nvSpPr>
        <p:spPr/>
        <p:txBody>
          <a:bodyPr/>
          <a:lstStyle/>
          <a:p>
            <a:pPr>
              <a:defRPr/>
            </a:pPr>
            <a:endParaRPr lang="it-IT"/>
          </a:p>
        </p:txBody>
      </p:sp>
      <p:sp>
        <p:nvSpPr>
          <p:cNvPr id="5" name="Titolo 4"/>
          <p:cNvSpPr>
            <a:spLocks noGrp="1"/>
          </p:cNvSpPr>
          <p:nvPr>
            <p:ph type="title"/>
          </p:nvPr>
        </p:nvSpPr>
        <p:spPr>
          <a:xfrm>
            <a:off x="0" y="476672"/>
            <a:ext cx="8229600" cy="1143000"/>
          </a:xfrm>
        </p:spPr>
        <p:txBody>
          <a:bodyPr/>
          <a:lstStyle/>
          <a:p>
            <a:pPr lvl="0" eaLnBrk="1" hangingPunct="1"/>
            <a:r>
              <a:rPr lang="it-IT" sz="3600" b="1" dirty="0">
                <a:solidFill>
                  <a:srgbClr val="6671B2"/>
                </a:solidFill>
                <a:latin typeface="Calibri" pitchFamily="34" charset="0"/>
                <a:ea typeface="+mn-ea"/>
                <a:cs typeface="+mn-cs"/>
              </a:rPr>
              <a:t>SPECIFIC OBJECTIVES OF THE </a:t>
            </a:r>
            <a:r>
              <a:rPr lang="it-IT" sz="3600" b="1" dirty="0" smtClean="0">
                <a:solidFill>
                  <a:srgbClr val="6671B2"/>
                </a:solidFill>
                <a:latin typeface="Calibri" pitchFamily="34" charset="0"/>
                <a:ea typeface="+mn-ea"/>
                <a:cs typeface="+mn-cs"/>
              </a:rPr>
              <a:t>ACTIONS</a:t>
            </a:r>
            <a:r>
              <a:rPr lang="it-IT" sz="3600" dirty="0">
                <a:solidFill>
                  <a:srgbClr val="0070C0"/>
                </a:solidFill>
                <a:latin typeface="Calibri" pitchFamily="34" charset="0"/>
                <a:ea typeface="+mn-ea"/>
                <a:cs typeface="+mn-cs"/>
              </a:rPr>
              <a:t/>
            </a:r>
            <a:br>
              <a:rPr lang="it-IT" sz="3600" dirty="0">
                <a:solidFill>
                  <a:srgbClr val="0070C0"/>
                </a:solidFill>
                <a:latin typeface="Calibri" pitchFamily="34" charset="0"/>
                <a:ea typeface="+mn-ea"/>
                <a:cs typeface="+mn-cs"/>
              </a:rPr>
            </a:br>
            <a:endParaRPr lang="it-IT" dirty="0"/>
          </a:p>
        </p:txBody>
      </p:sp>
    </p:spTree>
    <p:extLst>
      <p:ext uri="{BB962C8B-B14F-4D97-AF65-F5344CB8AC3E}">
        <p14:creationId xmlns:p14="http://schemas.microsoft.com/office/powerpoint/2010/main" val="433951540"/>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p:cNvSpPr>
            <a:spLocks noGrp="1"/>
          </p:cNvSpPr>
          <p:nvPr>
            <p:ph type="title"/>
          </p:nvPr>
        </p:nvSpPr>
        <p:spPr>
          <a:xfrm>
            <a:off x="518864" y="0"/>
            <a:ext cx="8229600" cy="1143000"/>
          </a:xfrm>
        </p:spPr>
        <p:txBody>
          <a:bodyPr/>
          <a:lstStyle/>
          <a:p>
            <a:pPr algn="l"/>
            <a:r>
              <a:rPr lang="it-IT" sz="3600" b="1" dirty="0" smtClean="0">
                <a:solidFill>
                  <a:srgbClr val="6671B2"/>
                </a:solidFill>
                <a:latin typeface="+mn-lt"/>
              </a:rPr>
              <a:t>PROJECT ACTIONS</a:t>
            </a:r>
            <a:endParaRPr lang="it-IT" sz="3600" b="1" dirty="0">
              <a:solidFill>
                <a:srgbClr val="6671B2"/>
              </a:solidFill>
              <a:latin typeface="+mn-lt"/>
            </a:endParaRPr>
          </a:p>
        </p:txBody>
      </p:sp>
      <p:sp>
        <p:nvSpPr>
          <p:cNvPr id="3" name="Segnaposto contenuto 2"/>
          <p:cNvSpPr>
            <a:spLocks noGrp="1"/>
          </p:cNvSpPr>
          <p:nvPr>
            <p:ph idx="1"/>
          </p:nvPr>
        </p:nvSpPr>
        <p:spPr>
          <a:xfrm>
            <a:off x="4139952" y="1268760"/>
            <a:ext cx="5004048" cy="4525963"/>
          </a:xfrm>
        </p:spPr>
        <p:txBody>
          <a:bodyPr/>
          <a:lstStyle/>
          <a:p>
            <a:pPr marL="0" indent="0" eaLnBrk="1" fontAlgn="auto" hangingPunct="1">
              <a:spcAft>
                <a:spcPts val="0"/>
              </a:spcAft>
              <a:buClr>
                <a:schemeClr val="accent3"/>
              </a:buClr>
              <a:buNone/>
              <a:defRPr/>
            </a:pPr>
            <a:r>
              <a:rPr lang="it-IT" sz="2200" b="1" dirty="0" smtClean="0">
                <a:solidFill>
                  <a:schemeClr val="accent4"/>
                </a:solidFill>
              </a:rPr>
              <a:t>A.</a:t>
            </a:r>
            <a:r>
              <a:rPr lang="it-IT" sz="2200" b="1" dirty="0" smtClean="0">
                <a:solidFill>
                  <a:schemeClr val="tx1">
                    <a:lumMod val="75000"/>
                    <a:lumOff val="25000"/>
                  </a:schemeClr>
                </a:solidFill>
              </a:rPr>
              <a:t> </a:t>
            </a:r>
            <a:r>
              <a:rPr lang="en-US" sz="2200" b="1" dirty="0" smtClean="0">
                <a:solidFill>
                  <a:schemeClr val="tx1">
                    <a:lumMod val="75000"/>
                    <a:lumOff val="25000"/>
                  </a:schemeClr>
                </a:solidFill>
              </a:rPr>
              <a:t>Preparatory </a:t>
            </a:r>
            <a:r>
              <a:rPr lang="en-US" sz="2200" b="1" dirty="0">
                <a:solidFill>
                  <a:schemeClr val="tx1">
                    <a:lumMod val="75000"/>
                    <a:lumOff val="25000"/>
                  </a:schemeClr>
                </a:solidFill>
              </a:rPr>
              <a:t>actions, elaboration of management plans and / or action plans</a:t>
            </a:r>
            <a:endParaRPr lang="it-IT" sz="2200" b="1" dirty="0" smtClean="0">
              <a:solidFill>
                <a:schemeClr val="tx1">
                  <a:lumMod val="75000"/>
                  <a:lumOff val="25000"/>
                </a:schemeClr>
              </a:solidFill>
            </a:endParaRPr>
          </a:p>
          <a:p>
            <a:pPr marL="0" indent="0" eaLnBrk="1" fontAlgn="auto" hangingPunct="1">
              <a:spcAft>
                <a:spcPts val="0"/>
              </a:spcAft>
              <a:buClr>
                <a:schemeClr val="accent3"/>
              </a:buClr>
              <a:buNone/>
              <a:defRPr/>
            </a:pPr>
            <a:endParaRPr lang="it-IT" sz="2200" b="1" dirty="0" smtClean="0">
              <a:solidFill>
                <a:schemeClr val="tx1">
                  <a:lumMod val="75000"/>
                  <a:lumOff val="25000"/>
                </a:schemeClr>
              </a:solidFill>
            </a:endParaRPr>
          </a:p>
          <a:p>
            <a:pPr marL="0" indent="0" eaLnBrk="1" fontAlgn="auto" hangingPunct="1">
              <a:spcAft>
                <a:spcPts val="0"/>
              </a:spcAft>
              <a:buClr>
                <a:schemeClr val="accent3"/>
              </a:buClr>
              <a:buNone/>
              <a:defRPr/>
            </a:pPr>
            <a:r>
              <a:rPr lang="it-IT" sz="2200" b="1" dirty="0" smtClean="0">
                <a:solidFill>
                  <a:schemeClr val="accent4"/>
                </a:solidFill>
              </a:rPr>
              <a:t>C. </a:t>
            </a:r>
            <a:r>
              <a:rPr lang="en-GB" sz="2200" b="1" noProof="0" dirty="0" smtClean="0">
                <a:solidFill>
                  <a:schemeClr val="tx1">
                    <a:lumMod val="75000"/>
                    <a:lumOff val="25000"/>
                  </a:schemeClr>
                </a:solidFill>
              </a:rPr>
              <a:t>Concrete actions for conservation</a:t>
            </a:r>
          </a:p>
          <a:p>
            <a:pPr marL="0" indent="0" eaLnBrk="1" fontAlgn="auto" hangingPunct="1">
              <a:spcAft>
                <a:spcPts val="0"/>
              </a:spcAft>
              <a:buClr>
                <a:schemeClr val="accent3"/>
              </a:buClr>
              <a:buNone/>
              <a:defRPr/>
            </a:pPr>
            <a:endParaRPr lang="it-IT" sz="2200" b="1" dirty="0" smtClean="0">
              <a:solidFill>
                <a:schemeClr val="tx1">
                  <a:lumMod val="75000"/>
                  <a:lumOff val="25000"/>
                </a:schemeClr>
              </a:solidFill>
            </a:endParaRPr>
          </a:p>
          <a:p>
            <a:pPr marL="0" indent="0" eaLnBrk="1" fontAlgn="auto" hangingPunct="1">
              <a:spcAft>
                <a:spcPts val="0"/>
              </a:spcAft>
              <a:buClr>
                <a:schemeClr val="accent3"/>
              </a:buClr>
              <a:buNone/>
              <a:defRPr/>
            </a:pPr>
            <a:r>
              <a:rPr lang="it-IT" sz="2200" b="1" dirty="0" smtClean="0">
                <a:solidFill>
                  <a:schemeClr val="accent4"/>
                </a:solidFill>
              </a:rPr>
              <a:t>D</a:t>
            </a:r>
            <a:r>
              <a:rPr lang="it-IT" sz="2200" b="1" smtClean="0">
                <a:solidFill>
                  <a:schemeClr val="accent4"/>
                </a:solidFill>
              </a:rPr>
              <a:t>. </a:t>
            </a:r>
            <a:r>
              <a:rPr lang="en-US" sz="2200" b="1" smtClean="0">
                <a:solidFill>
                  <a:schemeClr val="tx1">
                    <a:lumMod val="75000"/>
                    <a:lumOff val="25000"/>
                  </a:schemeClr>
                </a:solidFill>
              </a:rPr>
              <a:t>M</a:t>
            </a:r>
            <a:r>
              <a:rPr lang="en-GB" sz="2200" b="1" noProof="0" dirty="0" err="1" smtClean="0">
                <a:solidFill>
                  <a:schemeClr val="tx1">
                    <a:lumMod val="75000"/>
                    <a:lumOff val="25000"/>
                  </a:schemeClr>
                </a:solidFill>
              </a:rPr>
              <a:t>onitoring</a:t>
            </a:r>
            <a:r>
              <a:rPr lang="en-GB" sz="2200" b="1" noProof="0" dirty="0" smtClean="0">
                <a:solidFill>
                  <a:schemeClr val="tx1">
                    <a:lumMod val="75000"/>
                    <a:lumOff val="25000"/>
                  </a:schemeClr>
                </a:solidFill>
              </a:rPr>
              <a:t> the impact of the project actions</a:t>
            </a:r>
          </a:p>
          <a:p>
            <a:pPr marL="0" indent="0" eaLnBrk="1" fontAlgn="auto" hangingPunct="1">
              <a:spcAft>
                <a:spcPts val="0"/>
              </a:spcAft>
              <a:buClr>
                <a:schemeClr val="accent3"/>
              </a:buClr>
              <a:buNone/>
              <a:defRPr/>
            </a:pPr>
            <a:endParaRPr lang="en-GB" sz="2200" b="1" noProof="0" dirty="0" smtClean="0">
              <a:solidFill>
                <a:schemeClr val="tx1">
                  <a:lumMod val="75000"/>
                  <a:lumOff val="25000"/>
                </a:schemeClr>
              </a:solidFill>
            </a:endParaRPr>
          </a:p>
          <a:p>
            <a:pPr marL="0" indent="0" eaLnBrk="1" fontAlgn="auto" hangingPunct="1">
              <a:spcAft>
                <a:spcPts val="0"/>
              </a:spcAft>
              <a:buClr>
                <a:schemeClr val="accent3"/>
              </a:buClr>
              <a:buNone/>
              <a:defRPr/>
            </a:pPr>
            <a:r>
              <a:rPr lang="en-GB" sz="2200" b="1" noProof="0" dirty="0" smtClean="0">
                <a:solidFill>
                  <a:schemeClr val="accent4"/>
                </a:solidFill>
              </a:rPr>
              <a:t>E. </a:t>
            </a:r>
            <a:r>
              <a:rPr lang="en-GB" sz="2200" b="1" noProof="0" dirty="0" smtClean="0">
                <a:solidFill>
                  <a:schemeClr val="tx1">
                    <a:lumMod val="75000"/>
                    <a:lumOff val="25000"/>
                  </a:schemeClr>
                </a:solidFill>
              </a:rPr>
              <a:t>Public awareness and dissemination of results</a:t>
            </a:r>
          </a:p>
          <a:p>
            <a:pPr marL="0" indent="0" eaLnBrk="1" fontAlgn="auto" hangingPunct="1">
              <a:spcAft>
                <a:spcPts val="0"/>
              </a:spcAft>
              <a:buClr>
                <a:schemeClr val="accent3"/>
              </a:buClr>
              <a:buNone/>
              <a:defRPr/>
            </a:pPr>
            <a:endParaRPr lang="en-GB" sz="2200" b="1" noProof="0" dirty="0" smtClean="0">
              <a:solidFill>
                <a:schemeClr val="accent4"/>
              </a:solidFill>
            </a:endParaRPr>
          </a:p>
          <a:p>
            <a:pPr marL="0" indent="0" eaLnBrk="1" fontAlgn="auto" hangingPunct="1">
              <a:spcAft>
                <a:spcPts val="0"/>
              </a:spcAft>
              <a:buClr>
                <a:schemeClr val="accent3"/>
              </a:buClr>
              <a:buNone/>
              <a:defRPr/>
            </a:pPr>
            <a:r>
              <a:rPr lang="en-GB" sz="2200" b="1" noProof="0" dirty="0" smtClean="0">
                <a:solidFill>
                  <a:schemeClr val="accent4"/>
                </a:solidFill>
              </a:rPr>
              <a:t>F. </a:t>
            </a:r>
            <a:r>
              <a:rPr lang="en-GB" sz="2200" b="1" noProof="0" dirty="0" smtClean="0">
                <a:solidFill>
                  <a:schemeClr val="tx1">
                    <a:lumMod val="75000"/>
                    <a:lumOff val="25000"/>
                  </a:schemeClr>
                </a:solidFill>
              </a:rPr>
              <a:t>Management and monitoring of the advancement of the project</a:t>
            </a:r>
          </a:p>
          <a:p>
            <a:endParaRPr lang="en-GB" noProof="0" dirty="0"/>
          </a:p>
        </p:txBody>
      </p:sp>
      <p:sp>
        <p:nvSpPr>
          <p:cNvPr id="4" name="Segnaposto piè di pagina 3"/>
          <p:cNvSpPr>
            <a:spLocks noGrp="1"/>
          </p:cNvSpPr>
          <p:nvPr>
            <p:ph type="ftr" sz="quarter" idx="11"/>
          </p:nvPr>
        </p:nvSpPr>
        <p:spPr/>
        <p:txBody>
          <a:bodyPr/>
          <a:lstStyle/>
          <a:p>
            <a:pPr>
              <a:defRPr/>
            </a:pPr>
            <a:endParaRPr lang="it-IT"/>
          </a:p>
        </p:txBody>
      </p:sp>
      <p:pic>
        <p:nvPicPr>
          <p:cNvPr id="5" name="Segnaposto immagine 4"/>
          <p:cNvPicPr>
            <a:picLocks noChangeAspect="1"/>
          </p:cNvPicPr>
          <p:nvPr/>
        </p:nvPicPr>
        <p:blipFill>
          <a:blip r:embed="rId2" cstate="print">
            <a:extLst/>
          </a:blip>
          <a:srcRect l="15642" r="15642"/>
          <a:stretch>
            <a:fillRect/>
          </a:stretch>
        </p:blipFill>
        <p:spPr bwMode="auto">
          <a:xfrm>
            <a:off x="251520" y="1340768"/>
            <a:ext cx="3744416" cy="28083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5538353"/>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p:cNvSpPr>
            <a:spLocks noGrp="1"/>
          </p:cNvSpPr>
          <p:nvPr>
            <p:ph type="title"/>
          </p:nvPr>
        </p:nvSpPr>
        <p:spPr>
          <a:xfrm>
            <a:off x="-2340768" y="-149342"/>
            <a:ext cx="8229600" cy="1143000"/>
          </a:xfrm>
        </p:spPr>
        <p:txBody>
          <a:bodyPr/>
          <a:lstStyle/>
          <a:p>
            <a:r>
              <a:rPr lang="en-GB" sz="3500" b="1" noProof="0" dirty="0" smtClean="0">
                <a:solidFill>
                  <a:srgbClr val="6671B2"/>
                </a:solidFill>
              </a:rPr>
              <a:t>MONITORING</a:t>
            </a:r>
            <a:endParaRPr lang="en-GB" sz="3500" noProof="0" dirty="0"/>
          </a:p>
        </p:txBody>
      </p:sp>
      <p:sp>
        <p:nvSpPr>
          <p:cNvPr id="4" name="Segnaposto piè di pagina 3"/>
          <p:cNvSpPr>
            <a:spLocks noGrp="1"/>
          </p:cNvSpPr>
          <p:nvPr>
            <p:ph type="ftr" sz="quarter" idx="11"/>
          </p:nvPr>
        </p:nvSpPr>
        <p:spPr/>
        <p:txBody>
          <a:bodyPr/>
          <a:lstStyle/>
          <a:p>
            <a:pPr>
              <a:defRPr/>
            </a:pPr>
            <a:endParaRPr lang="it-IT"/>
          </a:p>
        </p:txBody>
      </p:sp>
      <p:sp>
        <p:nvSpPr>
          <p:cNvPr id="5" name="Segnaposto contenuto 2"/>
          <p:cNvSpPr>
            <a:spLocks noGrp="1"/>
          </p:cNvSpPr>
          <p:nvPr>
            <p:ph idx="1"/>
          </p:nvPr>
        </p:nvSpPr>
        <p:spPr>
          <a:xfrm>
            <a:off x="4211960" y="980728"/>
            <a:ext cx="4680520" cy="4525963"/>
          </a:xfrm>
        </p:spPr>
        <p:txBody>
          <a:bodyPr/>
          <a:lstStyle/>
          <a:p>
            <a:r>
              <a:rPr lang="en-GB" sz="2200" noProof="0" dirty="0" smtClean="0">
                <a:latin typeface="+mj-lt"/>
              </a:rPr>
              <a:t>Each of the four target species of insects provides different monitoring methods and locations</a:t>
            </a:r>
          </a:p>
          <a:p>
            <a:r>
              <a:rPr lang="en-GB" sz="2200" noProof="0" dirty="0" smtClean="0">
                <a:latin typeface="+mj-lt"/>
              </a:rPr>
              <a:t>In measurement of the trunks and of the cavities of these, in control and sample inside the cavities of the trees, in counting of specimens dragonflies and beetles target, in marking the specimens, the use of various tools such as entomological screening for aquatic insects, traps for insects, live traps for </a:t>
            </a:r>
            <a:r>
              <a:rPr lang="en-GB" sz="2200" noProof="0" dirty="0" err="1" smtClean="0">
                <a:latin typeface="+mj-lt"/>
              </a:rPr>
              <a:t>saproxylic</a:t>
            </a:r>
            <a:r>
              <a:rPr lang="en-GB" sz="2200" noProof="0" dirty="0" smtClean="0">
                <a:latin typeface="+mj-lt"/>
              </a:rPr>
              <a:t> insects</a:t>
            </a:r>
            <a:endParaRPr lang="en-GB" noProof="0" dirty="0"/>
          </a:p>
        </p:txBody>
      </p:sp>
      <p:grpSp>
        <p:nvGrpSpPr>
          <p:cNvPr id="7" name="Group 18"/>
          <p:cNvGrpSpPr/>
          <p:nvPr/>
        </p:nvGrpSpPr>
        <p:grpSpPr>
          <a:xfrm>
            <a:off x="251520" y="974234"/>
            <a:ext cx="3960440" cy="4831029"/>
            <a:chOff x="4932040" y="1977530"/>
            <a:chExt cx="3631484" cy="4177604"/>
          </a:xfrm>
        </p:grpSpPr>
        <p:grpSp>
          <p:nvGrpSpPr>
            <p:cNvPr id="8" name="Group 14"/>
            <p:cNvGrpSpPr/>
            <p:nvPr/>
          </p:nvGrpSpPr>
          <p:grpSpPr>
            <a:xfrm>
              <a:off x="4932040" y="1977530"/>
              <a:ext cx="3631484" cy="4177604"/>
              <a:chOff x="4972964" y="1790206"/>
              <a:chExt cx="3631484" cy="4177604"/>
            </a:xfrm>
          </p:grpSpPr>
          <p:pic>
            <p:nvPicPr>
              <p:cNvPr id="10"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98316" y="4423181"/>
                <a:ext cx="1296144" cy="1087694"/>
              </a:xfrm>
              <a:prstGeom prst="rect">
                <a:avLst/>
              </a:prstGeom>
            </p:spPr>
          </p:pic>
          <p:pic>
            <p:nvPicPr>
              <p:cNvPr id="11"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2964" y="1790206"/>
                <a:ext cx="3631484" cy="2538282"/>
              </a:xfrm>
              <a:prstGeom prst="rect">
                <a:avLst/>
              </a:prstGeom>
            </p:spPr>
          </p:pic>
          <p:pic>
            <p:nvPicPr>
              <p:cNvPr id="12"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2965" y="4423182"/>
                <a:ext cx="2232248" cy="1544628"/>
              </a:xfrm>
              <a:prstGeom prst="rect">
                <a:avLst/>
              </a:prstGeom>
            </p:spPr>
          </p:pic>
        </p:grpSp>
        <p:sp>
          <p:nvSpPr>
            <p:cNvPr id="9" name="TextBox 13"/>
            <p:cNvSpPr txBox="1"/>
            <p:nvPr/>
          </p:nvSpPr>
          <p:spPr>
            <a:xfrm>
              <a:off x="4964863" y="5810291"/>
              <a:ext cx="1594016" cy="276999"/>
            </a:xfrm>
            <a:prstGeom prst="rect">
              <a:avLst/>
            </a:prstGeom>
            <a:noFill/>
          </p:spPr>
          <p:txBody>
            <a:bodyPr wrap="square" rtlCol="0">
              <a:spAutoFit/>
            </a:bodyPr>
            <a:lstStyle/>
            <a:p>
              <a:r>
                <a:rPr lang="it-IT" sz="1200" dirty="0">
                  <a:solidFill>
                    <a:schemeClr val="bg1"/>
                  </a:solidFill>
                </a:rPr>
                <a:t>Crevalcore</a:t>
              </a:r>
            </a:p>
          </p:txBody>
        </p:sp>
      </p:grpSp>
    </p:spTree>
    <p:extLst>
      <p:ext uri="{BB962C8B-B14F-4D97-AF65-F5344CB8AC3E}">
        <p14:creationId xmlns:p14="http://schemas.microsoft.com/office/powerpoint/2010/main" val="3617454564"/>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94320" y="1196752"/>
            <a:ext cx="8949680" cy="1143000"/>
          </a:xfrm>
        </p:spPr>
        <p:txBody>
          <a:bodyPr/>
          <a:lstStyle/>
          <a:p>
            <a:r>
              <a:rPr lang="en-GB" sz="3600" b="1" noProof="0" dirty="0" smtClean="0">
                <a:solidFill>
                  <a:srgbClr val="6671B2"/>
                </a:solidFill>
                <a:latin typeface="+mn-lt"/>
              </a:rPr>
              <a:t>ACTIONS FOR THE VOLUNTEERS</a:t>
            </a:r>
            <a:endParaRPr lang="en-GB" sz="3600" b="1" noProof="0" dirty="0">
              <a:solidFill>
                <a:srgbClr val="6671B2"/>
              </a:solidFill>
              <a:latin typeface="+mn-lt"/>
            </a:endParaRPr>
          </a:p>
        </p:txBody>
      </p:sp>
      <p:sp>
        <p:nvSpPr>
          <p:cNvPr id="3" name="Segnaposto contenuto 2"/>
          <p:cNvSpPr>
            <a:spLocks noGrp="1"/>
          </p:cNvSpPr>
          <p:nvPr>
            <p:ph idx="1"/>
          </p:nvPr>
        </p:nvSpPr>
        <p:spPr>
          <a:xfrm>
            <a:off x="323528" y="1988840"/>
            <a:ext cx="8712968" cy="4525963"/>
          </a:xfrm>
        </p:spPr>
        <p:txBody>
          <a:bodyPr/>
          <a:lstStyle/>
          <a:p>
            <a:pPr marL="0" indent="0" algn="ctr" eaLnBrk="1" fontAlgn="auto" hangingPunct="1">
              <a:spcAft>
                <a:spcPts val="0"/>
              </a:spcAft>
              <a:buClr>
                <a:schemeClr val="accent3"/>
              </a:buClr>
              <a:buNone/>
              <a:defRPr/>
            </a:pPr>
            <a:r>
              <a:rPr lang="en-GB" sz="2000" b="1" noProof="0" dirty="0" smtClean="0">
                <a:solidFill>
                  <a:srgbClr val="53A044"/>
                </a:solidFill>
              </a:rPr>
              <a:t>IMPLEMENTATION OF THE ACTION A,5 FOR TRAINGING OF VOLUNTEERS AND COLLABORATORS</a:t>
            </a:r>
          </a:p>
          <a:p>
            <a:pPr marL="0" indent="0" algn="ctr" eaLnBrk="1" fontAlgn="auto" hangingPunct="1">
              <a:spcAft>
                <a:spcPts val="0"/>
              </a:spcAft>
              <a:buClr>
                <a:schemeClr val="accent3"/>
              </a:buClr>
              <a:buNone/>
              <a:defRPr/>
            </a:pPr>
            <a:endParaRPr lang="en-GB" sz="2000" b="1" noProof="0" dirty="0" smtClean="0"/>
          </a:p>
          <a:p>
            <a:pPr marL="0" indent="0" algn="ctr" eaLnBrk="1" fontAlgn="auto" hangingPunct="1">
              <a:spcAft>
                <a:spcPts val="0"/>
              </a:spcAft>
              <a:buClr>
                <a:schemeClr val="accent3"/>
              </a:buClr>
              <a:buNone/>
              <a:defRPr/>
            </a:pPr>
            <a:r>
              <a:rPr lang="en-GB" sz="2000" b="1" noProof="0" dirty="0" smtClean="0"/>
              <a:t>The volunteers can, </a:t>
            </a:r>
            <a:r>
              <a:rPr lang="en-GB" sz="2000" b="1" noProof="0" dirty="0" smtClean="0">
                <a:solidFill>
                  <a:srgbClr val="6671B2"/>
                </a:solidFill>
              </a:rPr>
              <a:t>with the staff project</a:t>
            </a:r>
            <a:r>
              <a:rPr lang="en-GB" sz="2000" b="1" noProof="0" dirty="0" smtClean="0"/>
              <a:t>, help to support:</a:t>
            </a:r>
          </a:p>
          <a:p>
            <a:pPr marL="0" indent="0" algn="ctr" eaLnBrk="1" fontAlgn="auto" hangingPunct="1">
              <a:spcAft>
                <a:spcPts val="0"/>
              </a:spcAft>
              <a:buClr>
                <a:schemeClr val="accent3"/>
              </a:buClr>
              <a:buNone/>
              <a:defRPr/>
            </a:pPr>
            <a:endParaRPr lang="en-GB" sz="2000" b="1" noProof="0" dirty="0" smtClean="0"/>
          </a:p>
          <a:p>
            <a:pPr eaLnBrk="1" fontAlgn="auto" hangingPunct="1">
              <a:spcAft>
                <a:spcPts val="0"/>
              </a:spcAft>
              <a:buClr>
                <a:schemeClr val="accent3"/>
              </a:buClr>
              <a:buFontTx/>
              <a:buChar char="-"/>
              <a:defRPr/>
            </a:pPr>
            <a:r>
              <a:rPr lang="en-GB" sz="2000" b="1" noProof="0" dirty="0" smtClean="0"/>
              <a:t>Study and monitoring activities</a:t>
            </a:r>
          </a:p>
          <a:p>
            <a:pPr eaLnBrk="1" fontAlgn="auto" hangingPunct="1">
              <a:spcAft>
                <a:spcPts val="0"/>
              </a:spcAft>
              <a:buClr>
                <a:schemeClr val="accent3"/>
              </a:buClr>
              <a:buFontTx/>
              <a:buChar char="-"/>
              <a:defRPr/>
            </a:pPr>
            <a:r>
              <a:rPr lang="en-GB" sz="2000" b="1" noProof="0" dirty="0" smtClean="0"/>
              <a:t>Operative interventions of active conservation</a:t>
            </a:r>
          </a:p>
          <a:p>
            <a:pPr eaLnBrk="1" fontAlgn="auto" hangingPunct="1">
              <a:spcAft>
                <a:spcPts val="0"/>
              </a:spcAft>
              <a:buClr>
                <a:schemeClr val="accent3"/>
              </a:buClr>
              <a:buFontTx/>
              <a:buChar char="-"/>
              <a:defRPr/>
            </a:pPr>
            <a:r>
              <a:rPr lang="en-GB" sz="2000" b="1" noProof="0" dirty="0" smtClean="0"/>
              <a:t>Captive breeding activities </a:t>
            </a:r>
          </a:p>
          <a:p>
            <a:pPr eaLnBrk="1" fontAlgn="auto" hangingPunct="1">
              <a:spcAft>
                <a:spcPts val="0"/>
              </a:spcAft>
              <a:buClr>
                <a:schemeClr val="accent3"/>
              </a:buClr>
              <a:buFontTx/>
              <a:buChar char="-"/>
              <a:defRPr/>
            </a:pPr>
            <a:r>
              <a:rPr lang="en-GB" sz="2000" b="1" noProof="0" dirty="0" smtClean="0"/>
              <a:t>Dissemination and </a:t>
            </a:r>
            <a:r>
              <a:rPr lang="en-GB" sz="2000" b="1" dirty="0" err="1" smtClean="0"/>
              <a:t>sensibilization</a:t>
            </a:r>
            <a:r>
              <a:rPr lang="en-GB" sz="2000" b="1" noProof="0" dirty="0" smtClean="0"/>
              <a:t> activities (EREMITA tour Action E7)</a:t>
            </a:r>
            <a:endParaRPr lang="en-GB" sz="2000" noProof="0" dirty="0" smtClean="0"/>
          </a:p>
          <a:p>
            <a:pPr eaLnBrk="1" fontAlgn="auto" hangingPunct="1">
              <a:spcAft>
                <a:spcPts val="0"/>
              </a:spcAft>
              <a:buClr>
                <a:schemeClr val="accent3"/>
              </a:buClr>
              <a:buFontTx/>
              <a:buChar char="-"/>
              <a:defRPr/>
            </a:pPr>
            <a:endParaRPr lang="it-IT" sz="2000" dirty="0"/>
          </a:p>
        </p:txBody>
      </p:sp>
      <p:sp>
        <p:nvSpPr>
          <p:cNvPr id="4" name="Segnaposto piè di pagina 3"/>
          <p:cNvSpPr>
            <a:spLocks noGrp="1"/>
          </p:cNvSpPr>
          <p:nvPr>
            <p:ph type="ftr" sz="quarter" idx="11"/>
          </p:nvPr>
        </p:nvSpPr>
        <p:spPr/>
        <p:txBody>
          <a:bodyPr/>
          <a:lstStyle/>
          <a:p>
            <a:pPr>
              <a:defRPr/>
            </a:pPr>
            <a:endParaRPr lang="it-IT"/>
          </a:p>
        </p:txBody>
      </p:sp>
      <p:pic>
        <p:nvPicPr>
          <p:cNvPr id="10242" name="Picture 2" descr="C:\Users\Biondi_M\Documents\A_documenti-lavoro\LIFE\LIFE_EREMITA\2016\manifestazione interesse volontari\volontariato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40" y="0"/>
            <a:ext cx="3551312" cy="1464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866737"/>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76672" y="-15601"/>
            <a:ext cx="8229600" cy="1143000"/>
          </a:xfrm>
        </p:spPr>
        <p:txBody>
          <a:bodyPr/>
          <a:lstStyle/>
          <a:p>
            <a:r>
              <a:rPr lang="en-GB" sz="3500" b="1" noProof="0" dirty="0" smtClean="0">
                <a:solidFill>
                  <a:srgbClr val="6671B2"/>
                </a:solidFill>
              </a:rPr>
              <a:t>MONITORING - ACTIONS</a:t>
            </a:r>
            <a:endParaRPr lang="en-GB" sz="3500" noProof="0" dirty="0"/>
          </a:p>
        </p:txBody>
      </p:sp>
      <p:sp>
        <p:nvSpPr>
          <p:cNvPr id="4" name="Segnaposto piè di pagina 3"/>
          <p:cNvSpPr>
            <a:spLocks noGrp="1"/>
          </p:cNvSpPr>
          <p:nvPr>
            <p:ph type="ftr" sz="quarter" idx="11"/>
          </p:nvPr>
        </p:nvSpPr>
        <p:spPr/>
        <p:txBody>
          <a:bodyPr/>
          <a:lstStyle/>
          <a:p>
            <a:pPr>
              <a:defRPr/>
            </a:pPr>
            <a:endParaRPr lang="it-IT"/>
          </a:p>
        </p:txBody>
      </p:sp>
      <p:sp>
        <p:nvSpPr>
          <p:cNvPr id="5" name="Segnaposto contenuto 2"/>
          <p:cNvSpPr>
            <a:spLocks noGrp="1"/>
          </p:cNvSpPr>
          <p:nvPr>
            <p:ph idx="1"/>
          </p:nvPr>
        </p:nvSpPr>
        <p:spPr>
          <a:xfrm>
            <a:off x="251520" y="980728"/>
            <a:ext cx="8229600" cy="4525963"/>
          </a:xfrm>
        </p:spPr>
        <p:txBody>
          <a:bodyPr/>
          <a:lstStyle/>
          <a:p>
            <a:endParaRPr lang="en-GB" sz="2200" noProof="0" dirty="0" smtClean="0">
              <a:latin typeface="+mj-lt"/>
            </a:endParaRPr>
          </a:p>
          <a:p>
            <a:pPr>
              <a:spcBef>
                <a:spcPts val="0"/>
              </a:spcBef>
            </a:pPr>
            <a:r>
              <a:rPr lang="en-GB" sz="2200" b="1" noProof="0" dirty="0" smtClean="0">
                <a:solidFill>
                  <a:schemeClr val="tx1">
                    <a:lumMod val="75000"/>
                    <a:lumOff val="25000"/>
                  </a:schemeClr>
                </a:solidFill>
                <a:latin typeface="+mj-lt"/>
              </a:rPr>
              <a:t>ACTION A.2 -  Ex ante Monitoring</a:t>
            </a:r>
          </a:p>
          <a:p>
            <a:r>
              <a:rPr lang="en-GB" sz="2200" b="1" noProof="0" dirty="0" smtClean="0">
                <a:solidFill>
                  <a:schemeClr val="tx1">
                    <a:lumMod val="75000"/>
                    <a:lumOff val="25000"/>
                  </a:schemeClr>
                </a:solidFill>
                <a:latin typeface="+mj-lt"/>
              </a:rPr>
              <a:t>ACTION A.3 -  Individuation / inventory habitat trees</a:t>
            </a:r>
          </a:p>
          <a:p>
            <a:r>
              <a:rPr lang="en-GB" sz="2200" b="1" noProof="0" dirty="0" smtClean="0">
                <a:solidFill>
                  <a:schemeClr val="tx1">
                    <a:lumMod val="75000"/>
                    <a:lumOff val="25000"/>
                  </a:schemeClr>
                </a:solidFill>
                <a:latin typeface="+mj-lt"/>
              </a:rPr>
              <a:t>ACTION A.4 – Individuation of adequate lakes, ponds, </a:t>
            </a:r>
          </a:p>
          <a:p>
            <a:r>
              <a:rPr lang="en-GB" sz="2200" b="1" noProof="0" dirty="0" smtClean="0">
                <a:solidFill>
                  <a:schemeClr val="tx1">
                    <a:lumMod val="75000"/>
                    <a:lumOff val="25000"/>
                  </a:schemeClr>
                </a:solidFill>
                <a:latin typeface="+mj-lt"/>
              </a:rPr>
              <a:t>Streams for </a:t>
            </a:r>
            <a:r>
              <a:rPr lang="en-GB" sz="2200" b="1" i="1" noProof="0" dirty="0" smtClean="0">
                <a:solidFill>
                  <a:schemeClr val="tx1">
                    <a:lumMod val="75000"/>
                    <a:lumOff val="25000"/>
                  </a:schemeClr>
                </a:solidFill>
                <a:latin typeface="+mj-lt"/>
              </a:rPr>
              <a:t>Graphoderus bilineatus </a:t>
            </a:r>
            <a:r>
              <a:rPr lang="en-GB" sz="2200" b="1" noProof="0" dirty="0" smtClean="0">
                <a:solidFill>
                  <a:schemeClr val="tx1">
                    <a:lumMod val="75000"/>
                    <a:lumOff val="25000"/>
                  </a:schemeClr>
                </a:solidFill>
                <a:latin typeface="+mj-lt"/>
              </a:rPr>
              <a:t>e </a:t>
            </a:r>
            <a:r>
              <a:rPr lang="en-GB" sz="2200" b="1" i="1" noProof="0" dirty="0" smtClean="0">
                <a:solidFill>
                  <a:schemeClr val="tx1">
                    <a:lumMod val="75000"/>
                    <a:lumOff val="25000"/>
                  </a:schemeClr>
                </a:solidFill>
                <a:latin typeface="+mj-lt"/>
              </a:rPr>
              <a:t>Coenagrion </a:t>
            </a:r>
            <a:r>
              <a:rPr lang="en-GB" sz="2200" b="1" i="1" noProof="0" dirty="0" err="1" smtClean="0">
                <a:solidFill>
                  <a:schemeClr val="tx1">
                    <a:lumMod val="75000"/>
                    <a:lumOff val="25000"/>
                  </a:schemeClr>
                </a:solidFill>
                <a:latin typeface="+mj-lt"/>
              </a:rPr>
              <a:t>mercuriale</a:t>
            </a:r>
            <a:r>
              <a:rPr lang="en-GB" sz="2200" b="1" i="1" noProof="0" dirty="0" smtClean="0">
                <a:solidFill>
                  <a:schemeClr val="tx1">
                    <a:lumMod val="75000"/>
                    <a:lumOff val="25000"/>
                  </a:schemeClr>
                </a:solidFill>
                <a:latin typeface="+mj-lt"/>
              </a:rPr>
              <a:t> castellanii</a:t>
            </a:r>
            <a:endParaRPr lang="en-GB" sz="2200" b="1" noProof="0" dirty="0" smtClean="0">
              <a:solidFill>
                <a:schemeClr val="tx1">
                  <a:lumMod val="75000"/>
                  <a:lumOff val="25000"/>
                </a:schemeClr>
              </a:solidFill>
              <a:latin typeface="+mj-lt"/>
            </a:endParaRPr>
          </a:p>
          <a:p>
            <a:pPr marL="0" indent="0">
              <a:spcBef>
                <a:spcPts val="0"/>
              </a:spcBef>
              <a:buNone/>
            </a:pPr>
            <a:endParaRPr lang="en-GB" sz="2200" b="1" i="1" noProof="0" dirty="0" smtClean="0">
              <a:solidFill>
                <a:srgbClr val="0070C0"/>
              </a:solidFill>
              <a:latin typeface="+mj-lt"/>
            </a:endParaRPr>
          </a:p>
          <a:p>
            <a:pPr marL="0" indent="0" algn="ctr">
              <a:buNone/>
            </a:pPr>
            <a:endParaRPr lang="en-GB" sz="2200" b="1" noProof="0" dirty="0" smtClean="0">
              <a:solidFill>
                <a:srgbClr val="0070C0"/>
              </a:solidFill>
              <a:latin typeface="+mj-lt"/>
            </a:endParaRPr>
          </a:p>
          <a:p>
            <a:pPr marL="0" indent="0" algn="ctr">
              <a:buNone/>
            </a:pPr>
            <a:endParaRPr lang="en-GB" sz="2200" b="1" noProof="0" dirty="0" smtClean="0">
              <a:solidFill>
                <a:srgbClr val="0070C0"/>
              </a:solidFill>
              <a:latin typeface="+mj-lt"/>
            </a:endParaRPr>
          </a:p>
          <a:p>
            <a:pPr algn="ctr"/>
            <a:endParaRPr lang="en-GB" noProof="0" dirty="0"/>
          </a:p>
        </p:txBody>
      </p:sp>
      <p:pic>
        <p:nvPicPr>
          <p:cNvPr id="6" name="Immagine 5"/>
          <p:cNvPicPr>
            <a:picLocks noChangeAspect="1"/>
          </p:cNvPicPr>
          <p:nvPr/>
        </p:nvPicPr>
        <p:blipFill>
          <a:blip r:embed="rId2"/>
          <a:stretch>
            <a:fillRect/>
          </a:stretch>
        </p:blipFill>
        <p:spPr>
          <a:xfrm>
            <a:off x="7214585" y="934659"/>
            <a:ext cx="1929415" cy="1440160"/>
          </a:xfrm>
          <a:prstGeom prst="rect">
            <a:avLst/>
          </a:prstGeom>
        </p:spPr>
      </p:pic>
      <p:pic>
        <p:nvPicPr>
          <p:cNvPr id="8" name="Immagine 7"/>
          <p:cNvPicPr>
            <a:picLocks noChangeAspect="1"/>
          </p:cNvPicPr>
          <p:nvPr/>
        </p:nvPicPr>
        <p:blipFill rotWithShape="1">
          <a:blip r:embed="rId3" cstate="hqprint">
            <a:extLst>
              <a:ext uri="{28A0092B-C50C-407E-A947-70E740481C1C}">
                <a14:useLocalDpi xmlns:a14="http://schemas.microsoft.com/office/drawing/2010/main"/>
              </a:ext>
            </a:extLst>
          </a:blip>
          <a:srcRect l="14143" r="24029"/>
          <a:stretch/>
        </p:blipFill>
        <p:spPr>
          <a:xfrm>
            <a:off x="107504" y="3361732"/>
            <a:ext cx="2203455" cy="2672916"/>
          </a:xfrm>
          <a:prstGeom prst="rect">
            <a:avLst/>
          </a:prstGeom>
          <a:ln>
            <a:solidFill>
              <a:schemeClr val="tx1">
                <a:lumMod val="50000"/>
                <a:lumOff val="50000"/>
              </a:schemeClr>
            </a:solidFill>
          </a:ln>
        </p:spPr>
      </p:pic>
      <p:pic>
        <p:nvPicPr>
          <p:cNvPr id="3" name="Immagin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4975" y="3720876"/>
            <a:ext cx="3099841" cy="2324880"/>
          </a:xfrm>
          <a:prstGeom prst="rect">
            <a:avLst/>
          </a:prstGeom>
        </p:spPr>
      </p:pic>
      <p:pic>
        <p:nvPicPr>
          <p:cNvPr id="9" name="Immagin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73509" y="3491827"/>
            <a:ext cx="3362987" cy="2522240"/>
          </a:xfrm>
          <a:prstGeom prst="rect">
            <a:avLst/>
          </a:prstGeom>
        </p:spPr>
      </p:pic>
    </p:spTree>
    <p:extLst>
      <p:ext uri="{BB962C8B-B14F-4D97-AF65-F5344CB8AC3E}">
        <p14:creationId xmlns:p14="http://schemas.microsoft.com/office/powerpoint/2010/main" val="2764401779"/>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89118" y="188640"/>
            <a:ext cx="8229600" cy="1143000"/>
          </a:xfrm>
        </p:spPr>
        <p:txBody>
          <a:bodyPr/>
          <a:lstStyle/>
          <a:p>
            <a:r>
              <a:rPr lang="it-IT" sz="3500" b="1" dirty="0" smtClean="0">
                <a:solidFill>
                  <a:srgbClr val="6671B2"/>
                </a:solidFill>
              </a:rPr>
              <a:t>PRELIMINARY RESULTS</a:t>
            </a:r>
            <a:endParaRPr lang="it-IT" sz="3500"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3267415817"/>
              </p:ext>
            </p:extLst>
          </p:nvPr>
        </p:nvGraphicFramePr>
        <p:xfrm>
          <a:off x="467544" y="1844824"/>
          <a:ext cx="8507289" cy="3830320"/>
        </p:xfrm>
        <a:graphic>
          <a:graphicData uri="http://schemas.openxmlformats.org/drawingml/2006/table">
            <a:tbl>
              <a:tblPr firstRow="1" bandRow="1">
                <a:tableStyleId>{5C22544A-7EE6-4342-B048-85BDC9FD1C3A}</a:tableStyleId>
              </a:tblPr>
              <a:tblGrid>
                <a:gridCol w="1722761">
                  <a:extLst>
                    <a:ext uri="{9D8B030D-6E8A-4147-A177-3AD203B41FA5}">
                      <a16:colId xmlns="" xmlns:a16="http://schemas.microsoft.com/office/drawing/2014/main" val="2810475701"/>
                    </a:ext>
                  </a:extLst>
                </a:gridCol>
                <a:gridCol w="1680154">
                  <a:extLst>
                    <a:ext uri="{9D8B030D-6E8A-4147-A177-3AD203B41FA5}">
                      <a16:colId xmlns="" xmlns:a16="http://schemas.microsoft.com/office/drawing/2014/main" val="2264698074"/>
                    </a:ext>
                  </a:extLst>
                </a:gridCol>
                <a:gridCol w="1701458">
                  <a:extLst>
                    <a:ext uri="{9D8B030D-6E8A-4147-A177-3AD203B41FA5}">
                      <a16:colId xmlns="" xmlns:a16="http://schemas.microsoft.com/office/drawing/2014/main" val="1385278127"/>
                    </a:ext>
                  </a:extLst>
                </a:gridCol>
                <a:gridCol w="1701458">
                  <a:extLst>
                    <a:ext uri="{9D8B030D-6E8A-4147-A177-3AD203B41FA5}">
                      <a16:colId xmlns="" xmlns:a16="http://schemas.microsoft.com/office/drawing/2014/main" val="1017597925"/>
                    </a:ext>
                  </a:extLst>
                </a:gridCol>
                <a:gridCol w="1701458">
                  <a:extLst>
                    <a:ext uri="{9D8B030D-6E8A-4147-A177-3AD203B41FA5}">
                      <a16:colId xmlns="" xmlns:a16="http://schemas.microsoft.com/office/drawing/2014/main" val="46104023"/>
                    </a:ext>
                  </a:extLst>
                </a:gridCol>
              </a:tblGrid>
              <a:tr h="370840">
                <a:tc>
                  <a:txBody>
                    <a:bodyPr/>
                    <a:lstStyle/>
                    <a:p>
                      <a:r>
                        <a:rPr lang="en-GB" noProof="0" dirty="0" smtClean="0"/>
                        <a:t>Beneficiary</a:t>
                      </a:r>
                      <a:endParaRPr lang="en-GB" noProof="0" dirty="0"/>
                    </a:p>
                  </a:txBody>
                  <a:tcPr/>
                </a:tc>
                <a:tc>
                  <a:txBody>
                    <a:bodyPr/>
                    <a:lstStyle/>
                    <a:p>
                      <a:r>
                        <a:rPr lang="it-IT" dirty="0" smtClean="0"/>
                        <a:t>Osmoderma </a:t>
                      </a:r>
                      <a:r>
                        <a:rPr lang="it-IT" sz="1500" dirty="0" smtClean="0"/>
                        <a:t>(HABITAT TREES)</a:t>
                      </a:r>
                      <a:endParaRPr lang="it-IT" sz="1500" dirty="0"/>
                    </a:p>
                  </a:txBody>
                  <a:tcPr/>
                </a:tc>
                <a:tc>
                  <a:txBody>
                    <a:bodyPr/>
                    <a:lstStyle/>
                    <a:p>
                      <a:r>
                        <a:rPr lang="it-IT" dirty="0" smtClean="0"/>
                        <a:t>Rosalia  </a:t>
                      </a:r>
                    </a:p>
                    <a:p>
                      <a:r>
                        <a:rPr lang="it-IT" sz="1500" dirty="0" smtClean="0"/>
                        <a:t>(HABITAT TREES)</a:t>
                      </a:r>
                      <a:endParaRPr lang="it-IT" sz="1500" dirty="0"/>
                    </a:p>
                  </a:txBody>
                  <a:tcPr/>
                </a:tc>
                <a:tc>
                  <a:txBody>
                    <a:bodyPr/>
                    <a:lstStyle/>
                    <a:p>
                      <a:r>
                        <a:rPr lang="it-IT" dirty="0" smtClean="0"/>
                        <a:t>Graphoderus </a:t>
                      </a:r>
                      <a:r>
                        <a:rPr lang="it-IT" sz="1500" dirty="0" smtClean="0"/>
                        <a:t>(WETLANDS)</a:t>
                      </a:r>
                      <a:endParaRPr lang="it-IT" sz="1500" dirty="0"/>
                    </a:p>
                  </a:txBody>
                  <a:tcPr/>
                </a:tc>
                <a:tc>
                  <a:txBody>
                    <a:bodyPr/>
                    <a:lstStyle/>
                    <a:p>
                      <a:r>
                        <a:rPr lang="it-IT" dirty="0" smtClean="0"/>
                        <a:t>Coenagrion </a:t>
                      </a:r>
                      <a:r>
                        <a:rPr lang="it-IT" sz="1500" dirty="0" smtClean="0"/>
                        <a:t>(SMALL BASIN)</a:t>
                      </a:r>
                      <a:endParaRPr lang="it-IT" sz="1500" dirty="0"/>
                    </a:p>
                  </a:txBody>
                  <a:tcPr/>
                </a:tc>
                <a:extLst>
                  <a:ext uri="{0D108BD9-81ED-4DB2-BD59-A6C34878D82A}">
                    <a16:rowId xmlns="" xmlns:a16="http://schemas.microsoft.com/office/drawing/2014/main" val="2351399283"/>
                  </a:ext>
                </a:extLst>
              </a:tr>
              <a:tr h="370840">
                <a:tc>
                  <a:txBody>
                    <a:bodyPr/>
                    <a:lstStyle/>
                    <a:p>
                      <a:pPr algn="l"/>
                      <a:r>
                        <a:rPr lang="it-IT" dirty="0"/>
                        <a:t>PNFC</a:t>
                      </a:r>
                    </a:p>
                  </a:txBody>
                  <a:tcPr/>
                </a:tc>
                <a:tc>
                  <a:txBody>
                    <a:bodyPr/>
                    <a:lstStyle/>
                    <a:p>
                      <a:pPr algn="r"/>
                      <a:r>
                        <a:rPr lang="it-IT" dirty="0"/>
                        <a:t>44</a:t>
                      </a:r>
                    </a:p>
                  </a:txBody>
                  <a:tcPr/>
                </a:tc>
                <a:tc>
                  <a:txBody>
                    <a:bodyPr/>
                    <a:lstStyle/>
                    <a:p>
                      <a:pPr algn="r"/>
                      <a:r>
                        <a:rPr lang="it-IT" dirty="0"/>
                        <a:t>88</a:t>
                      </a:r>
                    </a:p>
                  </a:txBody>
                  <a:tcPr/>
                </a:tc>
                <a:tc>
                  <a:txBody>
                    <a:bodyPr/>
                    <a:lstStyle/>
                    <a:p>
                      <a:pPr algn="r"/>
                      <a:r>
                        <a:rPr lang="it-IT" dirty="0"/>
                        <a:t>4</a:t>
                      </a:r>
                    </a:p>
                  </a:txBody>
                  <a:tcPr/>
                </a:tc>
                <a:tc>
                  <a:txBody>
                    <a:bodyPr/>
                    <a:lstStyle/>
                    <a:p>
                      <a:pPr algn="r"/>
                      <a:r>
                        <a:rPr lang="it-IT" dirty="0"/>
                        <a:t>1</a:t>
                      </a:r>
                    </a:p>
                  </a:txBody>
                  <a:tcPr/>
                </a:tc>
                <a:extLst>
                  <a:ext uri="{0D108BD9-81ED-4DB2-BD59-A6C34878D82A}">
                    <a16:rowId xmlns="" xmlns:a16="http://schemas.microsoft.com/office/drawing/2014/main" val="476196279"/>
                  </a:ext>
                </a:extLst>
              </a:tr>
              <a:tr h="370840">
                <a:tc>
                  <a:txBody>
                    <a:bodyPr/>
                    <a:lstStyle/>
                    <a:p>
                      <a:pPr algn="l"/>
                      <a:r>
                        <a:rPr lang="it-IT" dirty="0"/>
                        <a:t>MAR</a:t>
                      </a:r>
                    </a:p>
                  </a:txBody>
                  <a:tcPr/>
                </a:tc>
                <a:tc>
                  <a:txBody>
                    <a:bodyPr/>
                    <a:lstStyle/>
                    <a:p>
                      <a:pPr algn="r"/>
                      <a:r>
                        <a:rPr lang="it-IT" dirty="0"/>
                        <a:t>78</a:t>
                      </a:r>
                    </a:p>
                  </a:txBody>
                  <a:tcPr/>
                </a:tc>
                <a:tc>
                  <a:txBody>
                    <a:bodyPr/>
                    <a:lstStyle/>
                    <a:p>
                      <a:pPr algn="r"/>
                      <a:r>
                        <a:rPr lang="it-IT" dirty="0"/>
                        <a:t>16</a:t>
                      </a:r>
                    </a:p>
                  </a:txBody>
                  <a:tcPr/>
                </a:tc>
                <a:tc>
                  <a:txBody>
                    <a:bodyPr/>
                    <a:lstStyle/>
                    <a:p>
                      <a:pPr algn="r"/>
                      <a:r>
                        <a:rPr lang="it-IT" dirty="0"/>
                        <a:t>8</a:t>
                      </a:r>
                    </a:p>
                  </a:txBody>
                  <a:tcPr/>
                </a:tc>
                <a:tc>
                  <a:txBody>
                    <a:bodyPr/>
                    <a:lstStyle/>
                    <a:p>
                      <a:pPr algn="r"/>
                      <a:r>
                        <a:rPr lang="it-IT" dirty="0"/>
                        <a:t>7</a:t>
                      </a:r>
                    </a:p>
                  </a:txBody>
                  <a:tcPr/>
                </a:tc>
                <a:extLst>
                  <a:ext uri="{0D108BD9-81ED-4DB2-BD59-A6C34878D82A}">
                    <a16:rowId xmlns="" xmlns:a16="http://schemas.microsoft.com/office/drawing/2014/main" val="3394965729"/>
                  </a:ext>
                </a:extLst>
              </a:tr>
              <a:tr h="370840">
                <a:tc>
                  <a:txBody>
                    <a:bodyPr/>
                    <a:lstStyle/>
                    <a:p>
                      <a:pPr algn="l"/>
                      <a:r>
                        <a:rPr lang="it-IT" dirty="0"/>
                        <a:t>MEOR</a:t>
                      </a:r>
                    </a:p>
                  </a:txBody>
                  <a:tcPr/>
                </a:tc>
                <a:tc>
                  <a:txBody>
                    <a:bodyPr/>
                    <a:lstStyle/>
                    <a:p>
                      <a:pPr algn="r"/>
                      <a:r>
                        <a:rPr lang="it-IT" dirty="0"/>
                        <a:t>204</a:t>
                      </a:r>
                    </a:p>
                  </a:txBody>
                  <a:tcPr/>
                </a:tc>
                <a:tc>
                  <a:txBody>
                    <a:bodyPr/>
                    <a:lstStyle/>
                    <a:p>
                      <a:pPr algn="r"/>
                      <a:r>
                        <a:rPr lang="it-IT" dirty="0"/>
                        <a:t>13</a:t>
                      </a:r>
                    </a:p>
                  </a:txBody>
                  <a:tcPr/>
                </a:tc>
                <a:tc>
                  <a:txBody>
                    <a:bodyPr/>
                    <a:lstStyle/>
                    <a:p>
                      <a:pPr algn="r"/>
                      <a:r>
                        <a:rPr lang="it-IT" dirty="0"/>
                        <a:t>52</a:t>
                      </a:r>
                    </a:p>
                  </a:txBody>
                  <a:tcPr/>
                </a:tc>
                <a:tc>
                  <a:txBody>
                    <a:bodyPr/>
                    <a:lstStyle/>
                    <a:p>
                      <a:pPr algn="r"/>
                      <a:r>
                        <a:rPr lang="it-IT" dirty="0"/>
                        <a:t>40</a:t>
                      </a:r>
                    </a:p>
                  </a:txBody>
                  <a:tcPr/>
                </a:tc>
                <a:extLst>
                  <a:ext uri="{0D108BD9-81ED-4DB2-BD59-A6C34878D82A}">
                    <a16:rowId xmlns="" xmlns:a16="http://schemas.microsoft.com/office/drawing/2014/main" val="136908314"/>
                  </a:ext>
                </a:extLst>
              </a:tr>
              <a:tr h="370840">
                <a:tc>
                  <a:txBody>
                    <a:bodyPr/>
                    <a:lstStyle/>
                    <a:p>
                      <a:pPr algn="l"/>
                      <a:r>
                        <a:rPr lang="it-IT" dirty="0"/>
                        <a:t>MEC</a:t>
                      </a:r>
                    </a:p>
                  </a:txBody>
                  <a:tcPr/>
                </a:tc>
                <a:tc>
                  <a:txBody>
                    <a:bodyPr/>
                    <a:lstStyle/>
                    <a:p>
                      <a:pPr algn="r"/>
                      <a:r>
                        <a:rPr lang="it-IT" dirty="0"/>
                        <a:t>40</a:t>
                      </a:r>
                    </a:p>
                  </a:txBody>
                  <a:tcPr/>
                </a:tc>
                <a:tc>
                  <a:txBody>
                    <a:bodyPr/>
                    <a:lstStyle/>
                    <a:p>
                      <a:pPr algn="r"/>
                      <a:r>
                        <a:rPr lang="it-IT" dirty="0"/>
                        <a:t>133</a:t>
                      </a:r>
                    </a:p>
                  </a:txBody>
                  <a:tcPr/>
                </a:tc>
                <a:tc>
                  <a:txBody>
                    <a:bodyPr/>
                    <a:lstStyle/>
                    <a:p>
                      <a:pPr algn="r"/>
                      <a:r>
                        <a:rPr lang="it-IT" dirty="0"/>
                        <a:t>18</a:t>
                      </a:r>
                    </a:p>
                  </a:txBody>
                  <a:tcPr/>
                </a:tc>
                <a:tc>
                  <a:txBody>
                    <a:bodyPr/>
                    <a:lstStyle/>
                    <a:p>
                      <a:pPr algn="r"/>
                      <a:r>
                        <a:rPr lang="it-IT" dirty="0"/>
                        <a:t>3</a:t>
                      </a:r>
                    </a:p>
                  </a:txBody>
                  <a:tcPr/>
                </a:tc>
                <a:extLst>
                  <a:ext uri="{0D108BD9-81ED-4DB2-BD59-A6C34878D82A}">
                    <a16:rowId xmlns="" xmlns:a16="http://schemas.microsoft.com/office/drawing/2014/main" val="3558908726"/>
                  </a:ext>
                </a:extLst>
              </a:tr>
              <a:tr h="370840">
                <a:tc>
                  <a:txBody>
                    <a:bodyPr/>
                    <a:lstStyle/>
                    <a:p>
                      <a:pPr algn="l"/>
                      <a:r>
                        <a:rPr lang="it-IT" dirty="0"/>
                        <a:t>PNATE</a:t>
                      </a:r>
                    </a:p>
                  </a:txBody>
                  <a:tcPr/>
                </a:tc>
                <a:tc>
                  <a:txBody>
                    <a:bodyPr/>
                    <a:lstStyle/>
                    <a:p>
                      <a:pPr algn="r"/>
                      <a:r>
                        <a:rPr lang="it-IT" dirty="0"/>
                        <a:t>46</a:t>
                      </a:r>
                    </a:p>
                  </a:txBody>
                  <a:tcPr/>
                </a:tc>
                <a:tc>
                  <a:txBody>
                    <a:bodyPr/>
                    <a:lstStyle/>
                    <a:p>
                      <a:pPr algn="r"/>
                      <a:r>
                        <a:rPr lang="it-IT" dirty="0"/>
                        <a:t>79</a:t>
                      </a:r>
                    </a:p>
                  </a:txBody>
                  <a:tcPr/>
                </a:tc>
                <a:tc>
                  <a:txBody>
                    <a:bodyPr/>
                    <a:lstStyle/>
                    <a:p>
                      <a:pPr algn="r"/>
                      <a:r>
                        <a:rPr lang="it-IT" dirty="0"/>
                        <a:t>11</a:t>
                      </a:r>
                    </a:p>
                  </a:txBody>
                  <a:tcPr/>
                </a:tc>
                <a:tc>
                  <a:txBody>
                    <a:bodyPr/>
                    <a:lstStyle/>
                    <a:p>
                      <a:pPr algn="r"/>
                      <a:r>
                        <a:rPr lang="it-IT" dirty="0"/>
                        <a:t>0</a:t>
                      </a:r>
                    </a:p>
                  </a:txBody>
                  <a:tcPr/>
                </a:tc>
                <a:extLst>
                  <a:ext uri="{0D108BD9-81ED-4DB2-BD59-A6C34878D82A}">
                    <a16:rowId xmlns="" xmlns:a16="http://schemas.microsoft.com/office/drawing/2014/main" val="378398399"/>
                  </a:ext>
                </a:extLst>
              </a:tr>
              <a:tr h="370840">
                <a:tc>
                  <a:txBody>
                    <a:bodyPr/>
                    <a:lstStyle/>
                    <a:p>
                      <a:pPr algn="l"/>
                      <a:r>
                        <a:rPr lang="it-IT" dirty="0"/>
                        <a:t>MEOC</a:t>
                      </a:r>
                    </a:p>
                  </a:txBody>
                  <a:tcPr/>
                </a:tc>
                <a:tc>
                  <a:txBody>
                    <a:bodyPr/>
                    <a:lstStyle/>
                    <a:p>
                      <a:pPr algn="r"/>
                      <a:r>
                        <a:rPr lang="it-IT" dirty="0"/>
                        <a:t>484</a:t>
                      </a:r>
                    </a:p>
                  </a:txBody>
                  <a:tcPr/>
                </a:tc>
                <a:tc>
                  <a:txBody>
                    <a:bodyPr/>
                    <a:lstStyle/>
                    <a:p>
                      <a:pPr algn="r"/>
                      <a:r>
                        <a:rPr lang="it-IT" dirty="0"/>
                        <a:t>0</a:t>
                      </a:r>
                    </a:p>
                  </a:txBody>
                  <a:tcPr/>
                </a:tc>
                <a:tc>
                  <a:txBody>
                    <a:bodyPr/>
                    <a:lstStyle/>
                    <a:p>
                      <a:pPr algn="r"/>
                      <a:r>
                        <a:rPr lang="it-IT" dirty="0"/>
                        <a:t>0</a:t>
                      </a:r>
                    </a:p>
                  </a:txBody>
                  <a:tcPr/>
                </a:tc>
                <a:tc>
                  <a:txBody>
                    <a:bodyPr/>
                    <a:lstStyle/>
                    <a:p>
                      <a:pPr algn="r"/>
                      <a:r>
                        <a:rPr lang="it-IT" dirty="0"/>
                        <a:t>3</a:t>
                      </a:r>
                    </a:p>
                  </a:txBody>
                  <a:tcPr/>
                </a:tc>
                <a:extLst>
                  <a:ext uri="{0D108BD9-81ED-4DB2-BD59-A6C34878D82A}">
                    <a16:rowId xmlns="" xmlns:a16="http://schemas.microsoft.com/office/drawing/2014/main" val="2108739821"/>
                  </a:ext>
                </a:extLst>
              </a:tr>
              <a:tr h="370840">
                <a:tc>
                  <a:txBody>
                    <a:bodyPr/>
                    <a:lstStyle/>
                    <a:p>
                      <a:pPr algn="l"/>
                      <a:r>
                        <a:rPr lang="it-IT" dirty="0" smtClean="0">
                          <a:solidFill>
                            <a:schemeClr val="accent2"/>
                          </a:solidFill>
                        </a:rPr>
                        <a:t>FOUND</a:t>
                      </a:r>
                      <a:endParaRPr lang="it-IT" dirty="0">
                        <a:solidFill>
                          <a:schemeClr val="accent2"/>
                        </a:solidFill>
                      </a:endParaRPr>
                    </a:p>
                  </a:txBody>
                  <a:tcPr/>
                </a:tc>
                <a:tc>
                  <a:txBody>
                    <a:bodyPr/>
                    <a:lstStyle/>
                    <a:p>
                      <a:pPr algn="r"/>
                      <a:r>
                        <a:rPr lang="it-IT" dirty="0">
                          <a:solidFill>
                            <a:schemeClr val="accent2"/>
                          </a:solidFill>
                        </a:rPr>
                        <a:t>896</a:t>
                      </a:r>
                    </a:p>
                  </a:txBody>
                  <a:tcPr/>
                </a:tc>
                <a:tc>
                  <a:txBody>
                    <a:bodyPr/>
                    <a:lstStyle/>
                    <a:p>
                      <a:pPr algn="r"/>
                      <a:r>
                        <a:rPr lang="it-IT" dirty="0">
                          <a:solidFill>
                            <a:schemeClr val="accent2"/>
                          </a:solidFill>
                        </a:rPr>
                        <a:t>329</a:t>
                      </a:r>
                    </a:p>
                  </a:txBody>
                  <a:tcPr/>
                </a:tc>
                <a:tc>
                  <a:txBody>
                    <a:bodyPr/>
                    <a:lstStyle/>
                    <a:p>
                      <a:pPr algn="r"/>
                      <a:r>
                        <a:rPr lang="it-IT" dirty="0">
                          <a:solidFill>
                            <a:schemeClr val="accent2"/>
                          </a:solidFill>
                        </a:rPr>
                        <a:t>93</a:t>
                      </a:r>
                    </a:p>
                  </a:txBody>
                  <a:tcPr/>
                </a:tc>
                <a:tc>
                  <a:txBody>
                    <a:bodyPr/>
                    <a:lstStyle/>
                    <a:p>
                      <a:pPr algn="r"/>
                      <a:r>
                        <a:rPr lang="it-IT" dirty="0">
                          <a:solidFill>
                            <a:schemeClr val="accent2"/>
                          </a:solidFill>
                        </a:rPr>
                        <a:t>54</a:t>
                      </a:r>
                    </a:p>
                  </a:txBody>
                  <a:tcPr/>
                </a:tc>
                <a:extLst>
                  <a:ext uri="{0D108BD9-81ED-4DB2-BD59-A6C34878D82A}">
                    <a16:rowId xmlns="" xmlns:a16="http://schemas.microsoft.com/office/drawing/2014/main" val="1884826678"/>
                  </a:ext>
                </a:extLst>
              </a:tr>
              <a:tr h="370840">
                <a:tc>
                  <a:txBody>
                    <a:bodyPr/>
                    <a:lstStyle/>
                    <a:p>
                      <a:pPr algn="l"/>
                      <a:r>
                        <a:rPr lang="it-IT" dirty="0" smtClean="0">
                          <a:solidFill>
                            <a:schemeClr val="tx2">
                              <a:lumMod val="75000"/>
                            </a:schemeClr>
                          </a:solidFill>
                        </a:rPr>
                        <a:t>EXPECTED</a:t>
                      </a:r>
                      <a:endParaRPr lang="it-IT" dirty="0">
                        <a:solidFill>
                          <a:schemeClr val="tx2">
                            <a:lumMod val="75000"/>
                          </a:schemeClr>
                        </a:solidFill>
                      </a:endParaRPr>
                    </a:p>
                  </a:txBody>
                  <a:tcPr/>
                </a:tc>
                <a:tc>
                  <a:txBody>
                    <a:bodyPr/>
                    <a:lstStyle/>
                    <a:p>
                      <a:pPr algn="r"/>
                      <a:r>
                        <a:rPr lang="it-IT" dirty="0">
                          <a:solidFill>
                            <a:schemeClr val="tx2">
                              <a:lumMod val="75000"/>
                            </a:schemeClr>
                          </a:solidFill>
                        </a:rPr>
                        <a:t>Min. 800</a:t>
                      </a:r>
                    </a:p>
                  </a:txBody>
                  <a:tcPr/>
                </a:tc>
                <a:tc>
                  <a:txBody>
                    <a:bodyPr/>
                    <a:lstStyle/>
                    <a:p>
                      <a:pPr algn="r"/>
                      <a:r>
                        <a:rPr lang="it-IT" dirty="0">
                          <a:solidFill>
                            <a:schemeClr val="tx2">
                              <a:lumMod val="75000"/>
                            </a:schemeClr>
                          </a:solidFill>
                        </a:rPr>
                        <a:t>Min. 800/900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it-IT" dirty="0" smtClean="0">
                          <a:solidFill>
                            <a:schemeClr val="tx2">
                              <a:lumMod val="75000"/>
                            </a:schemeClr>
                          </a:solidFill>
                        </a:rPr>
                        <a:t>5/8</a:t>
                      </a:r>
                      <a:endParaRPr lang="it-IT" dirty="0">
                        <a:solidFill>
                          <a:schemeClr val="tx2">
                            <a:lumMod val="75000"/>
                          </a:schemeClr>
                        </a:solidFill>
                      </a:endParaRPr>
                    </a:p>
                    <a:p>
                      <a:pPr algn="r"/>
                      <a:endParaRPr lang="it-IT" dirty="0">
                        <a:solidFill>
                          <a:schemeClr val="tx2">
                            <a:lumMod val="75000"/>
                          </a:schemeClr>
                        </a:solidFill>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it-IT" dirty="0" smtClean="0">
                          <a:solidFill>
                            <a:schemeClr val="tx2">
                              <a:lumMod val="75000"/>
                            </a:schemeClr>
                          </a:solidFill>
                        </a:rPr>
                        <a:t>5/10</a:t>
                      </a:r>
                      <a:endParaRPr lang="it-IT" dirty="0">
                        <a:solidFill>
                          <a:schemeClr val="tx2">
                            <a:lumMod val="75000"/>
                          </a:schemeClr>
                        </a:solidFill>
                      </a:endParaRPr>
                    </a:p>
                    <a:p>
                      <a:pPr algn="r"/>
                      <a:endParaRPr lang="it-IT" dirty="0">
                        <a:solidFill>
                          <a:schemeClr val="tx2">
                            <a:lumMod val="75000"/>
                          </a:schemeClr>
                        </a:solidFill>
                      </a:endParaRPr>
                    </a:p>
                  </a:txBody>
                  <a:tcPr/>
                </a:tc>
                <a:extLst>
                  <a:ext uri="{0D108BD9-81ED-4DB2-BD59-A6C34878D82A}">
                    <a16:rowId xmlns="" xmlns:a16="http://schemas.microsoft.com/office/drawing/2014/main" val="2689476292"/>
                  </a:ext>
                </a:extLst>
              </a:tr>
            </a:tbl>
          </a:graphicData>
        </a:graphic>
      </p:graphicFrame>
      <p:sp>
        <p:nvSpPr>
          <p:cNvPr id="4" name="Segnaposto piè di pagina 3"/>
          <p:cNvSpPr>
            <a:spLocks noGrp="1"/>
          </p:cNvSpPr>
          <p:nvPr>
            <p:ph type="ftr" sz="quarter" idx="11"/>
          </p:nvPr>
        </p:nvSpPr>
        <p:spPr/>
        <p:txBody>
          <a:bodyPr/>
          <a:lstStyle/>
          <a:p>
            <a:pPr>
              <a:defRPr/>
            </a:pPr>
            <a:endParaRPr lang="it-IT"/>
          </a:p>
        </p:txBody>
      </p:sp>
      <p:pic>
        <p:nvPicPr>
          <p:cNvPr id="6" name="Picture 3" descr="\\CRIS\Users\Cris\Documents\Lavori in corso\EREMITA\FOTO\foto ridotte\Osmoderma eremita foto3 Marco Uliana (750x5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1052736"/>
            <a:ext cx="9216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RIS\Users\Cris\Documents\Lavori in corso\EREMITA\FOTO\foto ridotte\Rosalia alpina m foto6 RFabbri  (750x56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989" t="13977" r="2780" b="27659"/>
          <a:stretch/>
        </p:blipFill>
        <p:spPr bwMode="auto">
          <a:xfrm>
            <a:off x="4067944" y="1052736"/>
            <a:ext cx="1071948" cy="72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RIS\Users\Cris\Documents\Lavori in corso\EREMITA\FOTO\foto ridotte\Graphoderus bilineatus foto1 Josef Hlasek (750x59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60" y="1052736"/>
            <a:ext cx="915090" cy="720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RIS\Users\Cris\Documents\Lavori in corso\EREMITA\FOTO\Coenagrion mercuriale castellanii m foto3 RFabbri rid.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253" t="16224" r="1654" b="24250"/>
          <a:stretch/>
        </p:blipFill>
        <p:spPr bwMode="auto">
          <a:xfrm>
            <a:off x="7668344" y="1052736"/>
            <a:ext cx="1130434"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590970"/>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92696" y="-130250"/>
            <a:ext cx="8229600" cy="1143000"/>
          </a:xfrm>
        </p:spPr>
        <p:txBody>
          <a:bodyPr/>
          <a:lstStyle/>
          <a:p>
            <a:r>
              <a:rPr lang="en-GB" sz="3500" b="1" noProof="0" dirty="0" smtClean="0">
                <a:solidFill>
                  <a:srgbClr val="6671B2"/>
                </a:solidFill>
              </a:rPr>
              <a:t>BREEDING EXPECTED</a:t>
            </a:r>
            <a:endParaRPr lang="en-GB" sz="3500" noProof="0" dirty="0"/>
          </a:p>
        </p:txBody>
      </p:sp>
      <p:sp>
        <p:nvSpPr>
          <p:cNvPr id="3" name="Segnaposto contenuto 2"/>
          <p:cNvSpPr>
            <a:spLocks noGrp="1"/>
          </p:cNvSpPr>
          <p:nvPr>
            <p:ph idx="1"/>
          </p:nvPr>
        </p:nvSpPr>
        <p:spPr>
          <a:xfrm>
            <a:off x="179512" y="836712"/>
            <a:ext cx="5688632" cy="4525963"/>
          </a:xfrm>
        </p:spPr>
        <p:txBody>
          <a:bodyPr/>
          <a:lstStyle/>
          <a:p>
            <a:r>
              <a:rPr lang="en-GB" sz="2800" noProof="0" dirty="0" smtClean="0"/>
              <a:t>3 ex situ for </a:t>
            </a:r>
            <a:r>
              <a:rPr lang="en-GB" sz="2800" i="1" noProof="0" dirty="0" smtClean="0"/>
              <a:t>Osmoderma </a:t>
            </a:r>
            <a:r>
              <a:rPr lang="en-GB" sz="2800" noProof="0" dirty="0" smtClean="0"/>
              <a:t>e </a:t>
            </a:r>
            <a:r>
              <a:rPr lang="en-GB" sz="2800" i="1" noProof="0" dirty="0" smtClean="0"/>
              <a:t>Graphoderus</a:t>
            </a:r>
            <a:r>
              <a:rPr lang="en-GB" sz="2800" noProof="0" dirty="0" smtClean="0"/>
              <a:t>: PNFC (Santa Sofia - FC), MAR (</a:t>
            </a:r>
            <a:r>
              <a:rPr lang="en-GB" sz="2800" noProof="0" dirty="0" err="1" smtClean="0"/>
              <a:t>Russi</a:t>
            </a:r>
            <a:r>
              <a:rPr lang="en-GB" sz="2800" noProof="0" dirty="0" smtClean="0"/>
              <a:t> - RA) and PNATE (</a:t>
            </a:r>
            <a:r>
              <a:rPr lang="en-GB" sz="2800" noProof="0" dirty="0" err="1" smtClean="0"/>
              <a:t>Ligonchio</a:t>
            </a:r>
            <a:r>
              <a:rPr lang="en-GB" sz="2800" noProof="0" dirty="0" smtClean="0"/>
              <a:t> - RE) </a:t>
            </a:r>
          </a:p>
          <a:p>
            <a:r>
              <a:rPr lang="en-GB" sz="2800" noProof="0" dirty="0" smtClean="0"/>
              <a:t>in situ of </a:t>
            </a:r>
            <a:r>
              <a:rPr lang="en-GB" sz="2800" i="1" noProof="0" dirty="0" smtClean="0"/>
              <a:t>Osmoderma </a:t>
            </a:r>
            <a:r>
              <a:rPr lang="en-GB" sz="2800" noProof="0" dirty="0" smtClean="0"/>
              <a:t> with  installation of wood boxes</a:t>
            </a:r>
          </a:p>
          <a:p>
            <a:r>
              <a:rPr lang="en-GB" sz="2800" noProof="0" dirty="0" smtClean="0"/>
              <a:t>Moving expected for </a:t>
            </a:r>
            <a:r>
              <a:rPr lang="en-GB" sz="2800" i="1" noProof="0" dirty="0" smtClean="0"/>
              <a:t>Coenagrion </a:t>
            </a:r>
            <a:endParaRPr lang="en-GB" sz="2800" noProof="0" dirty="0" smtClean="0"/>
          </a:p>
          <a:p>
            <a:r>
              <a:rPr lang="en-GB" sz="2800" noProof="0" dirty="0" smtClean="0"/>
              <a:t>Insert in nature of </a:t>
            </a:r>
            <a:r>
              <a:rPr lang="en-GB" sz="2800" i="1" noProof="0" dirty="0" smtClean="0"/>
              <a:t>Osmoderma </a:t>
            </a:r>
            <a:r>
              <a:rPr lang="en-GB" sz="2800" noProof="0" dirty="0" smtClean="0"/>
              <a:t>e </a:t>
            </a:r>
            <a:r>
              <a:rPr lang="en-GB" sz="2800" i="1" noProof="0" dirty="0" smtClean="0"/>
              <a:t>Graphoderus </a:t>
            </a:r>
            <a:r>
              <a:rPr lang="en-GB" sz="2800" noProof="0" dirty="0" smtClean="0"/>
              <a:t>from </a:t>
            </a:r>
            <a:r>
              <a:rPr lang="en-GB" sz="2800" noProof="0" dirty="0" err="1" smtClean="0"/>
              <a:t>breedings</a:t>
            </a:r>
            <a:endParaRPr lang="en-GB" sz="2800" noProof="0" dirty="0" smtClean="0"/>
          </a:p>
          <a:p>
            <a:endParaRPr lang="en-GB" noProof="0" dirty="0"/>
          </a:p>
        </p:txBody>
      </p:sp>
      <p:sp>
        <p:nvSpPr>
          <p:cNvPr id="4" name="Segnaposto piè di pagina 3"/>
          <p:cNvSpPr>
            <a:spLocks noGrp="1"/>
          </p:cNvSpPr>
          <p:nvPr>
            <p:ph type="ftr" sz="quarter" idx="11"/>
          </p:nvPr>
        </p:nvSpPr>
        <p:spPr/>
        <p:txBody>
          <a:bodyPr/>
          <a:lstStyle/>
          <a:p>
            <a:pPr>
              <a:defRPr/>
            </a:pPr>
            <a:endParaRPr lang="it-IT"/>
          </a:p>
        </p:txBody>
      </p:sp>
      <p:pic>
        <p:nvPicPr>
          <p:cNvPr id="5" name="Immagine 4"/>
          <p:cNvPicPr>
            <a:picLocks noChangeAspect="1"/>
          </p:cNvPicPr>
          <p:nvPr/>
        </p:nvPicPr>
        <p:blipFill>
          <a:blip r:embed="rId2"/>
          <a:stretch>
            <a:fillRect/>
          </a:stretch>
        </p:blipFill>
        <p:spPr>
          <a:xfrm>
            <a:off x="5868144" y="1012750"/>
            <a:ext cx="3000610" cy="2215191"/>
          </a:xfrm>
          <a:prstGeom prst="rect">
            <a:avLst/>
          </a:prstGeom>
          <a:ln>
            <a:noFill/>
          </a:ln>
          <a:effectLst>
            <a:outerShdw blurRad="292100" dist="139700" dir="2700000" algn="tl" rotWithShape="0">
              <a:srgbClr val="333333">
                <a:alpha val="65000"/>
              </a:srgbClr>
            </a:outerShdw>
          </a:effectLst>
        </p:spPr>
      </p:pic>
      <p:pic>
        <p:nvPicPr>
          <p:cNvPr id="6" name="Immagine 5"/>
          <p:cNvPicPr>
            <a:picLocks noChangeAspect="1"/>
          </p:cNvPicPr>
          <p:nvPr/>
        </p:nvPicPr>
        <p:blipFill>
          <a:blip r:embed="rId3"/>
          <a:stretch>
            <a:fillRect/>
          </a:stretch>
        </p:blipFill>
        <p:spPr>
          <a:xfrm>
            <a:off x="5868144" y="3582363"/>
            <a:ext cx="3000611" cy="224058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80968822"/>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5" name="Rettangolo 4"/>
          <p:cNvSpPr/>
          <p:nvPr/>
        </p:nvSpPr>
        <p:spPr>
          <a:xfrm>
            <a:off x="30444" y="692696"/>
            <a:ext cx="8519635" cy="630942"/>
          </a:xfrm>
          <a:prstGeom prst="rect">
            <a:avLst/>
          </a:prstGeom>
        </p:spPr>
        <p:txBody>
          <a:bodyPr wrap="square">
            <a:spAutoFit/>
          </a:bodyPr>
          <a:lstStyle/>
          <a:p>
            <a:pPr algn="ctr"/>
            <a:r>
              <a:rPr lang="it-IT" sz="3500" b="1" dirty="0" smtClean="0">
                <a:solidFill>
                  <a:srgbClr val="6671B2"/>
                </a:solidFill>
                <a:latin typeface="+mj-lt"/>
              </a:rPr>
              <a:t>PROJECT AREA</a:t>
            </a:r>
            <a:endParaRPr lang="it-IT" sz="2500" dirty="0">
              <a:latin typeface="+mj-lt"/>
            </a:endParaRPr>
          </a:p>
        </p:txBody>
      </p:sp>
      <p:pic>
        <p:nvPicPr>
          <p:cNvPr id="6" name="Picture 2" descr="lifeeremita_prova_mappa_r0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7693" t="31726" r="14232" b="43164"/>
          <a:stretch>
            <a:fillRect/>
          </a:stretch>
        </p:blipFill>
        <p:spPr bwMode="auto">
          <a:xfrm>
            <a:off x="942240" y="2264996"/>
            <a:ext cx="6327095" cy="32949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7" name="Text Box 3"/>
          <p:cNvSpPr txBox="1">
            <a:spLocks noChangeArrowheads="1"/>
          </p:cNvSpPr>
          <p:nvPr/>
        </p:nvSpPr>
        <p:spPr bwMode="auto">
          <a:xfrm>
            <a:off x="1365269" y="4589300"/>
            <a:ext cx="1929290"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Parco nazionale </a:t>
            </a:r>
            <a:br>
              <a:rPr kumimoji="0" lang="it-IT" altLang="it-IT" sz="1800" b="1" i="0" u="none" strike="noStrike" cap="none" normalizeH="0" baseline="0" dirty="0">
                <a:ln>
                  <a:noFill/>
                </a:ln>
                <a:solidFill>
                  <a:srgbClr val="6671B2"/>
                </a:solidFill>
                <a:effectLst/>
                <a:latin typeface="CordiaUPC" pitchFamily="34" charset="-34"/>
                <a:cs typeface="Arial" pitchFamily="34" charset="0"/>
              </a:rPr>
            </a:br>
            <a:r>
              <a:rPr kumimoji="0" lang="it-IT" altLang="it-IT" sz="1800" b="1" i="0" u="none" strike="noStrike" cap="none" normalizeH="0" baseline="0" dirty="0">
                <a:ln>
                  <a:noFill/>
                </a:ln>
                <a:solidFill>
                  <a:srgbClr val="6671B2"/>
                </a:solidFill>
                <a:effectLst/>
                <a:latin typeface="CordiaUPC" pitchFamily="34" charset="-34"/>
                <a:cs typeface="Arial" pitchFamily="34" charset="0"/>
              </a:rPr>
              <a:t>Appennino Tosco-Emiliano </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8" name="AutoShape 4"/>
          <p:cNvSpPr>
            <a:spLocks noChangeArrowheads="1"/>
          </p:cNvSpPr>
          <p:nvPr/>
        </p:nvSpPr>
        <p:spPr bwMode="auto">
          <a:xfrm>
            <a:off x="260745" y="1393082"/>
            <a:ext cx="7729740" cy="454981"/>
          </a:xfrm>
          <a:prstGeom prst="flowChartAlternateProcess">
            <a:avLst/>
          </a:prstGeom>
          <a:solidFill>
            <a:srgbClr val="6671B2"/>
          </a:solidFill>
          <a:ln>
            <a:noFill/>
          </a:ln>
          <a:effectLst/>
          <a:extLst>
            <a:ext uri="{91240B29-F687-4F45-9708-019B960494DF}">
              <a14:hiddenLine xmlns:a14="http://schemas.microsoft.com/office/drawing/2010/main" w="9525" algn="in">
                <a:solidFill>
                  <a:srgbClr val="000080"/>
                </a:solidFill>
                <a:prstDash val="sysDot"/>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it-IT"/>
          </a:p>
        </p:txBody>
      </p:sp>
      <p:sp>
        <p:nvSpPr>
          <p:cNvPr id="9" name="Text Box 5"/>
          <p:cNvSpPr txBox="1">
            <a:spLocks noChangeArrowheads="1"/>
          </p:cNvSpPr>
          <p:nvPr/>
        </p:nvSpPr>
        <p:spPr bwMode="auto">
          <a:xfrm>
            <a:off x="1448043" y="1478845"/>
            <a:ext cx="5684435" cy="2599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
              </a:spcAft>
              <a:buClrTx/>
              <a:buSzTx/>
              <a:buFontTx/>
              <a:buNone/>
              <a:tabLst/>
            </a:pPr>
            <a:r>
              <a:rPr lang="en-GB" altLang="it-IT" sz="1800" dirty="0" smtClean="0">
                <a:solidFill>
                  <a:srgbClr val="FFFFFF"/>
                </a:solidFill>
                <a:cs typeface="Arial" pitchFamily="34" charset="0"/>
              </a:rPr>
              <a:t>More than 70 Natura 2000 sites involved in the project</a:t>
            </a:r>
            <a:r>
              <a:rPr lang="it-IT" altLang="it-IT" sz="1800" dirty="0" smtClean="0">
                <a:solidFill>
                  <a:srgbClr val="FFFFFF"/>
                </a:solidFill>
                <a:cs typeface="Arial" pitchFamily="34" charset="0"/>
              </a:rPr>
              <a:t>!</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0" name="Text Box 6"/>
          <p:cNvSpPr txBox="1">
            <a:spLocks noChangeArrowheads="1"/>
          </p:cNvSpPr>
          <p:nvPr/>
        </p:nvSpPr>
        <p:spPr bwMode="auto">
          <a:xfrm>
            <a:off x="4105788" y="5613018"/>
            <a:ext cx="4464496"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Parco nazionale Foreste Casentinesi </a:t>
            </a:r>
            <a:br>
              <a:rPr kumimoji="0" lang="it-IT" altLang="it-IT" sz="1800" b="1" i="0" u="none" strike="noStrike" cap="none" normalizeH="0" baseline="0" dirty="0">
                <a:ln>
                  <a:noFill/>
                </a:ln>
                <a:solidFill>
                  <a:srgbClr val="6671B2"/>
                </a:solidFill>
                <a:effectLst/>
                <a:latin typeface="CordiaUPC" pitchFamily="34" charset="-34"/>
                <a:cs typeface="Arial" pitchFamily="34" charset="0"/>
              </a:rPr>
            </a:br>
            <a:r>
              <a:rPr kumimoji="0" lang="it-IT" altLang="it-IT" sz="1800" b="1" i="0" u="none" strike="noStrike" cap="none" normalizeH="0" baseline="0" dirty="0">
                <a:ln>
                  <a:noFill/>
                </a:ln>
                <a:solidFill>
                  <a:srgbClr val="6671B2"/>
                </a:solidFill>
                <a:effectLst/>
                <a:latin typeface="CordiaUPC" pitchFamily="34" charset="-34"/>
                <a:cs typeface="Arial" pitchFamily="34" charset="0"/>
              </a:rPr>
              <a:t>Monte Falterona e </a:t>
            </a:r>
            <a:r>
              <a:rPr kumimoji="0" lang="it-IT" altLang="it-IT" sz="1800" b="1" i="0" u="none" strike="noStrike" cap="none" normalizeH="0" baseline="0" dirty="0" err="1">
                <a:ln>
                  <a:noFill/>
                </a:ln>
                <a:solidFill>
                  <a:srgbClr val="6671B2"/>
                </a:solidFill>
                <a:effectLst/>
                <a:latin typeface="CordiaUPC" pitchFamily="34" charset="-34"/>
                <a:cs typeface="Arial" pitchFamily="34" charset="0"/>
              </a:rPr>
              <a:t>Campigna</a:t>
            </a:r>
            <a:r>
              <a:rPr kumimoji="0" lang="it-IT" altLang="it-IT" sz="1800" b="1" i="0" u="none" strike="noStrike" cap="none" normalizeH="0" baseline="0" dirty="0">
                <a:ln>
                  <a:noFill/>
                </a:ln>
                <a:solidFill>
                  <a:srgbClr val="6671B2"/>
                </a:solidFill>
                <a:effectLst/>
                <a:latin typeface="CordiaUPC" pitchFamily="34" charset="-34"/>
                <a:cs typeface="Arial" pitchFamily="34" charset="0"/>
              </a:rPr>
              <a:t> </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1" name="Text Box 7"/>
          <p:cNvSpPr txBox="1">
            <a:spLocks noChangeArrowheads="1"/>
          </p:cNvSpPr>
          <p:nvPr/>
        </p:nvSpPr>
        <p:spPr bwMode="auto">
          <a:xfrm>
            <a:off x="745679" y="1868602"/>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Occidentale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2" name="Text Box 8"/>
          <p:cNvSpPr txBox="1">
            <a:spLocks noChangeArrowheads="1"/>
          </p:cNvSpPr>
          <p:nvPr/>
        </p:nvSpPr>
        <p:spPr bwMode="auto">
          <a:xfrm>
            <a:off x="6678935" y="4115778"/>
            <a:ext cx="1997521" cy="3271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Romagna</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3" name="Text Box 9"/>
          <p:cNvSpPr txBox="1">
            <a:spLocks noChangeArrowheads="1"/>
          </p:cNvSpPr>
          <p:nvPr/>
        </p:nvSpPr>
        <p:spPr bwMode="auto">
          <a:xfrm>
            <a:off x="3249119" y="4781883"/>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Orientale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4" name="Text Box 10"/>
          <p:cNvSpPr txBox="1">
            <a:spLocks noChangeArrowheads="1"/>
          </p:cNvSpPr>
          <p:nvPr/>
        </p:nvSpPr>
        <p:spPr bwMode="auto">
          <a:xfrm>
            <a:off x="3469405" y="2150696"/>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Centrale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cxnSp>
        <p:nvCxnSpPr>
          <p:cNvPr id="15" name="AutoShape 11"/>
          <p:cNvCxnSpPr>
            <a:cxnSpLocks noChangeShapeType="1"/>
          </p:cNvCxnSpPr>
          <p:nvPr/>
        </p:nvCxnSpPr>
        <p:spPr bwMode="auto">
          <a:xfrm flipH="1">
            <a:off x="2574479" y="4276562"/>
            <a:ext cx="246924" cy="312738"/>
          </a:xfrm>
          <a:prstGeom prst="straightConnector1">
            <a:avLst/>
          </a:prstGeom>
          <a:noFill/>
          <a:ln w="28575">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6" name="AutoShape 12"/>
          <p:cNvCxnSpPr>
            <a:cxnSpLocks noChangeShapeType="1"/>
          </p:cNvCxnSpPr>
          <p:nvPr/>
        </p:nvCxnSpPr>
        <p:spPr bwMode="auto">
          <a:xfrm flipH="1">
            <a:off x="4114122" y="2444666"/>
            <a:ext cx="57150" cy="304800"/>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7" name="AutoShape 13"/>
          <p:cNvCxnSpPr>
            <a:cxnSpLocks noChangeShapeType="1"/>
          </p:cNvCxnSpPr>
          <p:nvPr/>
        </p:nvCxnSpPr>
        <p:spPr bwMode="auto">
          <a:xfrm>
            <a:off x="5490394" y="5315209"/>
            <a:ext cx="108421" cy="297809"/>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8" name="AutoShape 14"/>
          <p:cNvCxnSpPr>
            <a:cxnSpLocks noChangeShapeType="1"/>
          </p:cNvCxnSpPr>
          <p:nvPr/>
        </p:nvCxnSpPr>
        <p:spPr bwMode="auto">
          <a:xfrm flipV="1">
            <a:off x="6338036" y="4296543"/>
            <a:ext cx="340899" cy="292757"/>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20" name="AutoShape 16"/>
          <p:cNvCxnSpPr>
            <a:cxnSpLocks noChangeShapeType="1"/>
          </p:cNvCxnSpPr>
          <p:nvPr/>
        </p:nvCxnSpPr>
        <p:spPr bwMode="auto">
          <a:xfrm>
            <a:off x="4171272" y="4432931"/>
            <a:ext cx="12700" cy="317500"/>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25" name="AutoShape 12"/>
          <p:cNvCxnSpPr>
            <a:cxnSpLocks noChangeShapeType="1"/>
          </p:cNvCxnSpPr>
          <p:nvPr/>
        </p:nvCxnSpPr>
        <p:spPr bwMode="auto">
          <a:xfrm flipH="1">
            <a:off x="1631505" y="2160459"/>
            <a:ext cx="28574" cy="409337"/>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pic>
        <p:nvPicPr>
          <p:cNvPr id="27" name="Immagine 8"/>
          <p:cNvPicPr>
            <a:picLocks noChangeAspect="1"/>
          </p:cNvPicPr>
          <p:nvPr/>
        </p:nvPicPr>
        <p:blipFill>
          <a:blip r:embed="rId3"/>
          <a:srcRect/>
          <a:stretch>
            <a:fillRect/>
          </a:stretch>
        </p:blipFill>
        <p:spPr bwMode="auto">
          <a:xfrm>
            <a:off x="313008" y="2080149"/>
            <a:ext cx="595206" cy="346080"/>
          </a:xfrm>
          <a:prstGeom prst="rect">
            <a:avLst/>
          </a:prstGeom>
          <a:noFill/>
          <a:ln w="9525">
            <a:noFill/>
            <a:miter lim="800000"/>
            <a:headEnd/>
            <a:tailEnd/>
          </a:ln>
        </p:spPr>
      </p:pic>
      <p:pic>
        <p:nvPicPr>
          <p:cNvPr id="28" name="Immagine 9"/>
          <p:cNvPicPr>
            <a:picLocks noChangeAspect="1"/>
          </p:cNvPicPr>
          <p:nvPr/>
        </p:nvPicPr>
        <p:blipFill>
          <a:blip r:embed="rId4"/>
          <a:srcRect/>
          <a:stretch>
            <a:fillRect/>
          </a:stretch>
        </p:blipFill>
        <p:spPr bwMode="auto">
          <a:xfrm>
            <a:off x="3249119" y="5122699"/>
            <a:ext cx="829159" cy="648637"/>
          </a:xfrm>
          <a:prstGeom prst="rect">
            <a:avLst/>
          </a:prstGeom>
          <a:noFill/>
          <a:ln w="9525">
            <a:noFill/>
            <a:miter lim="800000"/>
            <a:headEnd/>
            <a:tailEnd/>
          </a:ln>
        </p:spPr>
      </p:pic>
      <p:pic>
        <p:nvPicPr>
          <p:cNvPr id="29" name="Immagine 10"/>
          <p:cNvPicPr>
            <a:picLocks noChangeAspect="1"/>
          </p:cNvPicPr>
          <p:nvPr/>
        </p:nvPicPr>
        <p:blipFill rotWithShape="1">
          <a:blip r:embed="rId5"/>
          <a:srcRect r="34353"/>
          <a:stretch/>
        </p:blipFill>
        <p:spPr bwMode="auto">
          <a:xfrm>
            <a:off x="235544" y="4296543"/>
            <a:ext cx="1111022" cy="713940"/>
          </a:xfrm>
          <a:prstGeom prst="rect">
            <a:avLst/>
          </a:prstGeom>
          <a:noFill/>
          <a:ln w="9525">
            <a:noFill/>
            <a:miter lim="800000"/>
            <a:headEnd/>
            <a:tailEnd/>
          </a:ln>
        </p:spPr>
      </p:pic>
      <p:pic>
        <p:nvPicPr>
          <p:cNvPr id="30" name="Immagine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90485" y="5119330"/>
            <a:ext cx="1118554" cy="537871"/>
          </a:xfrm>
          <a:prstGeom prst="rect">
            <a:avLst/>
          </a:prstGeom>
        </p:spPr>
      </p:pic>
      <p:pic>
        <p:nvPicPr>
          <p:cNvPr id="31" name="Immagine 6"/>
          <p:cNvPicPr>
            <a:picLocks noChangeAspect="1"/>
          </p:cNvPicPr>
          <p:nvPr/>
        </p:nvPicPr>
        <p:blipFill>
          <a:blip r:embed="rId7"/>
          <a:srcRect/>
          <a:stretch>
            <a:fillRect/>
          </a:stretch>
        </p:blipFill>
        <p:spPr bwMode="auto">
          <a:xfrm>
            <a:off x="6779649" y="3570091"/>
            <a:ext cx="531995" cy="531995"/>
          </a:xfrm>
          <a:prstGeom prst="rect">
            <a:avLst/>
          </a:prstGeom>
          <a:noFill/>
          <a:ln w="9525">
            <a:noFill/>
            <a:miter lim="800000"/>
            <a:headEnd/>
            <a:tailEnd/>
          </a:ln>
        </p:spPr>
      </p:pic>
      <p:pic>
        <p:nvPicPr>
          <p:cNvPr id="32" name="Immagine 7"/>
          <p:cNvPicPr>
            <a:picLocks noChangeAspect="1"/>
          </p:cNvPicPr>
          <p:nvPr/>
        </p:nvPicPr>
        <p:blipFill>
          <a:blip r:embed="rId8"/>
          <a:srcRect t="9448"/>
          <a:stretch>
            <a:fillRect/>
          </a:stretch>
        </p:blipFill>
        <p:spPr bwMode="auto">
          <a:xfrm>
            <a:off x="5319588" y="1982902"/>
            <a:ext cx="864096" cy="443327"/>
          </a:xfrm>
          <a:prstGeom prst="rect">
            <a:avLst/>
          </a:prstGeom>
          <a:noFill/>
          <a:ln w="9525">
            <a:noFill/>
            <a:miter lim="800000"/>
            <a:headEnd/>
            <a:tailEnd/>
          </a:ln>
        </p:spPr>
      </p:pic>
      <p:pic>
        <p:nvPicPr>
          <p:cNvPr id="5122"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97981" y="22087"/>
            <a:ext cx="1289323" cy="1816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Immagine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57546" y="2080149"/>
            <a:ext cx="2691733" cy="395843"/>
          </a:xfrm>
          <a:prstGeom prst="rect">
            <a:avLst/>
          </a:prstGeom>
        </p:spPr>
      </p:pic>
    </p:spTree>
    <p:extLst>
      <p:ext uri="{BB962C8B-B14F-4D97-AF65-F5344CB8AC3E}">
        <p14:creationId xmlns:p14="http://schemas.microsoft.com/office/powerpoint/2010/main" val="2877519907"/>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7" name="Titolo 1"/>
          <p:cNvSpPr txBox="1">
            <a:spLocks/>
          </p:cNvSpPr>
          <p:nvPr/>
        </p:nvSpPr>
        <p:spPr bwMode="auto">
          <a:xfrm>
            <a:off x="-33879" y="1916832"/>
            <a:ext cx="9144000" cy="3600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a:lstStyle>
          <a:p>
            <a:pPr eaLnBrk="1" hangingPunct="1"/>
            <a:r>
              <a:rPr lang="en-GB" sz="3200" b="0" dirty="0" smtClean="0">
                <a:solidFill>
                  <a:srgbClr val="6671B2"/>
                </a:solidFill>
                <a:latin typeface="+mn-lt"/>
              </a:rPr>
              <a:t>Thank you for the attention!</a:t>
            </a:r>
          </a:p>
          <a:p>
            <a:pPr eaLnBrk="1" hangingPunct="1"/>
            <a:r>
              <a:rPr lang="en-GB" sz="3200" b="0" dirty="0" err="1">
                <a:solidFill>
                  <a:srgbClr val="6671B2"/>
                </a:solidFill>
                <a:latin typeface="+mn-lt"/>
              </a:rPr>
              <a:t>Hvala</a:t>
            </a:r>
            <a:r>
              <a:rPr lang="en-GB" sz="3200" b="0" dirty="0">
                <a:solidFill>
                  <a:srgbClr val="6671B2"/>
                </a:solidFill>
                <a:latin typeface="+mn-lt"/>
              </a:rPr>
              <a:t> </a:t>
            </a:r>
            <a:r>
              <a:rPr lang="en-GB" sz="3200" b="0" dirty="0" err="1">
                <a:solidFill>
                  <a:srgbClr val="6671B2"/>
                </a:solidFill>
                <a:latin typeface="+mn-lt"/>
              </a:rPr>
              <a:t>za</a:t>
            </a:r>
            <a:r>
              <a:rPr lang="en-GB" sz="3200" b="0" dirty="0">
                <a:solidFill>
                  <a:srgbClr val="6671B2"/>
                </a:solidFill>
                <a:latin typeface="+mn-lt"/>
              </a:rPr>
              <a:t> </a:t>
            </a:r>
            <a:r>
              <a:rPr lang="en-GB" sz="3200" b="0" dirty="0" err="1" smtClean="0">
                <a:solidFill>
                  <a:srgbClr val="6671B2"/>
                </a:solidFill>
                <a:latin typeface="+mn-lt"/>
              </a:rPr>
              <a:t>pozornost</a:t>
            </a:r>
            <a:r>
              <a:rPr lang="en-GB" sz="2000" b="0" dirty="0" smtClean="0">
                <a:solidFill>
                  <a:srgbClr val="6671B2"/>
                </a:solidFill>
                <a:latin typeface="+mn-lt"/>
              </a:rPr>
              <a:t>!</a:t>
            </a:r>
            <a:endParaRPr lang="en-GB" sz="2000" b="0" dirty="0" smtClean="0">
              <a:solidFill>
                <a:srgbClr val="6671B2"/>
              </a:solidFill>
              <a:latin typeface="+mn-lt"/>
            </a:endParaRPr>
          </a:p>
          <a:p>
            <a:pPr eaLnBrk="1" hangingPunct="1"/>
            <a:endParaRPr lang="en-GB" sz="3000" b="0" dirty="0">
              <a:solidFill>
                <a:srgbClr val="6671B2"/>
              </a:solidFill>
              <a:latin typeface="+mn-lt"/>
            </a:endParaRPr>
          </a:p>
          <a:p>
            <a:pPr eaLnBrk="1" hangingPunct="1"/>
            <a:endParaRPr lang="en-GB" sz="3000" b="0" dirty="0" smtClean="0">
              <a:solidFill>
                <a:srgbClr val="6671B2"/>
              </a:solidFill>
              <a:latin typeface="+mn-lt"/>
            </a:endParaRPr>
          </a:p>
          <a:p>
            <a:pPr eaLnBrk="1" hangingPunct="1"/>
            <a:endParaRPr lang="en-GB" sz="3000" b="0" dirty="0">
              <a:solidFill>
                <a:srgbClr val="6671B2"/>
              </a:solidFill>
              <a:latin typeface="+mn-lt"/>
            </a:endParaRPr>
          </a:p>
          <a:p>
            <a:pPr eaLnBrk="1" hangingPunct="1"/>
            <a:endParaRPr lang="en-GB" sz="1400" b="0" dirty="0" smtClean="0">
              <a:solidFill>
                <a:srgbClr val="6671B2"/>
              </a:solidFill>
              <a:latin typeface="+mn-lt"/>
            </a:endParaRPr>
          </a:p>
          <a:p>
            <a:pPr eaLnBrk="1" hangingPunct="1"/>
            <a:endParaRPr lang="en-GB" sz="1400" b="0" dirty="0">
              <a:solidFill>
                <a:srgbClr val="6671B2"/>
              </a:solidFill>
              <a:latin typeface="+mn-lt"/>
            </a:endParaRPr>
          </a:p>
          <a:p>
            <a:pPr eaLnBrk="1" hangingPunct="1"/>
            <a:endParaRPr lang="en-GB" sz="1400" b="0" dirty="0" smtClean="0">
              <a:solidFill>
                <a:srgbClr val="6671B2"/>
              </a:solidFill>
              <a:latin typeface="+mn-lt"/>
            </a:endParaRPr>
          </a:p>
          <a:p>
            <a:pPr eaLnBrk="1" hangingPunct="1"/>
            <a:endParaRPr lang="en-GB" sz="1400" b="0" dirty="0">
              <a:solidFill>
                <a:srgbClr val="6671B2"/>
              </a:solidFill>
              <a:latin typeface="+mn-lt"/>
            </a:endParaRPr>
          </a:p>
          <a:p>
            <a:pPr eaLnBrk="1" hangingPunct="1"/>
            <a:r>
              <a:rPr lang="en-GB" sz="1400" b="0" dirty="0" smtClean="0">
                <a:solidFill>
                  <a:srgbClr val="6671B2"/>
                </a:solidFill>
                <a:latin typeface="+mn-lt"/>
              </a:rPr>
              <a:t>Graziano Caramori, Cristina Barbieri</a:t>
            </a:r>
          </a:p>
          <a:p>
            <a:pPr eaLnBrk="1" hangingPunct="1"/>
            <a:endParaRPr lang="en-GB" sz="3000" b="0" dirty="0">
              <a:solidFill>
                <a:srgbClr val="6671B2"/>
              </a:solidFill>
              <a:latin typeface="Segoe Print" panose="02000600000000000000" pitchFamily="2" charset="0"/>
            </a:endParaRPr>
          </a:p>
        </p:txBody>
      </p:sp>
      <p:sp>
        <p:nvSpPr>
          <p:cNvPr id="8" name="Text Box 2"/>
          <p:cNvSpPr txBox="1">
            <a:spLocks noChangeArrowheads="1"/>
          </p:cNvSpPr>
          <p:nvPr/>
        </p:nvSpPr>
        <p:spPr bwMode="auto">
          <a:xfrm>
            <a:off x="539552" y="3140968"/>
            <a:ext cx="8100392" cy="13744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smtClean="0">
                <a:ln>
                  <a:noFill/>
                </a:ln>
                <a:solidFill>
                  <a:srgbClr val="6671B2"/>
                </a:solidFill>
                <a:effectLst/>
                <a:latin typeface="Calibri" pitchFamily="34" charset="0"/>
                <a:cs typeface="Arial" pitchFamily="34" charset="0"/>
              </a:rPr>
              <a:t>E-mail         </a:t>
            </a:r>
            <a:r>
              <a:rPr kumimoji="0" lang="it-IT" altLang="it-IT" sz="2200" b="1" i="0" u="none" strike="noStrike" cap="none" normalizeH="0" baseline="0" dirty="0">
                <a:ln>
                  <a:noFill/>
                </a:ln>
                <a:solidFill>
                  <a:srgbClr val="6671B2"/>
                </a:solidFill>
                <a:effectLst/>
                <a:latin typeface="Calibri" pitchFamily="34" charset="0"/>
                <a:cs typeface="Arial" pitchFamily="34" charset="0"/>
              </a:rPr>
              <a:t>lifeeremita@regione.emilia-romagna.it</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smtClean="0">
                <a:ln>
                  <a:noFill/>
                </a:ln>
                <a:solidFill>
                  <a:srgbClr val="6671B2"/>
                </a:solidFill>
                <a:effectLst/>
                <a:latin typeface="Calibri" pitchFamily="34" charset="0"/>
                <a:cs typeface="Arial" pitchFamily="34" charset="0"/>
              </a:rPr>
              <a:t>website      </a:t>
            </a:r>
            <a:r>
              <a:rPr kumimoji="0" lang="it-IT" altLang="it-IT" sz="2200" b="1" i="0" u="none" strike="noStrike" cap="none" normalizeH="0" baseline="0" dirty="0">
                <a:ln>
                  <a:noFill/>
                </a:ln>
                <a:solidFill>
                  <a:srgbClr val="6671B2"/>
                </a:solidFill>
                <a:effectLst/>
                <a:latin typeface="Calibri" pitchFamily="34" charset="0"/>
                <a:cs typeface="Arial" pitchFamily="34" charset="0"/>
              </a:rPr>
              <a:t>http://ambiente.regione.emilia-romagna.it/life-eremita</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a:ln>
                  <a:noFill/>
                </a:ln>
                <a:solidFill>
                  <a:srgbClr val="6671B2"/>
                </a:solidFill>
                <a:effectLst/>
                <a:latin typeface="Calibri" pitchFamily="34" charset="0"/>
                <a:cs typeface="Arial" pitchFamily="34" charset="0"/>
              </a:rPr>
              <a:t>FB            </a:t>
            </a:r>
            <a:r>
              <a:rPr kumimoji="0" lang="it-IT" altLang="it-IT" sz="2200" b="1" i="0" u="none" strike="noStrike" cap="none" normalizeH="0" baseline="0" dirty="0" smtClean="0">
                <a:ln>
                  <a:noFill/>
                </a:ln>
                <a:solidFill>
                  <a:srgbClr val="6671B2"/>
                </a:solidFill>
                <a:effectLst/>
                <a:latin typeface="Calibri" pitchFamily="34" charset="0"/>
                <a:cs typeface="Arial" pitchFamily="34" charset="0"/>
              </a:rPr>
              <a:t>    https</a:t>
            </a:r>
            <a:r>
              <a:rPr kumimoji="0" lang="it-IT" altLang="it-IT" sz="2200" b="1" i="0" u="none" strike="noStrike" cap="none" normalizeH="0" baseline="0" dirty="0">
                <a:ln>
                  <a:noFill/>
                </a:ln>
                <a:solidFill>
                  <a:srgbClr val="6671B2"/>
                </a:solidFill>
                <a:effectLst/>
                <a:cs typeface="Arial" pitchFamily="34" charset="0"/>
              </a:rPr>
              <a:t>://www.facebook.com/liferemita/</a:t>
            </a:r>
            <a:endParaRPr kumimoji="0" lang="it-IT" altLang="it-IT" sz="2200" b="0" i="0" u="none" strike="noStrike" cap="none" normalizeH="0" baseline="0" dirty="0">
              <a:ln>
                <a:noFill/>
              </a:ln>
              <a:solidFill>
                <a:srgbClr val="6671B2"/>
              </a:solidFill>
              <a:effectLst/>
              <a:latin typeface="Arial" pitchFamily="34" charset="0"/>
              <a:cs typeface="Arial" pitchFamily="34" charset="0"/>
            </a:endParaRPr>
          </a:p>
        </p:txBody>
      </p:sp>
      <p:sp>
        <p:nvSpPr>
          <p:cNvPr id="2" name="AutoShape 2" descr="Risultati immagini per faceboo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14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3858762"/>
            <a:ext cx="351483" cy="351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4166687"/>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16632"/>
            <a:ext cx="8229600" cy="1143000"/>
          </a:xfrm>
        </p:spPr>
        <p:txBody>
          <a:bodyPr/>
          <a:lstStyle/>
          <a:p>
            <a:pPr algn="l"/>
            <a:r>
              <a:rPr lang="it-IT" sz="3600" b="1" dirty="0" smtClean="0">
                <a:solidFill>
                  <a:srgbClr val="6671B2"/>
                </a:solidFill>
              </a:rPr>
              <a:t>PROJECT OBJECTIVES</a:t>
            </a:r>
            <a:endParaRPr lang="it-IT" dirty="0"/>
          </a:p>
        </p:txBody>
      </p:sp>
      <p:sp>
        <p:nvSpPr>
          <p:cNvPr id="3" name="Segnaposto contenuto 2"/>
          <p:cNvSpPr>
            <a:spLocks noGrp="1"/>
          </p:cNvSpPr>
          <p:nvPr>
            <p:ph idx="1"/>
          </p:nvPr>
        </p:nvSpPr>
        <p:spPr>
          <a:xfrm>
            <a:off x="2411760" y="1052736"/>
            <a:ext cx="6408712" cy="4525963"/>
          </a:xfrm>
        </p:spPr>
        <p:txBody>
          <a:bodyPr/>
          <a:lstStyle/>
          <a:p>
            <a:pPr marL="0" indent="0" algn="just">
              <a:buNone/>
            </a:pPr>
            <a:r>
              <a:rPr lang="en-US" sz="2400" b="1" dirty="0"/>
              <a:t>The project aims to improve the conservation status, in </a:t>
            </a:r>
            <a:r>
              <a:rPr lang="en-US" sz="2400" b="1" dirty="0" smtClean="0"/>
              <a:t>Emilia–Romagna</a:t>
            </a:r>
            <a:r>
              <a:rPr lang="en-US" sz="2400" b="1" dirty="0"/>
              <a:t>, Region </a:t>
            </a:r>
            <a:r>
              <a:rPr lang="en-US" sz="2400" b="1" dirty="0" smtClean="0"/>
              <a:t>for the remaining </a:t>
            </a:r>
            <a:r>
              <a:rPr lang="en-US" sz="2400" b="1" dirty="0"/>
              <a:t>populations of </a:t>
            </a:r>
            <a:r>
              <a:rPr lang="en-US" sz="2400" b="1" dirty="0" smtClean="0"/>
              <a:t>4 </a:t>
            </a:r>
            <a:r>
              <a:rPr lang="en-US" sz="2400" b="1" dirty="0"/>
              <a:t>species of </a:t>
            </a:r>
            <a:r>
              <a:rPr lang="en-US" sz="2400" b="1" dirty="0" smtClean="0"/>
              <a:t>insects, 2 </a:t>
            </a:r>
            <a:r>
              <a:rPr lang="en-US" sz="2400" b="1" dirty="0" err="1" smtClean="0"/>
              <a:t>saproxylic</a:t>
            </a:r>
            <a:r>
              <a:rPr lang="en-US" sz="2400" b="1" dirty="0" smtClean="0"/>
              <a:t>, </a:t>
            </a:r>
            <a:r>
              <a:rPr lang="en-US" sz="2400" b="1" dirty="0"/>
              <a:t>priority species </a:t>
            </a:r>
            <a:r>
              <a:rPr lang="en-US" sz="2400" b="1" dirty="0" smtClean="0"/>
              <a:t>: </a:t>
            </a:r>
          </a:p>
          <a:p>
            <a:pPr marL="0" indent="0" algn="just">
              <a:buNone/>
            </a:pPr>
            <a:r>
              <a:rPr lang="en-US" sz="2400" b="1" dirty="0" smtClean="0"/>
              <a:t>*</a:t>
            </a:r>
            <a:r>
              <a:rPr lang="en-US" sz="2400" b="1" i="1" dirty="0" smtClean="0"/>
              <a:t>Osmoderma </a:t>
            </a:r>
            <a:r>
              <a:rPr lang="en-US" sz="2400" b="1" i="1" dirty="0" err="1"/>
              <a:t>eremita</a:t>
            </a:r>
            <a:r>
              <a:rPr lang="en-US" sz="2400" b="1" dirty="0"/>
              <a:t> </a:t>
            </a:r>
            <a:endParaRPr lang="en-US" sz="2400" b="1" dirty="0" smtClean="0"/>
          </a:p>
          <a:p>
            <a:pPr marL="0" indent="0" algn="just">
              <a:buNone/>
            </a:pPr>
            <a:r>
              <a:rPr lang="en-US" sz="2400" b="1" dirty="0" smtClean="0"/>
              <a:t>*</a:t>
            </a:r>
            <a:r>
              <a:rPr lang="en-US" sz="2400" b="1" i="1" dirty="0" err="1" smtClean="0"/>
              <a:t>Rosalia</a:t>
            </a:r>
            <a:r>
              <a:rPr lang="en-US" sz="2400" b="1" i="1" dirty="0" smtClean="0"/>
              <a:t> </a:t>
            </a:r>
            <a:r>
              <a:rPr lang="en-US" sz="2400" b="1" i="1" dirty="0" err="1" smtClean="0"/>
              <a:t>alpina</a:t>
            </a:r>
            <a:r>
              <a:rPr lang="en-US" sz="2400" b="1" i="1" dirty="0" smtClean="0"/>
              <a:t> </a:t>
            </a:r>
          </a:p>
          <a:p>
            <a:pPr marL="0" indent="0" algn="just">
              <a:buNone/>
            </a:pPr>
            <a:endParaRPr lang="en-US" sz="2400" b="1" dirty="0" smtClean="0"/>
          </a:p>
          <a:p>
            <a:pPr marL="0" indent="0" algn="just">
              <a:buNone/>
            </a:pPr>
            <a:r>
              <a:rPr lang="en-US" sz="2400" b="1" dirty="0" smtClean="0"/>
              <a:t>2 aquatic species, non </a:t>
            </a:r>
            <a:r>
              <a:rPr lang="en-US" sz="2400" b="1" dirty="0" err="1" smtClean="0"/>
              <a:t>prioritary</a:t>
            </a:r>
            <a:endParaRPr lang="en-US" sz="2400" b="1" dirty="0" smtClean="0"/>
          </a:p>
          <a:p>
            <a:pPr marL="0" indent="0" algn="just">
              <a:buNone/>
            </a:pPr>
            <a:r>
              <a:rPr lang="en-US" sz="2400" b="1" i="1" dirty="0" smtClean="0"/>
              <a:t>Graphoderus bilineatus</a:t>
            </a:r>
            <a:endParaRPr lang="en-US" sz="2400" b="1" dirty="0" smtClean="0"/>
          </a:p>
          <a:p>
            <a:pPr marL="0" indent="0" algn="just">
              <a:buNone/>
            </a:pPr>
            <a:r>
              <a:rPr lang="en-US" sz="2400" b="1" i="1" dirty="0" smtClean="0"/>
              <a:t>Coenagrion </a:t>
            </a:r>
            <a:r>
              <a:rPr lang="en-US" sz="2400" b="1" i="1" dirty="0" err="1"/>
              <a:t>mercuriale</a:t>
            </a:r>
            <a:r>
              <a:rPr lang="en-US" sz="2400" b="1" i="1" dirty="0"/>
              <a:t> </a:t>
            </a:r>
            <a:r>
              <a:rPr lang="en-US" sz="2400" b="1" i="1" dirty="0" smtClean="0"/>
              <a:t>castellanii</a:t>
            </a:r>
            <a:endParaRPr lang="en-US" sz="2400" b="1" dirty="0" smtClean="0"/>
          </a:p>
          <a:p>
            <a:pPr marL="0" indent="0" algn="just">
              <a:buNone/>
            </a:pPr>
            <a:endParaRPr lang="en-US" sz="2400" b="1" dirty="0" smtClean="0"/>
          </a:p>
          <a:p>
            <a:pPr marL="0" indent="0" algn="just">
              <a:buNone/>
            </a:pPr>
            <a:r>
              <a:rPr lang="en-US" sz="2400" b="1" dirty="0" smtClean="0"/>
              <a:t>Implementing action on anthropogenic threats.</a:t>
            </a:r>
            <a:endParaRPr lang="it-IT" dirty="0"/>
          </a:p>
        </p:txBody>
      </p:sp>
      <p:sp>
        <p:nvSpPr>
          <p:cNvPr id="4" name="Segnaposto piè di pagina 3"/>
          <p:cNvSpPr>
            <a:spLocks noGrp="1"/>
          </p:cNvSpPr>
          <p:nvPr>
            <p:ph type="ftr" sz="quarter" idx="11"/>
          </p:nvPr>
        </p:nvSpPr>
        <p:spPr/>
        <p:txBody>
          <a:bodyPr/>
          <a:lstStyle/>
          <a:p>
            <a:pPr>
              <a:defRPr/>
            </a:pPr>
            <a:endParaRPr lang="it-IT"/>
          </a:p>
        </p:txBody>
      </p:sp>
      <p:pic>
        <p:nvPicPr>
          <p:cNvPr id="9218" name="Picture 2" descr="C:\Users\Biondi_M\Documents\A_documenti-lavoro\LIFE\LIFE_EREMITA\2016\sito-logo\foto-loghi\search-1013911_960_7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909069"/>
            <a:ext cx="1948434" cy="19484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1647796"/>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r>
              <a:rPr lang="it-IT" sz="3600" b="1" i="1" dirty="0">
                <a:solidFill>
                  <a:srgbClr val="9B512A"/>
                </a:solidFill>
              </a:rPr>
              <a:t/>
            </a:r>
            <a:br>
              <a:rPr lang="it-IT" sz="3600" b="1" i="1" dirty="0">
                <a:solidFill>
                  <a:srgbClr val="9B512A"/>
                </a:solidFill>
              </a:rPr>
            </a:br>
            <a:r>
              <a:rPr lang="it-IT" sz="3600" b="1" i="1" dirty="0">
                <a:solidFill>
                  <a:srgbClr val="9B512A"/>
                </a:solidFill>
              </a:rPr>
              <a:t/>
            </a:r>
            <a:br>
              <a:rPr lang="it-IT" sz="3600" b="1" i="1" dirty="0">
                <a:solidFill>
                  <a:srgbClr val="9B512A"/>
                </a:solidFill>
              </a:rPr>
            </a:br>
            <a:r>
              <a:rPr lang="it-IT" sz="3600" b="1" i="1" dirty="0">
                <a:solidFill>
                  <a:srgbClr val="9B512A"/>
                </a:solidFill>
              </a:rPr>
              <a:t>            Osmoderma eremita *</a:t>
            </a:r>
            <a:r>
              <a:rPr lang="it-IT" sz="3600" dirty="0">
                <a:solidFill>
                  <a:srgbClr val="9B512A"/>
                </a:solidFill>
              </a:rPr>
              <a:t/>
            </a:r>
            <a:br>
              <a:rPr lang="it-IT" sz="3600" dirty="0">
                <a:solidFill>
                  <a:srgbClr val="9B512A"/>
                </a:solidFill>
              </a:rPr>
            </a:br>
            <a:r>
              <a:rPr lang="it-IT" sz="3600" dirty="0">
                <a:solidFill>
                  <a:srgbClr val="9B512A"/>
                </a:solidFill>
              </a:rPr>
              <a:t> </a:t>
            </a:r>
            <a:br>
              <a:rPr lang="it-IT" sz="3600" dirty="0">
                <a:solidFill>
                  <a:srgbClr val="9B512A"/>
                </a:solidFill>
              </a:rPr>
            </a:br>
            <a:endParaRPr lang="it-IT" sz="3600" dirty="0">
              <a:solidFill>
                <a:srgbClr val="9B512A"/>
              </a:solidFill>
            </a:endParaRPr>
          </a:p>
        </p:txBody>
      </p:sp>
      <p:sp>
        <p:nvSpPr>
          <p:cNvPr id="4" name="Segnaposto piè di pagina 3"/>
          <p:cNvSpPr>
            <a:spLocks noGrp="1"/>
          </p:cNvSpPr>
          <p:nvPr>
            <p:ph type="ftr" sz="quarter" idx="11"/>
          </p:nvPr>
        </p:nvSpPr>
        <p:spPr/>
        <p:txBody>
          <a:bodyPr/>
          <a:lstStyle/>
          <a:p>
            <a:pPr>
              <a:defRPr/>
            </a:pPr>
            <a:endParaRPr lang="it-IT"/>
          </a:p>
        </p:txBody>
      </p:sp>
      <p:sp>
        <p:nvSpPr>
          <p:cNvPr id="6" name="Text Box 2"/>
          <p:cNvSpPr txBox="1">
            <a:spLocks noChangeArrowheads="1"/>
          </p:cNvSpPr>
          <p:nvPr/>
        </p:nvSpPr>
        <p:spPr bwMode="auto">
          <a:xfrm>
            <a:off x="3785592" y="1378230"/>
            <a:ext cx="5004048" cy="44644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lvl="0" algn="just">
              <a:spcAft>
                <a:spcPts val="500"/>
              </a:spcAft>
            </a:pPr>
            <a:r>
              <a:rPr lang="en-US" altLang="it-IT" sz="2000" dirty="0">
                <a:solidFill>
                  <a:srgbClr val="000000"/>
                </a:solidFill>
                <a:cs typeface="Arial" pitchFamily="34" charset="0"/>
              </a:rPr>
              <a:t>Common name: </a:t>
            </a:r>
            <a:r>
              <a:rPr lang="en-US" altLang="it-IT" sz="2000" b="0" dirty="0">
                <a:solidFill>
                  <a:srgbClr val="000000"/>
                </a:solidFill>
                <a:cs typeface="Arial" pitchFamily="34" charset="0"/>
              </a:rPr>
              <a:t>Hermit Beetle</a:t>
            </a:r>
          </a:p>
          <a:p>
            <a:pPr lvl="0" algn="just">
              <a:spcAft>
                <a:spcPts val="500"/>
              </a:spcAft>
            </a:pPr>
            <a:r>
              <a:rPr lang="en-US" altLang="it-IT" sz="2000" dirty="0">
                <a:solidFill>
                  <a:srgbClr val="000000"/>
                </a:solidFill>
                <a:cs typeface="Arial" pitchFamily="34" charset="0"/>
              </a:rPr>
              <a:t>Description:</a:t>
            </a:r>
            <a:r>
              <a:rPr lang="en-US" altLang="it-IT" sz="2000" b="0" dirty="0">
                <a:solidFill>
                  <a:srgbClr val="000000"/>
                </a:solidFill>
                <a:cs typeface="Arial" pitchFamily="34" charset="0"/>
              </a:rPr>
              <a:t> </a:t>
            </a:r>
            <a:r>
              <a:rPr lang="en-US" altLang="it-IT" sz="2000" b="0" dirty="0" err="1">
                <a:solidFill>
                  <a:srgbClr val="000000"/>
                </a:solidFill>
                <a:cs typeface="Arial" pitchFamily="34" charset="0"/>
              </a:rPr>
              <a:t>Saproxylic</a:t>
            </a:r>
            <a:r>
              <a:rPr lang="en-US" altLang="it-IT" sz="2000" b="0" dirty="0">
                <a:solidFill>
                  <a:srgbClr val="000000"/>
                </a:solidFill>
                <a:cs typeface="Arial" pitchFamily="34" charset="0"/>
              </a:rPr>
              <a:t> Coleopteran, active between June and August, with broad body,  a length of </a:t>
            </a:r>
            <a:r>
              <a:rPr lang="en-US" altLang="it-IT" sz="2000" b="0" u="sng" dirty="0">
                <a:solidFill>
                  <a:srgbClr val="000000"/>
                </a:solidFill>
                <a:cs typeface="Arial" pitchFamily="34" charset="0"/>
              </a:rPr>
              <a:t>2,4 -3,7 cm</a:t>
            </a:r>
            <a:r>
              <a:rPr lang="en-US" altLang="it-IT" sz="2000" b="0" dirty="0">
                <a:solidFill>
                  <a:srgbClr val="000000"/>
                </a:solidFill>
                <a:cs typeface="Arial" pitchFamily="34" charset="0"/>
              </a:rPr>
              <a:t> long, with glossy, dark brown elytra.</a:t>
            </a:r>
          </a:p>
          <a:p>
            <a:pPr lvl="0" algn="just">
              <a:spcAft>
                <a:spcPts val="500"/>
              </a:spcAft>
            </a:pPr>
            <a:r>
              <a:rPr lang="en-US" altLang="it-IT" sz="2000" dirty="0">
                <a:solidFill>
                  <a:srgbClr val="000000"/>
                </a:solidFill>
                <a:cs typeface="Arial" pitchFamily="34" charset="0"/>
              </a:rPr>
              <a:t>Distinguishing marks: </a:t>
            </a:r>
            <a:r>
              <a:rPr lang="en-US" altLang="it-IT" sz="2000" b="0" dirty="0">
                <a:solidFill>
                  <a:srgbClr val="000000"/>
                </a:solidFill>
                <a:cs typeface="Arial" pitchFamily="34" charset="0"/>
              </a:rPr>
              <a:t>the male releases a persistent and </a:t>
            </a:r>
            <a:r>
              <a:rPr lang="en-US" altLang="it-IT" sz="2000" dirty="0">
                <a:solidFill>
                  <a:srgbClr val="000000"/>
                </a:solidFill>
                <a:cs typeface="Arial" pitchFamily="34" charset="0"/>
              </a:rPr>
              <a:t>pleasant smell/scent of ripe peaches</a:t>
            </a:r>
            <a:r>
              <a:rPr lang="en-US" altLang="it-IT" sz="2000" b="0" dirty="0">
                <a:solidFill>
                  <a:srgbClr val="000000"/>
                </a:solidFill>
                <a:cs typeface="Arial" pitchFamily="34" charset="0"/>
              </a:rPr>
              <a:t> to attract the females. </a:t>
            </a:r>
          </a:p>
          <a:p>
            <a:pPr lvl="0" algn="just">
              <a:spcAft>
                <a:spcPts val="500"/>
              </a:spcAft>
            </a:pPr>
            <a:r>
              <a:rPr lang="en-US" altLang="it-IT" sz="2000" dirty="0">
                <a:solidFill>
                  <a:srgbClr val="000000"/>
                </a:solidFill>
                <a:cs typeface="Arial" pitchFamily="34" charset="0"/>
              </a:rPr>
              <a:t>Habitats: </a:t>
            </a:r>
            <a:r>
              <a:rPr lang="en-US" altLang="it-IT" sz="2000" b="0" dirty="0">
                <a:solidFill>
                  <a:srgbClr val="000000"/>
                </a:solidFill>
                <a:cs typeface="Arial" pitchFamily="34" charset="0"/>
              </a:rPr>
              <a:t>develops in accumulations of wood </a:t>
            </a:r>
            <a:r>
              <a:rPr lang="en-US" altLang="it-IT" sz="2000" b="0" dirty="0" err="1">
                <a:solidFill>
                  <a:srgbClr val="000000"/>
                </a:solidFill>
                <a:cs typeface="Arial" pitchFamily="34" charset="0"/>
              </a:rPr>
              <a:t>mould</a:t>
            </a:r>
            <a:r>
              <a:rPr lang="en-US" altLang="it-IT" sz="2000" b="0" dirty="0">
                <a:solidFill>
                  <a:srgbClr val="000000"/>
                </a:solidFill>
                <a:cs typeface="Arial" pitchFamily="34" charset="0"/>
              </a:rPr>
              <a:t> in the base of hollow living broad-leaved trees, in forests </a:t>
            </a:r>
            <a:r>
              <a:rPr lang="en-US" altLang="it-IT" sz="2000" b="0" dirty="0" smtClean="0">
                <a:solidFill>
                  <a:srgbClr val="000000"/>
                </a:solidFill>
                <a:cs typeface="Arial" pitchFamily="34" charset="0"/>
              </a:rPr>
              <a:t>from plane to mountain. </a:t>
            </a:r>
          </a:p>
          <a:p>
            <a:pPr lvl="0" algn="just">
              <a:spcAft>
                <a:spcPts val="500"/>
              </a:spcAft>
            </a:pPr>
            <a:r>
              <a:rPr lang="en-US" altLang="it-IT" sz="2000" dirty="0" smtClean="0">
                <a:solidFill>
                  <a:srgbClr val="000000"/>
                </a:solidFill>
                <a:cs typeface="Arial" pitchFamily="34" charset="0"/>
              </a:rPr>
              <a:t>Larvae </a:t>
            </a:r>
            <a:r>
              <a:rPr lang="en-US" altLang="it-IT" sz="2000" dirty="0">
                <a:solidFill>
                  <a:srgbClr val="000000"/>
                </a:solidFill>
                <a:cs typeface="Arial" pitchFamily="34" charset="0"/>
              </a:rPr>
              <a:t>feed on dead wood generally derived from natural fungal decay</a:t>
            </a:r>
            <a:r>
              <a:rPr lang="en-US" altLang="it-IT" sz="2000" b="0" dirty="0">
                <a:solidFill>
                  <a:srgbClr val="000000"/>
                </a:solidFill>
                <a:cs typeface="Arial" pitchFamily="34" charset="0"/>
              </a:rPr>
              <a:t>.</a:t>
            </a:r>
          </a:p>
        </p:txBody>
      </p:sp>
      <p:pic>
        <p:nvPicPr>
          <p:cNvPr id="6146" name="Picture 2" descr="logo_ERemita_04-2-3"/>
          <p:cNvPicPr>
            <a:picLocks noChangeAspect="1" noChangeArrowheads="1"/>
          </p:cNvPicPr>
          <p:nvPr/>
        </p:nvPicPr>
        <p:blipFill>
          <a:blip r:embed="rId2">
            <a:extLst>
              <a:ext uri="{28A0092B-C50C-407E-A947-70E740481C1C}">
                <a14:useLocalDpi xmlns:a14="http://schemas.microsoft.com/office/drawing/2010/main" val="0"/>
              </a:ext>
            </a:extLst>
          </a:blip>
          <a:srcRect r="85008" b="47998"/>
          <a:stretch>
            <a:fillRect/>
          </a:stretch>
        </p:blipFill>
        <p:spPr bwMode="auto">
          <a:xfrm>
            <a:off x="683568" y="332656"/>
            <a:ext cx="1008112" cy="1045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027" name="Picture 3" descr="\\CRIS\Users\Cris\Documents\Lavori in corso\EREMITA\FOTO\foto ridotte\Osmoderma eremita foto3 Marco Uliana (750x58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44824"/>
            <a:ext cx="3785592" cy="2957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6230174"/>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r>
              <a:rPr lang="it-IT" sz="3600" b="1" i="1" dirty="0">
                <a:solidFill>
                  <a:srgbClr val="6671B2"/>
                </a:solidFill>
              </a:rPr>
              <a:t/>
            </a:r>
            <a:br>
              <a:rPr lang="it-IT" sz="3600" b="1" i="1" dirty="0">
                <a:solidFill>
                  <a:srgbClr val="6671B2"/>
                </a:solidFill>
              </a:rPr>
            </a:br>
            <a:r>
              <a:rPr lang="it-IT" sz="3600" b="1" i="1" dirty="0">
                <a:solidFill>
                  <a:srgbClr val="6671B2"/>
                </a:solidFill>
              </a:rPr>
              <a:t>            Rosalia alpina *</a:t>
            </a:r>
            <a:r>
              <a:rPr lang="it-IT" sz="3600" dirty="0">
                <a:solidFill>
                  <a:srgbClr val="6671B2"/>
                </a:solidFill>
              </a:rPr>
              <a:t/>
            </a:r>
            <a:br>
              <a:rPr lang="it-IT" sz="3600" dirty="0">
                <a:solidFill>
                  <a:srgbClr val="6671B2"/>
                </a:solidFill>
              </a:rPr>
            </a:br>
            <a:r>
              <a:rPr lang="it-IT" dirty="0"/>
              <a:t> </a:t>
            </a:r>
            <a:br>
              <a:rPr lang="it-IT" dirty="0"/>
            </a:br>
            <a:endParaRPr lang="it-IT" dirty="0"/>
          </a:p>
        </p:txBody>
      </p:sp>
      <p:sp>
        <p:nvSpPr>
          <p:cNvPr id="4" name="Segnaposto piè di pagina 3"/>
          <p:cNvSpPr>
            <a:spLocks noGrp="1"/>
          </p:cNvSpPr>
          <p:nvPr>
            <p:ph type="ftr" sz="quarter" idx="11"/>
          </p:nvPr>
        </p:nvSpPr>
        <p:spPr/>
        <p:txBody>
          <a:bodyPr/>
          <a:lstStyle/>
          <a:p>
            <a:pPr>
              <a:defRPr/>
            </a:pPr>
            <a:endParaRPr lang="it-IT"/>
          </a:p>
        </p:txBody>
      </p:sp>
      <p:sp>
        <p:nvSpPr>
          <p:cNvPr id="6" name="Text Box 2"/>
          <p:cNvSpPr txBox="1">
            <a:spLocks noChangeArrowheads="1"/>
          </p:cNvSpPr>
          <p:nvPr/>
        </p:nvSpPr>
        <p:spPr bwMode="auto">
          <a:xfrm>
            <a:off x="3851920" y="1340768"/>
            <a:ext cx="5082014" cy="49685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lvl="0" algn="just">
              <a:spcAft>
                <a:spcPts val="500"/>
              </a:spcAft>
            </a:pPr>
            <a:r>
              <a:rPr lang="en-US" altLang="it-IT" sz="2000" dirty="0">
                <a:solidFill>
                  <a:srgbClr val="000000"/>
                </a:solidFill>
                <a:cs typeface="Arial" pitchFamily="34" charset="0"/>
              </a:rPr>
              <a:t>Common name: </a:t>
            </a:r>
            <a:r>
              <a:rPr lang="en-US" altLang="it-IT" sz="2000" b="0" dirty="0" err="1">
                <a:solidFill>
                  <a:srgbClr val="000000"/>
                </a:solidFill>
                <a:cs typeface="Arial" pitchFamily="34" charset="0"/>
              </a:rPr>
              <a:t>Rosalia</a:t>
            </a:r>
            <a:r>
              <a:rPr lang="en-US" altLang="it-IT" sz="2000" b="0" dirty="0">
                <a:solidFill>
                  <a:srgbClr val="000000"/>
                </a:solidFill>
                <a:cs typeface="Arial" pitchFamily="34" charset="0"/>
              </a:rPr>
              <a:t> Longicorn</a:t>
            </a:r>
          </a:p>
          <a:p>
            <a:pPr lvl="0" algn="just">
              <a:spcAft>
                <a:spcPts val="500"/>
              </a:spcAft>
            </a:pPr>
            <a:r>
              <a:rPr lang="en-US" altLang="it-IT" sz="2000" dirty="0">
                <a:solidFill>
                  <a:srgbClr val="000000"/>
                </a:solidFill>
                <a:cs typeface="Arial" pitchFamily="34" charset="0"/>
              </a:rPr>
              <a:t>Description:</a:t>
            </a:r>
            <a:r>
              <a:rPr lang="en-US" altLang="it-IT" sz="2000" b="0" dirty="0">
                <a:solidFill>
                  <a:srgbClr val="000000"/>
                </a:solidFill>
                <a:cs typeface="Arial" pitchFamily="34" charset="0"/>
              </a:rPr>
              <a:t> Longicorn </a:t>
            </a:r>
            <a:r>
              <a:rPr lang="en-US" altLang="it-IT" sz="2000" b="0" dirty="0" err="1">
                <a:solidFill>
                  <a:srgbClr val="000000"/>
                </a:solidFill>
                <a:cs typeface="Arial" pitchFamily="34" charset="0"/>
              </a:rPr>
              <a:t>Saproxylic</a:t>
            </a:r>
            <a:r>
              <a:rPr lang="en-US" altLang="it-IT" sz="2000" b="0" dirty="0">
                <a:solidFill>
                  <a:srgbClr val="000000"/>
                </a:solidFill>
                <a:cs typeface="Arial" pitchFamily="34" charset="0"/>
              </a:rPr>
              <a:t> Coleopteran, active between June and August, a length of </a:t>
            </a:r>
            <a:r>
              <a:rPr lang="en-US" altLang="it-IT" sz="2000" b="0" u="sng" dirty="0">
                <a:solidFill>
                  <a:srgbClr val="000000"/>
                </a:solidFill>
                <a:cs typeface="Arial" pitchFamily="34" charset="0"/>
              </a:rPr>
              <a:t>1,5-3,8 cm long</a:t>
            </a:r>
            <a:r>
              <a:rPr lang="en-US" altLang="it-IT" sz="2000" b="0" dirty="0">
                <a:solidFill>
                  <a:srgbClr val="000000"/>
                </a:solidFill>
                <a:cs typeface="Arial" pitchFamily="34" charset="0"/>
              </a:rPr>
              <a:t>. Steely blue-grey coloration and large, dominating black spots, with velvety surface.</a:t>
            </a:r>
          </a:p>
          <a:p>
            <a:pPr lvl="0" algn="just">
              <a:spcAft>
                <a:spcPts val="500"/>
              </a:spcAft>
            </a:pPr>
            <a:r>
              <a:rPr lang="en-US" altLang="it-IT" sz="2000" dirty="0">
                <a:solidFill>
                  <a:srgbClr val="000000"/>
                </a:solidFill>
                <a:cs typeface="Arial" pitchFamily="34" charset="0"/>
              </a:rPr>
              <a:t>Distinguishing marks:</a:t>
            </a:r>
            <a:r>
              <a:rPr lang="en-US" altLang="it-IT" sz="2000" b="0" dirty="0">
                <a:solidFill>
                  <a:srgbClr val="000000"/>
                </a:solidFill>
                <a:cs typeface="Arial" pitchFamily="34" charset="0"/>
              </a:rPr>
              <a:t> easily distinguishable for the elegance of the colors and their patterns. Both males and females have extremely long antennae colored in alternating bands of black and blue.</a:t>
            </a:r>
          </a:p>
          <a:p>
            <a:pPr lvl="0" algn="just">
              <a:spcAft>
                <a:spcPts val="500"/>
              </a:spcAft>
            </a:pPr>
            <a:r>
              <a:rPr lang="en-US" altLang="it-IT" sz="2000" dirty="0">
                <a:solidFill>
                  <a:srgbClr val="000000"/>
                </a:solidFill>
                <a:cs typeface="Arial" pitchFamily="34" charset="0"/>
              </a:rPr>
              <a:t>Habitats: </a:t>
            </a:r>
            <a:r>
              <a:rPr lang="en-US" altLang="it-IT" sz="2000" b="0" dirty="0">
                <a:solidFill>
                  <a:srgbClr val="000000"/>
                </a:solidFill>
                <a:cs typeface="Arial" pitchFamily="34" charset="0"/>
              </a:rPr>
              <a:t>mountains, in beech trees forests with </a:t>
            </a:r>
            <a:r>
              <a:rPr lang="en-US" altLang="it-IT" sz="2000" dirty="0">
                <a:solidFill>
                  <a:srgbClr val="000000"/>
                </a:solidFill>
                <a:cs typeface="Arial" pitchFamily="34" charset="0"/>
              </a:rPr>
              <a:t>living decaying trees</a:t>
            </a:r>
            <a:r>
              <a:rPr lang="en-US" altLang="it-IT" sz="2000" b="0" dirty="0">
                <a:solidFill>
                  <a:srgbClr val="000000"/>
                </a:solidFill>
                <a:cs typeface="Arial" pitchFamily="34" charset="0"/>
              </a:rPr>
              <a:t>, where there is a reasonable amount of sunlight exposure.</a:t>
            </a:r>
          </a:p>
        </p:txBody>
      </p:sp>
      <p:pic>
        <p:nvPicPr>
          <p:cNvPr id="7170" name="Picture 2" descr="logo_ERemita_04-2-3"/>
          <p:cNvPicPr>
            <a:picLocks noChangeAspect="1" noChangeArrowheads="1"/>
          </p:cNvPicPr>
          <p:nvPr/>
        </p:nvPicPr>
        <p:blipFill>
          <a:blip r:embed="rId2">
            <a:extLst>
              <a:ext uri="{28A0092B-C50C-407E-A947-70E740481C1C}">
                <a14:useLocalDpi xmlns:a14="http://schemas.microsoft.com/office/drawing/2010/main" val="0"/>
              </a:ext>
            </a:extLst>
          </a:blip>
          <a:srcRect l="14540" r="68275" b="50116"/>
          <a:stretch>
            <a:fillRect/>
          </a:stretch>
        </p:blipFill>
        <p:spPr bwMode="auto">
          <a:xfrm>
            <a:off x="611559" y="404664"/>
            <a:ext cx="1081421" cy="9361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050" name="Picture 2" descr="\\CRIS\Users\Cris\Documents\Lavori in corso\EREMITA\FOTO\foto ridotte\Rosalia alpina m foto6 RFabbri  (750x563).jpg"/>
          <p:cNvPicPr>
            <a:picLocks noChangeAspect="1" noChangeArrowheads="1"/>
          </p:cNvPicPr>
          <p:nvPr/>
        </p:nvPicPr>
        <p:blipFill rotWithShape="1">
          <a:blip r:embed="rId3">
            <a:extLst>
              <a:ext uri="{28A0092B-C50C-407E-A947-70E740481C1C}">
                <a14:useLocalDpi xmlns:a14="http://schemas.microsoft.com/office/drawing/2010/main" val="0"/>
              </a:ext>
            </a:extLst>
          </a:blip>
          <a:srcRect l="31989" t="13977" r="2780" b="27659"/>
          <a:stretch/>
        </p:blipFill>
        <p:spPr bwMode="auto">
          <a:xfrm>
            <a:off x="11508" y="1844824"/>
            <a:ext cx="3802115" cy="2553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7293580"/>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00608" y="-41907"/>
            <a:ext cx="8229600" cy="1143000"/>
          </a:xfrm>
        </p:spPr>
        <p:txBody>
          <a:bodyPr/>
          <a:lstStyle/>
          <a:p>
            <a:r>
              <a:rPr lang="it-IT" sz="4000" b="1" dirty="0" smtClean="0">
                <a:solidFill>
                  <a:srgbClr val="6671B2"/>
                </a:solidFill>
              </a:rPr>
              <a:t>HABITAT – </a:t>
            </a:r>
            <a:r>
              <a:rPr lang="it-IT" sz="4000" b="1" dirty="0" err="1" smtClean="0">
                <a:solidFill>
                  <a:srgbClr val="6671B2"/>
                </a:solidFill>
              </a:rPr>
              <a:t>old</a:t>
            </a:r>
            <a:r>
              <a:rPr lang="it-IT" sz="4000" b="1" dirty="0" smtClean="0">
                <a:solidFill>
                  <a:srgbClr val="6671B2"/>
                </a:solidFill>
              </a:rPr>
              <a:t> </a:t>
            </a:r>
            <a:r>
              <a:rPr lang="it-IT" sz="4000" b="1" dirty="0" err="1" smtClean="0">
                <a:solidFill>
                  <a:srgbClr val="6671B2"/>
                </a:solidFill>
              </a:rPr>
              <a:t>trees</a:t>
            </a:r>
            <a:endParaRPr lang="it-IT" sz="4000" dirty="0"/>
          </a:p>
        </p:txBody>
      </p:sp>
      <p:sp>
        <p:nvSpPr>
          <p:cNvPr id="3" name="Segnaposto contenuto 2"/>
          <p:cNvSpPr>
            <a:spLocks noGrp="1"/>
          </p:cNvSpPr>
          <p:nvPr>
            <p:ph idx="1"/>
          </p:nvPr>
        </p:nvSpPr>
        <p:spPr>
          <a:xfrm>
            <a:off x="4283968" y="908720"/>
            <a:ext cx="4752528" cy="5184576"/>
          </a:xfrm>
        </p:spPr>
        <p:txBody>
          <a:bodyPr/>
          <a:lstStyle/>
          <a:p>
            <a:r>
              <a:rPr lang="it-IT" sz="2200" b="1" i="1" dirty="0">
                <a:solidFill>
                  <a:srgbClr val="9B512A"/>
                </a:solidFill>
              </a:rPr>
              <a:t>Osmoderma eremita</a:t>
            </a:r>
            <a:r>
              <a:rPr lang="it-IT" sz="2200" b="1" i="1" dirty="0">
                <a:solidFill>
                  <a:schemeClr val="tx1">
                    <a:lumMod val="75000"/>
                    <a:lumOff val="25000"/>
                  </a:schemeClr>
                </a:solidFill>
              </a:rPr>
              <a:t> </a:t>
            </a:r>
            <a:r>
              <a:rPr lang="en-GB" sz="2200" b="1" i="1" noProof="0" dirty="0" smtClean="0">
                <a:solidFill>
                  <a:schemeClr val="tx1">
                    <a:lumMod val="75000"/>
                    <a:lumOff val="25000"/>
                  </a:schemeClr>
                </a:solidFill>
              </a:rPr>
              <a:t>: </a:t>
            </a:r>
            <a:r>
              <a:rPr lang="en-GB" altLang="it-IT" sz="2200" b="1" noProof="0" dirty="0" smtClean="0">
                <a:solidFill>
                  <a:schemeClr val="tx1">
                    <a:lumMod val="75000"/>
                    <a:lumOff val="25000"/>
                  </a:schemeClr>
                </a:solidFill>
              </a:rPr>
              <a:t>lives in large old trees, with rich woody holes with decaying matter </a:t>
            </a:r>
            <a:r>
              <a:rPr lang="en-GB" altLang="it-IT" sz="2200" b="1" dirty="0">
                <a:solidFill>
                  <a:schemeClr val="tx1">
                    <a:lumMod val="75000"/>
                    <a:lumOff val="25000"/>
                  </a:schemeClr>
                </a:solidFill>
              </a:rPr>
              <a:t>and rotting wood. </a:t>
            </a:r>
            <a:r>
              <a:rPr lang="en-GB" altLang="it-IT" sz="2200" b="1" noProof="0" dirty="0" smtClean="0">
                <a:solidFill>
                  <a:schemeClr val="tx1">
                    <a:lumMod val="75000"/>
                    <a:lumOff val="25000"/>
                  </a:schemeClr>
                </a:solidFill>
              </a:rPr>
              <a:t>There are numerous colonized plants, including </a:t>
            </a:r>
            <a:r>
              <a:rPr lang="en-GB" altLang="it-IT" sz="2200" b="1" i="1" noProof="0" dirty="0" err="1" smtClean="0">
                <a:solidFill>
                  <a:schemeClr val="tx1">
                    <a:lumMod val="75000"/>
                    <a:lumOff val="25000"/>
                  </a:schemeClr>
                </a:solidFill>
              </a:rPr>
              <a:t>Quercus</a:t>
            </a:r>
            <a:r>
              <a:rPr lang="en-GB" altLang="it-IT" sz="2200" b="1" noProof="0" dirty="0" smtClean="0">
                <a:solidFill>
                  <a:schemeClr val="tx1">
                    <a:lumMod val="75000"/>
                    <a:lumOff val="25000"/>
                  </a:schemeClr>
                </a:solidFill>
              </a:rPr>
              <a:t> sp., </a:t>
            </a:r>
            <a:r>
              <a:rPr lang="en-GB" altLang="it-IT" sz="2200" b="1" i="1" noProof="0" dirty="0" err="1" smtClean="0">
                <a:solidFill>
                  <a:schemeClr val="tx1">
                    <a:lumMod val="75000"/>
                    <a:lumOff val="25000"/>
                  </a:schemeClr>
                </a:solidFill>
              </a:rPr>
              <a:t>Castanea</a:t>
            </a:r>
            <a:r>
              <a:rPr lang="en-GB" altLang="it-IT" sz="2200" b="1" i="1" noProof="0" dirty="0" smtClean="0">
                <a:solidFill>
                  <a:schemeClr val="tx1">
                    <a:lumMod val="75000"/>
                    <a:lumOff val="25000"/>
                  </a:schemeClr>
                </a:solidFill>
              </a:rPr>
              <a:t> </a:t>
            </a:r>
            <a:r>
              <a:rPr lang="en-GB" altLang="it-IT" sz="2200" b="1" i="1" noProof="0" dirty="0" err="1" smtClean="0">
                <a:solidFill>
                  <a:schemeClr val="tx1">
                    <a:lumMod val="75000"/>
                    <a:lumOff val="25000"/>
                  </a:schemeClr>
                </a:solidFill>
              </a:rPr>
              <a:t>sativa</a:t>
            </a:r>
            <a:r>
              <a:rPr lang="en-GB" altLang="it-IT" sz="2200" b="1" noProof="0" dirty="0" smtClean="0">
                <a:solidFill>
                  <a:schemeClr val="tx1">
                    <a:lumMod val="75000"/>
                    <a:lumOff val="25000"/>
                  </a:schemeClr>
                </a:solidFill>
              </a:rPr>
              <a:t>, </a:t>
            </a:r>
            <a:r>
              <a:rPr lang="en-GB" altLang="it-IT" sz="2200" b="1" i="1" noProof="0" dirty="0" err="1" smtClean="0">
                <a:solidFill>
                  <a:schemeClr val="tx1">
                    <a:lumMod val="75000"/>
                    <a:lumOff val="25000"/>
                  </a:schemeClr>
                </a:solidFill>
              </a:rPr>
              <a:t>Tilia</a:t>
            </a:r>
            <a:r>
              <a:rPr lang="en-GB" altLang="it-IT" sz="2200" b="1" noProof="0" dirty="0" smtClean="0">
                <a:solidFill>
                  <a:schemeClr val="tx1">
                    <a:lumMod val="75000"/>
                    <a:lumOff val="25000"/>
                  </a:schemeClr>
                </a:solidFill>
              </a:rPr>
              <a:t> sp., </a:t>
            </a:r>
            <a:r>
              <a:rPr lang="en-GB" altLang="it-IT" sz="2200" b="1" i="1" noProof="0" dirty="0" smtClean="0">
                <a:solidFill>
                  <a:schemeClr val="tx1">
                    <a:lumMod val="75000"/>
                    <a:lumOff val="25000"/>
                  </a:schemeClr>
                </a:solidFill>
              </a:rPr>
              <a:t>Salix</a:t>
            </a:r>
            <a:r>
              <a:rPr lang="en-GB" altLang="it-IT" sz="2200" b="1" noProof="0" dirty="0" smtClean="0">
                <a:solidFill>
                  <a:schemeClr val="tx1">
                    <a:lumMod val="75000"/>
                    <a:lumOff val="25000"/>
                  </a:schemeClr>
                </a:solidFill>
              </a:rPr>
              <a:t> sp., </a:t>
            </a:r>
            <a:r>
              <a:rPr lang="en-GB" altLang="it-IT" sz="2200" b="1" i="1" noProof="0" dirty="0" smtClean="0">
                <a:solidFill>
                  <a:schemeClr val="tx1">
                    <a:lumMod val="75000"/>
                    <a:lumOff val="25000"/>
                  </a:schemeClr>
                </a:solidFill>
              </a:rPr>
              <a:t>Fagus sylvatica</a:t>
            </a:r>
            <a:r>
              <a:rPr lang="en-GB" altLang="it-IT" sz="2200" b="1" noProof="0" dirty="0" smtClean="0">
                <a:solidFill>
                  <a:schemeClr val="tx1">
                    <a:lumMod val="75000"/>
                    <a:lumOff val="25000"/>
                  </a:schemeClr>
                </a:solidFill>
              </a:rPr>
              <a:t>, </a:t>
            </a:r>
            <a:r>
              <a:rPr lang="en-GB" altLang="it-IT" sz="2200" b="1" i="1" noProof="0" dirty="0" err="1" smtClean="0">
                <a:solidFill>
                  <a:schemeClr val="tx1">
                    <a:lumMod val="75000"/>
                    <a:lumOff val="25000"/>
                  </a:schemeClr>
                </a:solidFill>
              </a:rPr>
              <a:t>Morus</a:t>
            </a:r>
            <a:r>
              <a:rPr lang="en-GB" altLang="it-IT" sz="2200" b="1" noProof="0" dirty="0" smtClean="0">
                <a:solidFill>
                  <a:schemeClr val="tx1">
                    <a:lumMod val="75000"/>
                    <a:lumOff val="25000"/>
                  </a:schemeClr>
                </a:solidFill>
              </a:rPr>
              <a:t> sp., As well as </a:t>
            </a:r>
            <a:r>
              <a:rPr lang="en-GB" altLang="it-IT" sz="2200" b="1" noProof="0" dirty="0" err="1" smtClean="0">
                <a:solidFill>
                  <a:schemeClr val="tx1">
                    <a:lumMod val="75000"/>
                    <a:lumOff val="25000"/>
                  </a:schemeClr>
                </a:solidFill>
              </a:rPr>
              <a:t>rosacee</a:t>
            </a:r>
            <a:r>
              <a:rPr lang="en-GB" altLang="it-IT" sz="2200" b="1" noProof="0" dirty="0" smtClean="0">
                <a:solidFill>
                  <a:schemeClr val="tx1">
                    <a:lumMod val="75000"/>
                    <a:lumOff val="25000"/>
                  </a:schemeClr>
                </a:solidFill>
              </a:rPr>
              <a:t> wild and cultivated, </a:t>
            </a:r>
            <a:r>
              <a:rPr lang="en-GB" altLang="it-IT" sz="2200" b="1" i="1" noProof="0" dirty="0" err="1" smtClean="0">
                <a:solidFill>
                  <a:schemeClr val="tx1">
                    <a:lumMod val="75000"/>
                    <a:lumOff val="25000"/>
                  </a:schemeClr>
                </a:solidFill>
              </a:rPr>
              <a:t>Pyrus</a:t>
            </a:r>
            <a:r>
              <a:rPr lang="en-GB" altLang="it-IT" sz="2200" b="1" noProof="0" dirty="0" smtClean="0">
                <a:solidFill>
                  <a:schemeClr val="tx1">
                    <a:lumMod val="75000"/>
                    <a:lumOff val="25000"/>
                  </a:schemeClr>
                </a:solidFill>
              </a:rPr>
              <a:t> sp. and </a:t>
            </a:r>
            <a:r>
              <a:rPr lang="en-GB" altLang="it-IT" sz="2200" b="1" i="1" noProof="0" dirty="0" smtClean="0">
                <a:solidFill>
                  <a:schemeClr val="tx1">
                    <a:lumMod val="75000"/>
                    <a:lumOff val="25000"/>
                  </a:schemeClr>
                </a:solidFill>
              </a:rPr>
              <a:t>Malus</a:t>
            </a:r>
            <a:r>
              <a:rPr lang="en-GB" altLang="it-IT" sz="2200" b="1" noProof="0" dirty="0" smtClean="0">
                <a:solidFill>
                  <a:schemeClr val="tx1">
                    <a:lumMod val="75000"/>
                    <a:lumOff val="25000"/>
                  </a:schemeClr>
                </a:solidFill>
              </a:rPr>
              <a:t> sp.</a:t>
            </a:r>
          </a:p>
          <a:p>
            <a:r>
              <a:rPr lang="it-IT" sz="2200" b="1" i="1" dirty="0" smtClean="0">
                <a:solidFill>
                  <a:srgbClr val="6671B2"/>
                </a:solidFill>
              </a:rPr>
              <a:t>Rosalia </a:t>
            </a:r>
            <a:r>
              <a:rPr lang="it-IT" sz="2200" b="1" i="1" dirty="0">
                <a:solidFill>
                  <a:srgbClr val="6671B2"/>
                </a:solidFill>
              </a:rPr>
              <a:t>alpina </a:t>
            </a:r>
            <a:r>
              <a:rPr lang="it-IT" sz="2200" b="1" i="1" dirty="0">
                <a:solidFill>
                  <a:schemeClr val="tx1">
                    <a:lumMod val="75000"/>
                    <a:lumOff val="25000"/>
                  </a:schemeClr>
                </a:solidFill>
              </a:rPr>
              <a:t>: </a:t>
            </a:r>
            <a:r>
              <a:rPr lang="en-US" altLang="it-IT" sz="2200" b="1" dirty="0">
                <a:solidFill>
                  <a:schemeClr val="tx1">
                    <a:lumMod val="75000"/>
                    <a:lumOff val="25000"/>
                  </a:schemeClr>
                </a:solidFill>
              </a:rPr>
              <a:t>It is linked to the presence of mature and senescent trees, but still alive, with a large amount of wood in various stages of decay, are located in </a:t>
            </a:r>
            <a:r>
              <a:rPr lang="en-US" altLang="it-IT" sz="2200" b="1" dirty="0" smtClean="0">
                <a:solidFill>
                  <a:schemeClr val="tx1">
                    <a:lumMod val="75000"/>
                    <a:lumOff val="25000"/>
                  </a:schemeClr>
                </a:solidFill>
              </a:rPr>
              <a:t>sunny areas.</a:t>
            </a:r>
            <a:endParaRPr lang="it-IT" sz="2000" dirty="0"/>
          </a:p>
        </p:txBody>
      </p:sp>
      <p:sp>
        <p:nvSpPr>
          <p:cNvPr id="4" name="Segnaposto piè di pagina 3"/>
          <p:cNvSpPr>
            <a:spLocks noGrp="1"/>
          </p:cNvSpPr>
          <p:nvPr>
            <p:ph type="ftr" sz="quarter" idx="11"/>
          </p:nvPr>
        </p:nvSpPr>
        <p:spPr/>
        <p:txBody>
          <a:bodyPr/>
          <a:lstStyle/>
          <a:p>
            <a:pPr>
              <a:defRPr/>
            </a:pPr>
            <a:endParaRPr lang="it-IT"/>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124744"/>
            <a:ext cx="3574228" cy="47656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191491507"/>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404664"/>
            <a:ext cx="8229600" cy="1143000"/>
          </a:xfrm>
        </p:spPr>
        <p:txBody>
          <a:bodyPr/>
          <a:lstStyle/>
          <a:p>
            <a:pPr lvl="0" algn="l"/>
            <a:r>
              <a:rPr lang="it-IT" altLang="it-IT" b="1" i="1" dirty="0">
                <a:solidFill>
                  <a:srgbClr val="FFC000"/>
                </a:solidFill>
                <a:latin typeface="Calibri" pitchFamily="34" charset="0"/>
                <a:cs typeface="Arial" pitchFamily="34" charset="0"/>
              </a:rPr>
              <a:t>              </a:t>
            </a:r>
            <a:r>
              <a:rPr lang="it-IT" altLang="it-IT" sz="3600" b="1" i="1" dirty="0">
                <a:solidFill>
                  <a:srgbClr val="EEC216"/>
                </a:solidFill>
                <a:latin typeface="Calibri" pitchFamily="34" charset="0"/>
                <a:cs typeface="Arial" pitchFamily="34" charset="0"/>
              </a:rPr>
              <a:t>Graphoderus bilineatus</a:t>
            </a:r>
            <a:r>
              <a:rPr lang="it-IT" altLang="it-IT" sz="3600" dirty="0">
                <a:solidFill>
                  <a:srgbClr val="FFC000"/>
                </a:solidFill>
                <a:latin typeface="Arial" pitchFamily="34" charset="0"/>
                <a:cs typeface="Arial" pitchFamily="34" charset="0"/>
              </a:rPr>
              <a:t/>
            </a:r>
            <a:br>
              <a:rPr lang="it-IT" altLang="it-IT" sz="3600" dirty="0">
                <a:solidFill>
                  <a:srgbClr val="FFC000"/>
                </a:solidFill>
                <a:latin typeface="Arial" pitchFamily="34" charset="0"/>
                <a:cs typeface="Arial" pitchFamily="34" charset="0"/>
              </a:rPr>
            </a:br>
            <a:endParaRPr lang="it-IT" dirty="0">
              <a:solidFill>
                <a:srgbClr val="FFC000"/>
              </a:solidFill>
            </a:endParaRPr>
          </a:p>
        </p:txBody>
      </p:sp>
      <p:sp>
        <p:nvSpPr>
          <p:cNvPr id="4" name="Segnaposto piè di pagina 3"/>
          <p:cNvSpPr>
            <a:spLocks noGrp="1"/>
          </p:cNvSpPr>
          <p:nvPr>
            <p:ph type="ftr" sz="quarter" idx="11"/>
          </p:nvPr>
        </p:nvSpPr>
        <p:spPr/>
        <p:txBody>
          <a:bodyPr/>
          <a:lstStyle/>
          <a:p>
            <a:pPr>
              <a:defRPr/>
            </a:pPr>
            <a:endParaRPr lang="it-IT"/>
          </a:p>
        </p:txBody>
      </p:sp>
      <p:sp>
        <p:nvSpPr>
          <p:cNvPr id="6" name="Text Box 2"/>
          <p:cNvSpPr txBox="1">
            <a:spLocks noChangeArrowheads="1"/>
          </p:cNvSpPr>
          <p:nvPr/>
        </p:nvSpPr>
        <p:spPr bwMode="auto">
          <a:xfrm>
            <a:off x="3952132" y="1442489"/>
            <a:ext cx="4896544" cy="51539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lvl="0" algn="just">
              <a:spcAft>
                <a:spcPts val="500"/>
              </a:spcAft>
            </a:pPr>
            <a:r>
              <a:rPr lang="en-US" altLang="it-IT" sz="2000" dirty="0">
                <a:solidFill>
                  <a:srgbClr val="000000"/>
                </a:solidFill>
                <a:cs typeface="Arial" pitchFamily="34" charset="0"/>
              </a:rPr>
              <a:t>Common name: </a:t>
            </a:r>
            <a:r>
              <a:rPr lang="en-US" altLang="it-IT" sz="2000" b="0" dirty="0" err="1">
                <a:solidFill>
                  <a:srgbClr val="000000"/>
                </a:solidFill>
                <a:cs typeface="Arial" pitchFamily="34" charset="0"/>
              </a:rPr>
              <a:t>Dytiscid</a:t>
            </a:r>
            <a:r>
              <a:rPr lang="en-US" altLang="it-IT" sz="2000" b="0" dirty="0">
                <a:solidFill>
                  <a:srgbClr val="000000"/>
                </a:solidFill>
                <a:cs typeface="Arial" pitchFamily="34" charset="0"/>
              </a:rPr>
              <a:t> Beetle</a:t>
            </a:r>
          </a:p>
          <a:p>
            <a:pPr lvl="0" algn="just">
              <a:spcAft>
                <a:spcPts val="500"/>
              </a:spcAft>
            </a:pPr>
            <a:r>
              <a:rPr lang="en-US" altLang="it-IT" sz="2000" dirty="0">
                <a:solidFill>
                  <a:srgbClr val="000000"/>
                </a:solidFill>
                <a:cs typeface="Arial" pitchFamily="34" charset="0"/>
              </a:rPr>
              <a:t>Description: </a:t>
            </a:r>
            <a:r>
              <a:rPr lang="en-US" altLang="it-IT" sz="2000" b="0" dirty="0">
                <a:solidFill>
                  <a:srgbClr val="000000"/>
                </a:solidFill>
                <a:cs typeface="Arial" pitchFamily="34" charset="0"/>
              </a:rPr>
              <a:t>predator water Coleopteran, active during the whole year, a length of </a:t>
            </a:r>
            <a:r>
              <a:rPr lang="en-US" altLang="it-IT" sz="2000" b="0" u="sng" dirty="0">
                <a:solidFill>
                  <a:srgbClr val="000000"/>
                </a:solidFill>
                <a:cs typeface="Arial" pitchFamily="34" charset="0"/>
              </a:rPr>
              <a:t>1,4-1,6 cm</a:t>
            </a:r>
            <a:r>
              <a:rPr lang="en-US" altLang="it-IT" sz="2000" b="0" dirty="0">
                <a:solidFill>
                  <a:srgbClr val="000000"/>
                </a:solidFill>
                <a:cs typeface="Arial" pitchFamily="34" charset="0"/>
              </a:rPr>
              <a:t>. The </a:t>
            </a:r>
            <a:r>
              <a:rPr lang="en-US" altLang="it-IT" sz="2000" b="0" dirty="0" smtClean="0">
                <a:solidFill>
                  <a:srgbClr val="000000"/>
                </a:solidFill>
                <a:cs typeface="Arial" pitchFamily="34" charset="0"/>
              </a:rPr>
              <a:t>body </a:t>
            </a:r>
            <a:r>
              <a:rPr lang="en-US" altLang="it-IT" sz="2000" b="0" dirty="0">
                <a:solidFill>
                  <a:srgbClr val="000000"/>
                </a:solidFill>
                <a:cs typeface="Arial" pitchFamily="34" charset="0"/>
              </a:rPr>
              <a:t>is </a:t>
            </a:r>
            <a:r>
              <a:rPr lang="en-US" altLang="it-IT" sz="2000" b="0" dirty="0" smtClean="0">
                <a:solidFill>
                  <a:srgbClr val="000000"/>
                </a:solidFill>
                <a:cs typeface="Arial" pitchFamily="34" charset="0"/>
              </a:rPr>
              <a:t>oval</a:t>
            </a:r>
            <a:r>
              <a:rPr lang="en-US" altLang="it-IT" sz="2000" b="0" dirty="0">
                <a:solidFill>
                  <a:srgbClr val="000000"/>
                </a:solidFill>
                <a:cs typeface="Arial" pitchFamily="34" charset="0"/>
              </a:rPr>
              <a:t>; on the middle of the </a:t>
            </a:r>
            <a:r>
              <a:rPr lang="en-US" altLang="it-IT" sz="2000" b="0" dirty="0" err="1">
                <a:solidFill>
                  <a:srgbClr val="000000"/>
                </a:solidFill>
                <a:cs typeface="Arial" pitchFamily="34" charset="0"/>
              </a:rPr>
              <a:t>pronotum</a:t>
            </a:r>
            <a:r>
              <a:rPr lang="en-US" altLang="it-IT" sz="2000" b="0" dirty="0">
                <a:solidFill>
                  <a:srgbClr val="000000"/>
                </a:solidFill>
                <a:cs typeface="Arial" pitchFamily="34" charset="0"/>
              </a:rPr>
              <a:t> there is a broad yellow transverse band between two black bands, and there is a uniform marbled yellow/ black coloration on the elytra.</a:t>
            </a:r>
          </a:p>
          <a:p>
            <a:pPr lvl="0" algn="just">
              <a:spcAft>
                <a:spcPts val="500"/>
              </a:spcAft>
            </a:pPr>
            <a:r>
              <a:rPr lang="en-US" altLang="it-IT" sz="2000" dirty="0">
                <a:solidFill>
                  <a:srgbClr val="000000"/>
                </a:solidFill>
                <a:cs typeface="Arial" pitchFamily="34" charset="0"/>
              </a:rPr>
              <a:t>Distinguishing marks: </a:t>
            </a:r>
            <a:r>
              <a:rPr lang="en-US" altLang="it-IT" sz="2000" b="0" dirty="0">
                <a:solidFill>
                  <a:srgbClr val="000000"/>
                </a:solidFill>
                <a:cs typeface="Arial" pitchFamily="34" charset="0"/>
              </a:rPr>
              <a:t>the sides of the elytra are lined with a band that gives an even broader look to the insect, appearing as a streamline.</a:t>
            </a:r>
          </a:p>
          <a:p>
            <a:pPr lvl="0" algn="just">
              <a:spcAft>
                <a:spcPts val="500"/>
              </a:spcAft>
            </a:pPr>
            <a:r>
              <a:rPr lang="en-US" altLang="it-IT" sz="2000" dirty="0">
                <a:solidFill>
                  <a:srgbClr val="000000"/>
                </a:solidFill>
                <a:cs typeface="Arial" pitchFamily="34" charset="0"/>
              </a:rPr>
              <a:t>Habitats: </a:t>
            </a:r>
            <a:r>
              <a:rPr lang="en-US" altLang="it-IT" sz="2000" b="0" dirty="0">
                <a:solidFill>
                  <a:srgbClr val="000000"/>
                </a:solidFill>
                <a:cs typeface="Arial" pitchFamily="34" charset="0"/>
              </a:rPr>
              <a:t>in the Apennines, generally in big ponds or lakes with clear and deep waters, rich on riparian vegetation and also bogs.</a:t>
            </a:r>
          </a:p>
        </p:txBody>
      </p:sp>
      <p:pic>
        <p:nvPicPr>
          <p:cNvPr id="5124" name="Picture 4" descr="logo_ERemita_04-2-3"/>
          <p:cNvPicPr>
            <a:picLocks noChangeAspect="1" noChangeArrowheads="1"/>
          </p:cNvPicPr>
          <p:nvPr/>
        </p:nvPicPr>
        <p:blipFill>
          <a:blip r:embed="rId2">
            <a:extLst>
              <a:ext uri="{28A0092B-C50C-407E-A947-70E740481C1C}">
                <a14:useLocalDpi xmlns:a14="http://schemas.microsoft.com/office/drawing/2010/main" val="0"/>
              </a:ext>
            </a:extLst>
          </a:blip>
          <a:srcRect l="14540" t="47998" r="68275"/>
          <a:stretch>
            <a:fillRect/>
          </a:stretch>
        </p:blipFill>
        <p:spPr bwMode="auto">
          <a:xfrm>
            <a:off x="251520" y="332656"/>
            <a:ext cx="1224136" cy="11098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3074" name="Picture 2" descr="\\CRIS\Users\Cris\Documents\Lavori in corso\EREMITA\FOTO\foto ridotte\Graphoderus bilineatus foto1 Josef Hlasek (750x59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62" y="1988743"/>
            <a:ext cx="3925670" cy="30887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071579"/>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404664"/>
            <a:ext cx="8229600" cy="1143000"/>
          </a:xfrm>
        </p:spPr>
        <p:txBody>
          <a:bodyPr/>
          <a:lstStyle/>
          <a:p>
            <a:pPr lvl="0"/>
            <a:r>
              <a:rPr lang="it-IT" altLang="it-IT" sz="3600" b="1" i="1" dirty="0">
                <a:solidFill>
                  <a:srgbClr val="53A044"/>
                </a:solidFill>
                <a:latin typeface="Calibri" pitchFamily="34" charset="0"/>
                <a:cs typeface="Arial" pitchFamily="34" charset="0"/>
              </a:rPr>
              <a:t/>
            </a:r>
            <a:br>
              <a:rPr lang="it-IT" altLang="it-IT" sz="3600" b="1" i="1" dirty="0">
                <a:solidFill>
                  <a:srgbClr val="53A044"/>
                </a:solidFill>
                <a:latin typeface="Calibri" pitchFamily="34" charset="0"/>
                <a:cs typeface="Arial" pitchFamily="34" charset="0"/>
              </a:rPr>
            </a:br>
            <a:r>
              <a:rPr lang="it-IT" altLang="it-IT" sz="3600" b="1" i="1" dirty="0">
                <a:solidFill>
                  <a:srgbClr val="53A044"/>
                </a:solidFill>
                <a:latin typeface="Calibri" pitchFamily="34" charset="0"/>
                <a:cs typeface="Arial" pitchFamily="34" charset="0"/>
              </a:rPr>
              <a:t> Coenagrion mercuriale </a:t>
            </a:r>
            <a:r>
              <a:rPr lang="it-IT" altLang="it-IT" sz="3600" b="1" i="1" dirty="0">
                <a:solidFill>
                  <a:srgbClr val="53A044"/>
                </a:solidFill>
                <a:cs typeface="Arial" pitchFamily="34" charset="0"/>
              </a:rPr>
              <a:t>castellanii</a:t>
            </a:r>
            <a:r>
              <a:rPr lang="it-IT" altLang="it-IT" sz="3600" dirty="0">
                <a:solidFill>
                  <a:srgbClr val="53A044"/>
                </a:solidFill>
                <a:latin typeface="Arial" pitchFamily="34" charset="0"/>
                <a:cs typeface="Arial" pitchFamily="34" charset="0"/>
              </a:rPr>
              <a:t/>
            </a:r>
            <a:br>
              <a:rPr lang="it-IT" altLang="it-IT" sz="3600" dirty="0">
                <a:solidFill>
                  <a:srgbClr val="53A044"/>
                </a:solidFill>
                <a:latin typeface="Arial" pitchFamily="34" charset="0"/>
                <a:cs typeface="Arial" pitchFamily="34" charset="0"/>
              </a:rPr>
            </a:br>
            <a:endParaRPr lang="it-IT" sz="3600" dirty="0"/>
          </a:p>
        </p:txBody>
      </p:sp>
      <p:sp>
        <p:nvSpPr>
          <p:cNvPr id="3" name="Segnaposto contenuto 2"/>
          <p:cNvSpPr>
            <a:spLocks noGrp="1"/>
          </p:cNvSpPr>
          <p:nvPr>
            <p:ph idx="1"/>
          </p:nvPr>
        </p:nvSpPr>
        <p:spPr>
          <a:xfrm>
            <a:off x="3711842" y="1556792"/>
            <a:ext cx="5184576" cy="4525963"/>
          </a:xfrm>
        </p:spPr>
        <p:txBody>
          <a:bodyPr/>
          <a:lstStyle/>
          <a:p>
            <a:pPr marL="0" indent="0" algn="just">
              <a:buNone/>
            </a:pPr>
            <a:r>
              <a:rPr lang="en-US" sz="2000" b="1" dirty="0"/>
              <a:t>Common name: </a:t>
            </a:r>
            <a:r>
              <a:rPr lang="en-US" sz="2000" dirty="0"/>
              <a:t>Southern Damselfly</a:t>
            </a:r>
          </a:p>
          <a:p>
            <a:pPr marL="0" indent="0" algn="just">
              <a:buNone/>
            </a:pPr>
            <a:r>
              <a:rPr lang="en-US" sz="2000" b="1" dirty="0"/>
              <a:t>Description:</a:t>
            </a:r>
            <a:r>
              <a:rPr lang="en-US" sz="2000" dirty="0"/>
              <a:t> small damselfly, active between April and August, a length of </a:t>
            </a:r>
            <a:r>
              <a:rPr lang="en-US" sz="2000" u="sng" dirty="0"/>
              <a:t>2, -3,1 cm </a:t>
            </a:r>
            <a:r>
              <a:rPr lang="en-US" sz="2000" dirty="0"/>
              <a:t>and a wingspan of  2,5-4,0 cm. Thin body of a bright blue </a:t>
            </a:r>
            <a:r>
              <a:rPr lang="en-US" sz="2000" dirty="0" err="1"/>
              <a:t>colour</a:t>
            </a:r>
            <a:r>
              <a:rPr lang="en-US" sz="2000" dirty="0"/>
              <a:t> with black patterns. </a:t>
            </a:r>
          </a:p>
          <a:p>
            <a:pPr marL="0" indent="0" algn="just">
              <a:buNone/>
            </a:pPr>
            <a:r>
              <a:rPr lang="en-US" sz="2000" b="1" dirty="0"/>
              <a:t>Distinguishing marks: </a:t>
            </a:r>
            <a:r>
              <a:rPr lang="en-US" sz="2000" dirty="0"/>
              <a:t>The specific part of the scientific name, </a:t>
            </a:r>
            <a:r>
              <a:rPr lang="en-US" sz="2000" dirty="0" err="1"/>
              <a:t>mercuriale</a:t>
            </a:r>
            <a:r>
              <a:rPr lang="en-US" sz="2000" dirty="0"/>
              <a:t>, is because of the distinctive markings on the second segment of the </a:t>
            </a:r>
            <a:r>
              <a:rPr lang="en-US" sz="2000" dirty="0" smtClean="0"/>
              <a:t>abdomen.</a:t>
            </a:r>
            <a:endParaRPr lang="en-US" sz="2000" dirty="0"/>
          </a:p>
          <a:p>
            <a:pPr marL="0" indent="0" algn="just">
              <a:buNone/>
            </a:pPr>
            <a:r>
              <a:rPr lang="en-US" sz="2000" b="1" dirty="0"/>
              <a:t>Habitats: </a:t>
            </a:r>
            <a:r>
              <a:rPr lang="en-US" sz="2000" dirty="0"/>
              <a:t>lower Apennines, into small water streams  exposed to sunlight with rich water and riparian vegetation, like creeks with  moderate flow with perennial water flow and  springs.</a:t>
            </a:r>
          </a:p>
          <a:p>
            <a:pPr marL="0" indent="0">
              <a:buNone/>
            </a:pPr>
            <a:endParaRPr lang="it-IT" sz="2000" b="1" dirty="0"/>
          </a:p>
        </p:txBody>
      </p:sp>
      <p:sp>
        <p:nvSpPr>
          <p:cNvPr id="4" name="Segnaposto piè di pagina 3"/>
          <p:cNvSpPr>
            <a:spLocks noGrp="1"/>
          </p:cNvSpPr>
          <p:nvPr>
            <p:ph type="ftr" sz="quarter" idx="11"/>
          </p:nvPr>
        </p:nvSpPr>
        <p:spPr/>
        <p:txBody>
          <a:bodyPr/>
          <a:lstStyle/>
          <a:p>
            <a:pPr>
              <a:defRPr/>
            </a:pPr>
            <a:endParaRPr lang="it-IT"/>
          </a:p>
        </p:txBody>
      </p:sp>
      <p:sp>
        <p:nvSpPr>
          <p:cNvPr id="6" name="Text Box 2"/>
          <p:cNvSpPr txBox="1">
            <a:spLocks noChangeArrowheads="1"/>
          </p:cNvSpPr>
          <p:nvPr/>
        </p:nvSpPr>
        <p:spPr bwMode="auto">
          <a:xfrm>
            <a:off x="1923256" y="-104775"/>
            <a:ext cx="3276600" cy="209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it-IT" altLang="it-IT" sz="1800" b="0" i="0" u="none" strike="noStrike" cap="none" normalizeH="0" baseline="0" dirty="0">
              <a:ln>
                <a:noFill/>
              </a:ln>
              <a:solidFill>
                <a:srgbClr val="53A044"/>
              </a:solidFill>
              <a:effectLst/>
              <a:latin typeface="Arial" pitchFamily="34" charset="0"/>
              <a:cs typeface="Arial" pitchFamily="34" charset="0"/>
            </a:endParaRPr>
          </a:p>
        </p:txBody>
      </p:sp>
      <p:pic>
        <p:nvPicPr>
          <p:cNvPr id="8195" name="Picture 3" descr="logo_ERemita_04-2-3"/>
          <p:cNvPicPr>
            <a:picLocks noChangeAspect="1" noChangeArrowheads="1"/>
          </p:cNvPicPr>
          <p:nvPr/>
        </p:nvPicPr>
        <p:blipFill>
          <a:blip r:embed="rId2">
            <a:extLst>
              <a:ext uri="{28A0092B-C50C-407E-A947-70E740481C1C}">
                <a14:useLocalDpi xmlns:a14="http://schemas.microsoft.com/office/drawing/2010/main" val="0"/>
              </a:ext>
            </a:extLst>
          </a:blip>
          <a:srcRect t="48705" r="85008"/>
          <a:stretch>
            <a:fillRect/>
          </a:stretch>
        </p:blipFill>
        <p:spPr bwMode="auto">
          <a:xfrm>
            <a:off x="251520" y="332656"/>
            <a:ext cx="1125424" cy="11521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FFFFFF"/>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4098" name="Picture 2" descr="\\CRIS\Users\Cris\Documents\Lavori in corso\EREMITA\FOTO\Coenagrion mercuriale castellanii m foto3 RFabbri rid.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253" t="16224" r="1654" b="24250"/>
          <a:stretch/>
        </p:blipFill>
        <p:spPr bwMode="auto">
          <a:xfrm>
            <a:off x="35496" y="2060848"/>
            <a:ext cx="3617790" cy="2304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912048"/>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12576" y="-15601"/>
            <a:ext cx="8229600" cy="1143000"/>
          </a:xfrm>
        </p:spPr>
        <p:txBody>
          <a:bodyPr/>
          <a:lstStyle/>
          <a:p>
            <a:r>
              <a:rPr lang="en-US" sz="3500" b="1" dirty="0">
                <a:solidFill>
                  <a:srgbClr val="6671B2"/>
                </a:solidFill>
              </a:rPr>
              <a:t>HABITAT - lentic and lotic waters</a:t>
            </a:r>
            <a:endParaRPr lang="it-IT" sz="3500" dirty="0"/>
          </a:p>
        </p:txBody>
      </p:sp>
      <p:sp>
        <p:nvSpPr>
          <p:cNvPr id="3" name="Segnaposto contenuto 2"/>
          <p:cNvSpPr>
            <a:spLocks noGrp="1"/>
          </p:cNvSpPr>
          <p:nvPr>
            <p:ph idx="1"/>
          </p:nvPr>
        </p:nvSpPr>
        <p:spPr>
          <a:xfrm>
            <a:off x="4355976" y="1052736"/>
            <a:ext cx="4536504" cy="4525963"/>
          </a:xfrm>
        </p:spPr>
        <p:txBody>
          <a:bodyPr/>
          <a:lstStyle/>
          <a:p>
            <a:r>
              <a:rPr lang="it-IT" altLang="it-IT" sz="2300" b="1" i="1" dirty="0">
                <a:solidFill>
                  <a:srgbClr val="EEC216"/>
                </a:solidFill>
                <a:latin typeface="+mj-lt"/>
                <a:cs typeface="Arial" pitchFamily="34" charset="0"/>
              </a:rPr>
              <a:t>Graphoderus bilineatus </a:t>
            </a:r>
            <a:r>
              <a:rPr lang="it-IT" altLang="it-IT" sz="2300" b="1" i="1" dirty="0">
                <a:solidFill>
                  <a:schemeClr val="tx1">
                    <a:lumMod val="75000"/>
                    <a:lumOff val="25000"/>
                  </a:schemeClr>
                </a:solidFill>
                <a:latin typeface="+mj-lt"/>
                <a:cs typeface="Arial" pitchFamily="34" charset="0"/>
              </a:rPr>
              <a:t>: </a:t>
            </a:r>
            <a:br>
              <a:rPr lang="it-IT" altLang="it-IT" sz="2300" b="1" i="1" dirty="0">
                <a:solidFill>
                  <a:schemeClr val="tx1">
                    <a:lumMod val="75000"/>
                    <a:lumOff val="25000"/>
                  </a:schemeClr>
                </a:solidFill>
                <a:latin typeface="+mj-lt"/>
                <a:cs typeface="Arial" pitchFamily="34" charset="0"/>
              </a:rPr>
            </a:br>
            <a:r>
              <a:rPr lang="en-US" altLang="it-IT" sz="2300" b="1" dirty="0">
                <a:solidFill>
                  <a:schemeClr val="tx1">
                    <a:lumMod val="75000"/>
                    <a:lumOff val="25000"/>
                  </a:schemeClr>
                </a:solidFill>
                <a:latin typeface="+mj-lt"/>
              </a:rPr>
              <a:t>open environments, where he lives in large ponds or small perennial lakes of various types. He lives even in forest </a:t>
            </a:r>
            <a:r>
              <a:rPr lang="en-US" altLang="it-IT" sz="2300" b="1" dirty="0" smtClean="0">
                <a:solidFill>
                  <a:schemeClr val="tx1">
                    <a:lumMod val="75000"/>
                    <a:lumOff val="25000"/>
                  </a:schemeClr>
                </a:solidFill>
                <a:latin typeface="+mj-lt"/>
              </a:rPr>
              <a:t>areas, </a:t>
            </a:r>
            <a:r>
              <a:rPr lang="en-US" altLang="it-IT" sz="2300" b="1" dirty="0">
                <a:solidFill>
                  <a:schemeClr val="tx1">
                    <a:lumMod val="75000"/>
                    <a:lumOff val="25000"/>
                  </a:schemeClr>
                </a:solidFill>
                <a:latin typeface="+mj-lt"/>
              </a:rPr>
              <a:t>sometimes in peat </a:t>
            </a:r>
            <a:r>
              <a:rPr lang="en-US" altLang="it-IT" sz="2300" b="1" dirty="0" smtClean="0">
                <a:solidFill>
                  <a:schemeClr val="tx1">
                    <a:lumMod val="75000"/>
                    <a:lumOff val="25000"/>
                  </a:schemeClr>
                </a:solidFill>
                <a:latin typeface="+mj-lt"/>
              </a:rPr>
              <a:t>with clear and </a:t>
            </a:r>
            <a:r>
              <a:rPr lang="en-US" altLang="it-IT" sz="2300" b="1" dirty="0">
                <a:solidFill>
                  <a:schemeClr val="tx1">
                    <a:lumMod val="75000"/>
                    <a:lumOff val="25000"/>
                  </a:schemeClr>
                </a:solidFill>
                <a:latin typeface="+mj-lt"/>
              </a:rPr>
              <a:t>clean water.</a:t>
            </a:r>
            <a:endParaRPr lang="it-IT" altLang="it-IT" sz="2300" b="1" dirty="0">
              <a:solidFill>
                <a:schemeClr val="tx1">
                  <a:lumMod val="75000"/>
                  <a:lumOff val="25000"/>
                </a:schemeClr>
              </a:solidFill>
              <a:latin typeface="+mj-lt"/>
            </a:endParaRPr>
          </a:p>
          <a:p>
            <a:r>
              <a:rPr lang="it-IT" altLang="it-IT" sz="2300" b="1" i="1" dirty="0">
                <a:solidFill>
                  <a:srgbClr val="53A044"/>
                </a:solidFill>
                <a:latin typeface="+mj-lt"/>
                <a:cs typeface="Arial" pitchFamily="34" charset="0"/>
              </a:rPr>
              <a:t>Coenagrion mercuriale </a:t>
            </a:r>
            <a:r>
              <a:rPr lang="it-IT" altLang="it-IT" sz="2300" b="1" i="1" dirty="0">
                <a:solidFill>
                  <a:schemeClr val="tx1">
                    <a:lumMod val="75000"/>
                    <a:lumOff val="25000"/>
                  </a:schemeClr>
                </a:solidFill>
                <a:latin typeface="+mj-lt"/>
                <a:cs typeface="Arial" pitchFamily="34" charset="0"/>
              </a:rPr>
              <a:t>: </a:t>
            </a:r>
            <a:br>
              <a:rPr lang="it-IT" altLang="it-IT" sz="2300" b="1" i="1" dirty="0">
                <a:solidFill>
                  <a:schemeClr val="tx1">
                    <a:lumMod val="75000"/>
                    <a:lumOff val="25000"/>
                  </a:schemeClr>
                </a:solidFill>
                <a:latin typeface="+mj-lt"/>
                <a:cs typeface="Arial" pitchFamily="34" charset="0"/>
              </a:rPr>
            </a:br>
            <a:r>
              <a:rPr lang="en-US" altLang="it-IT" sz="2300" b="1" dirty="0">
                <a:solidFill>
                  <a:schemeClr val="tx1">
                    <a:lumMod val="75000"/>
                    <a:lumOff val="25000"/>
                  </a:schemeClr>
                </a:solidFill>
                <a:latin typeface="+mj-lt"/>
              </a:rPr>
              <a:t>it benefits from abundant riparian vegetation, clear waters and natural </a:t>
            </a:r>
            <a:r>
              <a:rPr lang="en-US" altLang="it-IT" sz="2300" b="1" dirty="0" err="1">
                <a:solidFill>
                  <a:schemeClr val="tx1">
                    <a:lumMod val="75000"/>
                    <a:lumOff val="25000"/>
                  </a:schemeClr>
                </a:solidFill>
                <a:latin typeface="+mj-lt"/>
              </a:rPr>
              <a:t>polifite</a:t>
            </a:r>
            <a:r>
              <a:rPr lang="en-US" altLang="it-IT" sz="2300" b="1" dirty="0">
                <a:solidFill>
                  <a:schemeClr val="tx1">
                    <a:lumMod val="75000"/>
                    <a:lumOff val="25000"/>
                  </a:schemeClr>
                </a:solidFill>
                <a:latin typeface="+mj-lt"/>
              </a:rPr>
              <a:t> grasslands surrounding the spawning site for a neighborhood of at least 50 m.</a:t>
            </a:r>
            <a:endParaRPr lang="it-IT" sz="2000" dirty="0"/>
          </a:p>
        </p:txBody>
      </p:sp>
      <p:sp>
        <p:nvSpPr>
          <p:cNvPr id="4" name="Segnaposto piè di pagina 3"/>
          <p:cNvSpPr>
            <a:spLocks noGrp="1"/>
          </p:cNvSpPr>
          <p:nvPr>
            <p:ph type="ftr" sz="quarter" idx="11"/>
          </p:nvPr>
        </p:nvSpPr>
        <p:spPr/>
        <p:txBody>
          <a:bodyPr/>
          <a:lstStyle/>
          <a:p>
            <a:pPr>
              <a:defRPr/>
            </a:pPr>
            <a:endParaRPr lang="it-IT"/>
          </a:p>
        </p:txBody>
      </p:sp>
      <p:pic>
        <p:nvPicPr>
          <p:cNvPr id="5" name="Immagine 4"/>
          <p:cNvPicPr>
            <a:picLocks noChangeAspect="1"/>
          </p:cNvPicPr>
          <p:nvPr/>
        </p:nvPicPr>
        <p:blipFill rotWithShape="1">
          <a:blip r:embed="rId2" cstate="print">
            <a:extLst>
              <a:ext uri="{28A0092B-C50C-407E-A947-70E740481C1C}">
                <a14:useLocalDpi xmlns:a14="http://schemas.microsoft.com/office/drawing/2010/main" val="0"/>
              </a:ext>
            </a:extLst>
          </a:blip>
          <a:srcRect l="20075" r="24801"/>
          <a:stretch/>
        </p:blipFill>
        <p:spPr>
          <a:xfrm>
            <a:off x="41954" y="1268760"/>
            <a:ext cx="3985840" cy="45042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979099312"/>
      </p:ext>
    </p:extLst>
  </p:cSld>
  <p:clrMapOvr>
    <a:masterClrMapping/>
  </p:clrMapOvr>
  <mc:AlternateContent xmlns:mc="http://schemas.openxmlformats.org/markup-compatibility/2006">
    <mc:Choice xmlns:p14="http://schemas.microsoft.com/office/powerpoint/2010/main" Requires="p14">
      <p:transition spd="slow" p14:dur="1500">
        <p:wipe dir="r"/>
      </p:transition>
    </mc:Choice>
    <mc:Fallback>
      <p:transition spd="slow">
        <p:wipe dir="r"/>
      </p:transition>
    </mc:Fallback>
  </mc:AlternateContent>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B2F498B341A1F5478C295D1885265189" ma:contentTypeVersion="0" ma:contentTypeDescription="Creare un nuovo documento." ma:contentTypeScope="" ma:versionID="6ac9e517e50567f40754b1eb00d6fca0">
  <xsd:schema xmlns:xsd="http://www.w3.org/2001/XMLSchema" xmlns:xs="http://www.w3.org/2001/XMLSchema" xmlns:p="http://schemas.microsoft.com/office/2006/metadata/properties" targetNamespace="http://schemas.microsoft.com/office/2006/metadata/properties" ma:root="true" ma:fieldsID="de2c2bff39701977361371fca1d1563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A5F93C-C7ED-4582-A62E-7A641D3B68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41FB3BA9-89CD-4EE9-9F61-4BB7490A6E22}">
  <ds:schemaRefs>
    <ds:schemaRef ds:uri="http://schemas.microsoft.com/sharepoint/v3/contenttype/forms"/>
  </ds:schemaRefs>
</ds:datastoreItem>
</file>

<file path=customXml/itemProps3.xml><?xml version="1.0" encoding="utf-8"?>
<ds:datastoreItem xmlns:ds="http://schemas.openxmlformats.org/officeDocument/2006/customXml" ds:itemID="{5618BC28-556E-463B-9F92-1112E2FBEAD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3042</TotalTime>
  <Words>1213</Words>
  <Application>Microsoft Office PowerPoint</Application>
  <PresentationFormat>Presentazione su schermo (4:3)</PresentationFormat>
  <Paragraphs>179</Paragraphs>
  <Slides>20</Slides>
  <Notes>0</Notes>
  <HiddenSlides>2</HiddenSlides>
  <MMClips>0</MMClips>
  <ScaleCrop>false</ScaleCrop>
  <HeadingPairs>
    <vt:vector size="4" baseType="variant">
      <vt:variant>
        <vt:lpstr>Tema</vt:lpstr>
      </vt:variant>
      <vt:variant>
        <vt:i4>1</vt:i4>
      </vt:variant>
      <vt:variant>
        <vt:lpstr>Titoli diapositive</vt:lpstr>
      </vt:variant>
      <vt:variant>
        <vt:i4>20</vt:i4>
      </vt:variant>
    </vt:vector>
  </HeadingPairs>
  <TitlesOfParts>
    <vt:vector size="21" baseType="lpstr">
      <vt:lpstr>Tema di Office</vt:lpstr>
      <vt:lpstr>Presentazione standard di PowerPoint</vt:lpstr>
      <vt:lpstr>Presentazione standard di PowerPoint</vt:lpstr>
      <vt:lpstr>PROJECT OBJECTIVES</vt:lpstr>
      <vt:lpstr>              Osmoderma eremita *   </vt:lpstr>
      <vt:lpstr>             Rosalia alpina *   </vt:lpstr>
      <vt:lpstr>HABITAT – old trees</vt:lpstr>
      <vt:lpstr>              Graphoderus bilineatus </vt:lpstr>
      <vt:lpstr>  Coenagrion mercuriale castellanii </vt:lpstr>
      <vt:lpstr>HABITAT - lentic and lotic waters</vt:lpstr>
      <vt:lpstr>WHY TARGETING INSECTS</vt:lpstr>
      <vt:lpstr>THREATS</vt:lpstr>
      <vt:lpstr>SPECIFIC OBJECTIVES OF THE ACTIONS</vt:lpstr>
      <vt:lpstr>SPECIFIC OBJECTIVES OF THE ACTIONS </vt:lpstr>
      <vt:lpstr>PROJECT ACTIONS</vt:lpstr>
      <vt:lpstr>MONITORING</vt:lpstr>
      <vt:lpstr>ACTIONS FOR THE VOLUNTEERS</vt:lpstr>
      <vt:lpstr>MONITORING - ACTIONS</vt:lpstr>
      <vt:lpstr>PRELIMINARY RESULTS</vt:lpstr>
      <vt:lpstr>BREEDING EXPECTED</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Coordinated actions to preserve residual and isolated  populations of forest and freshwater insects in  Emilia-Romagna - Project LIFE14 NAT/IT/000209</dc:title>
  <dc:creator>Cristina Barbieri</dc:creator>
  <cp:lastModifiedBy>Graziano Caramori</cp:lastModifiedBy>
  <cp:revision>251</cp:revision>
  <cp:lastPrinted>2017-02-22T09:50:13Z</cp:lastPrinted>
  <dcterms:created xsi:type="dcterms:W3CDTF">2016-05-29T15:42:00Z</dcterms:created>
  <dcterms:modified xsi:type="dcterms:W3CDTF">2017-04-05T10:08:35Z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0x010100B2F498B341A1F5478C295D1885265189</vt:lpwstr>
  </property>
</Properties>
</file>