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78" r:id="rId4"/>
    <p:sldId id="279"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9" r:id="rId21"/>
    <p:sldId id="300" r:id="rId22"/>
    <p:sldId id="301" r:id="rId23"/>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87" autoAdjust="0"/>
    <p:restoredTop sz="94713" autoAdjust="0"/>
  </p:normalViewPr>
  <p:slideViewPr>
    <p:cSldViewPr snapToGrid="0" snapToObjects="1">
      <p:cViewPr>
        <p:scale>
          <a:sx n="115" d="100"/>
          <a:sy n="115" d="100"/>
        </p:scale>
        <p:origin x="-1404"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stile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lvl1pPr>
              <a:defRPr/>
            </a:lvl1pPr>
          </a:lstStyle>
          <a:p>
            <a:pPr>
              <a:defRPr/>
            </a:pPr>
            <a:fld id="{F5B7893E-AFE6-483E-B561-B00556114EE1}" type="datetimeFigureOut">
              <a:rPr lang="it-IT"/>
              <a:pPr>
                <a:defRPr/>
              </a:pPr>
              <a:t>23/05/2017</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B6EF98A8-409D-4094-9CCD-8B8DE20FCB56}" type="slidenum">
              <a:rPr lang="it-IT"/>
              <a:pPr>
                <a:defRPr/>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6B232F65-01C5-4617-B555-C9B05CEE8635}" type="datetimeFigureOut">
              <a:rPr lang="it-IT"/>
              <a:pPr>
                <a:defRPr/>
              </a:pPr>
              <a:t>23/05/2017</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9049BA4D-10C6-429A-A2F0-73726AF1AC9B}" type="slidenum">
              <a:rPr lang="it-IT"/>
              <a:pPr>
                <a:defRPr/>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i">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stile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ACF51979-C04F-4BE0-8604-FADD4B8273B5}" type="datetimeFigureOut">
              <a:rPr lang="it-IT"/>
              <a:pPr>
                <a:defRPr/>
              </a:pPr>
              <a:t>23/05/2017</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F33C3ADF-D63B-4E70-883F-BE8E893A7037}" type="slidenum">
              <a:rPr lang="it-IT"/>
              <a:pPr>
                <a:defRPr/>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lvl1pPr>
              <a:defRPr/>
            </a:lvl1pPr>
          </a:lstStyle>
          <a:p>
            <a:pPr>
              <a:defRPr/>
            </a:pPr>
            <a:fld id="{CDCD3C07-6F42-492C-A373-A15B81628A10}" type="datetimeFigureOut">
              <a:rPr lang="it-IT"/>
              <a:pPr>
                <a:defRPr/>
              </a:pPr>
              <a:t>23/05/2017</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01A3F533-DA6B-427F-AB2D-62E5181D9818}" type="slidenum">
              <a:rPr lang="it-IT"/>
              <a:pPr>
                <a:defRPr/>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stile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lvl1pPr>
              <a:defRPr/>
            </a:lvl1pPr>
          </a:lstStyle>
          <a:p>
            <a:pPr>
              <a:defRPr/>
            </a:pPr>
            <a:fld id="{9CD77676-1358-46E8-ACF5-850C8F685A60}" type="datetimeFigureOut">
              <a:rPr lang="it-IT"/>
              <a:pPr>
                <a:defRPr/>
              </a:pPr>
              <a:t>23/05/2017</a:t>
            </a:fld>
            <a:endParaRPr lang="it-IT"/>
          </a:p>
        </p:txBody>
      </p:sp>
      <p:sp>
        <p:nvSpPr>
          <p:cNvPr id="5" name="Footer Placeholder 4"/>
          <p:cNvSpPr>
            <a:spLocks noGrp="1"/>
          </p:cNvSpPr>
          <p:nvPr>
            <p:ph type="ftr" sz="quarter" idx="11"/>
          </p:nvPr>
        </p:nvSpPr>
        <p:spPr/>
        <p:txBody>
          <a:bodyPr/>
          <a:lstStyle>
            <a:lvl1pPr>
              <a:defRPr/>
            </a:lvl1pPr>
          </a:lstStyle>
          <a:p>
            <a:pPr>
              <a:defRPr/>
            </a:pPr>
            <a:endParaRPr lang="it-IT"/>
          </a:p>
        </p:txBody>
      </p:sp>
      <p:sp>
        <p:nvSpPr>
          <p:cNvPr id="6" name="Slide Number Placeholder 5"/>
          <p:cNvSpPr>
            <a:spLocks noGrp="1"/>
          </p:cNvSpPr>
          <p:nvPr>
            <p:ph type="sldNum" sz="quarter" idx="12"/>
          </p:nvPr>
        </p:nvSpPr>
        <p:spPr/>
        <p:txBody>
          <a:bodyPr/>
          <a:lstStyle>
            <a:lvl1pPr>
              <a:defRPr/>
            </a:lvl1pPr>
          </a:lstStyle>
          <a:p>
            <a:pPr>
              <a:defRPr/>
            </a:pPr>
            <a:fld id="{96BE04B3-1571-4ED4-9131-BD8DCAD7F7FF}" type="slidenum">
              <a:rPr lang="it-IT"/>
              <a:pPr>
                <a:defRPr/>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3"/>
          <p:cNvSpPr>
            <a:spLocks noGrp="1"/>
          </p:cNvSpPr>
          <p:nvPr>
            <p:ph type="dt" sz="half" idx="10"/>
          </p:nvPr>
        </p:nvSpPr>
        <p:spPr/>
        <p:txBody>
          <a:bodyPr/>
          <a:lstStyle>
            <a:lvl1pPr>
              <a:defRPr/>
            </a:lvl1pPr>
          </a:lstStyle>
          <a:p>
            <a:pPr>
              <a:defRPr/>
            </a:pPr>
            <a:fld id="{4DF73E00-5CAE-48D3-A58E-1C5FD9D2672E}" type="datetimeFigureOut">
              <a:rPr lang="it-IT"/>
              <a:pPr>
                <a:defRPr/>
              </a:pPr>
              <a:t>23/05/2017</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F6400B01-16FA-4CA9-B441-EAA496A3D3CF}" type="slidenum">
              <a:rPr lang="it-IT"/>
              <a:pPr>
                <a:defRPr/>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stile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3"/>
          <p:cNvSpPr>
            <a:spLocks noGrp="1"/>
          </p:cNvSpPr>
          <p:nvPr>
            <p:ph type="dt" sz="half" idx="10"/>
          </p:nvPr>
        </p:nvSpPr>
        <p:spPr/>
        <p:txBody>
          <a:bodyPr/>
          <a:lstStyle>
            <a:lvl1pPr>
              <a:defRPr/>
            </a:lvl1pPr>
          </a:lstStyle>
          <a:p>
            <a:pPr>
              <a:defRPr/>
            </a:pPr>
            <a:fld id="{72C94368-D0DA-43BC-B691-B725D9CD12F8}" type="datetimeFigureOut">
              <a:rPr lang="it-IT"/>
              <a:pPr>
                <a:defRPr/>
              </a:pPr>
              <a:t>23/05/2017</a:t>
            </a:fld>
            <a:endParaRPr lang="it-IT"/>
          </a:p>
        </p:txBody>
      </p:sp>
      <p:sp>
        <p:nvSpPr>
          <p:cNvPr id="8" name="Footer Placeholder 4"/>
          <p:cNvSpPr>
            <a:spLocks noGrp="1"/>
          </p:cNvSpPr>
          <p:nvPr>
            <p:ph type="ftr" sz="quarter" idx="11"/>
          </p:nvPr>
        </p:nvSpPr>
        <p:spPr/>
        <p:txBody>
          <a:bodyPr/>
          <a:lstStyle>
            <a:lvl1pPr>
              <a:defRPr/>
            </a:lvl1pPr>
          </a:lstStyle>
          <a:p>
            <a:pPr>
              <a:defRPr/>
            </a:pPr>
            <a:endParaRPr lang="it-IT"/>
          </a:p>
        </p:txBody>
      </p:sp>
      <p:sp>
        <p:nvSpPr>
          <p:cNvPr id="9" name="Slide Number Placeholder 5"/>
          <p:cNvSpPr>
            <a:spLocks noGrp="1"/>
          </p:cNvSpPr>
          <p:nvPr>
            <p:ph type="sldNum" sz="quarter" idx="12"/>
          </p:nvPr>
        </p:nvSpPr>
        <p:spPr/>
        <p:txBody>
          <a:bodyPr/>
          <a:lstStyle>
            <a:lvl1pPr>
              <a:defRPr/>
            </a:lvl1pPr>
          </a:lstStyle>
          <a:p>
            <a:pPr>
              <a:defRPr/>
            </a:pPr>
            <a:fld id="{854A8923-172F-41FA-B4E1-6821D256B474}" type="slidenum">
              <a:rPr lang="it-IT"/>
              <a:pPr>
                <a:defRPr/>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stile</a:t>
            </a:r>
            <a:endParaRPr lang="en-US" dirty="0"/>
          </a:p>
        </p:txBody>
      </p:sp>
      <p:sp>
        <p:nvSpPr>
          <p:cNvPr id="3" name="Date Placeholder 3"/>
          <p:cNvSpPr>
            <a:spLocks noGrp="1"/>
          </p:cNvSpPr>
          <p:nvPr>
            <p:ph type="dt" sz="half" idx="10"/>
          </p:nvPr>
        </p:nvSpPr>
        <p:spPr/>
        <p:txBody>
          <a:bodyPr/>
          <a:lstStyle>
            <a:lvl1pPr>
              <a:defRPr/>
            </a:lvl1pPr>
          </a:lstStyle>
          <a:p>
            <a:pPr>
              <a:defRPr/>
            </a:pPr>
            <a:fld id="{F2E8754F-3FA4-44D4-A37D-5915CBCD8E65}" type="datetimeFigureOut">
              <a:rPr lang="it-IT"/>
              <a:pPr>
                <a:defRPr/>
              </a:pPr>
              <a:t>23/05/2017</a:t>
            </a:fld>
            <a:endParaRPr lang="it-IT"/>
          </a:p>
        </p:txBody>
      </p:sp>
      <p:sp>
        <p:nvSpPr>
          <p:cNvPr id="4" name="Footer Placeholder 4"/>
          <p:cNvSpPr>
            <a:spLocks noGrp="1"/>
          </p:cNvSpPr>
          <p:nvPr>
            <p:ph type="ftr" sz="quarter" idx="11"/>
          </p:nvPr>
        </p:nvSpPr>
        <p:spPr/>
        <p:txBody>
          <a:bodyPr/>
          <a:lstStyle>
            <a:lvl1pPr>
              <a:defRPr/>
            </a:lvl1pPr>
          </a:lstStyle>
          <a:p>
            <a:pPr>
              <a:defRPr/>
            </a:pPr>
            <a:endParaRPr lang="it-IT"/>
          </a:p>
        </p:txBody>
      </p:sp>
      <p:sp>
        <p:nvSpPr>
          <p:cNvPr id="5" name="Slide Number Placeholder 5"/>
          <p:cNvSpPr>
            <a:spLocks noGrp="1"/>
          </p:cNvSpPr>
          <p:nvPr>
            <p:ph type="sldNum" sz="quarter" idx="12"/>
          </p:nvPr>
        </p:nvSpPr>
        <p:spPr/>
        <p:txBody>
          <a:bodyPr/>
          <a:lstStyle>
            <a:lvl1pPr>
              <a:defRPr/>
            </a:lvl1pPr>
          </a:lstStyle>
          <a:p>
            <a:pPr>
              <a:defRPr/>
            </a:pPr>
            <a:fld id="{08DC674D-8135-4E10-87F6-A41B37BCCE0D}" type="slidenum">
              <a:rPr lang="it-IT"/>
              <a:pPr>
                <a:defRPr/>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F10A590-7E77-4A35-9F61-5CD4B8B405C8}" type="datetimeFigureOut">
              <a:rPr lang="it-IT"/>
              <a:pPr>
                <a:defRPr/>
              </a:pPr>
              <a:t>23/05/2017</a:t>
            </a:fld>
            <a:endParaRPr lang="it-IT"/>
          </a:p>
        </p:txBody>
      </p:sp>
      <p:sp>
        <p:nvSpPr>
          <p:cNvPr id="3" name="Footer Placeholder 4"/>
          <p:cNvSpPr>
            <a:spLocks noGrp="1"/>
          </p:cNvSpPr>
          <p:nvPr>
            <p:ph type="ftr" sz="quarter" idx="11"/>
          </p:nvPr>
        </p:nvSpPr>
        <p:spPr/>
        <p:txBody>
          <a:bodyPr/>
          <a:lstStyle>
            <a:lvl1pPr>
              <a:defRPr/>
            </a:lvl1pPr>
          </a:lstStyle>
          <a:p>
            <a:pPr>
              <a:defRPr/>
            </a:pPr>
            <a:endParaRPr lang="it-IT"/>
          </a:p>
        </p:txBody>
      </p:sp>
      <p:sp>
        <p:nvSpPr>
          <p:cNvPr id="4" name="Slide Number Placeholder 5"/>
          <p:cNvSpPr>
            <a:spLocks noGrp="1"/>
          </p:cNvSpPr>
          <p:nvPr>
            <p:ph type="sldNum" sz="quarter" idx="12"/>
          </p:nvPr>
        </p:nvSpPr>
        <p:spPr/>
        <p:txBody>
          <a:bodyPr/>
          <a:lstStyle>
            <a:lvl1pPr>
              <a:defRPr/>
            </a:lvl1pPr>
          </a:lstStyle>
          <a:p>
            <a:pPr>
              <a:defRPr/>
            </a:pPr>
            <a:fld id="{C76CC871-1348-4BD8-BAF3-04B85A6FE915}" type="slidenum">
              <a:rPr lang="it-IT"/>
              <a:pPr>
                <a:defRPr/>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stile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3"/>
          <p:cNvSpPr>
            <a:spLocks noGrp="1"/>
          </p:cNvSpPr>
          <p:nvPr>
            <p:ph type="dt" sz="half" idx="10"/>
          </p:nvPr>
        </p:nvSpPr>
        <p:spPr/>
        <p:txBody>
          <a:bodyPr/>
          <a:lstStyle>
            <a:lvl1pPr>
              <a:defRPr/>
            </a:lvl1pPr>
          </a:lstStyle>
          <a:p>
            <a:pPr>
              <a:defRPr/>
            </a:pPr>
            <a:fld id="{E7C2E733-FBCB-4695-9CB9-DEA335699204}" type="datetimeFigureOut">
              <a:rPr lang="it-IT"/>
              <a:pPr>
                <a:defRPr/>
              </a:pPr>
              <a:t>23/05/2017</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A4CC9F02-7FC0-44D2-A22E-2CD45308E565}" type="slidenum">
              <a:rPr lang="it-IT"/>
              <a:pPr>
                <a:defRPr/>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stile</a:t>
            </a:r>
            <a:endParaRPr lang="en-US" dirty="0"/>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it-IT" noProof="0"/>
              <a:t>Trascinare l'immagine su un segnaposto o fare clic sull'icona per aggiungerla</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3"/>
          <p:cNvSpPr>
            <a:spLocks noGrp="1"/>
          </p:cNvSpPr>
          <p:nvPr>
            <p:ph type="dt" sz="half" idx="10"/>
          </p:nvPr>
        </p:nvSpPr>
        <p:spPr/>
        <p:txBody>
          <a:bodyPr/>
          <a:lstStyle>
            <a:lvl1pPr>
              <a:defRPr/>
            </a:lvl1pPr>
          </a:lstStyle>
          <a:p>
            <a:pPr>
              <a:defRPr/>
            </a:pPr>
            <a:fld id="{57BA35DB-03AF-4063-AAE7-02D52DC10FC7}" type="datetimeFigureOut">
              <a:rPr lang="it-IT"/>
              <a:pPr>
                <a:defRPr/>
              </a:pPr>
              <a:t>23/05/2017</a:t>
            </a:fld>
            <a:endParaRPr lang="it-IT"/>
          </a:p>
        </p:txBody>
      </p:sp>
      <p:sp>
        <p:nvSpPr>
          <p:cNvPr id="6" name="Footer Placeholder 4"/>
          <p:cNvSpPr>
            <a:spLocks noGrp="1"/>
          </p:cNvSpPr>
          <p:nvPr>
            <p:ph type="ftr" sz="quarter" idx="11"/>
          </p:nvPr>
        </p:nvSpPr>
        <p:spPr/>
        <p:txBody>
          <a:bodyPr/>
          <a:lstStyle>
            <a:lvl1pPr>
              <a:defRPr/>
            </a:lvl1pPr>
          </a:lstStyle>
          <a:p>
            <a:pPr>
              <a:defRPr/>
            </a:pPr>
            <a:endParaRPr lang="it-IT"/>
          </a:p>
        </p:txBody>
      </p:sp>
      <p:sp>
        <p:nvSpPr>
          <p:cNvPr id="7" name="Slide Number Placeholder 5"/>
          <p:cNvSpPr>
            <a:spLocks noGrp="1"/>
          </p:cNvSpPr>
          <p:nvPr>
            <p:ph type="sldNum" sz="quarter" idx="12"/>
          </p:nvPr>
        </p:nvSpPr>
        <p:spPr/>
        <p:txBody>
          <a:bodyPr/>
          <a:lstStyle>
            <a:lvl1pPr>
              <a:defRPr/>
            </a:lvl1pPr>
          </a:lstStyle>
          <a:p>
            <a:pPr>
              <a:defRPr/>
            </a:pPr>
            <a:fld id="{064F0235-330D-407D-B4DD-52DEC4B61E08}" type="slidenum">
              <a:rPr lang="it-IT"/>
              <a:pPr>
                <a:defRPr/>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28650" y="365125"/>
            <a:ext cx="78867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it-IT" smtClean="0"/>
              <a:t>Fare clic per modificare stile</a:t>
            </a:r>
            <a:endParaRPr lang="en-US" smtClean="0"/>
          </a:p>
        </p:txBody>
      </p:sp>
      <p:sp>
        <p:nvSpPr>
          <p:cNvPr id="1027" name="Text Placeholder 2"/>
          <p:cNvSpPr>
            <a:spLocks noGrp="1"/>
          </p:cNvSpPr>
          <p:nvPr>
            <p:ph type="body" idx="1"/>
          </p:nvPr>
        </p:nvSpPr>
        <p:spPr bwMode="auto">
          <a:xfrm>
            <a:off x="628650" y="1825625"/>
            <a:ext cx="78867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smtClean="0"/>
          </a:p>
        </p:txBody>
      </p:sp>
      <p:sp>
        <p:nvSpPr>
          <p:cNvPr id="4" name="Date Placeholder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9B8CE64-8CEE-4E8C-9428-DBEF7CA11A7E}" type="datetimeFigureOut">
              <a:rPr lang="it-IT"/>
              <a:pPr>
                <a:defRPr/>
              </a:pPr>
              <a:t>23/05/2017</a:t>
            </a:fld>
            <a:endParaRPr lang="it-IT"/>
          </a:p>
        </p:txBody>
      </p:sp>
      <p:sp>
        <p:nvSpPr>
          <p:cNvPr id="5" name="Footer Placeholder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it-IT"/>
          </a:p>
        </p:txBody>
      </p:sp>
      <p:sp>
        <p:nvSpPr>
          <p:cNvPr id="6" name="Slide Number Placeholder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CF3260DE-041B-4A4F-826D-00A2242EADA5}" type="slidenum">
              <a:rPr lang="it-IT"/>
              <a:pPr>
                <a:defRPr/>
              </a:pPr>
              <a:t>‹N›</a:t>
            </a:fld>
            <a:endParaRPr lang="it-I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a:defRPr>
      </a:lvl2pPr>
      <a:lvl3pPr algn="l" rtl="0" eaLnBrk="0" fontAlgn="base" hangingPunct="0">
        <a:lnSpc>
          <a:spcPct val="90000"/>
        </a:lnSpc>
        <a:spcBef>
          <a:spcPct val="0"/>
        </a:spcBef>
        <a:spcAft>
          <a:spcPct val="0"/>
        </a:spcAft>
        <a:defRPr sz="4400">
          <a:solidFill>
            <a:schemeClr val="tx1"/>
          </a:solidFill>
          <a:latin typeface="Calibri Light"/>
        </a:defRPr>
      </a:lvl3pPr>
      <a:lvl4pPr algn="l" rtl="0" eaLnBrk="0" fontAlgn="base" hangingPunct="0">
        <a:lnSpc>
          <a:spcPct val="90000"/>
        </a:lnSpc>
        <a:spcBef>
          <a:spcPct val="0"/>
        </a:spcBef>
        <a:spcAft>
          <a:spcPct val="0"/>
        </a:spcAft>
        <a:defRPr sz="4400">
          <a:solidFill>
            <a:schemeClr val="tx1"/>
          </a:solidFill>
          <a:latin typeface="Calibri Light"/>
        </a:defRPr>
      </a:lvl4pPr>
      <a:lvl5pPr algn="l" rtl="0" eaLnBrk="0" fontAlgn="base" hangingPunct="0">
        <a:lnSpc>
          <a:spcPct val="90000"/>
        </a:lnSpc>
        <a:spcBef>
          <a:spcPct val="0"/>
        </a:spcBef>
        <a:spcAft>
          <a:spcPct val="0"/>
        </a:spcAft>
        <a:defRPr sz="4400">
          <a:solidFill>
            <a:schemeClr val="tx1"/>
          </a:solidFill>
          <a:latin typeface="Calibri Light"/>
        </a:defRPr>
      </a:lvl5pPr>
      <a:lvl6pPr marL="457200" algn="l" rtl="0" fontAlgn="base">
        <a:lnSpc>
          <a:spcPct val="90000"/>
        </a:lnSpc>
        <a:spcBef>
          <a:spcPct val="0"/>
        </a:spcBef>
        <a:spcAft>
          <a:spcPct val="0"/>
        </a:spcAft>
        <a:defRPr sz="4400">
          <a:solidFill>
            <a:schemeClr val="tx1"/>
          </a:solidFill>
          <a:latin typeface="Calibri Light"/>
        </a:defRPr>
      </a:lvl6pPr>
      <a:lvl7pPr marL="914400" algn="l" rtl="0" fontAlgn="base">
        <a:lnSpc>
          <a:spcPct val="90000"/>
        </a:lnSpc>
        <a:spcBef>
          <a:spcPct val="0"/>
        </a:spcBef>
        <a:spcAft>
          <a:spcPct val="0"/>
        </a:spcAft>
        <a:defRPr sz="4400">
          <a:solidFill>
            <a:schemeClr val="tx1"/>
          </a:solidFill>
          <a:latin typeface="Calibri Light"/>
        </a:defRPr>
      </a:lvl7pPr>
      <a:lvl8pPr marL="1371600" algn="l" rtl="0" fontAlgn="base">
        <a:lnSpc>
          <a:spcPct val="90000"/>
        </a:lnSpc>
        <a:spcBef>
          <a:spcPct val="0"/>
        </a:spcBef>
        <a:spcAft>
          <a:spcPct val="0"/>
        </a:spcAft>
        <a:defRPr sz="4400">
          <a:solidFill>
            <a:schemeClr val="tx1"/>
          </a:solidFill>
          <a:latin typeface="Calibri Light"/>
        </a:defRPr>
      </a:lvl8pPr>
      <a:lvl9pPr marL="1828800" algn="l" rtl="0" fontAlgn="base">
        <a:lnSpc>
          <a:spcPct val="90000"/>
        </a:lnSpc>
        <a:spcBef>
          <a:spcPct val="0"/>
        </a:spcBef>
        <a:spcAft>
          <a:spcPct val="0"/>
        </a:spcAft>
        <a:defRPr sz="4400">
          <a:solidFill>
            <a:schemeClr val="tx1"/>
          </a:solidFill>
          <a:latin typeface="Calibri Light"/>
        </a:defRPr>
      </a:lvl9pPr>
    </p:titleStyle>
    <p:bodyStyle>
      <a:lvl1pPr marL="228600" indent="-228600" algn="l" rtl="0" eaLnBrk="0" fontAlgn="base" hangingPunct="0">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27.jpeg"/><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0.emf"/></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7"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8.jpeg"/><Relationship Id="rId4" Type="http://schemas.openxmlformats.org/officeDocument/2006/relationships/image" Target="../media/image37.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43.jpeg"/><Relationship Id="rId7" Type="http://schemas.openxmlformats.org/officeDocument/2006/relationships/image" Target="../media/image3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22.xml.rels><?xml version="1.0" encoding="UTF-8" standalone="yes"?>
<Relationships xmlns="http://schemas.openxmlformats.org/package/2006/relationships"><Relationship Id="rId8" Type="http://schemas.openxmlformats.org/officeDocument/2006/relationships/hyperlink" Target="https://www.facebook.com/liferemita/" TargetMode="External"/><Relationship Id="rId3" Type="http://schemas.openxmlformats.org/officeDocument/2006/relationships/image" Target="../media/image47.jpeg"/><Relationship Id="rId7" Type="http://schemas.openxmlformats.org/officeDocument/2006/relationships/hyperlink" Target="http://ambiente.regione.emilia-romagna.it/" TargetMode="External"/><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mailto:lifeeremita@regione.emilia-romagna.it" TargetMode="External"/><Relationship Id="rId5" Type="http://schemas.openxmlformats.org/officeDocument/2006/relationships/image" Target="../media/image49.jpeg"/><Relationship Id="rId10" Type="http://schemas.openxmlformats.org/officeDocument/2006/relationships/image" Target="../media/image4.jpeg"/><Relationship Id="rId4" Type="http://schemas.openxmlformats.org/officeDocument/2006/relationships/image" Target="../media/image48.jpeg"/><Relationship Id="rId9" Type="http://schemas.openxmlformats.org/officeDocument/2006/relationships/image" Target="../media/image50.png"/></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4.jpeg"/></Relationships>
</file>

<file path=ppt/slides/_rels/slide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png"/><Relationship Id="rId7" Type="http://schemas.openxmlformats.org/officeDocument/2006/relationships/image" Target="../media/image4.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13314" name="Titolo 1"/>
          <p:cNvSpPr>
            <a:spLocks noGrp="1"/>
          </p:cNvSpPr>
          <p:nvPr>
            <p:ph type="ctrTitle"/>
          </p:nvPr>
        </p:nvSpPr>
        <p:spPr>
          <a:xfrm>
            <a:off x="0" y="569913"/>
            <a:ext cx="9144000" cy="2387600"/>
          </a:xfrm>
        </p:spPr>
        <p:txBody>
          <a:bodyPr anchor="ctr" anchorCtr="1"/>
          <a:lstStyle/>
          <a:p>
            <a:pPr eaLnBrk="1" hangingPunct="1"/>
            <a:r>
              <a:rPr lang="it-IT" sz="3500" b="1" dirty="0" smtClean="0">
                <a:solidFill>
                  <a:srgbClr val="6671B2"/>
                </a:solidFill>
                <a:latin typeface="Calibri" pitchFamily="34" charset="0"/>
              </a:rPr>
              <a:t>LIFE EREMITA </a:t>
            </a:r>
            <a:br>
              <a:rPr lang="it-IT" sz="3500" b="1" dirty="0" smtClean="0">
                <a:solidFill>
                  <a:srgbClr val="6671B2"/>
                </a:solidFill>
                <a:latin typeface="Calibri" pitchFamily="34" charset="0"/>
              </a:rPr>
            </a:br>
            <a:r>
              <a:rPr lang="it-IT" sz="2600" b="1" dirty="0" smtClean="0">
                <a:solidFill>
                  <a:srgbClr val="FFC000"/>
                </a:solidFill>
                <a:latin typeface="Calibri" pitchFamily="34" charset="0"/>
              </a:rPr>
              <a:t>     LIFE14 NAT/IT/000209 </a:t>
            </a:r>
            <a:br>
              <a:rPr lang="it-IT" sz="2600" b="1" dirty="0" smtClean="0">
                <a:solidFill>
                  <a:srgbClr val="FFC000"/>
                </a:solidFill>
                <a:latin typeface="Calibri" pitchFamily="34" charset="0"/>
              </a:rPr>
            </a:br>
            <a:r>
              <a:rPr lang="en-US" sz="2000" b="1" i="1" dirty="0" smtClean="0">
                <a:solidFill>
                  <a:srgbClr val="6671B2"/>
                </a:solidFill>
                <a:latin typeface="Calibri" pitchFamily="34" charset="0"/>
              </a:rPr>
              <a:t>Coordinated actions to preserve residual and isolated populations of forest and freshwater insects in Emilia-Romagna </a:t>
            </a:r>
            <a:r>
              <a:rPr lang="it-IT" sz="2500" b="1" dirty="0" smtClean="0">
                <a:solidFill>
                  <a:srgbClr val="0070C0"/>
                </a:solidFill>
                <a:latin typeface="Calibri" pitchFamily="34" charset="0"/>
              </a:rPr>
              <a:t/>
            </a:r>
            <a:br>
              <a:rPr lang="it-IT" sz="2500" b="1" dirty="0" smtClean="0">
                <a:solidFill>
                  <a:srgbClr val="0070C0"/>
                </a:solidFill>
                <a:latin typeface="Calibri" pitchFamily="34" charset="0"/>
              </a:rPr>
            </a:br>
            <a:endParaRPr lang="it-IT" sz="2500" b="1" dirty="0" smtClean="0">
              <a:solidFill>
                <a:srgbClr val="0070C0"/>
              </a:solidFill>
              <a:latin typeface="Calibri" pitchFamily="34" charset="0"/>
            </a:endParaRPr>
          </a:p>
        </p:txBody>
      </p:sp>
      <p:sp>
        <p:nvSpPr>
          <p:cNvPr id="13315" name="Sottotitolo 2"/>
          <p:cNvSpPr>
            <a:spLocks noGrp="1"/>
          </p:cNvSpPr>
          <p:nvPr>
            <p:ph type="subTitle" idx="1"/>
          </p:nvPr>
        </p:nvSpPr>
        <p:spPr>
          <a:xfrm>
            <a:off x="141288" y="2725738"/>
            <a:ext cx="3835400" cy="1100137"/>
          </a:xfrm>
        </p:spPr>
        <p:txBody>
          <a:bodyPr/>
          <a:lstStyle/>
          <a:p>
            <a:pPr algn="l" eaLnBrk="1" hangingPunct="1"/>
            <a:r>
              <a:rPr lang="it-IT" b="1" smtClean="0">
                <a:solidFill>
                  <a:srgbClr val="0070C0"/>
                </a:solidFill>
              </a:rPr>
              <a:t>Monica Palazzini</a:t>
            </a:r>
          </a:p>
          <a:p>
            <a:pPr algn="l" eaLnBrk="1" hangingPunct="1"/>
            <a:r>
              <a:rPr lang="it-IT" b="1" smtClean="0">
                <a:solidFill>
                  <a:srgbClr val="0070C0"/>
                </a:solidFill>
              </a:rPr>
              <a:t>Emilia-Romagna Region</a:t>
            </a:r>
          </a:p>
        </p:txBody>
      </p:sp>
      <p:sp>
        <p:nvSpPr>
          <p:cNvPr id="13316" name="Sottotitolo 2"/>
          <p:cNvSpPr txBox="1">
            <a:spLocks/>
          </p:cNvSpPr>
          <p:nvPr/>
        </p:nvSpPr>
        <p:spPr bwMode="auto">
          <a:xfrm>
            <a:off x="141288" y="3929063"/>
            <a:ext cx="4184650" cy="1190625"/>
          </a:xfrm>
          <a:prstGeom prst="rect">
            <a:avLst/>
          </a:prstGeom>
          <a:noFill/>
          <a:ln w="9525">
            <a:noFill/>
            <a:miter lim="800000"/>
            <a:headEnd/>
            <a:tailEnd/>
          </a:ln>
        </p:spPr>
        <p:txBody>
          <a:bodyPr/>
          <a:lstStyle/>
          <a:p>
            <a:r>
              <a:rPr lang="en-GB" sz="2000" b="1">
                <a:solidFill>
                  <a:srgbClr val="0070C0"/>
                </a:solidFill>
                <a:latin typeface="Calibri" pitchFamily="34" charset="0"/>
              </a:rPr>
              <a:t>Life MIPP European Workshop «Monitoring of saproxylic beetles and other insects in the European Union» Mantova 24</a:t>
            </a:r>
            <a:r>
              <a:rPr lang="en-GB" sz="2000" b="1" baseline="30000">
                <a:solidFill>
                  <a:srgbClr val="0070C0"/>
                </a:solidFill>
                <a:latin typeface="Calibri" pitchFamily="34" charset="0"/>
              </a:rPr>
              <a:t>th</a:t>
            </a:r>
            <a:r>
              <a:rPr lang="en-GB" sz="2000" b="1">
                <a:solidFill>
                  <a:srgbClr val="0070C0"/>
                </a:solidFill>
                <a:latin typeface="Calibri" pitchFamily="34" charset="0"/>
              </a:rPr>
              <a:t> – 26</a:t>
            </a:r>
            <a:r>
              <a:rPr lang="en-GB" sz="2000" b="1" baseline="30000">
                <a:solidFill>
                  <a:srgbClr val="0070C0"/>
                </a:solidFill>
                <a:latin typeface="Calibri" pitchFamily="34" charset="0"/>
              </a:rPr>
              <a:t>th</a:t>
            </a:r>
            <a:r>
              <a:rPr lang="en-GB" sz="2000" b="1">
                <a:solidFill>
                  <a:srgbClr val="0070C0"/>
                </a:solidFill>
                <a:latin typeface="Calibri" pitchFamily="34" charset="0"/>
              </a:rPr>
              <a:t> May 2017</a:t>
            </a:r>
          </a:p>
        </p:txBody>
      </p:sp>
      <p:pic>
        <p:nvPicPr>
          <p:cNvPr id="8" name="Picture 2" descr="\\i2000014139\EREMITA\Immagini\Specie\autore PNFC\rosalia - Francesco lemma.jpg"/>
          <p:cNvPicPr>
            <a:picLocks noChangeAspect="1" noChangeArrowheads="1"/>
          </p:cNvPicPr>
          <p:nvPr/>
        </p:nvPicPr>
        <p:blipFill>
          <a:blip r:embed="rId3"/>
          <a:srcRect/>
          <a:stretch>
            <a:fillRect/>
          </a:stretch>
        </p:blipFill>
        <p:spPr bwMode="auto">
          <a:xfrm>
            <a:off x="4460875" y="2335213"/>
            <a:ext cx="4283075" cy="2800350"/>
          </a:xfrm>
          <a:prstGeom prst="rect">
            <a:avLst/>
          </a:prstGeom>
          <a:ln>
            <a:noFill/>
          </a:ln>
          <a:effectLst>
            <a:outerShdw blurRad="292100" dist="139700" dir="2700000" algn="tl" rotWithShape="0">
              <a:srgbClr val="333333">
                <a:alpha val="65000"/>
              </a:srgbClr>
            </a:outerShdw>
          </a:effectLst>
          <a:extLst/>
        </p:spPr>
      </p:pic>
      <p:pic>
        <p:nvPicPr>
          <p:cNvPr id="13318" name="Immagine 1"/>
          <p:cNvPicPr>
            <a:picLocks noChangeAspect="1"/>
          </p:cNvPicPr>
          <p:nvPr/>
        </p:nvPicPr>
        <p:blipFill>
          <a:blip r:embed="rId4"/>
          <a:srcRect/>
          <a:stretch>
            <a:fillRect/>
          </a:stretch>
        </p:blipFill>
        <p:spPr bwMode="auto">
          <a:xfrm>
            <a:off x="323850" y="260350"/>
            <a:ext cx="3258935" cy="479007"/>
          </a:xfrm>
          <a:prstGeom prst="rect">
            <a:avLst/>
          </a:prstGeom>
          <a:noFill/>
          <a:ln w="9525">
            <a:noFill/>
            <a:miter lim="800000"/>
            <a:headEnd/>
            <a:tailEnd/>
          </a:ln>
        </p:spPr>
      </p:pic>
      <p:pic>
        <p:nvPicPr>
          <p:cNvPr id="7" name="Immagin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Immagine 1"/>
          <p:cNvPicPr>
            <a:picLocks noChangeAspect="1"/>
          </p:cNvPicPr>
          <p:nvPr/>
        </p:nvPicPr>
        <p:blipFill>
          <a:blip r:embed="rId3">
            <a:extLst/>
          </a:blip>
          <a:stretch>
            <a:fillRect/>
          </a:stretch>
        </p:blipFill>
        <p:spPr>
          <a:xfrm>
            <a:off x="251520" y="862807"/>
            <a:ext cx="3574228" cy="476563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 name="Segnaposto contenuto 2"/>
          <p:cNvSpPr>
            <a:spLocks/>
          </p:cNvSpPr>
          <p:nvPr/>
        </p:nvSpPr>
        <p:spPr bwMode="auto">
          <a:xfrm>
            <a:off x="4284663" y="908050"/>
            <a:ext cx="4751387" cy="5184775"/>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it-IT" sz="2000" b="1" i="1">
                <a:solidFill>
                  <a:srgbClr val="9B512A"/>
                </a:solidFill>
                <a:latin typeface="Calibri" pitchFamily="34" charset="0"/>
              </a:rPr>
              <a:t>Osmoderma eremita</a:t>
            </a:r>
            <a:r>
              <a:rPr lang="it-IT" sz="2000" b="1" i="1">
                <a:solidFill>
                  <a:srgbClr val="404040"/>
                </a:solidFill>
                <a:latin typeface="Calibri" pitchFamily="34" charset="0"/>
              </a:rPr>
              <a:t> : </a:t>
            </a:r>
            <a:r>
              <a:rPr lang="it-IT" sz="2000" b="1">
                <a:solidFill>
                  <a:srgbClr val="404040"/>
                </a:solidFill>
                <a:latin typeface="Calibri" pitchFamily="34" charset="0"/>
              </a:rPr>
              <a:t>big old  broadleaved</a:t>
            </a:r>
            <a:r>
              <a:rPr lang="it-IT" sz="2000" b="1" i="1">
                <a:solidFill>
                  <a:srgbClr val="404040"/>
                </a:solidFill>
                <a:latin typeface="Calibri" pitchFamily="34" charset="0"/>
              </a:rPr>
              <a:t> </a:t>
            </a:r>
            <a:r>
              <a:rPr lang="it-IT" altLang="it-IT" sz="2000" b="1">
                <a:solidFill>
                  <a:srgbClr val="404040"/>
                </a:solidFill>
                <a:latin typeface="Calibri" pitchFamily="34" charset="0"/>
              </a:rPr>
              <a:t>trees, cavities rich in rotting wood. Species include: Quercus sp., Castanea sativa, Tilia sp., Salix sp., Fagus sylvatica, Morus sp., as well as wild and cultivated rosacee eg. Pyrus sp. and Malus sp.</a:t>
            </a:r>
          </a:p>
          <a:p>
            <a:pPr marL="228600" indent="-228600">
              <a:lnSpc>
                <a:spcPct val="90000"/>
              </a:lnSpc>
              <a:spcBef>
                <a:spcPts val="1000"/>
              </a:spcBef>
              <a:buFont typeface="Arial" charset="0"/>
              <a:buChar char="•"/>
            </a:pPr>
            <a:endParaRPr lang="it-IT" altLang="it-IT" sz="2000" b="1">
              <a:solidFill>
                <a:srgbClr val="404040"/>
              </a:solidFill>
              <a:latin typeface="Calibri" pitchFamily="34" charset="0"/>
            </a:endParaRPr>
          </a:p>
          <a:p>
            <a:pPr marL="228600" indent="-228600">
              <a:lnSpc>
                <a:spcPct val="90000"/>
              </a:lnSpc>
              <a:spcBef>
                <a:spcPts val="1000"/>
              </a:spcBef>
              <a:buFont typeface="Arial" charset="0"/>
              <a:buChar char="•"/>
            </a:pPr>
            <a:r>
              <a:rPr lang="it-IT" sz="2000" b="1" i="1">
                <a:solidFill>
                  <a:srgbClr val="6671B2"/>
                </a:solidFill>
                <a:latin typeface="Calibri" pitchFamily="34" charset="0"/>
              </a:rPr>
              <a:t>Rosalia alpina </a:t>
            </a:r>
            <a:r>
              <a:rPr lang="it-IT" sz="2000" b="1" i="1">
                <a:solidFill>
                  <a:srgbClr val="404040"/>
                </a:solidFill>
                <a:latin typeface="Calibri" pitchFamily="34" charset="0"/>
              </a:rPr>
              <a:t>: </a:t>
            </a:r>
            <a:r>
              <a:rPr lang="en-GB" sz="2000" b="1">
                <a:solidFill>
                  <a:srgbClr val="404040"/>
                </a:solidFill>
                <a:latin typeface="Calibri" pitchFamily="34" charset="0"/>
              </a:rPr>
              <a:t>sunlit</a:t>
            </a:r>
            <a:r>
              <a:rPr lang="it-IT" sz="2000" b="1">
                <a:solidFill>
                  <a:srgbClr val="404040"/>
                </a:solidFill>
                <a:latin typeface="Calibri" pitchFamily="34" charset="0"/>
              </a:rPr>
              <a:t> areas with an abundance of </a:t>
            </a:r>
            <a:r>
              <a:rPr lang="en-US" altLang="it-IT" sz="2000" b="1">
                <a:solidFill>
                  <a:srgbClr val="404040"/>
                </a:solidFill>
                <a:latin typeface="Calibri" pitchFamily="34" charset="0"/>
              </a:rPr>
              <a:t>mature and decaying beech trees at various stages of deterioration.</a:t>
            </a:r>
            <a:endParaRPr lang="it-IT">
              <a:latin typeface="Calibri" pitchFamily="34" charset="0"/>
            </a:endParaRPr>
          </a:p>
        </p:txBody>
      </p:sp>
      <p:pic>
        <p:nvPicPr>
          <p:cNvPr id="4" name="Immagin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5" name="Titolo 1"/>
          <p:cNvSpPr>
            <a:spLocks/>
          </p:cNvSpPr>
          <p:nvPr/>
        </p:nvSpPr>
        <p:spPr bwMode="auto">
          <a:xfrm>
            <a:off x="368300" y="137869"/>
            <a:ext cx="5270500" cy="811262"/>
          </a:xfrm>
          <a:prstGeom prst="rect">
            <a:avLst/>
          </a:prstGeom>
          <a:noFill/>
          <a:ln w="9525">
            <a:noFill/>
            <a:miter lim="800000"/>
            <a:headEnd/>
            <a:tailEnd/>
          </a:ln>
        </p:spPr>
        <p:txBody>
          <a:bodyPr anchor="ctr"/>
          <a:lstStyle/>
          <a:p>
            <a:pPr algn="ctr">
              <a:lnSpc>
                <a:spcPct val="90000"/>
              </a:lnSpc>
            </a:pPr>
            <a:r>
              <a:rPr lang="it-IT" sz="3600" b="1" dirty="0">
                <a:solidFill>
                  <a:srgbClr val="6671B2"/>
                </a:solidFill>
                <a:latin typeface="Calibri" pitchFamily="34" charset="0"/>
              </a:rPr>
              <a:t>HABITAT – </a:t>
            </a:r>
            <a:r>
              <a:rPr lang="it-IT" sz="3600" b="1" dirty="0" err="1">
                <a:solidFill>
                  <a:srgbClr val="6671B2"/>
                </a:solidFill>
                <a:latin typeface="Calibri" pitchFamily="34" charset="0"/>
              </a:rPr>
              <a:t>old</a:t>
            </a:r>
            <a:r>
              <a:rPr lang="it-IT" sz="3600" b="1" dirty="0">
                <a:solidFill>
                  <a:srgbClr val="6671B2"/>
                </a:solidFill>
                <a:latin typeface="Calibri" pitchFamily="34" charset="0"/>
              </a:rPr>
              <a:t> </a:t>
            </a:r>
            <a:r>
              <a:rPr lang="it-IT" sz="3600" b="1" dirty="0" err="1">
                <a:solidFill>
                  <a:srgbClr val="6671B2"/>
                </a:solidFill>
                <a:latin typeface="Calibri" pitchFamily="34" charset="0"/>
              </a:rPr>
              <a:t>trees</a:t>
            </a:r>
            <a:endParaRPr lang="it-IT" sz="3600" dirty="0">
              <a:latin typeface="Calibri" pitchFamily="34" charset="0"/>
            </a:endParaRPr>
          </a:p>
        </p:txBody>
      </p:sp>
      <p:sp>
        <p:nvSpPr>
          <p:cNvPr id="6" name="Rettangolo 5"/>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42683229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368300" y="290463"/>
            <a:ext cx="7131050" cy="811262"/>
          </a:xfrm>
          <a:prstGeom prst="rect">
            <a:avLst/>
          </a:prstGeom>
          <a:noFill/>
          <a:ln w="9525">
            <a:noFill/>
            <a:miter lim="800000"/>
            <a:headEnd/>
            <a:tailEnd/>
          </a:ln>
        </p:spPr>
        <p:txBody>
          <a:bodyPr anchor="ctr"/>
          <a:lstStyle/>
          <a:p>
            <a:pPr algn="ctr">
              <a:lnSpc>
                <a:spcPct val="90000"/>
              </a:lnSpc>
            </a:pPr>
            <a:r>
              <a:rPr lang="en-US" sz="3500" b="1" dirty="0">
                <a:solidFill>
                  <a:srgbClr val="6671B2"/>
                </a:solidFill>
                <a:latin typeface="Calibri" pitchFamily="34" charset="0"/>
              </a:rPr>
              <a:t>HABITAT - lentic and lotic waters</a:t>
            </a:r>
            <a:endParaRPr lang="it-IT" sz="3500" b="1" dirty="0">
              <a:solidFill>
                <a:srgbClr val="6671B2"/>
              </a:solidFill>
              <a:latin typeface="Calibri" pitchFamily="34" charset="0"/>
            </a:endParaRPr>
          </a:p>
        </p:txBody>
      </p:sp>
      <p:pic>
        <p:nvPicPr>
          <p:cNvPr id="3" name="Immagine 2"/>
          <p:cNvPicPr>
            <a:picLocks noChangeAspect="1"/>
          </p:cNvPicPr>
          <p:nvPr/>
        </p:nvPicPr>
        <p:blipFill rotWithShape="1">
          <a:blip r:embed="rId3" cstate="print">
            <a:extLst/>
          </a:blip>
          <a:srcRect l="20075" r="24801"/>
          <a:stretch/>
        </p:blipFill>
        <p:spPr>
          <a:xfrm>
            <a:off x="187436" y="1171776"/>
            <a:ext cx="4069288" cy="459884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Segnaposto contenuto 2"/>
          <p:cNvSpPr>
            <a:spLocks/>
          </p:cNvSpPr>
          <p:nvPr/>
        </p:nvSpPr>
        <p:spPr bwMode="auto">
          <a:xfrm>
            <a:off x="4356100" y="1354138"/>
            <a:ext cx="4537075" cy="4525962"/>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it-IT" altLang="it-IT" sz="2100" b="1" i="1">
                <a:solidFill>
                  <a:srgbClr val="EEC216"/>
                </a:solidFill>
                <a:latin typeface="Calibri" pitchFamily="34" charset="0"/>
                <a:cs typeface="Arial" charset="0"/>
              </a:rPr>
              <a:t>Graphoderus bilineatus </a:t>
            </a:r>
            <a:r>
              <a:rPr lang="it-IT" altLang="it-IT" sz="2100" b="1" i="1">
                <a:solidFill>
                  <a:srgbClr val="404040"/>
                </a:solidFill>
                <a:latin typeface="Calibri" pitchFamily="34" charset="0"/>
                <a:cs typeface="Arial" charset="0"/>
              </a:rPr>
              <a:t>: </a:t>
            </a:r>
            <a:br>
              <a:rPr lang="it-IT" altLang="it-IT" sz="2100" b="1" i="1">
                <a:solidFill>
                  <a:srgbClr val="404040"/>
                </a:solidFill>
                <a:latin typeface="Calibri" pitchFamily="34" charset="0"/>
                <a:cs typeface="Arial" charset="0"/>
              </a:rPr>
            </a:br>
            <a:r>
              <a:rPr lang="en-US" altLang="it-IT" sz="2100" b="1">
                <a:solidFill>
                  <a:srgbClr val="404040"/>
                </a:solidFill>
                <a:latin typeface="Calibri" pitchFamily="34" charset="0"/>
              </a:rPr>
              <a:t>Large ponds or small perennial lakes of various types.  Including clean and clear water forest peats.</a:t>
            </a:r>
            <a:endParaRPr lang="it-IT" altLang="it-IT" sz="2100" b="1">
              <a:solidFill>
                <a:srgbClr val="404040"/>
              </a:solidFill>
              <a:latin typeface="Calibri" pitchFamily="34" charset="0"/>
            </a:endParaRPr>
          </a:p>
          <a:p>
            <a:pPr marL="228600" indent="-228600">
              <a:lnSpc>
                <a:spcPct val="90000"/>
              </a:lnSpc>
              <a:spcBef>
                <a:spcPts val="1000"/>
              </a:spcBef>
              <a:buFont typeface="Arial" charset="0"/>
              <a:buChar char="•"/>
            </a:pPr>
            <a:endParaRPr lang="it-IT" altLang="it-IT" sz="2100" b="1" i="1">
              <a:solidFill>
                <a:srgbClr val="53A044"/>
              </a:solidFill>
              <a:latin typeface="Calibri" pitchFamily="34" charset="0"/>
              <a:cs typeface="Arial" charset="0"/>
            </a:endParaRPr>
          </a:p>
          <a:p>
            <a:pPr marL="228600" indent="-228600">
              <a:lnSpc>
                <a:spcPct val="90000"/>
              </a:lnSpc>
              <a:spcBef>
                <a:spcPts val="1000"/>
              </a:spcBef>
              <a:buFont typeface="Arial" charset="0"/>
              <a:buChar char="•"/>
            </a:pPr>
            <a:r>
              <a:rPr lang="it-IT" altLang="it-IT" sz="2100" b="1" i="1">
                <a:solidFill>
                  <a:srgbClr val="53A044"/>
                </a:solidFill>
                <a:latin typeface="Calibri" pitchFamily="34" charset="0"/>
                <a:cs typeface="Arial" charset="0"/>
              </a:rPr>
              <a:t>Coenagrion mercuriale </a:t>
            </a:r>
            <a:r>
              <a:rPr lang="it-IT" altLang="it-IT" sz="2100" b="1" i="1">
                <a:solidFill>
                  <a:srgbClr val="404040"/>
                </a:solidFill>
                <a:latin typeface="Calibri" pitchFamily="34" charset="0"/>
                <a:cs typeface="Arial" charset="0"/>
              </a:rPr>
              <a:t>: </a:t>
            </a:r>
            <a:br>
              <a:rPr lang="it-IT" altLang="it-IT" sz="2100" b="1" i="1">
                <a:solidFill>
                  <a:srgbClr val="404040"/>
                </a:solidFill>
                <a:latin typeface="Calibri" pitchFamily="34" charset="0"/>
                <a:cs typeface="Arial" charset="0"/>
              </a:rPr>
            </a:br>
            <a:r>
              <a:rPr lang="en-US" altLang="it-IT" sz="2100" b="1">
                <a:solidFill>
                  <a:srgbClr val="404040"/>
                </a:solidFill>
                <a:latin typeface="Calibri" pitchFamily="34" charset="0"/>
              </a:rPr>
              <a:t>spawning sites require abundant riparian vegetation: clear  water streams surrounded by at least 50 metres of natural grasslands.</a:t>
            </a:r>
            <a:endParaRPr lang="it-IT">
              <a:latin typeface="Calibri" pitchFamily="34" charset="0"/>
            </a:endParaRPr>
          </a:p>
        </p:txBody>
      </p:sp>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6" name="Rettangolo 5"/>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21030683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Segnaposto contenuto 2"/>
          <p:cNvSpPr>
            <a:spLocks/>
          </p:cNvSpPr>
          <p:nvPr/>
        </p:nvSpPr>
        <p:spPr bwMode="auto">
          <a:xfrm>
            <a:off x="19050" y="1700213"/>
            <a:ext cx="8820150" cy="2954914"/>
          </a:xfrm>
          <a:prstGeom prst="rect">
            <a:avLst/>
          </a:prstGeom>
          <a:noFill/>
          <a:ln w="9525">
            <a:noFill/>
            <a:miter lim="800000"/>
            <a:headEnd/>
            <a:tailEnd/>
          </a:ln>
        </p:spPr>
        <p:txBody>
          <a:bodyPr/>
          <a:lstStyle/>
          <a:p>
            <a:pPr marL="387350" indent="-342900" algn="just">
              <a:lnSpc>
                <a:spcPct val="90000"/>
              </a:lnSpc>
              <a:spcBef>
                <a:spcPts val="800"/>
              </a:spcBef>
              <a:buClr>
                <a:srgbClr val="9BBB59"/>
              </a:buClr>
              <a:buFont typeface="Arial" charset="0"/>
              <a:buChar char="•"/>
            </a:pPr>
            <a:r>
              <a:rPr lang="en-US" b="1" dirty="0">
                <a:solidFill>
                  <a:srgbClr val="953735"/>
                </a:solidFill>
                <a:latin typeface="Calibri" pitchFamily="34" charset="0"/>
              </a:rPr>
              <a:t>Gather more data on the presence/absence, distribution and size of the residual  populations of the target species;</a:t>
            </a:r>
          </a:p>
          <a:p>
            <a:pPr marL="387350" indent="-342900" algn="just">
              <a:lnSpc>
                <a:spcPct val="90000"/>
              </a:lnSpc>
              <a:spcBef>
                <a:spcPts val="1200"/>
              </a:spcBef>
              <a:buClr>
                <a:srgbClr val="9BBB59"/>
              </a:buClr>
              <a:buFont typeface="Arial" charset="0"/>
              <a:buChar char="•"/>
            </a:pPr>
            <a:r>
              <a:rPr lang="en-US" b="1" dirty="0">
                <a:solidFill>
                  <a:srgbClr val="953735"/>
                </a:solidFill>
                <a:latin typeface="Calibri" pitchFamily="34" charset="0"/>
              </a:rPr>
              <a:t>Expand the habitats of the residual populations, create new adequate habitats, and improve the ecological networks;</a:t>
            </a:r>
          </a:p>
          <a:p>
            <a:pPr marL="387350" indent="-342900" algn="just">
              <a:lnSpc>
                <a:spcPct val="90000"/>
              </a:lnSpc>
              <a:spcBef>
                <a:spcPts val="1200"/>
              </a:spcBef>
              <a:buClr>
                <a:srgbClr val="9BBB59"/>
              </a:buClr>
              <a:buFont typeface="Arial" charset="0"/>
              <a:buChar char="•"/>
            </a:pPr>
            <a:r>
              <a:rPr lang="en-US" b="1" dirty="0">
                <a:solidFill>
                  <a:srgbClr val="953735"/>
                </a:solidFill>
                <a:latin typeface="Calibri" pitchFamily="34" charset="0"/>
              </a:rPr>
              <a:t>Ex-situ reproduction of </a:t>
            </a:r>
            <a:r>
              <a:rPr lang="en-US" b="1" i="1" dirty="0" err="1">
                <a:solidFill>
                  <a:srgbClr val="953735"/>
                </a:solidFill>
                <a:latin typeface="Calibri" pitchFamily="34" charset="0"/>
              </a:rPr>
              <a:t>Osmoderma</a:t>
            </a:r>
            <a:r>
              <a:rPr lang="en-US" b="1" i="1" dirty="0">
                <a:solidFill>
                  <a:srgbClr val="953735"/>
                </a:solidFill>
                <a:latin typeface="Calibri" pitchFamily="34" charset="0"/>
              </a:rPr>
              <a:t> </a:t>
            </a:r>
            <a:r>
              <a:rPr lang="en-US" b="1" i="1" dirty="0" err="1">
                <a:solidFill>
                  <a:srgbClr val="953735"/>
                </a:solidFill>
                <a:latin typeface="Calibri" pitchFamily="34" charset="0"/>
              </a:rPr>
              <a:t>eremita</a:t>
            </a:r>
            <a:r>
              <a:rPr lang="en-US" b="1" i="1" dirty="0">
                <a:solidFill>
                  <a:srgbClr val="953735"/>
                </a:solidFill>
                <a:latin typeface="Calibri" pitchFamily="34" charset="0"/>
              </a:rPr>
              <a:t> </a:t>
            </a:r>
            <a:r>
              <a:rPr lang="en-US" b="1" dirty="0">
                <a:solidFill>
                  <a:srgbClr val="953735"/>
                </a:solidFill>
                <a:latin typeface="Calibri" pitchFamily="34" charset="0"/>
              </a:rPr>
              <a:t>and </a:t>
            </a:r>
            <a:r>
              <a:rPr lang="en-US" b="1" i="1" dirty="0" err="1">
                <a:solidFill>
                  <a:srgbClr val="953735"/>
                </a:solidFill>
                <a:latin typeface="Calibri" pitchFamily="34" charset="0"/>
              </a:rPr>
              <a:t>Graphoderus</a:t>
            </a:r>
            <a:r>
              <a:rPr lang="en-US" b="1" i="1" dirty="0">
                <a:solidFill>
                  <a:srgbClr val="953735"/>
                </a:solidFill>
                <a:latin typeface="Calibri" pitchFamily="34" charset="0"/>
              </a:rPr>
              <a:t> </a:t>
            </a:r>
            <a:r>
              <a:rPr lang="en-US" b="1" i="1" dirty="0" err="1">
                <a:solidFill>
                  <a:srgbClr val="953735"/>
                </a:solidFill>
                <a:latin typeface="Calibri" pitchFamily="34" charset="0"/>
              </a:rPr>
              <a:t>bilineatus</a:t>
            </a:r>
            <a:r>
              <a:rPr lang="en-US" b="1" i="1" dirty="0">
                <a:solidFill>
                  <a:srgbClr val="953735"/>
                </a:solidFill>
                <a:latin typeface="Calibri" pitchFamily="34" charset="0"/>
              </a:rPr>
              <a:t>;</a:t>
            </a:r>
          </a:p>
          <a:p>
            <a:pPr marL="387350" indent="-342900">
              <a:lnSpc>
                <a:spcPct val="90000"/>
              </a:lnSpc>
              <a:spcBef>
                <a:spcPts val="1200"/>
              </a:spcBef>
              <a:buClr>
                <a:srgbClr val="9BBB59"/>
              </a:buClr>
              <a:buFont typeface="Arial" charset="0"/>
              <a:buChar char="•"/>
            </a:pPr>
            <a:r>
              <a:rPr lang="en-US" b="1" dirty="0">
                <a:solidFill>
                  <a:srgbClr val="953735"/>
                </a:solidFill>
                <a:latin typeface="Calibri" pitchFamily="34" charset="0"/>
              </a:rPr>
              <a:t>Increase existing populations and populate new habitats;</a:t>
            </a:r>
            <a:endParaRPr lang="en-US" sz="2000" b="1" dirty="0">
              <a:solidFill>
                <a:srgbClr val="953735"/>
              </a:solidFill>
              <a:latin typeface="Calibri" pitchFamily="34" charset="0"/>
            </a:endParaRPr>
          </a:p>
          <a:p>
            <a:pPr marL="387350" indent="-342900">
              <a:lnSpc>
                <a:spcPct val="90000"/>
              </a:lnSpc>
              <a:spcBef>
                <a:spcPts val="1000"/>
              </a:spcBef>
              <a:buClr>
                <a:srgbClr val="9BBB59"/>
              </a:buClr>
              <a:buFont typeface="Arial" charset="0"/>
              <a:buNone/>
            </a:pPr>
            <a:endParaRPr lang="en-US" sz="2000" dirty="0">
              <a:latin typeface="Calibri" pitchFamily="34" charset="0"/>
            </a:endParaRPr>
          </a:p>
          <a:p>
            <a:pPr marL="387350" indent="-342900">
              <a:lnSpc>
                <a:spcPct val="90000"/>
              </a:lnSpc>
              <a:spcBef>
                <a:spcPts val="1000"/>
              </a:spcBef>
              <a:buClr>
                <a:srgbClr val="9BBB59"/>
              </a:buClr>
              <a:buFont typeface="Arial" charset="0"/>
              <a:buChar char="•"/>
            </a:pPr>
            <a:endParaRPr lang="it-IT" sz="2400" dirty="0">
              <a:latin typeface="Calibri" pitchFamily="34" charset="0"/>
            </a:endParaRPr>
          </a:p>
          <a:p>
            <a:pPr marL="387350" indent="-342900">
              <a:lnSpc>
                <a:spcPct val="90000"/>
              </a:lnSpc>
              <a:spcBef>
                <a:spcPts val="1000"/>
              </a:spcBef>
              <a:buFont typeface="Arial" charset="0"/>
              <a:buChar char="•"/>
            </a:pPr>
            <a:endParaRPr lang="it-IT" sz="2800" dirty="0">
              <a:latin typeface="Calibri" pitchFamily="34" charset="0"/>
            </a:endParaRPr>
          </a:p>
        </p:txBody>
      </p:sp>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4" name="Titolo 1"/>
          <p:cNvSpPr>
            <a:spLocks/>
          </p:cNvSpPr>
          <p:nvPr/>
        </p:nvSpPr>
        <p:spPr bwMode="auto">
          <a:xfrm>
            <a:off x="168275" y="417513"/>
            <a:ext cx="8975725" cy="1143000"/>
          </a:xfrm>
          <a:prstGeom prst="rect">
            <a:avLst/>
          </a:prstGeom>
          <a:noFill/>
          <a:ln w="9525">
            <a:noFill/>
            <a:miter lim="800000"/>
            <a:headEnd/>
            <a:tailEnd/>
          </a:ln>
        </p:spPr>
        <p:txBody>
          <a:bodyPr anchor="ctr"/>
          <a:lstStyle/>
          <a:p>
            <a:pPr>
              <a:lnSpc>
                <a:spcPct val="90000"/>
              </a:lnSpc>
            </a:pPr>
            <a:r>
              <a:rPr lang="it-IT" sz="2800" b="1" dirty="0">
                <a:solidFill>
                  <a:srgbClr val="6671B2"/>
                </a:solidFill>
                <a:latin typeface="Calibri" pitchFamily="34" charset="0"/>
              </a:rPr>
              <a:t>SPECIFIC OBJECTIVES OF THE PROJECT</a:t>
            </a:r>
            <a:endParaRPr lang="it-IT" sz="2800" dirty="0">
              <a:latin typeface="Calibri" pitchFamily="34" charset="0"/>
            </a:endParaRPr>
          </a:p>
        </p:txBody>
      </p:sp>
      <p:sp>
        <p:nvSpPr>
          <p:cNvPr id="5" name="Rettangolo 4"/>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4915548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168276" y="417513"/>
            <a:ext cx="8776220" cy="1143000"/>
          </a:xfrm>
          <a:prstGeom prst="rect">
            <a:avLst/>
          </a:prstGeom>
          <a:noFill/>
          <a:ln w="9525">
            <a:noFill/>
            <a:miter lim="800000"/>
            <a:headEnd/>
            <a:tailEnd/>
          </a:ln>
        </p:spPr>
        <p:txBody>
          <a:bodyPr anchor="ctr"/>
          <a:lstStyle/>
          <a:p>
            <a:pPr>
              <a:lnSpc>
                <a:spcPct val="90000"/>
              </a:lnSpc>
            </a:pPr>
            <a:r>
              <a:rPr lang="it-IT" sz="2800" b="1" dirty="0">
                <a:solidFill>
                  <a:srgbClr val="6671B2"/>
                </a:solidFill>
                <a:latin typeface="Calibri" pitchFamily="34" charset="0"/>
              </a:rPr>
              <a:t>SPECIFIC OBJECTIVES OF THE PROJECT</a:t>
            </a:r>
            <a:endParaRPr lang="it-IT" sz="2800" dirty="0">
              <a:latin typeface="Calibri" pitchFamily="34" charset="0"/>
            </a:endParaRPr>
          </a:p>
        </p:txBody>
      </p:sp>
      <p:sp>
        <p:nvSpPr>
          <p:cNvPr id="3" name="Segnaposto contenuto 2"/>
          <p:cNvSpPr>
            <a:spLocks/>
          </p:cNvSpPr>
          <p:nvPr/>
        </p:nvSpPr>
        <p:spPr bwMode="auto">
          <a:xfrm>
            <a:off x="168276" y="1700213"/>
            <a:ext cx="8670924" cy="2913351"/>
          </a:xfrm>
          <a:prstGeom prst="rect">
            <a:avLst/>
          </a:prstGeom>
          <a:noFill/>
          <a:ln w="9525">
            <a:noFill/>
            <a:miter lim="800000"/>
            <a:headEnd/>
            <a:tailEnd/>
          </a:ln>
        </p:spPr>
        <p:txBody>
          <a:bodyPr/>
          <a:lstStyle/>
          <a:p>
            <a:pPr marL="387350" indent="-342900">
              <a:lnSpc>
                <a:spcPct val="90000"/>
              </a:lnSpc>
              <a:spcBef>
                <a:spcPts val="1200"/>
              </a:spcBef>
              <a:buClr>
                <a:srgbClr val="9BBB59"/>
              </a:buClr>
              <a:buFont typeface="Arial" charset="0"/>
              <a:buChar char="•"/>
            </a:pPr>
            <a:r>
              <a:rPr lang="en-US" b="1" dirty="0">
                <a:solidFill>
                  <a:srgbClr val="953735"/>
                </a:solidFill>
                <a:latin typeface="Calibri" pitchFamily="34" charset="0"/>
              </a:rPr>
              <a:t>Develop a management plan and specific measures for conservation;</a:t>
            </a:r>
            <a:endParaRPr lang="it-IT" b="1" dirty="0">
              <a:solidFill>
                <a:srgbClr val="953735"/>
              </a:solidFill>
              <a:latin typeface="Calibri" pitchFamily="34" charset="0"/>
            </a:endParaRPr>
          </a:p>
          <a:p>
            <a:pPr marL="387350" indent="-342900" algn="just">
              <a:lnSpc>
                <a:spcPct val="90000"/>
              </a:lnSpc>
              <a:spcBef>
                <a:spcPts val="1200"/>
              </a:spcBef>
              <a:buClr>
                <a:srgbClr val="9BBB59"/>
              </a:buClr>
              <a:buFont typeface="Arial" charset="0"/>
              <a:buChar char="•"/>
            </a:pPr>
            <a:r>
              <a:rPr lang="en-GB" b="1" dirty="0">
                <a:solidFill>
                  <a:srgbClr val="953735"/>
                </a:solidFill>
                <a:latin typeface="Calibri" pitchFamily="34" charset="0"/>
              </a:rPr>
              <a:t>Develop and disclose solutions aimed at actively involving farmers, operators and users of forest areas in all the RN2000 sites;</a:t>
            </a:r>
          </a:p>
          <a:p>
            <a:pPr marL="387350" indent="-342900" algn="just">
              <a:lnSpc>
                <a:spcPct val="90000"/>
              </a:lnSpc>
              <a:spcBef>
                <a:spcPts val="1200"/>
              </a:spcBef>
              <a:buClr>
                <a:srgbClr val="9BBB59"/>
              </a:buClr>
              <a:buFont typeface="Arial" charset="0"/>
              <a:buChar char="•"/>
            </a:pPr>
            <a:r>
              <a:rPr lang="en-US" b="1" dirty="0">
                <a:solidFill>
                  <a:srgbClr val="953735"/>
                </a:solidFill>
                <a:latin typeface="Calibri" pitchFamily="34" charset="0"/>
              </a:rPr>
              <a:t>Act on the threat factors that have caused these 4 species to become residual; factors resulting from human intervention, such as the destruction or alteration of their habitats resulting in the isolation of the few residual populations;</a:t>
            </a:r>
            <a:endParaRPr lang="en-GB" b="1" dirty="0">
              <a:solidFill>
                <a:srgbClr val="953735"/>
              </a:solidFill>
              <a:latin typeface="Calibri" pitchFamily="34" charset="0"/>
            </a:endParaRPr>
          </a:p>
          <a:p>
            <a:pPr marL="387350" indent="-342900" algn="just">
              <a:lnSpc>
                <a:spcPct val="90000"/>
              </a:lnSpc>
              <a:spcBef>
                <a:spcPts val="1200"/>
              </a:spcBef>
              <a:buClr>
                <a:srgbClr val="9BBB59"/>
              </a:buClr>
              <a:buFont typeface="Arial" charset="0"/>
              <a:buChar char="•"/>
            </a:pPr>
            <a:r>
              <a:rPr lang="en-US" b="1" dirty="0">
                <a:solidFill>
                  <a:srgbClr val="953735"/>
                </a:solidFill>
                <a:latin typeface="Calibri" pitchFamily="34" charset="0"/>
              </a:rPr>
              <a:t>Improve the conservation status of the target insects by raising awareness </a:t>
            </a:r>
            <a:r>
              <a:rPr lang="en-GB" b="1" dirty="0">
                <a:solidFill>
                  <a:srgbClr val="953735"/>
                </a:solidFill>
                <a:latin typeface="Calibri" pitchFamily="34" charset="0"/>
              </a:rPr>
              <a:t>of the stakeholders </a:t>
            </a:r>
            <a:r>
              <a:rPr lang="en-US" b="1" dirty="0">
                <a:solidFill>
                  <a:srgbClr val="953735"/>
                </a:solidFill>
                <a:latin typeface="Calibri" pitchFamily="34" charset="0"/>
              </a:rPr>
              <a:t>on the importance of these species to our ecosystems. </a:t>
            </a:r>
            <a:endParaRPr lang="it-IT" b="1" dirty="0">
              <a:solidFill>
                <a:srgbClr val="953735"/>
              </a:solidFill>
              <a:latin typeface="Calibri" pitchFamily="34" charset="0"/>
            </a:endParaRPr>
          </a:p>
        </p:txBody>
      </p:sp>
      <p:pic>
        <p:nvPicPr>
          <p:cNvPr id="4" name="Immagin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5" name="Rettangolo 4"/>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9019945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57200" y="174567"/>
            <a:ext cx="5432425" cy="639822"/>
          </a:xfrm>
          <a:prstGeom prst="rect">
            <a:avLst/>
          </a:prstGeom>
          <a:noFill/>
          <a:ln w="9525">
            <a:noFill/>
            <a:miter lim="800000"/>
            <a:headEnd/>
            <a:tailEnd/>
          </a:ln>
        </p:spPr>
        <p:txBody>
          <a:bodyPr anchor="ctr"/>
          <a:lstStyle/>
          <a:p>
            <a:pPr>
              <a:lnSpc>
                <a:spcPct val="90000"/>
              </a:lnSpc>
            </a:pPr>
            <a:r>
              <a:rPr lang="en-GB" sz="3600" b="1" dirty="0">
                <a:solidFill>
                  <a:srgbClr val="6671B2"/>
                </a:solidFill>
                <a:latin typeface="Calibri" pitchFamily="34" charset="0"/>
              </a:rPr>
              <a:t>MONITORING</a:t>
            </a:r>
            <a:endParaRPr lang="en-GB" sz="3600" dirty="0">
              <a:latin typeface="Calibri" pitchFamily="34" charset="0"/>
            </a:endParaRPr>
          </a:p>
        </p:txBody>
      </p:sp>
      <p:grpSp>
        <p:nvGrpSpPr>
          <p:cNvPr id="3" name="Group 18"/>
          <p:cNvGrpSpPr>
            <a:grpSpLocks/>
          </p:cNvGrpSpPr>
          <p:nvPr/>
        </p:nvGrpSpPr>
        <p:grpSpPr bwMode="auto">
          <a:xfrm>
            <a:off x="250825" y="814388"/>
            <a:ext cx="4271963" cy="5173662"/>
            <a:chOff x="4932040" y="1977530"/>
            <a:chExt cx="3631484" cy="4177604"/>
          </a:xfrm>
        </p:grpSpPr>
        <p:grpSp>
          <p:nvGrpSpPr>
            <p:cNvPr id="4" name="Group 14"/>
            <p:cNvGrpSpPr>
              <a:grpSpLocks/>
            </p:cNvGrpSpPr>
            <p:nvPr/>
          </p:nvGrpSpPr>
          <p:grpSpPr bwMode="auto">
            <a:xfrm>
              <a:off x="4932040" y="1977530"/>
              <a:ext cx="3631484" cy="4177604"/>
              <a:chOff x="4972964" y="1790206"/>
              <a:chExt cx="3631484" cy="4177604"/>
            </a:xfrm>
          </p:grpSpPr>
          <p:pic>
            <p:nvPicPr>
              <p:cNvPr id="6" name="Picture 11"/>
              <p:cNvPicPr>
                <a:picLocks noChangeAspect="1"/>
              </p:cNvPicPr>
              <p:nvPr/>
            </p:nvPicPr>
            <p:blipFill>
              <a:blip r:embed="rId3"/>
              <a:srcRect/>
              <a:stretch>
                <a:fillRect/>
              </a:stretch>
            </p:blipFill>
            <p:spPr bwMode="auto">
              <a:xfrm>
                <a:off x="7298316" y="4423181"/>
                <a:ext cx="1296144" cy="1087694"/>
              </a:xfrm>
              <a:prstGeom prst="rect">
                <a:avLst/>
              </a:prstGeom>
              <a:noFill/>
              <a:ln w="9525">
                <a:noFill/>
                <a:miter lim="800000"/>
                <a:headEnd/>
                <a:tailEnd/>
              </a:ln>
            </p:spPr>
          </p:pic>
          <p:pic>
            <p:nvPicPr>
              <p:cNvPr id="7" name="Picture 12"/>
              <p:cNvPicPr>
                <a:picLocks noChangeAspect="1"/>
              </p:cNvPicPr>
              <p:nvPr/>
            </p:nvPicPr>
            <p:blipFill>
              <a:blip r:embed="rId4"/>
              <a:srcRect/>
              <a:stretch>
                <a:fillRect/>
              </a:stretch>
            </p:blipFill>
            <p:spPr bwMode="auto">
              <a:xfrm>
                <a:off x="4972964" y="1790206"/>
                <a:ext cx="3631484" cy="2538282"/>
              </a:xfrm>
              <a:prstGeom prst="rect">
                <a:avLst/>
              </a:prstGeom>
              <a:noFill/>
              <a:ln w="9525">
                <a:noFill/>
                <a:miter lim="800000"/>
                <a:headEnd/>
                <a:tailEnd/>
              </a:ln>
            </p:spPr>
          </p:pic>
          <p:pic>
            <p:nvPicPr>
              <p:cNvPr id="8" name="Picture 9"/>
              <p:cNvPicPr>
                <a:picLocks noChangeAspect="1"/>
              </p:cNvPicPr>
              <p:nvPr/>
            </p:nvPicPr>
            <p:blipFill>
              <a:blip r:embed="rId5"/>
              <a:srcRect/>
              <a:stretch>
                <a:fillRect/>
              </a:stretch>
            </p:blipFill>
            <p:spPr bwMode="auto">
              <a:xfrm>
                <a:off x="4972965" y="4423182"/>
                <a:ext cx="2232248" cy="1544628"/>
              </a:xfrm>
              <a:prstGeom prst="rect">
                <a:avLst/>
              </a:prstGeom>
              <a:noFill/>
              <a:ln w="9525">
                <a:noFill/>
                <a:miter lim="800000"/>
                <a:headEnd/>
                <a:tailEnd/>
              </a:ln>
            </p:spPr>
          </p:pic>
        </p:grpSp>
        <p:sp>
          <p:nvSpPr>
            <p:cNvPr id="5" name="TextBox 13"/>
            <p:cNvSpPr txBox="1">
              <a:spLocks noChangeArrowheads="1"/>
            </p:cNvSpPr>
            <p:nvPr/>
          </p:nvSpPr>
          <p:spPr bwMode="auto">
            <a:xfrm>
              <a:off x="4965777" y="5810312"/>
              <a:ext cx="1592401" cy="221763"/>
            </a:xfrm>
            <a:prstGeom prst="rect">
              <a:avLst/>
            </a:prstGeom>
            <a:noFill/>
            <a:ln w="9525">
              <a:noFill/>
              <a:miter lim="800000"/>
              <a:headEnd/>
              <a:tailEnd/>
            </a:ln>
          </p:spPr>
          <p:txBody>
            <a:bodyPr>
              <a:spAutoFit/>
            </a:bodyPr>
            <a:lstStyle/>
            <a:p>
              <a:r>
                <a:rPr lang="it-IT" sz="1200" b="1">
                  <a:solidFill>
                    <a:schemeClr val="bg1"/>
                  </a:solidFill>
                  <a:latin typeface="Calibri" pitchFamily="34" charset="0"/>
                </a:rPr>
                <a:t>Crevalcore</a:t>
              </a:r>
            </a:p>
          </p:txBody>
        </p:sp>
      </p:grpSp>
      <p:sp>
        <p:nvSpPr>
          <p:cNvPr id="9" name="Segnaposto contenuto 2"/>
          <p:cNvSpPr>
            <a:spLocks/>
          </p:cNvSpPr>
          <p:nvPr/>
        </p:nvSpPr>
        <p:spPr bwMode="auto">
          <a:xfrm>
            <a:off x="4486275" y="814388"/>
            <a:ext cx="4524721" cy="4525962"/>
          </a:xfrm>
          <a:prstGeom prst="rect">
            <a:avLst/>
          </a:prstGeom>
          <a:noFill/>
          <a:ln w="9525">
            <a:noFill/>
            <a:miter lim="800000"/>
            <a:headEnd/>
            <a:tailEnd/>
          </a:ln>
        </p:spPr>
        <p:txBody>
          <a:bodyPr/>
          <a:lstStyle/>
          <a:p>
            <a:pPr marL="228600" indent="-228600">
              <a:lnSpc>
                <a:spcPct val="90000"/>
              </a:lnSpc>
              <a:spcBef>
                <a:spcPts val="1000"/>
              </a:spcBef>
              <a:buFont typeface="Arial" charset="0"/>
              <a:buChar char="•"/>
            </a:pPr>
            <a:r>
              <a:rPr lang="en-GB" sz="2200" dirty="0">
                <a:solidFill>
                  <a:srgbClr val="953735"/>
                </a:solidFill>
                <a:latin typeface="Calibri" pitchFamily="34" charset="0"/>
              </a:rPr>
              <a:t>The study of different habitats and different monitoring methods are required for each of the four target species of insects  </a:t>
            </a:r>
          </a:p>
          <a:p>
            <a:pPr marL="228600" indent="-228600">
              <a:lnSpc>
                <a:spcPct val="90000"/>
              </a:lnSpc>
              <a:spcBef>
                <a:spcPts val="1000"/>
              </a:spcBef>
              <a:buFont typeface="Arial" charset="0"/>
              <a:buChar char="•"/>
            </a:pPr>
            <a:r>
              <a:rPr lang="en-GB" sz="2200" dirty="0">
                <a:solidFill>
                  <a:srgbClr val="953735"/>
                </a:solidFill>
                <a:latin typeface="Calibri" pitchFamily="34" charset="0"/>
              </a:rPr>
              <a:t>Each species required a monitoring protocol  to measure the trunks and their cavities, to check inside the cavities,  to count the dragonfly and beetle target specimens, to mark them, using tools such as entomological screening for aquatic insects, traps for insects, live traps for </a:t>
            </a:r>
            <a:r>
              <a:rPr lang="en-GB" sz="2200" dirty="0" err="1">
                <a:solidFill>
                  <a:srgbClr val="953735"/>
                </a:solidFill>
                <a:latin typeface="Calibri" pitchFamily="34" charset="0"/>
              </a:rPr>
              <a:t>saproxylic</a:t>
            </a:r>
            <a:r>
              <a:rPr lang="en-GB" sz="2200" dirty="0">
                <a:solidFill>
                  <a:srgbClr val="953735"/>
                </a:solidFill>
                <a:latin typeface="Calibri" pitchFamily="34" charset="0"/>
              </a:rPr>
              <a:t> insects</a:t>
            </a:r>
          </a:p>
        </p:txBody>
      </p:sp>
      <p:pic>
        <p:nvPicPr>
          <p:cNvPr id="10" name="Immagin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11" name="Rettangolo 10"/>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8205826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Segnaposto contenuto 2"/>
          <p:cNvSpPr>
            <a:spLocks/>
          </p:cNvSpPr>
          <p:nvPr/>
        </p:nvSpPr>
        <p:spPr bwMode="auto">
          <a:xfrm>
            <a:off x="323850" y="1830388"/>
            <a:ext cx="8712200" cy="3464819"/>
          </a:xfrm>
          <a:prstGeom prst="rect">
            <a:avLst/>
          </a:prstGeom>
          <a:noFill/>
          <a:ln w="9525">
            <a:noFill/>
            <a:miter lim="800000"/>
            <a:headEnd/>
            <a:tailEnd/>
          </a:ln>
        </p:spPr>
        <p:txBody>
          <a:bodyPr/>
          <a:lstStyle/>
          <a:p>
            <a:pPr algn="ctr">
              <a:lnSpc>
                <a:spcPct val="90000"/>
              </a:lnSpc>
              <a:spcBef>
                <a:spcPts val="1000"/>
              </a:spcBef>
              <a:buClr>
                <a:srgbClr val="9BBB59"/>
              </a:buClr>
              <a:buFont typeface="Arial" charset="0"/>
              <a:buNone/>
            </a:pPr>
            <a:endParaRPr lang="en-GB" sz="2000" b="1" dirty="0">
              <a:latin typeface="Calibri" pitchFamily="34" charset="0"/>
            </a:endParaRPr>
          </a:p>
          <a:p>
            <a:pPr algn="ctr">
              <a:lnSpc>
                <a:spcPct val="90000"/>
              </a:lnSpc>
              <a:spcBef>
                <a:spcPts val="1000"/>
              </a:spcBef>
              <a:buClr>
                <a:srgbClr val="9BBB59"/>
              </a:buClr>
              <a:buFont typeface="Arial" charset="0"/>
              <a:buNone/>
            </a:pPr>
            <a:endParaRPr lang="en-GB" sz="2000" b="1" dirty="0">
              <a:latin typeface="Calibri" pitchFamily="34" charset="0"/>
            </a:endParaRPr>
          </a:p>
          <a:p>
            <a:pPr algn="ctr">
              <a:lnSpc>
                <a:spcPct val="90000"/>
              </a:lnSpc>
              <a:spcBef>
                <a:spcPts val="1000"/>
              </a:spcBef>
              <a:buClr>
                <a:srgbClr val="9BBB59"/>
              </a:buClr>
              <a:buFont typeface="Arial" charset="0"/>
              <a:buNone/>
            </a:pPr>
            <a:r>
              <a:rPr lang="en-GB" sz="2000" b="1" dirty="0">
                <a:latin typeface="Calibri" pitchFamily="34" charset="0"/>
              </a:rPr>
              <a:t>The project trains about 30 volunteers to help the staff to :</a:t>
            </a:r>
          </a:p>
          <a:p>
            <a:pPr algn="ctr">
              <a:lnSpc>
                <a:spcPct val="90000"/>
              </a:lnSpc>
              <a:spcBef>
                <a:spcPts val="1000"/>
              </a:spcBef>
              <a:buClr>
                <a:srgbClr val="9BBB59"/>
              </a:buClr>
              <a:buFont typeface="Arial" charset="0"/>
              <a:buNone/>
            </a:pPr>
            <a:endParaRPr lang="en-GB" sz="2000" b="1" dirty="0">
              <a:latin typeface="Calibri" pitchFamily="34" charset="0"/>
            </a:endParaRPr>
          </a:p>
          <a:p>
            <a:pPr>
              <a:lnSpc>
                <a:spcPct val="90000"/>
              </a:lnSpc>
              <a:spcBef>
                <a:spcPts val="1000"/>
              </a:spcBef>
              <a:buClr>
                <a:srgbClr val="9BBB59"/>
              </a:buClr>
              <a:buFontTx/>
              <a:buChar char="-"/>
            </a:pPr>
            <a:r>
              <a:rPr lang="en-GB" sz="2000" b="1" dirty="0">
                <a:latin typeface="Calibri" pitchFamily="34" charset="0"/>
              </a:rPr>
              <a:t>Monitor species and their habitats</a:t>
            </a:r>
          </a:p>
          <a:p>
            <a:pPr>
              <a:lnSpc>
                <a:spcPct val="90000"/>
              </a:lnSpc>
              <a:spcBef>
                <a:spcPts val="1000"/>
              </a:spcBef>
              <a:buClr>
                <a:srgbClr val="9BBB59"/>
              </a:buClr>
              <a:buFontTx/>
              <a:buChar char="-"/>
            </a:pPr>
            <a:r>
              <a:rPr lang="en-GB" sz="2000" b="1" dirty="0">
                <a:latin typeface="Calibri" pitchFamily="34" charset="0"/>
              </a:rPr>
              <a:t>Create new habitats</a:t>
            </a:r>
          </a:p>
          <a:p>
            <a:pPr>
              <a:lnSpc>
                <a:spcPct val="90000"/>
              </a:lnSpc>
              <a:spcBef>
                <a:spcPts val="1000"/>
              </a:spcBef>
              <a:buClr>
                <a:srgbClr val="9BBB59"/>
              </a:buClr>
              <a:buFontTx/>
              <a:buChar char="-"/>
            </a:pPr>
            <a:r>
              <a:rPr lang="en-GB" sz="2000" b="1" dirty="0">
                <a:latin typeface="Calibri" pitchFamily="34" charset="0"/>
              </a:rPr>
              <a:t>Work in captive breeding sites</a:t>
            </a:r>
          </a:p>
          <a:p>
            <a:pPr>
              <a:lnSpc>
                <a:spcPct val="90000"/>
              </a:lnSpc>
              <a:spcBef>
                <a:spcPts val="1000"/>
              </a:spcBef>
              <a:buClr>
                <a:srgbClr val="9BBB59"/>
              </a:buClr>
              <a:buFontTx/>
              <a:buChar char="-"/>
            </a:pPr>
            <a:r>
              <a:rPr lang="en-GB" sz="2000" b="1" dirty="0">
                <a:latin typeface="Calibri" pitchFamily="34" charset="0"/>
              </a:rPr>
              <a:t>Create awareness among the public (EREMITA tour Action E7)</a:t>
            </a:r>
            <a:endParaRPr lang="en-GB" sz="2000" dirty="0">
              <a:latin typeface="Calibri" pitchFamily="34" charset="0"/>
            </a:endParaRPr>
          </a:p>
          <a:p>
            <a:pPr>
              <a:lnSpc>
                <a:spcPct val="90000"/>
              </a:lnSpc>
              <a:spcBef>
                <a:spcPts val="1000"/>
              </a:spcBef>
              <a:buClr>
                <a:srgbClr val="9BBB59"/>
              </a:buClr>
              <a:buFontTx/>
              <a:buChar char="-"/>
            </a:pPr>
            <a:endParaRPr lang="it-IT" sz="2000" dirty="0">
              <a:latin typeface="Calibri" pitchFamily="34" charset="0"/>
            </a:endParaRPr>
          </a:p>
        </p:txBody>
      </p:sp>
      <p:pic>
        <p:nvPicPr>
          <p:cNvPr id="3" name="Picture 2" descr="C:\Users\Biondi_M\Documents\A_documenti-lavoro\LIFE\LIFE_EREMITA\2016\manifestazione interesse volontari\volontariato_2.jpg"/>
          <p:cNvPicPr>
            <a:picLocks noChangeAspect="1" noChangeArrowheads="1"/>
          </p:cNvPicPr>
          <p:nvPr/>
        </p:nvPicPr>
        <p:blipFill>
          <a:blip r:embed="rId3"/>
          <a:srcRect/>
          <a:stretch>
            <a:fillRect/>
          </a:stretch>
        </p:blipFill>
        <p:spPr bwMode="auto">
          <a:xfrm>
            <a:off x="323850" y="164379"/>
            <a:ext cx="3849687" cy="1585912"/>
          </a:xfrm>
          <a:prstGeom prst="rect">
            <a:avLst/>
          </a:prstGeom>
          <a:noFill/>
          <a:ln w="9525">
            <a:noFill/>
            <a:miter lim="800000"/>
            <a:headEnd/>
            <a:tailEnd/>
          </a:ln>
        </p:spPr>
      </p:pic>
      <p:sp>
        <p:nvSpPr>
          <p:cNvPr id="4" name="Titolo 1"/>
          <p:cNvSpPr>
            <a:spLocks/>
          </p:cNvSpPr>
          <p:nvPr/>
        </p:nvSpPr>
        <p:spPr bwMode="auto">
          <a:xfrm>
            <a:off x="120650" y="1463675"/>
            <a:ext cx="8950325" cy="1143000"/>
          </a:xfrm>
          <a:prstGeom prst="rect">
            <a:avLst/>
          </a:prstGeom>
          <a:noFill/>
          <a:ln w="9525">
            <a:noFill/>
            <a:miter lim="800000"/>
            <a:headEnd/>
            <a:tailEnd/>
          </a:ln>
        </p:spPr>
        <p:txBody>
          <a:bodyPr anchor="ctr"/>
          <a:lstStyle/>
          <a:p>
            <a:pPr algn="ctr">
              <a:lnSpc>
                <a:spcPct val="90000"/>
              </a:lnSpc>
            </a:pPr>
            <a:r>
              <a:rPr lang="en-GB" sz="3600" b="1">
                <a:solidFill>
                  <a:srgbClr val="6671B2"/>
                </a:solidFill>
                <a:latin typeface="Calibri" pitchFamily="34" charset="0"/>
              </a:rPr>
              <a:t>VOLUNTEERING</a:t>
            </a:r>
          </a:p>
        </p:txBody>
      </p:sp>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6" name="Rettangolo 5"/>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1779225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864524" y="224443"/>
            <a:ext cx="4820314" cy="883631"/>
          </a:xfrm>
          <a:prstGeom prst="rect">
            <a:avLst/>
          </a:prstGeom>
          <a:noFill/>
          <a:ln w="9525">
            <a:noFill/>
            <a:miter lim="800000"/>
            <a:headEnd/>
            <a:tailEnd/>
          </a:ln>
        </p:spPr>
        <p:txBody>
          <a:bodyPr anchor="ctr"/>
          <a:lstStyle/>
          <a:p>
            <a:pPr algn="ctr">
              <a:lnSpc>
                <a:spcPct val="90000"/>
              </a:lnSpc>
            </a:pPr>
            <a:r>
              <a:rPr lang="en-GB" sz="3600" b="1" dirty="0">
                <a:solidFill>
                  <a:srgbClr val="6671B2"/>
                </a:solidFill>
                <a:latin typeface="Calibri" pitchFamily="34" charset="0"/>
              </a:rPr>
              <a:t>Conservation</a:t>
            </a:r>
            <a:endParaRPr lang="en-GB" sz="3600" dirty="0">
              <a:latin typeface="Calibri" pitchFamily="34" charset="0"/>
            </a:endParaRPr>
          </a:p>
        </p:txBody>
      </p:sp>
      <p:sp>
        <p:nvSpPr>
          <p:cNvPr id="3" name="Segnaposto contenuto 2"/>
          <p:cNvSpPr>
            <a:spLocks/>
          </p:cNvSpPr>
          <p:nvPr/>
        </p:nvSpPr>
        <p:spPr bwMode="auto">
          <a:xfrm>
            <a:off x="107950" y="1106488"/>
            <a:ext cx="5688013" cy="5184775"/>
          </a:xfrm>
          <a:prstGeom prst="rect">
            <a:avLst/>
          </a:prstGeom>
          <a:noFill/>
          <a:ln w="9525">
            <a:noFill/>
            <a:miter lim="800000"/>
            <a:headEnd/>
            <a:tailEnd/>
          </a:ln>
        </p:spPr>
        <p:txBody>
          <a:bodyPr/>
          <a:lstStyle/>
          <a:p>
            <a:pPr marL="228600" indent="-228600">
              <a:lnSpc>
                <a:spcPct val="90000"/>
              </a:lnSpc>
              <a:spcBef>
                <a:spcPts val="1200"/>
              </a:spcBef>
              <a:buFont typeface="Arial" charset="0"/>
              <a:buChar char="•"/>
            </a:pPr>
            <a:r>
              <a:rPr lang="en-GB" sz="2400">
                <a:solidFill>
                  <a:srgbClr val="953735"/>
                </a:solidFill>
                <a:latin typeface="Calibri" pitchFamily="34" charset="0"/>
              </a:rPr>
              <a:t>3 </a:t>
            </a:r>
            <a:r>
              <a:rPr lang="en-GB" sz="2400" i="1">
                <a:solidFill>
                  <a:srgbClr val="953735"/>
                </a:solidFill>
                <a:latin typeface="Calibri" pitchFamily="34" charset="0"/>
              </a:rPr>
              <a:t>ex situ </a:t>
            </a:r>
            <a:r>
              <a:rPr lang="en-GB" sz="2400">
                <a:solidFill>
                  <a:srgbClr val="953735"/>
                </a:solidFill>
                <a:latin typeface="Calibri" pitchFamily="34" charset="0"/>
              </a:rPr>
              <a:t>breeding sites for </a:t>
            </a:r>
            <a:r>
              <a:rPr lang="en-GB" sz="2400" i="1">
                <a:solidFill>
                  <a:srgbClr val="953735"/>
                </a:solidFill>
                <a:latin typeface="Calibri" pitchFamily="34" charset="0"/>
              </a:rPr>
              <a:t>Osmoderma </a:t>
            </a:r>
            <a:r>
              <a:rPr lang="en-GB" sz="2400">
                <a:solidFill>
                  <a:srgbClr val="953735"/>
                </a:solidFill>
                <a:latin typeface="Calibri" pitchFamily="34" charset="0"/>
              </a:rPr>
              <a:t>and  </a:t>
            </a:r>
            <a:r>
              <a:rPr lang="en-GB" sz="2400" i="1">
                <a:solidFill>
                  <a:srgbClr val="953735"/>
                </a:solidFill>
                <a:latin typeface="Calibri" pitchFamily="34" charset="0"/>
              </a:rPr>
              <a:t>Graphoderus</a:t>
            </a:r>
            <a:r>
              <a:rPr lang="en-GB" sz="2400">
                <a:solidFill>
                  <a:srgbClr val="953735"/>
                </a:solidFill>
                <a:latin typeface="Calibri" pitchFamily="34" charset="0"/>
              </a:rPr>
              <a:t>: PNFC (Santa Sofia - FC), MAR (Russi - RA) and PNATE (Ligonchio - RE); </a:t>
            </a:r>
          </a:p>
          <a:p>
            <a:pPr marL="228600" indent="-228600">
              <a:lnSpc>
                <a:spcPct val="90000"/>
              </a:lnSpc>
              <a:spcBef>
                <a:spcPts val="1200"/>
              </a:spcBef>
              <a:buFont typeface="Arial" charset="0"/>
              <a:buChar char="•"/>
            </a:pPr>
            <a:r>
              <a:rPr lang="en-GB" sz="2400">
                <a:solidFill>
                  <a:srgbClr val="953735"/>
                </a:solidFill>
                <a:latin typeface="Calibri" pitchFamily="34" charset="0"/>
              </a:rPr>
              <a:t>Numerous sites of in situ breeding for  </a:t>
            </a:r>
            <a:r>
              <a:rPr lang="en-GB" sz="2400" i="1">
                <a:solidFill>
                  <a:srgbClr val="953735"/>
                </a:solidFill>
                <a:latin typeface="Calibri" pitchFamily="34" charset="0"/>
              </a:rPr>
              <a:t>Osmoderma</a:t>
            </a:r>
            <a:r>
              <a:rPr lang="en-GB" sz="2400">
                <a:solidFill>
                  <a:srgbClr val="953735"/>
                </a:solidFill>
                <a:latin typeface="Calibri" pitchFamily="34" charset="0"/>
              </a:rPr>
              <a:t>  with  installation of wood boxes;</a:t>
            </a:r>
          </a:p>
          <a:p>
            <a:pPr marL="228600" indent="-228600">
              <a:lnSpc>
                <a:spcPct val="90000"/>
              </a:lnSpc>
              <a:spcBef>
                <a:spcPts val="1200"/>
              </a:spcBef>
              <a:buFont typeface="Arial" charset="0"/>
              <a:buChar char="•"/>
            </a:pPr>
            <a:r>
              <a:rPr lang="en-GB" sz="2400">
                <a:solidFill>
                  <a:srgbClr val="953735"/>
                </a:solidFill>
                <a:latin typeface="Calibri" pitchFamily="34" charset="0"/>
              </a:rPr>
              <a:t>Transfer of </a:t>
            </a:r>
            <a:r>
              <a:rPr lang="en-GB" sz="2400" i="1">
                <a:solidFill>
                  <a:srgbClr val="953735"/>
                </a:solidFill>
                <a:latin typeface="Calibri" pitchFamily="34" charset="0"/>
              </a:rPr>
              <a:t>Coenagrion</a:t>
            </a:r>
            <a:r>
              <a:rPr lang="en-GB" sz="2400">
                <a:solidFill>
                  <a:srgbClr val="953735"/>
                </a:solidFill>
                <a:latin typeface="Calibri" pitchFamily="34" charset="0"/>
              </a:rPr>
              <a:t> to other suitable habitats; </a:t>
            </a:r>
          </a:p>
          <a:p>
            <a:pPr marL="228600" indent="-228600">
              <a:lnSpc>
                <a:spcPct val="90000"/>
              </a:lnSpc>
              <a:spcBef>
                <a:spcPts val="1200"/>
              </a:spcBef>
              <a:buFont typeface="Arial" charset="0"/>
              <a:buChar char="•"/>
            </a:pPr>
            <a:r>
              <a:rPr lang="en-GB" sz="2400">
                <a:solidFill>
                  <a:srgbClr val="953735"/>
                </a:solidFill>
                <a:latin typeface="Calibri" pitchFamily="34" charset="0"/>
              </a:rPr>
              <a:t>Release  </a:t>
            </a:r>
            <a:r>
              <a:rPr lang="en-GB" sz="2400" i="1">
                <a:solidFill>
                  <a:srgbClr val="953735"/>
                </a:solidFill>
                <a:latin typeface="Calibri" pitchFamily="34" charset="0"/>
              </a:rPr>
              <a:t>Osmoderma</a:t>
            </a:r>
            <a:r>
              <a:rPr lang="en-GB" sz="2400">
                <a:solidFill>
                  <a:srgbClr val="953735"/>
                </a:solidFill>
                <a:latin typeface="Calibri" pitchFamily="34" charset="0"/>
              </a:rPr>
              <a:t> e </a:t>
            </a:r>
            <a:r>
              <a:rPr lang="en-GB" sz="2400" i="1">
                <a:solidFill>
                  <a:srgbClr val="953735"/>
                </a:solidFill>
                <a:latin typeface="Calibri" pitchFamily="34" charset="0"/>
              </a:rPr>
              <a:t>Graphoderus</a:t>
            </a:r>
            <a:r>
              <a:rPr lang="en-GB" sz="2400">
                <a:solidFill>
                  <a:srgbClr val="953735"/>
                </a:solidFill>
                <a:latin typeface="Calibri" pitchFamily="34" charset="0"/>
              </a:rPr>
              <a:t> specimens into the wild.</a:t>
            </a:r>
          </a:p>
          <a:p>
            <a:pPr marL="228600" indent="-228600">
              <a:lnSpc>
                <a:spcPct val="90000"/>
              </a:lnSpc>
              <a:spcBef>
                <a:spcPts val="1000"/>
              </a:spcBef>
              <a:buFont typeface="Arial" charset="0"/>
              <a:buChar char="•"/>
            </a:pPr>
            <a:endParaRPr lang="en-GB" sz="2400">
              <a:latin typeface="Calibri" pitchFamily="34" charset="0"/>
            </a:endParaRPr>
          </a:p>
        </p:txBody>
      </p:sp>
      <p:pic>
        <p:nvPicPr>
          <p:cNvPr id="4" name="Immagine 3"/>
          <p:cNvPicPr>
            <a:picLocks noChangeAspect="1"/>
          </p:cNvPicPr>
          <p:nvPr/>
        </p:nvPicPr>
        <p:blipFill>
          <a:blip r:embed="rId3"/>
          <a:stretch>
            <a:fillRect/>
          </a:stretch>
        </p:blipFill>
        <p:spPr>
          <a:xfrm>
            <a:off x="5684838" y="300038"/>
            <a:ext cx="3184525" cy="2349500"/>
          </a:xfrm>
          <a:prstGeom prst="rect">
            <a:avLst/>
          </a:prstGeom>
          <a:ln>
            <a:noFill/>
          </a:ln>
          <a:effectLst>
            <a:outerShdw blurRad="292100" dist="139700" dir="2700000" algn="tl" rotWithShape="0">
              <a:srgbClr val="333333">
                <a:alpha val="65000"/>
              </a:srgbClr>
            </a:outerShdw>
          </a:effectLst>
        </p:spPr>
      </p:pic>
      <p:pic>
        <p:nvPicPr>
          <p:cNvPr id="5" name="Immagine 4"/>
          <p:cNvPicPr>
            <a:picLocks noChangeAspect="1"/>
          </p:cNvPicPr>
          <p:nvPr/>
        </p:nvPicPr>
        <p:blipFill>
          <a:blip r:embed="rId4"/>
          <a:stretch>
            <a:fillRect/>
          </a:stretch>
        </p:blipFill>
        <p:spPr>
          <a:xfrm>
            <a:off x="5684838" y="2833688"/>
            <a:ext cx="3184525" cy="2376487"/>
          </a:xfrm>
          <a:prstGeom prst="rect">
            <a:avLst/>
          </a:prstGeom>
          <a:ln>
            <a:noFill/>
          </a:ln>
          <a:effectLst>
            <a:outerShdw blurRad="292100" dist="139700" dir="2700000" algn="tl" rotWithShape="0">
              <a:srgbClr val="333333">
                <a:alpha val="65000"/>
              </a:srgbClr>
            </a:outerShdw>
          </a:effectLst>
        </p:spPr>
      </p:pic>
      <p:sp>
        <p:nvSpPr>
          <p:cNvPr id="6" name="Rettangolo 5"/>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3161907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88950" y="188913"/>
            <a:ext cx="8229600" cy="1143000"/>
          </a:xfrm>
          <a:prstGeom prst="rect">
            <a:avLst/>
          </a:prstGeom>
          <a:noFill/>
          <a:ln w="9525">
            <a:noFill/>
            <a:miter lim="800000"/>
            <a:headEnd/>
            <a:tailEnd/>
          </a:ln>
        </p:spPr>
        <p:txBody>
          <a:bodyPr anchor="ctr"/>
          <a:lstStyle/>
          <a:p>
            <a:pPr algn="ctr">
              <a:lnSpc>
                <a:spcPct val="90000"/>
              </a:lnSpc>
            </a:pPr>
            <a:r>
              <a:rPr lang="it-IT" sz="3600" b="1">
                <a:solidFill>
                  <a:srgbClr val="6671B2"/>
                </a:solidFill>
                <a:latin typeface="Calibri" pitchFamily="34" charset="0"/>
              </a:rPr>
              <a:t>PRELIMINARY RESULTS</a:t>
            </a:r>
            <a:endParaRPr lang="it-IT" sz="3600">
              <a:latin typeface="Calibri" pitchFamily="34" charset="0"/>
            </a:endParaRPr>
          </a:p>
        </p:txBody>
      </p:sp>
      <p:pic>
        <p:nvPicPr>
          <p:cNvPr id="3" name="Picture 2" descr="lifeeremita_prova_mappa_r02"/>
          <p:cNvPicPr>
            <a:picLocks noChangeAspect="1" noChangeArrowheads="1"/>
          </p:cNvPicPr>
          <p:nvPr/>
        </p:nvPicPr>
        <p:blipFill>
          <a:blip r:embed="rId3">
            <a:clrChange>
              <a:clrFrom>
                <a:srgbClr val="FFFFFF"/>
              </a:clrFrom>
              <a:clrTo>
                <a:srgbClr val="FFFFFF">
                  <a:alpha val="0"/>
                </a:srgbClr>
              </a:clrTo>
            </a:clrChange>
          </a:blip>
          <a:srcRect l="17693" t="31726" r="14232" b="43164"/>
          <a:stretch>
            <a:fillRect/>
          </a:stretch>
        </p:blipFill>
        <p:spPr bwMode="auto">
          <a:xfrm>
            <a:off x="149629" y="2433638"/>
            <a:ext cx="3312709" cy="1811337"/>
          </a:xfrm>
          <a:prstGeom prst="rect">
            <a:avLst/>
          </a:prstGeom>
          <a:noFill/>
          <a:ln w="9525">
            <a:noFill/>
            <a:miter lim="800000"/>
            <a:headEnd/>
            <a:tailEnd/>
          </a:ln>
        </p:spPr>
      </p:pic>
      <p:graphicFrame>
        <p:nvGraphicFramePr>
          <p:cNvPr id="4" name="Segnaposto contenuto 4"/>
          <p:cNvGraphicFramePr>
            <a:graphicFrameLocks noGrp="1"/>
          </p:cNvGraphicFramePr>
          <p:nvPr/>
        </p:nvGraphicFramePr>
        <p:xfrm>
          <a:off x="3338513" y="1331913"/>
          <a:ext cx="5380037" cy="3514727"/>
        </p:xfrm>
        <a:graphic>
          <a:graphicData uri="http://schemas.openxmlformats.org/drawingml/2006/table">
            <a:tbl>
              <a:tblPr/>
              <a:tblGrid>
                <a:gridCol w="1816100"/>
                <a:gridCol w="1770062"/>
                <a:gridCol w="1793875"/>
              </a:tblGrid>
              <a:tr h="6953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Calibri" pitchFamily="34" charset="0"/>
                        </a:rPr>
                        <a:t>Beneficiary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S.I.C. investigated</a:t>
                      </a:r>
                      <a:endParaRPr kumimoji="0" lang="it-IT" sz="1300" b="1" i="0" u="none" strike="noStrike" cap="none" normalizeH="0" baseline="0" smtClean="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S.I.C. remained</a:t>
                      </a:r>
                    </a:p>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to investigate</a:t>
                      </a:r>
                      <a:endParaRPr kumimoji="0" lang="it-IT" sz="1300" b="1" i="0" u="none" strike="noStrike" cap="none" normalizeH="0" baseline="0" smtClean="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032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016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032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016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048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4032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016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46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5" name="Titolo 1"/>
          <p:cNvSpPr txBox="1">
            <a:spLocks/>
          </p:cNvSpPr>
          <p:nvPr/>
        </p:nvSpPr>
        <p:spPr bwMode="auto">
          <a:xfrm>
            <a:off x="3282950" y="4902200"/>
            <a:ext cx="5019675" cy="504825"/>
          </a:xfrm>
          <a:prstGeom prst="rect">
            <a:avLst/>
          </a:prstGeom>
          <a:noFill/>
          <a:ln w="9525">
            <a:noFill/>
            <a:miter lim="800000"/>
            <a:headEnd/>
            <a:tailEnd/>
          </a:ln>
        </p:spPr>
        <p:txBody>
          <a:bodyPr anchor="ctr"/>
          <a:lstStyle/>
          <a:p>
            <a:pPr eaLnBrk="0" hangingPunct="0"/>
            <a:r>
              <a:rPr lang="it-IT" sz="1600">
                <a:latin typeface="Calibri" pitchFamily="34" charset="0"/>
              </a:rPr>
              <a:t>* One site included in Delta Po</a:t>
            </a:r>
          </a:p>
        </p:txBody>
      </p:sp>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7" name="Rettangolo 6"/>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6079461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88950" y="188913"/>
            <a:ext cx="8229600" cy="1143000"/>
          </a:xfrm>
          <a:prstGeom prst="rect">
            <a:avLst/>
          </a:prstGeom>
          <a:noFill/>
          <a:ln w="9525">
            <a:noFill/>
            <a:miter lim="800000"/>
            <a:headEnd/>
            <a:tailEnd/>
          </a:ln>
        </p:spPr>
        <p:txBody>
          <a:bodyPr anchor="ctr"/>
          <a:lstStyle/>
          <a:p>
            <a:pPr algn="ctr">
              <a:lnSpc>
                <a:spcPct val="90000"/>
              </a:lnSpc>
            </a:pPr>
            <a:r>
              <a:rPr lang="it-IT" sz="3600" b="1" dirty="0">
                <a:solidFill>
                  <a:srgbClr val="6671B2"/>
                </a:solidFill>
                <a:latin typeface="Calibri" pitchFamily="34" charset="0"/>
              </a:rPr>
              <a:t>PRELIMINARY RESULTS</a:t>
            </a:r>
            <a:endParaRPr lang="it-IT" sz="3600" dirty="0">
              <a:latin typeface="Calibri" pitchFamily="34" charset="0"/>
            </a:endParaRPr>
          </a:p>
        </p:txBody>
      </p:sp>
      <p:graphicFrame>
        <p:nvGraphicFramePr>
          <p:cNvPr id="3" name="Segnaposto contenuto 4"/>
          <p:cNvGraphicFramePr>
            <a:graphicFrameLocks noGrp="1"/>
          </p:cNvGraphicFramePr>
          <p:nvPr/>
        </p:nvGraphicFramePr>
        <p:xfrm>
          <a:off x="241300" y="1903413"/>
          <a:ext cx="8732838" cy="3355977"/>
        </p:xfrm>
        <a:graphic>
          <a:graphicData uri="http://schemas.openxmlformats.org/drawingml/2006/table">
            <a:tbl>
              <a:tblPr/>
              <a:tblGrid>
                <a:gridCol w="1768475"/>
                <a:gridCol w="1724025"/>
                <a:gridCol w="1747838"/>
                <a:gridCol w="1708150"/>
                <a:gridCol w="1784350"/>
              </a:tblGrid>
              <a:tr h="62547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Calibri" pitchFamily="34" charset="0"/>
                        </a:rPr>
                        <a:t>Beneficiary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Osmoderma </a:t>
                      </a:r>
                      <a:r>
                        <a:rPr kumimoji="0" lang="it-IT" sz="1300" b="1" i="0" u="none" strike="noStrike" cap="none" normalizeH="0" baseline="0" smtClean="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Rosalia  </a:t>
                      </a:r>
                    </a:p>
                    <a:p>
                      <a:pPr marL="0" marR="0" lvl="0" indent="0" algn="l" defTabSz="914400" rtl="0" eaLnBrk="1" fontAlgn="base" latinLnBrk="0" hangingPunct="1">
                        <a:lnSpc>
                          <a:spcPct val="90000"/>
                        </a:lnSpc>
                        <a:spcBef>
                          <a:spcPct val="0"/>
                        </a:spcBef>
                        <a:spcAft>
                          <a:spcPct val="0"/>
                        </a:spcAft>
                        <a:buClrTx/>
                        <a:buSzTx/>
                        <a:buFontTx/>
                        <a:buNone/>
                        <a:tabLst/>
                      </a:pPr>
                      <a:r>
                        <a:rPr kumimoji="0" lang="it-IT" sz="1300" b="1" i="0" u="none" strike="noStrike" cap="none" normalizeH="0" baseline="0" smtClean="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Graphoderus </a:t>
                      </a:r>
                      <a:r>
                        <a:rPr kumimoji="0" lang="it-IT" sz="1300" b="1" i="0" u="none" strike="noStrike" cap="none" normalizeH="0" baseline="0" smtClean="0">
                          <a:ln>
                            <a:noFill/>
                          </a:ln>
                          <a:solidFill>
                            <a:srgbClr val="FFFFFF"/>
                          </a:solidFill>
                          <a:effectLst/>
                          <a:latin typeface="Calibri" pitchFamily="34" charset="0"/>
                        </a:rPr>
                        <a:t>(SITES)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Coenagrion </a:t>
                      </a:r>
                      <a:r>
                        <a:rPr kumimoji="0" lang="it-IT" sz="1300" b="1" i="0" u="none" strike="noStrike" cap="none" normalizeH="0" baseline="0" smtClean="0">
                          <a:ln>
                            <a:noFill/>
                          </a:ln>
                          <a:solidFill>
                            <a:srgbClr val="FFFFFF"/>
                          </a:solidFill>
                          <a:effectLst/>
                          <a:latin typeface="Calibri" pitchFamily="34" charset="0"/>
                        </a:rPr>
                        <a:t>(NEW SITES)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905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5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 + 2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05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 confirmed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21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 + 1 confirmed</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05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pic>
        <p:nvPicPr>
          <p:cNvPr id="4" name="Picture 3" descr="\\CRIS\Users\Cris\Documents\Lavori in corso\EREMITA\FOTO\foto ridotte\Osmoderma eremita foto3 Marco Uliana (750x586).jpg"/>
          <p:cNvPicPr>
            <a:picLocks noChangeAspect="1" noChangeArrowheads="1"/>
          </p:cNvPicPr>
          <p:nvPr/>
        </p:nvPicPr>
        <p:blipFill>
          <a:blip r:embed="rId3"/>
          <a:srcRect/>
          <a:stretch>
            <a:fillRect/>
          </a:stretch>
        </p:blipFill>
        <p:spPr bwMode="auto">
          <a:xfrm>
            <a:off x="2484438" y="1008063"/>
            <a:ext cx="1031875" cy="806450"/>
          </a:xfrm>
          <a:prstGeom prst="rect">
            <a:avLst/>
          </a:prstGeom>
          <a:noFill/>
          <a:ln w="9525">
            <a:noFill/>
            <a:miter lim="800000"/>
            <a:headEnd/>
            <a:tailEnd/>
          </a:ln>
        </p:spPr>
      </p:pic>
      <p:pic>
        <p:nvPicPr>
          <p:cNvPr id="5" name="Picture 2" descr="\\CRIS\Users\Cris\Documents\Lavori in corso\EREMITA\FOTO\foto ridotte\Rosalia alpina m foto6 RFabbri  (750x563).jpg"/>
          <p:cNvPicPr>
            <a:picLocks noChangeAspect="1" noChangeArrowheads="1"/>
          </p:cNvPicPr>
          <p:nvPr/>
        </p:nvPicPr>
        <p:blipFill>
          <a:blip r:embed="rId4"/>
          <a:srcRect l="31989" t="13977" r="2780" b="27660"/>
          <a:stretch>
            <a:fillRect/>
          </a:stretch>
        </p:blipFill>
        <p:spPr bwMode="auto">
          <a:xfrm>
            <a:off x="4067175" y="998538"/>
            <a:ext cx="1217613" cy="815975"/>
          </a:xfrm>
          <a:prstGeom prst="rect">
            <a:avLst/>
          </a:prstGeom>
          <a:noFill/>
          <a:ln w="9525">
            <a:noFill/>
            <a:miter lim="800000"/>
            <a:headEnd/>
            <a:tailEnd/>
          </a:ln>
        </p:spPr>
      </p:pic>
      <p:pic>
        <p:nvPicPr>
          <p:cNvPr id="6" name="Picture 2" descr="\\CRIS\Users\Cris\Documents\Lavori in corso\EREMITA\FOTO\foto ridotte\Graphoderus bilineatus foto1 Josef Hlasek (750x590).jpg"/>
          <p:cNvPicPr>
            <a:picLocks noChangeAspect="1" noChangeArrowheads="1"/>
          </p:cNvPicPr>
          <p:nvPr/>
        </p:nvPicPr>
        <p:blipFill>
          <a:blip r:embed="rId5"/>
          <a:srcRect/>
          <a:stretch>
            <a:fillRect/>
          </a:stretch>
        </p:blipFill>
        <p:spPr bwMode="auto">
          <a:xfrm>
            <a:off x="5908675" y="985838"/>
            <a:ext cx="1042988" cy="820737"/>
          </a:xfrm>
          <a:prstGeom prst="rect">
            <a:avLst/>
          </a:prstGeom>
          <a:noFill/>
          <a:ln w="9525">
            <a:noFill/>
            <a:miter lim="800000"/>
            <a:headEnd/>
            <a:tailEnd/>
          </a:ln>
        </p:spPr>
      </p:pic>
      <p:pic>
        <p:nvPicPr>
          <p:cNvPr id="7" name="Picture 2" descr="\\CRIS\Users\Cris\Documents\Lavori in corso\EREMITA\FOTO\Coenagrion mercuriale castellanii m foto3 RFabbri rid.jpg"/>
          <p:cNvPicPr>
            <a:picLocks noChangeAspect="1" noChangeArrowheads="1"/>
          </p:cNvPicPr>
          <p:nvPr/>
        </p:nvPicPr>
        <p:blipFill>
          <a:blip r:embed="rId6"/>
          <a:srcRect l="28253" t="16225" r="1654" b="24249"/>
          <a:stretch>
            <a:fillRect/>
          </a:stretch>
        </p:blipFill>
        <p:spPr bwMode="auto">
          <a:xfrm>
            <a:off x="7493000" y="974725"/>
            <a:ext cx="1295400" cy="823913"/>
          </a:xfrm>
          <a:prstGeom prst="rect">
            <a:avLst/>
          </a:prstGeom>
          <a:noFill/>
          <a:ln w="9525">
            <a:noFill/>
            <a:miter lim="800000"/>
            <a:headEnd/>
            <a:tailEnd/>
          </a:ln>
        </p:spPr>
      </p:pic>
      <p:sp>
        <p:nvSpPr>
          <p:cNvPr id="8" name="Titolo 1"/>
          <p:cNvSpPr txBox="1">
            <a:spLocks/>
          </p:cNvSpPr>
          <p:nvPr/>
        </p:nvSpPr>
        <p:spPr bwMode="auto">
          <a:xfrm>
            <a:off x="2009775" y="5189538"/>
            <a:ext cx="5019675" cy="504825"/>
          </a:xfrm>
          <a:prstGeom prst="rect">
            <a:avLst/>
          </a:prstGeom>
          <a:noFill/>
          <a:ln w="9525">
            <a:noFill/>
            <a:miter lim="800000"/>
            <a:headEnd/>
            <a:tailEnd/>
          </a:ln>
        </p:spPr>
        <p:txBody>
          <a:bodyPr anchor="ctr"/>
          <a:lstStyle/>
          <a:p>
            <a:pPr eaLnBrk="0" hangingPunct="0"/>
            <a:r>
              <a:rPr lang="it-IT" sz="1600">
                <a:latin typeface="Calibri" pitchFamily="34" charset="0"/>
              </a:rPr>
              <a:t>* One site at 1500 m a.s.l.</a:t>
            </a:r>
          </a:p>
        </p:txBody>
      </p:sp>
      <p:pic>
        <p:nvPicPr>
          <p:cNvPr id="9" name="Immagine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5615385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16" descr="C:\Users\Moo\Desktop\Alfonsine Riserva\lezioni insetti\foto da ridurre\foto ridotte RF\CETONIIDAE - Osmoderma eremita modif_sfondo (700x550).jpg"/>
          <p:cNvPicPr>
            <a:picLocks noChangeAspect="1" noChangeArrowheads="1"/>
          </p:cNvPicPr>
          <p:nvPr/>
        </p:nvPicPr>
        <p:blipFill>
          <a:blip r:embed="rId3"/>
          <a:srcRect/>
          <a:stretch>
            <a:fillRect/>
          </a:stretch>
        </p:blipFill>
        <p:spPr bwMode="auto">
          <a:xfrm>
            <a:off x="58450" y="66676"/>
            <a:ext cx="1255712" cy="1150937"/>
          </a:xfrm>
          <a:prstGeom prst="rect">
            <a:avLst/>
          </a:prstGeom>
          <a:noFill/>
          <a:ln w="9525">
            <a:noFill/>
            <a:miter lim="800000"/>
            <a:headEnd/>
            <a:tailEnd/>
          </a:ln>
        </p:spPr>
      </p:pic>
      <p:sp>
        <p:nvSpPr>
          <p:cNvPr id="3" name="Titolo 1"/>
          <p:cNvSpPr>
            <a:spLocks/>
          </p:cNvSpPr>
          <p:nvPr/>
        </p:nvSpPr>
        <p:spPr bwMode="auto">
          <a:xfrm>
            <a:off x="488950" y="188913"/>
            <a:ext cx="8229600" cy="1143000"/>
          </a:xfrm>
          <a:prstGeom prst="rect">
            <a:avLst/>
          </a:prstGeom>
          <a:noFill/>
          <a:ln w="9525">
            <a:noFill/>
            <a:miter lim="800000"/>
            <a:headEnd/>
            <a:tailEnd/>
          </a:ln>
        </p:spPr>
        <p:txBody>
          <a:bodyPr anchor="ctr"/>
          <a:lstStyle/>
          <a:p>
            <a:pPr algn="ctr">
              <a:lnSpc>
                <a:spcPct val="90000"/>
              </a:lnSpc>
            </a:pPr>
            <a:r>
              <a:rPr lang="it-IT" sz="3500" b="1">
                <a:solidFill>
                  <a:srgbClr val="6671B2"/>
                </a:solidFill>
                <a:latin typeface="Calibri" pitchFamily="34" charset="0"/>
              </a:rPr>
              <a:t>Wood Mould Boxes and </a:t>
            </a:r>
            <a:br>
              <a:rPr lang="it-IT" sz="3500" b="1">
                <a:solidFill>
                  <a:srgbClr val="6671B2"/>
                </a:solidFill>
                <a:latin typeface="Calibri" pitchFamily="34" charset="0"/>
              </a:rPr>
            </a:br>
            <a:r>
              <a:rPr lang="it-IT" sz="3500" b="1">
                <a:solidFill>
                  <a:srgbClr val="6671B2"/>
                </a:solidFill>
                <a:latin typeface="Calibri" pitchFamily="34" charset="0"/>
              </a:rPr>
              <a:t>Wood Mould just produced for partners</a:t>
            </a:r>
          </a:p>
        </p:txBody>
      </p:sp>
      <p:pic>
        <p:nvPicPr>
          <p:cNvPr id="4" name="Picture 3" descr="D:\a_foto LIFE EREMITA\foto per comunicati web conferenze\20160607_145104 WMB 2015 foto RFabbri (259x500).jpg"/>
          <p:cNvPicPr>
            <a:picLocks noChangeAspect="1" noChangeArrowheads="1"/>
          </p:cNvPicPr>
          <p:nvPr/>
        </p:nvPicPr>
        <p:blipFill>
          <a:blip r:embed="rId4"/>
          <a:srcRect/>
          <a:stretch>
            <a:fillRect/>
          </a:stretch>
        </p:blipFill>
        <p:spPr bwMode="auto">
          <a:xfrm>
            <a:off x="203200" y="1217613"/>
            <a:ext cx="1576388" cy="3038475"/>
          </a:xfrm>
          <a:prstGeom prst="rect">
            <a:avLst/>
          </a:prstGeom>
          <a:noFill/>
          <a:ln w="9525">
            <a:noFill/>
            <a:miter lim="800000"/>
            <a:headEnd/>
            <a:tailEnd/>
          </a:ln>
        </p:spPr>
      </p:pic>
      <p:pic>
        <p:nvPicPr>
          <p:cNvPr id="5" name="Picture 3" descr="C:\Users\Moo\Desktop\Alfonsine Riserva\lezioni insetti\foto da ridurre\foto ridotte RF2\20161111_132701 PNFC (700x394).jpg"/>
          <p:cNvPicPr>
            <a:picLocks noChangeAspect="1" noChangeArrowheads="1"/>
          </p:cNvPicPr>
          <p:nvPr/>
        </p:nvPicPr>
        <p:blipFill>
          <a:blip r:embed="rId5"/>
          <a:srcRect/>
          <a:stretch>
            <a:fillRect/>
          </a:stretch>
        </p:blipFill>
        <p:spPr bwMode="auto">
          <a:xfrm>
            <a:off x="211138" y="4378325"/>
            <a:ext cx="2606675" cy="1793875"/>
          </a:xfrm>
          <a:prstGeom prst="rect">
            <a:avLst/>
          </a:prstGeom>
          <a:noFill/>
          <a:ln w="9525">
            <a:noFill/>
            <a:miter lim="800000"/>
            <a:headEnd/>
            <a:tailEnd/>
          </a:ln>
        </p:spPr>
      </p:pic>
      <p:graphicFrame>
        <p:nvGraphicFramePr>
          <p:cNvPr id="6" name="Segnaposto contenuto 4"/>
          <p:cNvGraphicFramePr>
            <a:graphicFrameLocks noGrp="1"/>
          </p:cNvGraphicFramePr>
          <p:nvPr/>
        </p:nvGraphicFramePr>
        <p:xfrm>
          <a:off x="3189288" y="1463675"/>
          <a:ext cx="5529262" cy="3394078"/>
        </p:xfrm>
        <a:graphic>
          <a:graphicData uri="http://schemas.openxmlformats.org/drawingml/2006/table">
            <a:tbl>
              <a:tblPr/>
              <a:tblGrid>
                <a:gridCol w="1811337"/>
                <a:gridCol w="1766888"/>
                <a:gridCol w="1951037"/>
              </a:tblGrid>
              <a:tr h="671513">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GB" sz="1600" b="1" i="0" u="none" strike="noStrike" cap="none" normalizeH="0" baseline="0" smtClean="0">
                          <a:ln>
                            <a:noFill/>
                          </a:ln>
                          <a:solidFill>
                            <a:srgbClr val="FFFFFF"/>
                          </a:solidFill>
                          <a:effectLst/>
                          <a:latin typeface="Calibri" pitchFamily="34" charset="0"/>
                        </a:rPr>
                        <a:t>Beneficiary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Number of WMB produced</a:t>
                      </a:r>
                      <a:endParaRPr kumimoji="0" lang="it-IT" sz="1300" b="1" i="0" u="none" strike="noStrike" cap="none" normalizeH="0" baseline="0" smtClean="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1" i="0" u="none" strike="noStrike" cap="none" normalizeH="0" baseline="0" smtClean="0">
                          <a:ln>
                            <a:noFill/>
                          </a:ln>
                          <a:solidFill>
                            <a:srgbClr val="FFFFFF"/>
                          </a:solidFill>
                          <a:effectLst/>
                          <a:latin typeface="Calibri" pitchFamily="34" charset="0"/>
                        </a:rPr>
                        <a:t>Mould produced (liters)</a:t>
                      </a:r>
                      <a:endParaRPr kumimoji="0" lang="it-IT" sz="1300" b="1" i="0" u="none" strike="noStrike" cap="none" normalizeH="0" baseline="0" smtClean="0">
                        <a:ln>
                          <a:noFill/>
                        </a:ln>
                        <a:solidFill>
                          <a:srgbClr val="FFFFFF"/>
                        </a:solidFill>
                        <a:effectLst/>
                        <a:latin typeface="Calibri"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7350">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PNFC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960*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0525">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830*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450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480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PNATE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830*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MEOC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13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rgbClr val="000000"/>
                          </a:solidFill>
                          <a:effectLst/>
                          <a:latin typeface="Calibri" pitchFamily="34" charset="0"/>
                        </a:rPr>
                        <a:t>290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8938">
                <a:tc>
                  <a:txBody>
                    <a:bodyPr/>
                    <a:lstStyle/>
                    <a:p>
                      <a:pPr marL="0" marR="0" lvl="0" indent="0" algn="l"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TOTAL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150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90000"/>
                        </a:lnSpc>
                        <a:spcBef>
                          <a:spcPct val="0"/>
                        </a:spcBef>
                        <a:spcAft>
                          <a:spcPct val="0"/>
                        </a:spcAft>
                        <a:buClrTx/>
                        <a:buSzTx/>
                        <a:buFontTx/>
                        <a:buNone/>
                        <a:tabLst/>
                      </a:pPr>
                      <a:r>
                        <a:rPr kumimoji="0" lang="it-IT" sz="1600" b="0" i="0" u="none" strike="noStrike" cap="none" normalizeH="0" baseline="0" smtClean="0">
                          <a:ln>
                            <a:noFill/>
                          </a:ln>
                          <a:solidFill>
                            <a:schemeClr val="accent2"/>
                          </a:solidFill>
                          <a:effectLst/>
                          <a:latin typeface="Calibri" pitchFamily="34" charset="0"/>
                        </a:rPr>
                        <a:t>3840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7" name="Titolo 1"/>
          <p:cNvSpPr txBox="1">
            <a:spLocks/>
          </p:cNvSpPr>
          <p:nvPr/>
        </p:nvSpPr>
        <p:spPr bwMode="auto">
          <a:xfrm>
            <a:off x="3189288" y="4857750"/>
            <a:ext cx="5019675" cy="503238"/>
          </a:xfrm>
          <a:prstGeom prst="rect">
            <a:avLst/>
          </a:prstGeom>
          <a:noFill/>
          <a:ln w="9525">
            <a:noFill/>
            <a:miter lim="800000"/>
            <a:headEnd/>
            <a:tailEnd/>
          </a:ln>
        </p:spPr>
        <p:txBody>
          <a:bodyPr anchor="ctr"/>
          <a:lstStyle/>
          <a:p>
            <a:pPr eaLnBrk="0" hangingPunct="0"/>
            <a:r>
              <a:rPr lang="it-IT" sz="1600">
                <a:latin typeface="Calibri" pitchFamily="34" charset="0"/>
              </a:rPr>
              <a:t>* Included mould to start with ex situ breeding</a:t>
            </a:r>
          </a:p>
        </p:txBody>
      </p:sp>
      <p:pic>
        <p:nvPicPr>
          <p:cNvPr id="8" name="Immagin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9" name="Rettangolo 8"/>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3390440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Rettangolo 4"/>
          <p:cNvSpPr/>
          <p:nvPr/>
        </p:nvSpPr>
        <p:spPr>
          <a:xfrm>
            <a:off x="939800" y="103188"/>
            <a:ext cx="7240588" cy="1631950"/>
          </a:xfrm>
          <a:prstGeom prst="rect">
            <a:avLst/>
          </a:prstGeom>
        </p:spPr>
        <p:txBody>
          <a:bodyPr>
            <a:spAutoFit/>
          </a:bodyPr>
          <a:lstStyle/>
          <a:p>
            <a:pPr algn="ctr">
              <a:defRPr/>
            </a:pPr>
            <a:r>
              <a:rPr lang="it-IT" sz="3500" b="1" dirty="0">
                <a:solidFill>
                  <a:srgbClr val="6671B2"/>
                </a:solidFill>
                <a:latin typeface="+mj-lt"/>
              </a:rPr>
              <a:t>LIFE EREMITA </a:t>
            </a:r>
          </a:p>
          <a:p>
            <a:pPr algn="ctr">
              <a:defRPr/>
            </a:pPr>
            <a:r>
              <a:rPr lang="it-IT" sz="2600" b="1" dirty="0">
                <a:solidFill>
                  <a:srgbClr val="FFC000"/>
                </a:solidFill>
                <a:latin typeface="+mj-lt"/>
              </a:rPr>
              <a:t>     LIFE14 NAT/IT/000209 </a:t>
            </a:r>
          </a:p>
          <a:p>
            <a:pPr algn="ctr">
              <a:defRPr/>
            </a:pPr>
            <a:r>
              <a:rPr lang="en-US" sz="2000" b="1" i="1" dirty="0">
                <a:solidFill>
                  <a:srgbClr val="6671B2"/>
                </a:solidFill>
                <a:latin typeface="+mj-lt"/>
              </a:rPr>
              <a:t>Coordinated actions to preserve residual and isolated populations of forest and freshwater insects in Emilia-Romagna </a:t>
            </a:r>
            <a:endParaRPr lang="it-IT" sz="2500" b="1" dirty="0">
              <a:solidFill>
                <a:srgbClr val="0070C0"/>
              </a:solidFill>
              <a:latin typeface="+mj-lt"/>
            </a:endParaRPr>
          </a:p>
        </p:txBody>
      </p:sp>
      <p:sp>
        <p:nvSpPr>
          <p:cNvPr id="7" name="Rettangolo 6"/>
          <p:cNvSpPr/>
          <p:nvPr/>
        </p:nvSpPr>
        <p:spPr>
          <a:xfrm>
            <a:off x="139700" y="2119313"/>
            <a:ext cx="8969375" cy="3532187"/>
          </a:xfrm>
          <a:prstGeom prst="rect">
            <a:avLst/>
          </a:prstGeom>
          <a:noFill/>
        </p:spPr>
        <p:txBody>
          <a:bodyPr>
            <a:spAutoFit/>
          </a:bodyPr>
          <a:lstStyle/>
          <a:p>
            <a:pPr>
              <a:defRPr/>
            </a:pPr>
            <a:endParaRPr lang="it-IT" sz="1400" b="1" dirty="0">
              <a:solidFill>
                <a:srgbClr val="6671B2"/>
              </a:solidFill>
              <a:latin typeface="+mj-lt"/>
            </a:endParaRPr>
          </a:p>
          <a:p>
            <a:pPr>
              <a:defRPr/>
            </a:pPr>
            <a:r>
              <a:rPr lang="it-IT" sz="2200" b="1" dirty="0" err="1">
                <a:solidFill>
                  <a:schemeClr val="accent2">
                    <a:lumMod val="50000"/>
                  </a:schemeClr>
                </a:solidFill>
                <a:latin typeface="+mj-lt"/>
              </a:rPr>
              <a:t>Commencing</a:t>
            </a:r>
            <a:r>
              <a:rPr lang="it-IT" sz="2200" b="1" dirty="0">
                <a:solidFill>
                  <a:schemeClr val="accent2">
                    <a:lumMod val="50000"/>
                  </a:schemeClr>
                </a:solidFill>
                <a:latin typeface="+mj-lt"/>
              </a:rPr>
              <a:t>:</a:t>
            </a:r>
            <a:r>
              <a:rPr lang="it-IT" sz="2200" b="1" dirty="0">
                <a:solidFill>
                  <a:srgbClr val="6671B2"/>
                </a:solidFill>
                <a:latin typeface="+mj-lt"/>
              </a:rPr>
              <a:t> 01/01/2016    </a:t>
            </a:r>
          </a:p>
          <a:p>
            <a:pPr>
              <a:defRPr/>
            </a:pPr>
            <a:r>
              <a:rPr lang="en-GB" sz="2200" b="1" dirty="0">
                <a:solidFill>
                  <a:schemeClr val="accent2">
                    <a:lumMod val="50000"/>
                  </a:schemeClr>
                </a:solidFill>
                <a:latin typeface="+mj-lt"/>
              </a:rPr>
              <a:t>Expected</a:t>
            </a:r>
            <a:r>
              <a:rPr lang="it-IT" sz="2200" b="1" dirty="0">
                <a:solidFill>
                  <a:schemeClr val="accent2">
                    <a:lumMod val="50000"/>
                  </a:schemeClr>
                </a:solidFill>
                <a:latin typeface="+mj-lt"/>
              </a:rPr>
              <a:t> </a:t>
            </a:r>
            <a:r>
              <a:rPr lang="it-IT" sz="2200" b="1" dirty="0" err="1">
                <a:solidFill>
                  <a:schemeClr val="accent2">
                    <a:lumMod val="50000"/>
                  </a:schemeClr>
                </a:solidFill>
                <a:latin typeface="+mj-lt"/>
              </a:rPr>
              <a:t>closing</a:t>
            </a:r>
            <a:r>
              <a:rPr lang="it-IT" sz="2200" b="1" dirty="0">
                <a:solidFill>
                  <a:schemeClr val="accent2">
                    <a:lumMod val="50000"/>
                  </a:schemeClr>
                </a:solidFill>
                <a:latin typeface="+mj-lt"/>
              </a:rPr>
              <a:t> date:</a:t>
            </a:r>
            <a:r>
              <a:rPr lang="it-IT" sz="2200" b="1" dirty="0">
                <a:solidFill>
                  <a:srgbClr val="6671B2"/>
                </a:solidFill>
                <a:latin typeface="+mj-lt"/>
              </a:rPr>
              <a:t> 31/12/2020 (</a:t>
            </a:r>
            <a:r>
              <a:rPr lang="it-IT" sz="2200" b="1" dirty="0" err="1">
                <a:solidFill>
                  <a:srgbClr val="6671B2"/>
                </a:solidFill>
                <a:latin typeface="+mj-lt"/>
              </a:rPr>
              <a:t>after</a:t>
            </a:r>
            <a:r>
              <a:rPr lang="it-IT" sz="2200" b="1" dirty="0">
                <a:solidFill>
                  <a:srgbClr val="6671B2"/>
                </a:solidFill>
                <a:latin typeface="+mj-lt"/>
              </a:rPr>
              <a:t> 5 </a:t>
            </a:r>
            <a:r>
              <a:rPr lang="en-GB" sz="2200" b="1" dirty="0">
                <a:solidFill>
                  <a:srgbClr val="6671B2"/>
                </a:solidFill>
                <a:latin typeface="+mj-lt"/>
              </a:rPr>
              <a:t>years)</a:t>
            </a:r>
          </a:p>
          <a:p>
            <a:pPr>
              <a:defRPr/>
            </a:pPr>
            <a:r>
              <a:rPr lang="en-GB" sz="2200" b="1" dirty="0">
                <a:solidFill>
                  <a:schemeClr val="accent2">
                    <a:lumMod val="50000"/>
                  </a:schemeClr>
                </a:solidFill>
                <a:latin typeface="+mj-lt"/>
              </a:rPr>
              <a:t>Coordinating beneficiary</a:t>
            </a:r>
            <a:r>
              <a:rPr lang="it-IT" sz="2200" b="1" dirty="0">
                <a:solidFill>
                  <a:schemeClr val="accent2">
                    <a:lumMod val="50000"/>
                  </a:schemeClr>
                </a:solidFill>
                <a:latin typeface="+mj-lt"/>
              </a:rPr>
              <a:t>:</a:t>
            </a:r>
            <a:r>
              <a:rPr lang="it-IT" sz="2200" b="1" dirty="0">
                <a:solidFill>
                  <a:srgbClr val="6671B2"/>
                </a:solidFill>
                <a:latin typeface="+mj-lt"/>
              </a:rPr>
              <a:t> the Emilia-Romagna </a:t>
            </a:r>
            <a:r>
              <a:rPr lang="en-GB" sz="2200" b="1" dirty="0">
                <a:solidFill>
                  <a:srgbClr val="6671B2"/>
                </a:solidFill>
                <a:latin typeface="+mj-lt"/>
              </a:rPr>
              <a:t>Region</a:t>
            </a:r>
          </a:p>
          <a:p>
            <a:pPr>
              <a:defRPr/>
            </a:pPr>
            <a:r>
              <a:rPr lang="en-GB" sz="2200" b="1" dirty="0">
                <a:solidFill>
                  <a:schemeClr val="accent2">
                    <a:lumMod val="50000"/>
                  </a:schemeClr>
                </a:solidFill>
                <a:latin typeface="+mj-lt"/>
              </a:rPr>
              <a:t>Associated Beneficiaries</a:t>
            </a:r>
            <a:r>
              <a:rPr lang="it-IT" sz="2200" b="1" dirty="0">
                <a:solidFill>
                  <a:schemeClr val="accent2">
                    <a:lumMod val="50000"/>
                  </a:schemeClr>
                </a:solidFill>
                <a:latin typeface="+mj-lt"/>
              </a:rPr>
              <a:t>:</a:t>
            </a:r>
            <a:r>
              <a:rPr lang="it-IT" sz="2200" b="1" dirty="0">
                <a:solidFill>
                  <a:srgbClr val="6671B2"/>
                </a:solidFill>
                <a:latin typeface="+mj-lt"/>
              </a:rPr>
              <a:t> </a:t>
            </a:r>
          </a:p>
          <a:p>
            <a:pPr marL="342900" indent="-342900">
              <a:buFont typeface="Arial" panose="020B0604020202020204" pitchFamily="34" charset="0"/>
              <a:buChar char="•"/>
              <a:defRPr/>
            </a:pPr>
            <a:r>
              <a:rPr lang="it-IT" sz="2200" b="1" dirty="0">
                <a:solidFill>
                  <a:srgbClr val="6671B2"/>
                </a:solidFill>
                <a:latin typeface="+mj-lt"/>
              </a:rPr>
              <a:t>2 National </a:t>
            </a:r>
            <a:r>
              <a:rPr lang="en-GB" sz="2200" b="1" dirty="0">
                <a:solidFill>
                  <a:srgbClr val="6671B2"/>
                </a:solidFill>
                <a:latin typeface="+mj-lt"/>
              </a:rPr>
              <a:t>Parks</a:t>
            </a:r>
            <a:r>
              <a:rPr lang="it-IT" sz="2200" b="1" dirty="0">
                <a:solidFill>
                  <a:srgbClr val="6671B2"/>
                </a:solidFill>
                <a:latin typeface="+mj-lt"/>
              </a:rPr>
              <a:t> </a:t>
            </a:r>
          </a:p>
          <a:p>
            <a:pPr marL="342900" indent="-342900">
              <a:buFont typeface="Arial" panose="020B0604020202020204" pitchFamily="34" charset="0"/>
              <a:buChar char="•"/>
              <a:defRPr/>
            </a:pPr>
            <a:r>
              <a:rPr lang="en-US" sz="2200" b="1" dirty="0">
                <a:solidFill>
                  <a:srgbClr val="6671B2"/>
                </a:solidFill>
                <a:latin typeface="+mj-lt"/>
              </a:rPr>
              <a:t>4 Authorities for the management of Parks and Biodiversity</a:t>
            </a:r>
          </a:p>
          <a:p>
            <a:pPr>
              <a:defRPr/>
            </a:pPr>
            <a:endParaRPr lang="it-IT" sz="2200" b="1" dirty="0">
              <a:solidFill>
                <a:schemeClr val="accent2">
                  <a:lumMod val="50000"/>
                </a:schemeClr>
              </a:solidFill>
              <a:latin typeface="+mj-lt"/>
            </a:endParaRPr>
          </a:p>
          <a:p>
            <a:pPr>
              <a:defRPr/>
            </a:pPr>
            <a:r>
              <a:rPr lang="it-IT" sz="2200" b="1" dirty="0">
                <a:solidFill>
                  <a:schemeClr val="accent2">
                    <a:lumMod val="50000"/>
                  </a:schemeClr>
                </a:solidFill>
                <a:latin typeface="+mj-lt"/>
              </a:rPr>
              <a:t>Budget: </a:t>
            </a:r>
            <a:r>
              <a:rPr lang="it-IT" sz="2200" b="1" dirty="0">
                <a:solidFill>
                  <a:srgbClr val="6671B2"/>
                </a:solidFill>
                <a:latin typeface="+mj-lt"/>
              </a:rPr>
              <a:t>2.126.987 EUR, EU </a:t>
            </a:r>
            <a:r>
              <a:rPr lang="it-IT" sz="2200" b="1" dirty="0" err="1">
                <a:solidFill>
                  <a:srgbClr val="6671B2"/>
                </a:solidFill>
                <a:latin typeface="+mj-lt"/>
              </a:rPr>
              <a:t>funding</a:t>
            </a:r>
            <a:r>
              <a:rPr lang="it-IT" sz="2200" b="1" dirty="0">
                <a:solidFill>
                  <a:srgbClr val="6671B2"/>
                </a:solidFill>
                <a:latin typeface="+mj-lt"/>
              </a:rPr>
              <a:t>: 59.66%</a:t>
            </a:r>
          </a:p>
          <a:p>
            <a:pPr>
              <a:defRPr/>
            </a:pPr>
            <a:endParaRPr lang="it-IT" sz="2200" b="1" dirty="0">
              <a:solidFill>
                <a:srgbClr val="6671B2"/>
              </a:solidFill>
              <a:latin typeface="+mj-lt"/>
            </a:endParaRPr>
          </a:p>
          <a:p>
            <a:pPr>
              <a:defRPr/>
            </a:pPr>
            <a:endParaRPr lang="it-IT" sz="1400" b="1" dirty="0">
              <a:solidFill>
                <a:srgbClr val="6671B2"/>
              </a:solidFill>
              <a:latin typeface="+mj-lt"/>
            </a:endParaRPr>
          </a:p>
        </p:txBody>
      </p:sp>
      <p:pic>
        <p:nvPicPr>
          <p:cNvPr id="15" name="Immagin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95534" y="10053"/>
            <a:ext cx="1369708" cy="409192"/>
          </a:xfrm>
          <a:prstGeom prst="rect">
            <a:avLst/>
          </a:prstGeom>
        </p:spPr>
      </p:pic>
      <p:sp>
        <p:nvSpPr>
          <p:cNvPr id="19" name="Rettangolo 18"/>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88950" y="188913"/>
            <a:ext cx="8229600" cy="1143000"/>
          </a:xfrm>
          <a:prstGeom prst="rect">
            <a:avLst/>
          </a:prstGeom>
          <a:noFill/>
          <a:ln w="9525">
            <a:noFill/>
            <a:miter lim="800000"/>
            <a:headEnd/>
            <a:tailEnd/>
          </a:ln>
        </p:spPr>
        <p:txBody>
          <a:bodyPr anchor="ctr"/>
          <a:lstStyle/>
          <a:p>
            <a:pPr algn="ctr">
              <a:lnSpc>
                <a:spcPct val="90000"/>
              </a:lnSpc>
            </a:pPr>
            <a:r>
              <a:rPr lang="it-IT" sz="3500" b="1">
                <a:solidFill>
                  <a:srgbClr val="6671B2"/>
                </a:solidFill>
                <a:latin typeface="Calibri" pitchFamily="34" charset="0"/>
              </a:rPr>
              <a:t>Wood Mould Boxes produced for partners</a:t>
            </a:r>
          </a:p>
        </p:txBody>
      </p:sp>
      <p:pic>
        <p:nvPicPr>
          <p:cNvPr id="3" name="Picture 3" descr="C:\Users\Moo\Desktop\Alfonsine Riserva\lezioni insetti\foto da ridurre\foto ridotte RF2\20170328_184855 (800x493).jpg"/>
          <p:cNvPicPr>
            <a:picLocks noChangeAspect="1" noChangeArrowheads="1"/>
          </p:cNvPicPr>
          <p:nvPr/>
        </p:nvPicPr>
        <p:blipFill>
          <a:blip r:embed="rId3"/>
          <a:srcRect/>
          <a:stretch>
            <a:fillRect/>
          </a:stretch>
        </p:blipFill>
        <p:spPr bwMode="auto">
          <a:xfrm>
            <a:off x="250825" y="1271588"/>
            <a:ext cx="3500438" cy="2157412"/>
          </a:xfrm>
          <a:prstGeom prst="rect">
            <a:avLst/>
          </a:prstGeom>
          <a:noFill/>
          <a:ln w="9525">
            <a:noFill/>
            <a:miter lim="800000"/>
            <a:headEnd/>
            <a:tailEnd/>
          </a:ln>
        </p:spPr>
      </p:pic>
      <p:pic>
        <p:nvPicPr>
          <p:cNvPr id="4" name="Picture 4" descr="C:\Users\Moo\Desktop\Alfonsine Riserva\lezioni insetti\foto da ridurre\foto ridotte RF2\20170503_124824 (700x394).jpg"/>
          <p:cNvPicPr>
            <a:picLocks noChangeAspect="1" noChangeArrowheads="1"/>
          </p:cNvPicPr>
          <p:nvPr/>
        </p:nvPicPr>
        <p:blipFill>
          <a:blip r:embed="rId4"/>
          <a:srcRect r="8095"/>
          <a:stretch>
            <a:fillRect/>
          </a:stretch>
        </p:blipFill>
        <p:spPr bwMode="auto">
          <a:xfrm>
            <a:off x="250825" y="3517900"/>
            <a:ext cx="3500438" cy="2143125"/>
          </a:xfrm>
          <a:prstGeom prst="rect">
            <a:avLst/>
          </a:prstGeom>
          <a:noFill/>
          <a:ln w="9525">
            <a:noFill/>
            <a:miter lim="800000"/>
            <a:headEnd/>
            <a:tailEnd/>
          </a:ln>
        </p:spPr>
      </p:pic>
      <p:pic>
        <p:nvPicPr>
          <p:cNvPr id="5" name="Picture 2" descr="C:\Users\Moo\Desktop\Alfonsine Riserva\lezioni insetti\foto da ridurre\foto ridotte RF2\20170510_174508 (394x700).jpg"/>
          <p:cNvPicPr>
            <a:picLocks noChangeAspect="1" noChangeArrowheads="1"/>
          </p:cNvPicPr>
          <p:nvPr/>
        </p:nvPicPr>
        <p:blipFill>
          <a:blip r:embed="rId5"/>
          <a:srcRect/>
          <a:stretch>
            <a:fillRect/>
          </a:stretch>
        </p:blipFill>
        <p:spPr bwMode="auto">
          <a:xfrm>
            <a:off x="3851275" y="1271588"/>
            <a:ext cx="2578100" cy="3352800"/>
          </a:xfrm>
          <a:prstGeom prst="rect">
            <a:avLst/>
          </a:prstGeom>
          <a:noFill/>
          <a:ln w="9525">
            <a:noFill/>
            <a:miter lim="800000"/>
            <a:headEnd/>
            <a:tailEnd/>
          </a:ln>
        </p:spPr>
      </p:pic>
      <p:pic>
        <p:nvPicPr>
          <p:cNvPr id="6" name="Picture 2" descr="C:\Users\Moo\Desktop\Alfonsine Riserva\lezioni insetti\foto da ridurre\foto ridotte RF2\20170510_180011 (394x700).jpg"/>
          <p:cNvPicPr>
            <a:picLocks noChangeAspect="1" noChangeArrowheads="1"/>
          </p:cNvPicPr>
          <p:nvPr/>
        </p:nvPicPr>
        <p:blipFill>
          <a:blip r:embed="rId6"/>
          <a:srcRect/>
          <a:stretch>
            <a:fillRect/>
          </a:stretch>
        </p:blipFill>
        <p:spPr bwMode="auto">
          <a:xfrm>
            <a:off x="6516688" y="1235075"/>
            <a:ext cx="2444750" cy="3756025"/>
          </a:xfrm>
          <a:prstGeom prst="rect">
            <a:avLst/>
          </a:prstGeom>
          <a:noFill/>
          <a:ln w="9525">
            <a:noFill/>
            <a:miter lim="800000"/>
            <a:headEnd/>
            <a:tailEnd/>
          </a:ln>
        </p:spPr>
      </p:pic>
      <p:sp>
        <p:nvSpPr>
          <p:cNvPr id="7" name="Titolo 1"/>
          <p:cNvSpPr txBox="1">
            <a:spLocks/>
          </p:cNvSpPr>
          <p:nvPr/>
        </p:nvSpPr>
        <p:spPr bwMode="auto">
          <a:xfrm>
            <a:off x="3851275" y="4991100"/>
            <a:ext cx="5019675" cy="504825"/>
          </a:xfrm>
          <a:prstGeom prst="rect">
            <a:avLst/>
          </a:prstGeom>
          <a:noFill/>
          <a:ln w="9525">
            <a:noFill/>
            <a:miter lim="800000"/>
            <a:headEnd/>
            <a:tailEnd/>
          </a:ln>
        </p:spPr>
        <p:txBody>
          <a:bodyPr anchor="ctr"/>
          <a:lstStyle/>
          <a:p>
            <a:pPr eaLnBrk="0" hangingPunct="0"/>
            <a:r>
              <a:rPr lang="it-IT" sz="1600">
                <a:latin typeface="Calibri" pitchFamily="34" charset="0"/>
              </a:rPr>
              <a:t>Working steps</a:t>
            </a:r>
          </a:p>
        </p:txBody>
      </p:sp>
      <p:pic>
        <p:nvPicPr>
          <p:cNvPr id="8" name="Immagin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591730" y="160270"/>
            <a:ext cx="1369708" cy="409192"/>
          </a:xfrm>
          <a:prstGeom prst="rect">
            <a:avLst/>
          </a:prstGeom>
        </p:spPr>
      </p:pic>
    </p:spTree>
    <p:extLst>
      <p:ext uri="{BB962C8B-B14F-4D97-AF65-F5344CB8AC3E}">
        <p14:creationId xmlns:p14="http://schemas.microsoft.com/office/powerpoint/2010/main" val="29709063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88950" y="188913"/>
            <a:ext cx="8229600" cy="1143000"/>
          </a:xfrm>
          <a:prstGeom prst="rect">
            <a:avLst/>
          </a:prstGeom>
          <a:noFill/>
          <a:ln w="9525">
            <a:noFill/>
            <a:miter lim="800000"/>
            <a:headEnd/>
            <a:tailEnd/>
          </a:ln>
        </p:spPr>
        <p:txBody>
          <a:bodyPr anchor="ctr"/>
          <a:lstStyle/>
          <a:p>
            <a:pPr algn="ctr">
              <a:lnSpc>
                <a:spcPct val="90000"/>
              </a:lnSpc>
            </a:pPr>
            <a:r>
              <a:rPr lang="it-IT" sz="3500" b="1">
                <a:solidFill>
                  <a:srgbClr val="6671B2"/>
                </a:solidFill>
                <a:latin typeface="Calibri" pitchFamily="34" charset="0"/>
              </a:rPr>
              <a:t>Mould produced by partners</a:t>
            </a:r>
          </a:p>
        </p:txBody>
      </p:sp>
      <p:pic>
        <p:nvPicPr>
          <p:cNvPr id="3" name="Picture 2" descr="C:\Users\Moo\Desktop\Alfonsine Riserva\lezioni insetti\foto da ridurre\foto ridotte RF2\20161111_132735 PNFC (394x700).jpg"/>
          <p:cNvPicPr>
            <a:picLocks noChangeAspect="1" noChangeArrowheads="1"/>
          </p:cNvPicPr>
          <p:nvPr/>
        </p:nvPicPr>
        <p:blipFill>
          <a:blip r:embed="rId3"/>
          <a:srcRect/>
          <a:stretch>
            <a:fillRect/>
          </a:stretch>
        </p:blipFill>
        <p:spPr bwMode="auto">
          <a:xfrm>
            <a:off x="200025" y="1268413"/>
            <a:ext cx="2427288" cy="3321050"/>
          </a:xfrm>
          <a:prstGeom prst="rect">
            <a:avLst/>
          </a:prstGeom>
          <a:noFill/>
          <a:ln w="9525">
            <a:noFill/>
            <a:miter lim="800000"/>
            <a:headEnd/>
            <a:tailEnd/>
          </a:ln>
        </p:spPr>
      </p:pic>
      <p:pic>
        <p:nvPicPr>
          <p:cNvPr id="4" name="Picture 3" descr="C:\Users\Moo\Desktop\Alfonsine Riserva\lezioni insetti\foto da ridurre\foto ridotte RF2\20170411_130732 rosura MEC (450x800).jpg"/>
          <p:cNvPicPr>
            <a:picLocks noChangeAspect="1" noChangeArrowheads="1"/>
          </p:cNvPicPr>
          <p:nvPr/>
        </p:nvPicPr>
        <p:blipFill>
          <a:blip r:embed="rId4"/>
          <a:srcRect/>
          <a:stretch>
            <a:fillRect/>
          </a:stretch>
        </p:blipFill>
        <p:spPr bwMode="auto">
          <a:xfrm>
            <a:off x="2760663" y="1268413"/>
            <a:ext cx="2352675" cy="4181475"/>
          </a:xfrm>
          <a:prstGeom prst="rect">
            <a:avLst/>
          </a:prstGeom>
          <a:noFill/>
          <a:ln w="9525">
            <a:noFill/>
            <a:miter lim="800000"/>
            <a:headEnd/>
            <a:tailEnd/>
          </a:ln>
        </p:spPr>
      </p:pic>
      <p:pic>
        <p:nvPicPr>
          <p:cNvPr id="5" name="Picture 4" descr="D:\a_foto LIFE EREMITA\foto Osmoderma PNFC e MEC e Uliana\20170314_152904 (800x450).jpg"/>
          <p:cNvPicPr>
            <a:picLocks noChangeAspect="1" noChangeArrowheads="1"/>
          </p:cNvPicPr>
          <p:nvPr/>
        </p:nvPicPr>
        <p:blipFill>
          <a:blip r:embed="rId5"/>
          <a:srcRect/>
          <a:stretch>
            <a:fillRect/>
          </a:stretch>
        </p:blipFill>
        <p:spPr bwMode="auto">
          <a:xfrm>
            <a:off x="5270500" y="1268413"/>
            <a:ext cx="3521075" cy="1981200"/>
          </a:xfrm>
          <a:prstGeom prst="rect">
            <a:avLst/>
          </a:prstGeom>
          <a:noFill/>
          <a:ln w="9525">
            <a:noFill/>
            <a:miter lim="800000"/>
            <a:headEnd/>
            <a:tailEnd/>
          </a:ln>
        </p:spPr>
      </p:pic>
      <p:pic>
        <p:nvPicPr>
          <p:cNvPr id="6" name="Picture 6" descr="C:\Users\Moo\Desktop\Alfonsine Riserva\lezioni insetti\foto da ridurre\foto ridotte RF2\20170428_132140 cassette con rosura PNFC (700x394).jpg"/>
          <p:cNvPicPr>
            <a:picLocks noChangeAspect="1" noChangeArrowheads="1"/>
          </p:cNvPicPr>
          <p:nvPr/>
        </p:nvPicPr>
        <p:blipFill>
          <a:blip r:embed="rId6"/>
          <a:srcRect/>
          <a:stretch>
            <a:fillRect/>
          </a:stretch>
        </p:blipFill>
        <p:spPr bwMode="auto">
          <a:xfrm>
            <a:off x="5286375" y="3332163"/>
            <a:ext cx="3521075" cy="1981200"/>
          </a:xfrm>
          <a:prstGeom prst="rect">
            <a:avLst/>
          </a:prstGeom>
          <a:noFill/>
          <a:ln w="9525">
            <a:noFill/>
            <a:miter lim="800000"/>
            <a:headEnd/>
            <a:tailEnd/>
          </a:ln>
        </p:spPr>
      </p:pic>
      <p:sp>
        <p:nvSpPr>
          <p:cNvPr id="7" name="Titolo 1"/>
          <p:cNvSpPr txBox="1">
            <a:spLocks/>
          </p:cNvSpPr>
          <p:nvPr/>
        </p:nvSpPr>
        <p:spPr bwMode="auto">
          <a:xfrm>
            <a:off x="200025" y="4730750"/>
            <a:ext cx="5019675" cy="504825"/>
          </a:xfrm>
          <a:prstGeom prst="rect">
            <a:avLst/>
          </a:prstGeom>
          <a:noFill/>
          <a:ln w="9525">
            <a:noFill/>
            <a:miter lim="800000"/>
            <a:headEnd/>
            <a:tailEnd/>
          </a:ln>
        </p:spPr>
        <p:txBody>
          <a:bodyPr anchor="ctr"/>
          <a:lstStyle/>
          <a:p>
            <a:pPr eaLnBrk="0" hangingPunct="0"/>
            <a:r>
              <a:rPr lang="it-IT" sz="1600">
                <a:latin typeface="Calibri" pitchFamily="34" charset="0"/>
              </a:rPr>
              <a:t>Working steps</a:t>
            </a:r>
          </a:p>
        </p:txBody>
      </p:sp>
      <p:pic>
        <p:nvPicPr>
          <p:cNvPr id="8" name="Picture 16" descr="C:\Users\Moo\Desktop\Alfonsine Riserva\lezioni insetti\foto da ridurre\foto ridotte RF\CETONIIDAE - Osmoderma eremita modif_sfondo (700x550).jpg"/>
          <p:cNvPicPr>
            <a:picLocks noChangeAspect="1" noChangeArrowheads="1"/>
          </p:cNvPicPr>
          <p:nvPr/>
        </p:nvPicPr>
        <p:blipFill>
          <a:blip r:embed="rId7"/>
          <a:srcRect/>
          <a:stretch>
            <a:fillRect/>
          </a:stretch>
        </p:blipFill>
        <p:spPr bwMode="auto">
          <a:xfrm>
            <a:off x="133119" y="277019"/>
            <a:ext cx="1054100" cy="966787"/>
          </a:xfrm>
          <a:prstGeom prst="rect">
            <a:avLst/>
          </a:prstGeom>
          <a:noFill/>
          <a:ln w="9525">
            <a:noFill/>
            <a:miter lim="800000"/>
            <a:headEnd/>
            <a:tailEnd/>
          </a:ln>
        </p:spPr>
      </p:pic>
      <p:pic>
        <p:nvPicPr>
          <p:cNvPr id="9" name="Immagine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73701" y="210147"/>
            <a:ext cx="1369708" cy="409192"/>
          </a:xfrm>
          <a:prstGeom prst="rect">
            <a:avLst/>
          </a:prstGeom>
        </p:spPr>
      </p:pic>
      <p:sp>
        <p:nvSpPr>
          <p:cNvPr id="10" name="Rettangolo 9"/>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55738442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4" descr="\\i2000014139\EREMITA\Immagini\monitoraggio\2016\DSCN4555 cattura Coenagrion mercuriale Pietracuta foto E_Monterastelli (1000x750).jpg"/>
          <p:cNvPicPr>
            <a:picLocks noChangeAspect="1" noChangeArrowheads="1"/>
          </p:cNvPicPr>
          <p:nvPr/>
        </p:nvPicPr>
        <p:blipFill>
          <a:blip r:embed="rId3"/>
          <a:srcRect/>
          <a:stretch>
            <a:fillRect/>
          </a:stretch>
        </p:blipFill>
        <p:spPr bwMode="auto">
          <a:xfrm>
            <a:off x="198438" y="644525"/>
            <a:ext cx="2976562" cy="2233613"/>
          </a:xfrm>
          <a:prstGeom prst="rect">
            <a:avLst/>
          </a:prstGeom>
          <a:ln>
            <a:noFill/>
          </a:ln>
          <a:effectLst>
            <a:outerShdw blurRad="292100" dist="139700" dir="2700000" algn="tl" rotWithShape="0">
              <a:srgbClr val="333333">
                <a:alpha val="65000"/>
              </a:srgbClr>
            </a:outerShdw>
          </a:effectLst>
          <a:extLst/>
        </p:spPr>
      </p:pic>
      <p:pic>
        <p:nvPicPr>
          <p:cNvPr id="3" name="Picture 3" descr="\\i2000014139\EREMITA\Immagini\monitoraggio\2016\DSCN8183_Lago_Pratignano_Patrizia_con_bottle-trap_per_Graphoderus_29ago16_fotoRFabbri (800x600).jpg"/>
          <p:cNvPicPr>
            <a:picLocks noChangeAspect="1" noChangeArrowheads="1"/>
          </p:cNvPicPr>
          <p:nvPr/>
        </p:nvPicPr>
        <p:blipFill>
          <a:blip r:embed="rId4"/>
          <a:srcRect/>
          <a:stretch>
            <a:fillRect/>
          </a:stretch>
        </p:blipFill>
        <p:spPr bwMode="auto">
          <a:xfrm>
            <a:off x="3406775" y="638175"/>
            <a:ext cx="3000375" cy="2251075"/>
          </a:xfrm>
          <a:prstGeom prst="rect">
            <a:avLst/>
          </a:prstGeom>
          <a:ln>
            <a:noFill/>
          </a:ln>
          <a:effectLst>
            <a:outerShdw blurRad="292100" dist="139700" dir="2700000" algn="tl" rotWithShape="0">
              <a:srgbClr val="333333">
                <a:alpha val="65000"/>
              </a:srgbClr>
            </a:outerShdw>
          </a:effectLst>
          <a:extLst/>
        </p:spPr>
      </p:pic>
      <p:pic>
        <p:nvPicPr>
          <p:cNvPr id="4" name="Picture 2" descr="\\i2000014139\EREMITA\Immagini\monitoraggio\2016\DSCN8303_Lago_Pratignano_Patrizia_ricerca_Osmoderma_in-cavità_faggio-secolare_29ago16_fotoRFabbri (600x800).jpg"/>
          <p:cNvPicPr>
            <a:picLocks noChangeAspect="1" noChangeArrowheads="1"/>
          </p:cNvPicPr>
          <p:nvPr/>
        </p:nvPicPr>
        <p:blipFill>
          <a:blip r:embed="rId5"/>
          <a:srcRect/>
          <a:stretch>
            <a:fillRect/>
          </a:stretch>
        </p:blipFill>
        <p:spPr bwMode="auto">
          <a:xfrm>
            <a:off x="6637338" y="620713"/>
            <a:ext cx="2332037" cy="3109912"/>
          </a:xfrm>
          <a:prstGeom prst="rect">
            <a:avLst/>
          </a:prstGeom>
          <a:ln>
            <a:noFill/>
          </a:ln>
          <a:effectLst>
            <a:outerShdw blurRad="292100" dist="139700" dir="2700000" algn="tl" rotWithShape="0">
              <a:srgbClr val="333333">
                <a:alpha val="65000"/>
              </a:srgbClr>
            </a:outerShdw>
          </a:effectLst>
          <a:extLst/>
        </p:spPr>
      </p:pic>
      <p:sp>
        <p:nvSpPr>
          <p:cNvPr id="5" name="Titolo 1"/>
          <p:cNvSpPr txBox="1">
            <a:spLocks/>
          </p:cNvSpPr>
          <p:nvPr/>
        </p:nvSpPr>
        <p:spPr bwMode="auto">
          <a:xfrm>
            <a:off x="144463" y="2816225"/>
            <a:ext cx="8851900" cy="3960813"/>
          </a:xfrm>
          <a:prstGeom prst="rect">
            <a:avLst/>
          </a:prstGeom>
          <a:noFill/>
          <a:ln w="9525">
            <a:noFill/>
            <a:miter lim="800000"/>
            <a:headEnd/>
            <a:tailEnd/>
          </a:ln>
        </p:spPr>
        <p:txBody>
          <a:bodyPr anchor="ctr"/>
          <a:lstStyle>
            <a:lvl1pPr algn="ctr" rtl="0" eaLnBrk="0" fontAlgn="base" hangingPunct="0">
              <a:spcBef>
                <a:spcPct val="0"/>
              </a:spcBef>
              <a:spcAft>
                <a:spcPct val="0"/>
              </a:spcAft>
              <a:defRPr sz="2400" kern="1200">
                <a:solidFill>
                  <a:schemeClr val="tx1"/>
                </a:solidFill>
                <a:latin typeface="+mj-lt"/>
                <a:ea typeface="+mj-ea"/>
                <a:cs typeface="+mj-cs"/>
              </a:defRPr>
            </a:lvl1pPr>
            <a:lvl2pPr algn="ctr" rtl="0" eaLnBrk="0" fontAlgn="base" hangingPunct="0">
              <a:spcBef>
                <a:spcPct val="0"/>
              </a:spcBef>
              <a:spcAft>
                <a:spcPct val="0"/>
              </a:spcAft>
              <a:defRPr sz="2400">
                <a:solidFill>
                  <a:schemeClr val="tx1"/>
                </a:solidFill>
                <a:latin typeface="Calibri" pitchFamily="34" charset="0"/>
              </a:defRPr>
            </a:lvl2pPr>
            <a:lvl3pPr algn="ctr" rtl="0" eaLnBrk="0" fontAlgn="base" hangingPunct="0">
              <a:spcBef>
                <a:spcPct val="0"/>
              </a:spcBef>
              <a:spcAft>
                <a:spcPct val="0"/>
              </a:spcAft>
              <a:defRPr sz="2400">
                <a:solidFill>
                  <a:schemeClr val="tx1"/>
                </a:solidFill>
                <a:latin typeface="Calibri" pitchFamily="34" charset="0"/>
              </a:defRPr>
            </a:lvl3pPr>
            <a:lvl4pPr algn="ctr" rtl="0" eaLnBrk="0" fontAlgn="base" hangingPunct="0">
              <a:spcBef>
                <a:spcPct val="0"/>
              </a:spcBef>
              <a:spcAft>
                <a:spcPct val="0"/>
              </a:spcAft>
              <a:defRPr sz="2400">
                <a:solidFill>
                  <a:schemeClr val="tx1"/>
                </a:solidFill>
                <a:latin typeface="Calibri" pitchFamily="34" charset="0"/>
              </a:defRPr>
            </a:lvl4pPr>
            <a:lvl5pPr algn="ctr" rtl="0" eaLnBrk="0" fontAlgn="base" hangingPunct="0">
              <a:spcBef>
                <a:spcPct val="0"/>
              </a:spcBef>
              <a:spcAft>
                <a:spcPct val="0"/>
              </a:spcAft>
              <a:defRPr sz="2400">
                <a:solidFill>
                  <a:schemeClr val="tx1"/>
                </a:solidFill>
                <a:latin typeface="Calibri" pitchFamily="34" charset="0"/>
              </a:defRPr>
            </a:lvl5pPr>
            <a:lvl6pPr marL="457200" algn="ctr" rtl="0" fontAlgn="base">
              <a:spcBef>
                <a:spcPct val="0"/>
              </a:spcBef>
              <a:spcAft>
                <a:spcPct val="0"/>
              </a:spcAft>
              <a:defRPr sz="2400">
                <a:solidFill>
                  <a:schemeClr val="tx1"/>
                </a:solidFill>
                <a:latin typeface="Calibri" pitchFamily="34" charset="0"/>
              </a:defRPr>
            </a:lvl6pPr>
            <a:lvl7pPr marL="914400" algn="ctr" rtl="0" fontAlgn="base">
              <a:spcBef>
                <a:spcPct val="0"/>
              </a:spcBef>
              <a:spcAft>
                <a:spcPct val="0"/>
              </a:spcAft>
              <a:defRPr sz="2400">
                <a:solidFill>
                  <a:schemeClr val="tx1"/>
                </a:solidFill>
                <a:latin typeface="Calibri" pitchFamily="34" charset="0"/>
              </a:defRPr>
            </a:lvl7pPr>
            <a:lvl8pPr marL="1371600" algn="ctr" rtl="0" fontAlgn="base">
              <a:spcBef>
                <a:spcPct val="0"/>
              </a:spcBef>
              <a:spcAft>
                <a:spcPct val="0"/>
              </a:spcAft>
              <a:defRPr sz="2400">
                <a:solidFill>
                  <a:schemeClr val="tx1"/>
                </a:solidFill>
                <a:latin typeface="Calibri" pitchFamily="34" charset="0"/>
              </a:defRPr>
            </a:lvl8pPr>
            <a:lvl9pPr marL="1828800" algn="ctr" rtl="0" fontAlgn="base">
              <a:spcBef>
                <a:spcPct val="0"/>
              </a:spcBef>
              <a:spcAft>
                <a:spcPct val="0"/>
              </a:spcAft>
              <a:defRPr sz="2400">
                <a:solidFill>
                  <a:schemeClr val="tx1"/>
                </a:solidFill>
                <a:latin typeface="Calibri" pitchFamily="34" charset="0"/>
              </a:defRPr>
            </a:lvl9pPr>
          </a:lstStyle>
          <a:p>
            <a:pPr algn="l" eaLnBrk="1" hangingPunct="1">
              <a:defRPr/>
            </a:pPr>
            <a:r>
              <a:rPr lang="en-GB" sz="3200" b="1" dirty="0">
                <a:solidFill>
                  <a:schemeClr val="accent2">
                    <a:lumMod val="75000"/>
                  </a:schemeClr>
                </a:solidFill>
                <a:latin typeface="+mn-lt"/>
              </a:rPr>
              <a:t>Thank you for your attention!</a:t>
            </a:r>
          </a:p>
          <a:p>
            <a:pPr eaLnBrk="1" hangingPunct="1">
              <a:defRPr/>
            </a:pPr>
            <a:endParaRPr lang="en-GB" sz="3000" dirty="0">
              <a:solidFill>
                <a:srgbClr val="6671B2"/>
              </a:solidFill>
              <a:latin typeface="+mn-lt"/>
            </a:endParaRPr>
          </a:p>
          <a:p>
            <a:pPr eaLnBrk="1" hangingPunct="1">
              <a:defRPr/>
            </a:pPr>
            <a:endParaRPr lang="en-GB" sz="3000" dirty="0">
              <a:solidFill>
                <a:srgbClr val="6671B2"/>
              </a:solidFill>
              <a:latin typeface="+mn-lt"/>
            </a:endParaRPr>
          </a:p>
          <a:p>
            <a:pPr eaLnBrk="1" hangingPunct="1">
              <a:defRPr/>
            </a:pPr>
            <a:endParaRPr lang="en-GB" sz="3000" dirty="0">
              <a:solidFill>
                <a:srgbClr val="6671B2"/>
              </a:solidFill>
              <a:latin typeface="+mn-lt"/>
            </a:endParaRPr>
          </a:p>
          <a:p>
            <a:pPr eaLnBrk="1" hangingPunct="1">
              <a:defRPr/>
            </a:pPr>
            <a:endParaRPr lang="en-GB" sz="1400" dirty="0">
              <a:solidFill>
                <a:srgbClr val="6671B2"/>
              </a:solidFill>
              <a:latin typeface="+mn-lt"/>
            </a:endParaRPr>
          </a:p>
          <a:p>
            <a:pPr eaLnBrk="1" hangingPunct="1">
              <a:defRPr/>
            </a:pPr>
            <a:endParaRPr lang="en-GB" sz="1400" dirty="0">
              <a:solidFill>
                <a:srgbClr val="6671B2"/>
              </a:solidFill>
              <a:latin typeface="+mn-lt"/>
            </a:endParaRPr>
          </a:p>
          <a:p>
            <a:pPr eaLnBrk="1" hangingPunct="1">
              <a:defRPr/>
            </a:pPr>
            <a:endParaRPr lang="en-GB" sz="1400" dirty="0">
              <a:solidFill>
                <a:srgbClr val="6671B2"/>
              </a:solidFill>
              <a:latin typeface="+mn-lt"/>
            </a:endParaRPr>
          </a:p>
          <a:p>
            <a:pPr eaLnBrk="1" hangingPunct="1">
              <a:defRPr/>
            </a:pPr>
            <a:endParaRPr lang="en-GB" sz="1400" dirty="0">
              <a:solidFill>
                <a:srgbClr val="6671B2"/>
              </a:solidFill>
              <a:latin typeface="+mn-lt"/>
            </a:endParaRPr>
          </a:p>
          <a:p>
            <a:pPr eaLnBrk="1" hangingPunct="1">
              <a:defRPr/>
            </a:pPr>
            <a:endParaRPr lang="en-GB" sz="3000" dirty="0">
              <a:solidFill>
                <a:srgbClr val="6671B2"/>
              </a:solidFill>
              <a:latin typeface="Segoe Print" panose="02000600000000000000" pitchFamily="2" charset="0"/>
            </a:endParaRPr>
          </a:p>
        </p:txBody>
      </p:sp>
      <p:sp>
        <p:nvSpPr>
          <p:cNvPr id="6" name="Text Box 2"/>
          <p:cNvSpPr txBox="1">
            <a:spLocks noChangeArrowheads="1"/>
          </p:cNvSpPr>
          <p:nvPr/>
        </p:nvSpPr>
        <p:spPr bwMode="auto">
          <a:xfrm>
            <a:off x="611188" y="3917950"/>
            <a:ext cx="8101012" cy="1374775"/>
          </a:xfrm>
          <a:prstGeom prst="rect">
            <a:avLst/>
          </a:prstGeom>
          <a:noFill/>
          <a:ln w="9525">
            <a:noFill/>
            <a:miter lim="800000"/>
            <a:headEnd/>
            <a:tailEnd/>
          </a:ln>
        </p:spPr>
        <p:txBody>
          <a:bodyPr lIns="36576" tIns="36576" rIns="36576" bIns="36576"/>
          <a:lstStyle/>
          <a:p>
            <a:r>
              <a:rPr lang="it-IT" altLang="it-IT" sz="2200" b="1">
                <a:solidFill>
                  <a:srgbClr val="6671B2"/>
                </a:solidFill>
                <a:latin typeface="Calibri" pitchFamily="34" charset="0"/>
                <a:cs typeface="Arial" charset="0"/>
              </a:rPr>
              <a:t>E-mail         </a:t>
            </a:r>
            <a:r>
              <a:rPr lang="it-IT" altLang="it-IT" sz="2200" b="1">
                <a:solidFill>
                  <a:srgbClr val="6671B2"/>
                </a:solidFill>
                <a:latin typeface="Calibri" pitchFamily="34" charset="0"/>
                <a:cs typeface="Arial" charset="0"/>
                <a:hlinkClick r:id="rId6"/>
              </a:rPr>
              <a:t>lifeeremita@regione.emilia-romagna.it</a:t>
            </a:r>
            <a:endParaRPr lang="it-IT" altLang="it-IT" sz="2200" b="1">
              <a:solidFill>
                <a:srgbClr val="6671B2"/>
              </a:solidFill>
              <a:latin typeface="Calibri" pitchFamily="34" charset="0"/>
              <a:cs typeface="Arial" charset="0"/>
            </a:endParaRPr>
          </a:p>
          <a:p>
            <a:endParaRPr lang="it-IT" altLang="it-IT" sz="2200" b="1">
              <a:solidFill>
                <a:srgbClr val="6671B2"/>
              </a:solidFill>
              <a:latin typeface="Calibri" pitchFamily="34" charset="0"/>
              <a:cs typeface="Arial" charset="0"/>
            </a:endParaRPr>
          </a:p>
          <a:p>
            <a:r>
              <a:rPr lang="it-IT" altLang="it-IT" sz="2200" b="1">
                <a:solidFill>
                  <a:srgbClr val="6671B2"/>
                </a:solidFill>
                <a:latin typeface="Calibri" pitchFamily="34" charset="0"/>
                <a:cs typeface="Arial" charset="0"/>
              </a:rPr>
              <a:t>website      </a:t>
            </a:r>
            <a:r>
              <a:rPr lang="it-IT" altLang="it-IT" sz="2200" b="1">
                <a:solidFill>
                  <a:srgbClr val="6671B2"/>
                </a:solidFill>
                <a:latin typeface="Calibri" pitchFamily="34" charset="0"/>
                <a:cs typeface="Arial" charset="0"/>
                <a:hlinkClick r:id="rId7"/>
              </a:rPr>
              <a:t>http://ambiente.regione.emilia-romagna.it/</a:t>
            </a:r>
            <a:endParaRPr lang="it-IT" altLang="it-IT" sz="2200" b="1">
              <a:solidFill>
                <a:srgbClr val="6671B2"/>
              </a:solidFill>
              <a:latin typeface="Calibri" pitchFamily="34" charset="0"/>
              <a:cs typeface="Arial" charset="0"/>
            </a:endParaRPr>
          </a:p>
          <a:p>
            <a:endParaRPr lang="it-IT" altLang="it-IT" sz="2200" b="1">
              <a:solidFill>
                <a:srgbClr val="6671B2"/>
              </a:solidFill>
              <a:latin typeface="Calibri" pitchFamily="34" charset="0"/>
              <a:cs typeface="Arial" charset="0"/>
            </a:endParaRPr>
          </a:p>
          <a:p>
            <a:r>
              <a:rPr lang="it-IT" altLang="it-IT" sz="2200" b="1">
                <a:solidFill>
                  <a:srgbClr val="6671B2"/>
                </a:solidFill>
                <a:latin typeface="Calibri" pitchFamily="34" charset="0"/>
                <a:cs typeface="Arial" charset="0"/>
              </a:rPr>
              <a:t>FB                </a:t>
            </a:r>
            <a:r>
              <a:rPr lang="it-IT" altLang="it-IT" sz="2200" b="1">
                <a:solidFill>
                  <a:srgbClr val="6671B2"/>
                </a:solidFill>
                <a:latin typeface="Calibri" pitchFamily="34" charset="0"/>
                <a:cs typeface="Arial" charset="0"/>
                <a:hlinkClick r:id="rId8"/>
              </a:rPr>
              <a:t>https://www.facebook.com/liferemita/</a:t>
            </a:r>
            <a:endParaRPr lang="it-IT" altLang="it-IT" sz="2200" b="1">
              <a:solidFill>
                <a:srgbClr val="6671B2"/>
              </a:solidFill>
              <a:latin typeface="Calibri" pitchFamily="34" charset="0"/>
              <a:cs typeface="Arial" charset="0"/>
            </a:endParaRPr>
          </a:p>
          <a:p>
            <a:endParaRPr lang="it-IT" altLang="it-IT" sz="2200">
              <a:solidFill>
                <a:srgbClr val="6671B2"/>
              </a:solidFill>
              <a:cs typeface="Arial" charset="0"/>
            </a:endParaRPr>
          </a:p>
        </p:txBody>
      </p:sp>
      <p:pic>
        <p:nvPicPr>
          <p:cNvPr id="7" name="Picture 3"/>
          <p:cNvPicPr>
            <a:picLocks noChangeAspect="1" noChangeArrowheads="1"/>
          </p:cNvPicPr>
          <p:nvPr/>
        </p:nvPicPr>
        <p:blipFill>
          <a:blip r:embed="rId9"/>
          <a:srcRect/>
          <a:stretch>
            <a:fillRect/>
          </a:stretch>
        </p:blipFill>
        <p:spPr bwMode="auto">
          <a:xfrm>
            <a:off x="1063625" y="5292725"/>
            <a:ext cx="350838" cy="352425"/>
          </a:xfrm>
          <a:prstGeom prst="rect">
            <a:avLst/>
          </a:prstGeom>
          <a:noFill/>
          <a:ln w="9525">
            <a:noFill/>
            <a:miter lim="800000"/>
            <a:headEnd/>
            <a:tailEnd/>
          </a:ln>
        </p:spPr>
      </p:pic>
      <p:pic>
        <p:nvPicPr>
          <p:cNvPr id="8" name="Immagine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98639" y="85867"/>
            <a:ext cx="1369708" cy="409192"/>
          </a:xfrm>
          <a:prstGeom prst="rect">
            <a:avLst/>
          </a:prstGeom>
        </p:spPr>
      </p:pic>
      <p:sp>
        <p:nvSpPr>
          <p:cNvPr id="9" name="Rettangolo 8"/>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1804112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ttangolo 5"/>
          <p:cNvSpPr/>
          <p:nvPr/>
        </p:nvSpPr>
        <p:spPr>
          <a:xfrm>
            <a:off x="467518" y="175808"/>
            <a:ext cx="7656513" cy="822325"/>
          </a:xfrm>
          <a:prstGeom prst="rect">
            <a:avLst/>
          </a:prstGeom>
        </p:spPr>
        <p:txBody>
          <a:bodyPr>
            <a:spAutoFit/>
          </a:bodyPr>
          <a:lstStyle/>
          <a:p>
            <a:pPr algn="ctr">
              <a:defRPr/>
            </a:pPr>
            <a:r>
              <a:rPr lang="it-IT" sz="2400" b="1" dirty="0">
                <a:solidFill>
                  <a:srgbClr val="6671B2"/>
                </a:solidFill>
                <a:latin typeface="+mj-lt"/>
              </a:rPr>
              <a:t>PROJECT AREA: </a:t>
            </a:r>
          </a:p>
          <a:p>
            <a:pPr algn="ctr">
              <a:defRPr/>
            </a:pPr>
            <a:r>
              <a:rPr lang="it-IT" sz="2400" b="1" dirty="0" err="1">
                <a:solidFill>
                  <a:srgbClr val="6671B2"/>
                </a:solidFill>
                <a:latin typeface="+mj-lt"/>
              </a:rPr>
              <a:t>Natural</a:t>
            </a:r>
            <a:r>
              <a:rPr lang="it-IT" sz="2400" b="1" dirty="0">
                <a:solidFill>
                  <a:srgbClr val="6671B2"/>
                </a:solidFill>
                <a:latin typeface="+mj-lt"/>
              </a:rPr>
              <a:t> </a:t>
            </a:r>
            <a:r>
              <a:rPr lang="it-IT" sz="2400" b="1" dirty="0" err="1">
                <a:solidFill>
                  <a:srgbClr val="6671B2"/>
                </a:solidFill>
                <a:latin typeface="+mj-lt"/>
              </a:rPr>
              <a:t>Parks</a:t>
            </a:r>
            <a:r>
              <a:rPr lang="it-IT" sz="2400" b="1" dirty="0">
                <a:solidFill>
                  <a:srgbClr val="6671B2"/>
                </a:solidFill>
                <a:latin typeface="+mj-lt"/>
              </a:rPr>
              <a:t> and Natura 2000 </a:t>
            </a:r>
            <a:r>
              <a:rPr lang="it-IT" sz="2400" b="1" dirty="0" err="1">
                <a:solidFill>
                  <a:srgbClr val="6671B2"/>
                </a:solidFill>
                <a:latin typeface="+mj-lt"/>
              </a:rPr>
              <a:t>sites</a:t>
            </a:r>
            <a:endParaRPr lang="it-IT" sz="2400" b="1" dirty="0">
              <a:solidFill>
                <a:srgbClr val="0070C0"/>
              </a:solidFill>
              <a:latin typeface="+mj-lt"/>
            </a:endParaRPr>
          </a:p>
        </p:txBody>
      </p:sp>
      <p:sp>
        <p:nvSpPr>
          <p:cNvPr id="8" name="AutoShape 4"/>
          <p:cNvSpPr>
            <a:spLocks noChangeArrowheads="1"/>
          </p:cNvSpPr>
          <p:nvPr/>
        </p:nvSpPr>
        <p:spPr bwMode="auto">
          <a:xfrm>
            <a:off x="412750" y="1546225"/>
            <a:ext cx="7729538" cy="454025"/>
          </a:xfrm>
          <a:prstGeom prst="flowChartAlternateProcess">
            <a:avLst/>
          </a:prstGeom>
          <a:solidFill>
            <a:srgbClr val="6671B2"/>
          </a:solidFill>
          <a:ln w="9525">
            <a:noFill/>
            <a:miter lim="800000"/>
            <a:headEnd/>
            <a:tailEnd/>
          </a:ln>
        </p:spPr>
        <p:txBody>
          <a:bodyPr lIns="36576" tIns="36576" rIns="36576" bIns="36576"/>
          <a:lstStyle/>
          <a:p>
            <a:endParaRPr lang="it-IT" sz="2400" b="1">
              <a:solidFill>
                <a:srgbClr val="0070C0"/>
              </a:solidFill>
              <a:latin typeface="Calibri" pitchFamily="34" charset="0"/>
            </a:endParaRPr>
          </a:p>
        </p:txBody>
      </p:sp>
      <p:sp>
        <p:nvSpPr>
          <p:cNvPr id="9" name="Text Box 5"/>
          <p:cNvSpPr txBox="1">
            <a:spLocks noChangeArrowheads="1"/>
          </p:cNvSpPr>
          <p:nvPr/>
        </p:nvSpPr>
        <p:spPr bwMode="auto">
          <a:xfrm>
            <a:off x="1655763" y="1631950"/>
            <a:ext cx="6542087" cy="258763"/>
          </a:xfrm>
          <a:prstGeom prst="rect">
            <a:avLst/>
          </a:prstGeom>
          <a:noFill/>
          <a:ln w="9525">
            <a:noFill/>
            <a:miter lim="800000"/>
            <a:headEnd/>
            <a:tailEnd/>
          </a:ln>
        </p:spPr>
        <p:txBody>
          <a:bodyPr lIns="36576" tIns="36576" rIns="36576" bIns="36576"/>
          <a:lstStyle/>
          <a:p>
            <a:pPr algn="ctr">
              <a:spcAft>
                <a:spcPts val="100"/>
              </a:spcAft>
            </a:pPr>
            <a:r>
              <a:rPr lang="en-GB" altLang="it-IT" b="1" dirty="0">
                <a:solidFill>
                  <a:srgbClr val="FFFFFF"/>
                </a:solidFill>
                <a:latin typeface="Calibri" pitchFamily="34" charset="0"/>
                <a:cs typeface="Arial" charset="0"/>
              </a:rPr>
              <a:t>More than </a:t>
            </a:r>
            <a:r>
              <a:rPr lang="en-GB" altLang="it-IT" b="1" dirty="0" smtClean="0">
                <a:solidFill>
                  <a:srgbClr val="FFFFFF"/>
                </a:solidFill>
                <a:latin typeface="Calibri" pitchFamily="34" charset="0"/>
                <a:cs typeface="Arial" charset="0"/>
              </a:rPr>
              <a:t>50 </a:t>
            </a:r>
            <a:r>
              <a:rPr lang="en-GB" altLang="it-IT" b="1" dirty="0">
                <a:solidFill>
                  <a:srgbClr val="FFFFFF"/>
                </a:solidFill>
                <a:latin typeface="Calibri" pitchFamily="34" charset="0"/>
                <a:cs typeface="Arial" charset="0"/>
              </a:rPr>
              <a:t>Natura 2000 sites in the project</a:t>
            </a:r>
            <a:r>
              <a:rPr lang="it-IT" altLang="it-IT" b="1" dirty="0">
                <a:solidFill>
                  <a:srgbClr val="FFFFFF"/>
                </a:solidFill>
                <a:latin typeface="Calibri" pitchFamily="34" charset="0"/>
                <a:cs typeface="Arial" charset="0"/>
              </a:rPr>
              <a:t>!</a:t>
            </a:r>
            <a:endParaRPr lang="it-IT" altLang="it-IT" dirty="0">
              <a:cs typeface="Arial" charset="0"/>
            </a:endParaRPr>
          </a:p>
        </p:txBody>
      </p:sp>
      <p:pic>
        <p:nvPicPr>
          <p:cNvPr id="10" name="Picture 2" descr="lifeeremita_prova_mappa_r02"/>
          <p:cNvPicPr>
            <a:picLocks noChangeAspect="1" noChangeArrowheads="1"/>
          </p:cNvPicPr>
          <p:nvPr/>
        </p:nvPicPr>
        <p:blipFill>
          <a:blip r:embed="rId3">
            <a:clrChange>
              <a:clrFrom>
                <a:srgbClr val="FFFFFF"/>
              </a:clrFrom>
              <a:clrTo>
                <a:srgbClr val="FFFFFF">
                  <a:alpha val="0"/>
                </a:srgbClr>
              </a:clrTo>
            </a:clrChange>
          </a:blip>
          <a:srcRect l="17693" t="31726" r="14232" b="43164"/>
          <a:stretch>
            <a:fillRect/>
          </a:stretch>
        </p:blipFill>
        <p:spPr bwMode="auto">
          <a:xfrm>
            <a:off x="1095375" y="2417763"/>
            <a:ext cx="6326188" cy="3294062"/>
          </a:xfrm>
          <a:prstGeom prst="rect">
            <a:avLst/>
          </a:prstGeom>
          <a:noFill/>
          <a:ln w="9525">
            <a:noFill/>
            <a:miter lim="800000"/>
            <a:headEnd/>
            <a:tailEnd/>
          </a:ln>
        </p:spPr>
      </p:pic>
      <p:sp>
        <p:nvSpPr>
          <p:cNvPr id="11" name="Text Box 7"/>
          <p:cNvSpPr txBox="1">
            <a:spLocks noChangeArrowheads="1"/>
          </p:cNvSpPr>
          <p:nvPr/>
        </p:nvSpPr>
        <p:spPr bwMode="auto">
          <a:xfrm>
            <a:off x="658856" y="2137699"/>
            <a:ext cx="2487526" cy="396875"/>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Emilia Occidentale</a:t>
            </a:r>
            <a:endParaRPr lang="it-IT" altLang="it-IT" dirty="0">
              <a:cs typeface="Arial" charset="0"/>
            </a:endParaRPr>
          </a:p>
        </p:txBody>
      </p:sp>
      <p:sp>
        <p:nvSpPr>
          <p:cNvPr id="12" name="Text Box 10"/>
          <p:cNvSpPr txBox="1">
            <a:spLocks noChangeArrowheads="1"/>
          </p:cNvSpPr>
          <p:nvPr/>
        </p:nvSpPr>
        <p:spPr bwMode="auto">
          <a:xfrm>
            <a:off x="3485356" y="2221837"/>
            <a:ext cx="1828800" cy="228600"/>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Emilia Centrale</a:t>
            </a:r>
            <a:endParaRPr lang="it-IT" altLang="it-IT" dirty="0">
              <a:cs typeface="Arial" charset="0"/>
            </a:endParaRPr>
          </a:p>
        </p:txBody>
      </p:sp>
      <p:sp>
        <p:nvSpPr>
          <p:cNvPr id="13" name="Text Box 3"/>
          <p:cNvSpPr txBox="1">
            <a:spLocks noChangeArrowheads="1"/>
          </p:cNvSpPr>
          <p:nvPr/>
        </p:nvSpPr>
        <p:spPr bwMode="auto">
          <a:xfrm>
            <a:off x="938213" y="4424363"/>
            <a:ext cx="1928812" cy="533400"/>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
            </a:r>
            <a:br>
              <a:rPr lang="it-IT" altLang="it-IT" b="1" dirty="0">
                <a:solidFill>
                  <a:srgbClr val="6671B2"/>
                </a:solidFill>
                <a:latin typeface="CordiaUPC"/>
                <a:cs typeface="Arial" charset="0"/>
              </a:rPr>
            </a:br>
            <a:r>
              <a:rPr lang="it-IT" altLang="it-IT" b="1" dirty="0">
                <a:solidFill>
                  <a:srgbClr val="6671B2"/>
                </a:solidFill>
                <a:latin typeface="CordiaUPC"/>
                <a:cs typeface="Arial" charset="0"/>
              </a:rPr>
              <a:t>Appennino Tosco-Emiliano</a:t>
            </a:r>
          </a:p>
          <a:p>
            <a:pPr algn="ctr"/>
            <a:r>
              <a:rPr lang="it-IT" altLang="it-IT" b="1" dirty="0">
                <a:solidFill>
                  <a:srgbClr val="6671B2"/>
                </a:solidFill>
                <a:latin typeface="CordiaUPC"/>
                <a:cs typeface="Arial" charset="0"/>
              </a:rPr>
              <a:t>National Park </a:t>
            </a:r>
            <a:endParaRPr lang="it-IT" altLang="it-IT" dirty="0">
              <a:cs typeface="Arial" charset="0"/>
            </a:endParaRPr>
          </a:p>
        </p:txBody>
      </p:sp>
      <p:sp>
        <p:nvSpPr>
          <p:cNvPr id="14" name="Text Box 9"/>
          <p:cNvSpPr txBox="1">
            <a:spLocks noChangeArrowheads="1"/>
          </p:cNvSpPr>
          <p:nvPr/>
        </p:nvSpPr>
        <p:spPr bwMode="auto">
          <a:xfrm>
            <a:off x="2909888" y="4886325"/>
            <a:ext cx="1828800" cy="331788"/>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Emilia Orientale</a:t>
            </a:r>
            <a:endParaRPr lang="it-IT" altLang="it-IT" dirty="0">
              <a:cs typeface="Arial" charset="0"/>
            </a:endParaRPr>
          </a:p>
        </p:txBody>
      </p:sp>
      <p:sp>
        <p:nvSpPr>
          <p:cNvPr id="16" name="Text Box 8"/>
          <p:cNvSpPr txBox="1">
            <a:spLocks noChangeArrowheads="1"/>
          </p:cNvSpPr>
          <p:nvPr/>
        </p:nvSpPr>
        <p:spPr bwMode="auto">
          <a:xfrm>
            <a:off x="6704013" y="4237038"/>
            <a:ext cx="1296987" cy="327025"/>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Romagna</a:t>
            </a:r>
            <a:endParaRPr lang="it-IT" altLang="it-IT" dirty="0">
              <a:cs typeface="Arial" charset="0"/>
            </a:endParaRPr>
          </a:p>
        </p:txBody>
      </p:sp>
      <p:sp>
        <p:nvSpPr>
          <p:cNvPr id="17" name="Text Box 6"/>
          <p:cNvSpPr txBox="1">
            <a:spLocks noChangeArrowheads="1"/>
          </p:cNvSpPr>
          <p:nvPr/>
        </p:nvSpPr>
        <p:spPr bwMode="auto">
          <a:xfrm>
            <a:off x="4100512" y="5690927"/>
            <a:ext cx="4465638" cy="533400"/>
          </a:xfrm>
          <a:prstGeom prst="rect">
            <a:avLst/>
          </a:prstGeom>
          <a:noFill/>
          <a:ln w="9525">
            <a:noFill/>
            <a:miter lim="800000"/>
            <a:headEnd/>
            <a:tailEnd/>
          </a:ln>
        </p:spPr>
        <p:txBody>
          <a:bodyPr lIns="36576" tIns="36576" rIns="36576" bIns="36576"/>
          <a:lstStyle/>
          <a:p>
            <a:pPr algn="ctr"/>
            <a:r>
              <a:rPr lang="it-IT" altLang="it-IT" b="1" dirty="0">
                <a:solidFill>
                  <a:srgbClr val="6671B2"/>
                </a:solidFill>
                <a:latin typeface="CordiaUPC"/>
                <a:cs typeface="Arial" charset="0"/>
              </a:rPr>
              <a:t>Foreste Casentinesi Monte Falterona  </a:t>
            </a:r>
            <a:br>
              <a:rPr lang="it-IT" altLang="it-IT" b="1" dirty="0">
                <a:solidFill>
                  <a:srgbClr val="6671B2"/>
                </a:solidFill>
                <a:latin typeface="CordiaUPC"/>
                <a:cs typeface="Arial" charset="0"/>
              </a:rPr>
            </a:br>
            <a:r>
              <a:rPr lang="it-IT" altLang="it-IT" b="1" dirty="0">
                <a:solidFill>
                  <a:srgbClr val="6671B2"/>
                </a:solidFill>
                <a:latin typeface="CordiaUPC"/>
                <a:cs typeface="Arial" charset="0"/>
              </a:rPr>
              <a:t>e </a:t>
            </a:r>
            <a:r>
              <a:rPr lang="it-IT" altLang="it-IT" b="1" dirty="0" err="1">
                <a:solidFill>
                  <a:srgbClr val="6671B2"/>
                </a:solidFill>
                <a:latin typeface="CordiaUPC"/>
                <a:cs typeface="Arial" charset="0"/>
              </a:rPr>
              <a:t>Campigna</a:t>
            </a:r>
            <a:r>
              <a:rPr lang="it-IT" altLang="it-IT" b="1" dirty="0">
                <a:solidFill>
                  <a:srgbClr val="6671B2"/>
                </a:solidFill>
                <a:latin typeface="CordiaUPC"/>
                <a:cs typeface="Arial" charset="0"/>
              </a:rPr>
              <a:t>  National Park</a:t>
            </a:r>
            <a:endParaRPr lang="it-IT" altLang="it-IT" dirty="0">
              <a:cs typeface="Arial" charset="0"/>
            </a:endParaRPr>
          </a:p>
        </p:txBody>
      </p:sp>
      <p:pic>
        <p:nvPicPr>
          <p:cNvPr id="18" name="Immagine 29"/>
          <p:cNvPicPr>
            <a:picLocks noChangeAspect="1"/>
          </p:cNvPicPr>
          <p:nvPr/>
        </p:nvPicPr>
        <p:blipFill>
          <a:blip r:embed="rId4"/>
          <a:srcRect/>
          <a:stretch>
            <a:fillRect/>
          </a:stretch>
        </p:blipFill>
        <p:spPr bwMode="auto">
          <a:xfrm>
            <a:off x="8007350" y="4860925"/>
            <a:ext cx="1117600" cy="538163"/>
          </a:xfrm>
          <a:prstGeom prst="rect">
            <a:avLst/>
          </a:prstGeom>
          <a:noFill/>
          <a:ln w="9525">
            <a:noFill/>
            <a:miter lim="800000"/>
            <a:headEnd/>
            <a:tailEnd/>
          </a:ln>
        </p:spPr>
      </p:pic>
      <p:pic>
        <p:nvPicPr>
          <p:cNvPr id="19" name="Immagine 9"/>
          <p:cNvPicPr>
            <a:picLocks noChangeAspect="1"/>
          </p:cNvPicPr>
          <p:nvPr/>
        </p:nvPicPr>
        <p:blipFill>
          <a:blip r:embed="rId5"/>
          <a:srcRect/>
          <a:stretch>
            <a:fillRect/>
          </a:stretch>
        </p:blipFill>
        <p:spPr bwMode="auto">
          <a:xfrm>
            <a:off x="3070225" y="5218113"/>
            <a:ext cx="830263" cy="647700"/>
          </a:xfrm>
          <a:prstGeom prst="rect">
            <a:avLst/>
          </a:prstGeom>
          <a:noFill/>
          <a:ln w="9525">
            <a:noFill/>
            <a:miter lim="800000"/>
            <a:headEnd/>
            <a:tailEnd/>
          </a:ln>
        </p:spPr>
      </p:pic>
      <p:pic>
        <p:nvPicPr>
          <p:cNvPr id="20" name="Immagine 6"/>
          <p:cNvPicPr>
            <a:picLocks noChangeAspect="1"/>
          </p:cNvPicPr>
          <p:nvPr/>
        </p:nvPicPr>
        <p:blipFill>
          <a:blip r:embed="rId6"/>
          <a:srcRect/>
          <a:stretch>
            <a:fillRect/>
          </a:stretch>
        </p:blipFill>
        <p:spPr bwMode="auto">
          <a:xfrm>
            <a:off x="7140575" y="3709988"/>
            <a:ext cx="531813" cy="533400"/>
          </a:xfrm>
          <a:prstGeom prst="rect">
            <a:avLst/>
          </a:prstGeom>
          <a:noFill/>
          <a:ln w="9525">
            <a:noFill/>
            <a:miter lim="800000"/>
            <a:headEnd/>
            <a:tailEnd/>
          </a:ln>
        </p:spPr>
      </p:pic>
      <p:pic>
        <p:nvPicPr>
          <p:cNvPr id="21" name="Immagine 7"/>
          <p:cNvPicPr>
            <a:picLocks noChangeAspect="1"/>
          </p:cNvPicPr>
          <p:nvPr/>
        </p:nvPicPr>
        <p:blipFill>
          <a:blip r:embed="rId7"/>
          <a:srcRect t="9448"/>
          <a:stretch>
            <a:fillRect/>
          </a:stretch>
        </p:blipFill>
        <p:spPr bwMode="auto">
          <a:xfrm>
            <a:off x="5294313" y="2221837"/>
            <a:ext cx="863600" cy="442913"/>
          </a:xfrm>
          <a:prstGeom prst="rect">
            <a:avLst/>
          </a:prstGeom>
          <a:noFill/>
          <a:ln w="9525">
            <a:noFill/>
            <a:miter lim="800000"/>
            <a:headEnd/>
            <a:tailEnd/>
          </a:ln>
        </p:spPr>
      </p:pic>
      <p:pic>
        <p:nvPicPr>
          <p:cNvPr id="22" name="Immagine 8"/>
          <p:cNvPicPr>
            <a:picLocks noChangeAspect="1"/>
          </p:cNvPicPr>
          <p:nvPr/>
        </p:nvPicPr>
        <p:blipFill>
          <a:blip r:embed="rId8"/>
          <a:srcRect/>
          <a:stretch>
            <a:fillRect/>
          </a:stretch>
        </p:blipFill>
        <p:spPr bwMode="auto">
          <a:xfrm>
            <a:off x="506413" y="2460625"/>
            <a:ext cx="595312" cy="346075"/>
          </a:xfrm>
          <a:prstGeom prst="rect">
            <a:avLst/>
          </a:prstGeom>
          <a:noFill/>
          <a:ln w="9525">
            <a:noFill/>
            <a:miter lim="800000"/>
            <a:headEnd/>
            <a:tailEnd/>
          </a:ln>
        </p:spPr>
      </p:pic>
      <p:cxnSp>
        <p:nvCxnSpPr>
          <p:cNvPr id="23" name="AutoShape 12"/>
          <p:cNvCxnSpPr>
            <a:cxnSpLocks noChangeShapeType="1"/>
          </p:cNvCxnSpPr>
          <p:nvPr/>
        </p:nvCxnSpPr>
        <p:spPr bwMode="auto">
          <a:xfrm flipH="1">
            <a:off x="1639888" y="2601913"/>
            <a:ext cx="28575" cy="409575"/>
          </a:xfrm>
          <a:prstGeom prst="straightConnector1">
            <a:avLst/>
          </a:prstGeom>
          <a:noFill/>
          <a:ln w="28575" algn="ctr">
            <a:solidFill>
              <a:srgbClr val="6671B2"/>
            </a:solidFill>
            <a:round/>
            <a:headEnd/>
            <a:tailEnd/>
          </a:ln>
        </p:spPr>
      </p:cxnSp>
      <p:cxnSp>
        <p:nvCxnSpPr>
          <p:cNvPr id="24" name="AutoShape 12"/>
          <p:cNvCxnSpPr>
            <a:cxnSpLocks noChangeShapeType="1"/>
          </p:cNvCxnSpPr>
          <p:nvPr/>
        </p:nvCxnSpPr>
        <p:spPr bwMode="auto">
          <a:xfrm flipH="1">
            <a:off x="4267200" y="2597150"/>
            <a:ext cx="57150" cy="304800"/>
          </a:xfrm>
          <a:prstGeom prst="straightConnector1">
            <a:avLst/>
          </a:prstGeom>
          <a:noFill/>
          <a:ln w="28575" algn="ctr">
            <a:solidFill>
              <a:srgbClr val="6671B2"/>
            </a:solidFill>
            <a:round/>
            <a:headEnd/>
            <a:tailEnd/>
          </a:ln>
        </p:spPr>
      </p:cxnSp>
      <p:cxnSp>
        <p:nvCxnSpPr>
          <p:cNvPr id="25" name="AutoShape 11"/>
          <p:cNvCxnSpPr>
            <a:cxnSpLocks noChangeShapeType="1"/>
          </p:cNvCxnSpPr>
          <p:nvPr/>
        </p:nvCxnSpPr>
        <p:spPr bwMode="auto">
          <a:xfrm flipH="1">
            <a:off x="2727325" y="4429125"/>
            <a:ext cx="246063" cy="312738"/>
          </a:xfrm>
          <a:prstGeom prst="straightConnector1">
            <a:avLst/>
          </a:prstGeom>
          <a:noFill/>
          <a:ln w="28575">
            <a:solidFill>
              <a:srgbClr val="6671B2"/>
            </a:solidFill>
            <a:round/>
            <a:headEnd/>
            <a:tailEnd/>
          </a:ln>
        </p:spPr>
      </p:cxnSp>
      <p:cxnSp>
        <p:nvCxnSpPr>
          <p:cNvPr id="26" name="AutoShape 16"/>
          <p:cNvCxnSpPr>
            <a:cxnSpLocks noChangeShapeType="1"/>
          </p:cNvCxnSpPr>
          <p:nvPr/>
        </p:nvCxnSpPr>
        <p:spPr bwMode="auto">
          <a:xfrm>
            <a:off x="4254500" y="4640263"/>
            <a:ext cx="12700" cy="317500"/>
          </a:xfrm>
          <a:prstGeom prst="straightConnector1">
            <a:avLst/>
          </a:prstGeom>
          <a:noFill/>
          <a:ln w="28575" algn="ctr">
            <a:solidFill>
              <a:srgbClr val="6671B2"/>
            </a:solidFill>
            <a:round/>
            <a:headEnd/>
            <a:tailEnd/>
          </a:ln>
        </p:spPr>
      </p:cxnSp>
      <p:cxnSp>
        <p:nvCxnSpPr>
          <p:cNvPr id="27" name="AutoShape 14"/>
          <p:cNvCxnSpPr>
            <a:cxnSpLocks noChangeShapeType="1"/>
          </p:cNvCxnSpPr>
          <p:nvPr/>
        </p:nvCxnSpPr>
        <p:spPr bwMode="auto">
          <a:xfrm flipV="1">
            <a:off x="6450013" y="4543425"/>
            <a:ext cx="341312" cy="293688"/>
          </a:xfrm>
          <a:prstGeom prst="straightConnector1">
            <a:avLst/>
          </a:prstGeom>
          <a:noFill/>
          <a:ln w="28575" algn="ctr">
            <a:solidFill>
              <a:srgbClr val="6671B2"/>
            </a:solidFill>
            <a:round/>
            <a:headEnd/>
            <a:tailEnd/>
          </a:ln>
        </p:spPr>
      </p:cxnSp>
      <p:cxnSp>
        <p:nvCxnSpPr>
          <p:cNvPr id="28" name="AutoShape 11"/>
          <p:cNvCxnSpPr>
            <a:cxnSpLocks noChangeShapeType="1"/>
          </p:cNvCxnSpPr>
          <p:nvPr/>
        </p:nvCxnSpPr>
        <p:spPr bwMode="auto">
          <a:xfrm flipH="1">
            <a:off x="5048250" y="5060950"/>
            <a:ext cx="246063" cy="312738"/>
          </a:xfrm>
          <a:prstGeom prst="straightConnector1">
            <a:avLst/>
          </a:prstGeom>
          <a:noFill/>
          <a:ln w="28575">
            <a:solidFill>
              <a:srgbClr val="6671B2"/>
            </a:solidFill>
            <a:round/>
            <a:headEnd/>
            <a:tailEnd/>
          </a:ln>
        </p:spPr>
      </p:cxnSp>
      <p:pic>
        <p:nvPicPr>
          <p:cNvPr id="34" name="Immagine 3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95534" y="10053"/>
            <a:ext cx="1369708" cy="409192"/>
          </a:xfrm>
          <a:prstGeom prst="rect">
            <a:avLst/>
          </a:prstGeom>
        </p:spPr>
      </p:pic>
      <p:sp>
        <p:nvSpPr>
          <p:cNvPr id="35" name="Rettangolo 34"/>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393447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Rectangle 9"/>
          <p:cNvSpPr>
            <a:spLocks noChangeArrowheads="1"/>
          </p:cNvSpPr>
          <p:nvPr/>
        </p:nvSpPr>
        <p:spPr bwMode="auto">
          <a:xfrm>
            <a:off x="395288" y="2001838"/>
            <a:ext cx="8558212" cy="3387725"/>
          </a:xfrm>
          <a:prstGeom prst="rect">
            <a:avLst/>
          </a:prstGeom>
          <a:noFill/>
          <a:ln w="9525">
            <a:noFill/>
            <a:miter lim="800000"/>
            <a:headEnd/>
            <a:tailEnd/>
          </a:ln>
          <a:effectLst/>
        </p:spPr>
        <p:txBody>
          <a:bodyPr>
            <a:spAutoFit/>
          </a:bodyPr>
          <a:lstStyle/>
          <a:p>
            <a:r>
              <a:rPr lang="en-US" b="1" dirty="0">
                <a:solidFill>
                  <a:srgbClr val="632523"/>
                </a:solidFill>
              </a:rPr>
              <a:t>	2 </a:t>
            </a:r>
            <a:r>
              <a:rPr lang="en-US" b="1" dirty="0" err="1">
                <a:solidFill>
                  <a:srgbClr val="632523"/>
                </a:solidFill>
              </a:rPr>
              <a:t>saproxylic</a:t>
            </a:r>
            <a:r>
              <a:rPr lang="en-US" b="1" dirty="0">
                <a:solidFill>
                  <a:srgbClr val="632523"/>
                </a:solidFill>
              </a:rPr>
              <a:t>, priority species: </a:t>
            </a:r>
          </a:p>
          <a:p>
            <a:r>
              <a:rPr lang="en-US" b="1" dirty="0">
                <a:solidFill>
                  <a:srgbClr val="632523"/>
                </a:solidFill>
              </a:rPr>
              <a:t>	</a:t>
            </a:r>
          </a:p>
          <a:p>
            <a:r>
              <a:rPr lang="en-US" b="1" dirty="0">
                <a:solidFill>
                  <a:srgbClr val="632523"/>
                </a:solidFill>
              </a:rPr>
              <a:t>	*</a:t>
            </a:r>
            <a:r>
              <a:rPr lang="it-IT" b="1" i="1" dirty="0">
                <a:solidFill>
                  <a:srgbClr val="9B512A"/>
                </a:solidFill>
              </a:rPr>
              <a:t> </a:t>
            </a:r>
            <a:r>
              <a:rPr lang="it-IT" b="1" i="1" dirty="0" err="1">
                <a:solidFill>
                  <a:srgbClr val="9B512A"/>
                </a:solidFill>
              </a:rPr>
              <a:t>Osmoderma</a:t>
            </a:r>
            <a:r>
              <a:rPr lang="it-IT" b="1" i="1" dirty="0">
                <a:solidFill>
                  <a:srgbClr val="9B512A"/>
                </a:solidFill>
              </a:rPr>
              <a:t> eremita </a:t>
            </a:r>
            <a:endParaRPr lang="en-US" b="1" dirty="0">
              <a:solidFill>
                <a:srgbClr val="632523"/>
              </a:solidFill>
            </a:endParaRPr>
          </a:p>
          <a:p>
            <a:r>
              <a:rPr lang="en-US" b="1" dirty="0">
                <a:solidFill>
                  <a:srgbClr val="632523"/>
                </a:solidFill>
              </a:rPr>
              <a:t>            </a:t>
            </a:r>
          </a:p>
          <a:p>
            <a:endParaRPr lang="en-US" b="1" dirty="0">
              <a:solidFill>
                <a:srgbClr val="632523"/>
              </a:solidFill>
            </a:endParaRPr>
          </a:p>
          <a:p>
            <a:r>
              <a:rPr lang="en-US" b="1" dirty="0">
                <a:solidFill>
                  <a:srgbClr val="632523"/>
                </a:solidFill>
              </a:rPr>
              <a:t>	*</a:t>
            </a:r>
            <a:r>
              <a:rPr lang="it-IT" b="1" i="1" dirty="0">
                <a:solidFill>
                  <a:srgbClr val="6671B2"/>
                </a:solidFill>
              </a:rPr>
              <a:t> Rosalia alpina </a:t>
            </a:r>
            <a:endParaRPr lang="en-US" b="1" dirty="0">
              <a:solidFill>
                <a:srgbClr val="632523"/>
              </a:solidFill>
            </a:endParaRPr>
          </a:p>
          <a:p>
            <a:r>
              <a:rPr lang="en-US" b="1" dirty="0">
                <a:solidFill>
                  <a:srgbClr val="632523"/>
                </a:solidFill>
              </a:rPr>
              <a:t>			         	        2 aquatic species, non priority:</a:t>
            </a:r>
          </a:p>
          <a:p>
            <a:r>
              <a:rPr lang="en-US" b="1" i="1" dirty="0">
                <a:solidFill>
                  <a:srgbClr val="632523"/>
                </a:solidFill>
              </a:rPr>
              <a:t> 					</a:t>
            </a:r>
          </a:p>
          <a:p>
            <a:r>
              <a:rPr lang="en-US" b="1" i="1" dirty="0">
                <a:solidFill>
                  <a:srgbClr val="632523"/>
                </a:solidFill>
              </a:rPr>
              <a:t>				        </a:t>
            </a:r>
            <a:r>
              <a:rPr lang="it-IT" b="1" i="1" dirty="0" err="1">
                <a:solidFill>
                  <a:srgbClr val="EEC216"/>
                </a:solidFill>
              </a:rPr>
              <a:t>Graphoderus</a:t>
            </a:r>
            <a:r>
              <a:rPr lang="it-IT" b="1" i="1" dirty="0">
                <a:solidFill>
                  <a:srgbClr val="EEC216"/>
                </a:solidFill>
              </a:rPr>
              <a:t> </a:t>
            </a:r>
            <a:r>
              <a:rPr lang="it-IT" b="1" i="1" dirty="0" err="1">
                <a:solidFill>
                  <a:srgbClr val="EEC216"/>
                </a:solidFill>
              </a:rPr>
              <a:t>bilineatus</a:t>
            </a:r>
            <a:endParaRPr lang="en-US" b="1" dirty="0">
              <a:solidFill>
                <a:srgbClr val="632523"/>
              </a:solidFill>
            </a:endParaRPr>
          </a:p>
          <a:p>
            <a:r>
              <a:rPr lang="en-US" b="1" i="1" dirty="0">
                <a:solidFill>
                  <a:srgbClr val="632523"/>
                </a:solidFill>
              </a:rPr>
              <a:t>	</a:t>
            </a:r>
          </a:p>
          <a:p>
            <a:endParaRPr lang="en-US" b="1" i="1" dirty="0">
              <a:solidFill>
                <a:srgbClr val="632523"/>
              </a:solidFill>
            </a:endParaRPr>
          </a:p>
          <a:p>
            <a:r>
              <a:rPr lang="it-IT" b="1" i="1" dirty="0">
                <a:solidFill>
                  <a:srgbClr val="53A044"/>
                </a:solidFill>
              </a:rPr>
              <a:t>				        </a:t>
            </a:r>
            <a:r>
              <a:rPr lang="it-IT" b="1" i="1" dirty="0" err="1">
                <a:solidFill>
                  <a:srgbClr val="53A044"/>
                </a:solidFill>
              </a:rPr>
              <a:t>Coenagrion</a:t>
            </a:r>
            <a:r>
              <a:rPr lang="it-IT" b="1" i="1" dirty="0">
                <a:solidFill>
                  <a:srgbClr val="53A044"/>
                </a:solidFill>
              </a:rPr>
              <a:t> mercuriale </a:t>
            </a:r>
            <a:r>
              <a:rPr lang="it-IT" b="1" i="1" dirty="0" err="1">
                <a:solidFill>
                  <a:srgbClr val="53A044"/>
                </a:solidFill>
              </a:rPr>
              <a:t>castellanii</a:t>
            </a:r>
            <a:endParaRPr lang="en-US" b="1" dirty="0">
              <a:solidFill>
                <a:srgbClr val="632523"/>
              </a:solidFill>
            </a:endParaRPr>
          </a:p>
        </p:txBody>
      </p:sp>
      <p:sp>
        <p:nvSpPr>
          <p:cNvPr id="8" name="Titolo 1"/>
          <p:cNvSpPr>
            <a:spLocks/>
          </p:cNvSpPr>
          <p:nvPr/>
        </p:nvSpPr>
        <p:spPr bwMode="auto">
          <a:xfrm>
            <a:off x="1358900" y="230188"/>
            <a:ext cx="7327900" cy="1258887"/>
          </a:xfrm>
          <a:prstGeom prst="rect">
            <a:avLst/>
          </a:prstGeom>
          <a:noFill/>
          <a:ln w="9525">
            <a:noFill/>
            <a:miter lim="800000"/>
            <a:headEnd/>
            <a:tailEnd/>
          </a:ln>
        </p:spPr>
        <p:txBody>
          <a:bodyPr anchor="ctr"/>
          <a:lstStyle/>
          <a:p>
            <a:pPr>
              <a:lnSpc>
                <a:spcPct val="90000"/>
              </a:lnSpc>
            </a:pPr>
            <a:r>
              <a:rPr lang="it-IT" sz="3600" b="1">
                <a:solidFill>
                  <a:srgbClr val="6671B2"/>
                </a:solidFill>
                <a:latin typeface="Calibri" pitchFamily="34" charset="0"/>
              </a:rPr>
              <a:t>PROJECT OBJECTIVES</a:t>
            </a:r>
            <a:endParaRPr lang="it-IT" sz="3600">
              <a:solidFill>
                <a:srgbClr val="000000"/>
              </a:solidFill>
              <a:latin typeface="Calibri" pitchFamily="34" charset="0"/>
            </a:endParaRPr>
          </a:p>
        </p:txBody>
      </p:sp>
      <p:sp>
        <p:nvSpPr>
          <p:cNvPr id="9" name="Segnaposto contenuto 2"/>
          <p:cNvSpPr>
            <a:spLocks/>
          </p:cNvSpPr>
          <p:nvPr/>
        </p:nvSpPr>
        <p:spPr bwMode="auto">
          <a:xfrm>
            <a:off x="395288" y="1389063"/>
            <a:ext cx="8064500" cy="4525962"/>
          </a:xfrm>
          <a:prstGeom prst="rect">
            <a:avLst/>
          </a:prstGeom>
          <a:noFill/>
          <a:ln w="9525">
            <a:noFill/>
            <a:miter lim="800000"/>
            <a:headEnd/>
            <a:tailEnd/>
          </a:ln>
        </p:spPr>
        <p:txBody>
          <a:bodyPr/>
          <a:lstStyle/>
          <a:p>
            <a:pPr algn="just">
              <a:lnSpc>
                <a:spcPct val="90000"/>
              </a:lnSpc>
              <a:spcBef>
                <a:spcPts val="1000"/>
              </a:spcBef>
              <a:buFont typeface="Arial" charset="0"/>
              <a:buNone/>
            </a:pPr>
            <a:r>
              <a:rPr lang="en-US" b="1">
                <a:solidFill>
                  <a:srgbClr val="632523"/>
                </a:solidFill>
                <a:latin typeface="Calibri" pitchFamily="34" charset="0"/>
              </a:rPr>
              <a:t>The aim of the project is to improve the conservation status of the remaining populations of 4 species of insects in the Emilia–Romagna Region :</a:t>
            </a:r>
          </a:p>
        </p:txBody>
      </p:sp>
      <p:pic>
        <p:nvPicPr>
          <p:cNvPr id="10" name="Immagine 5"/>
          <p:cNvPicPr>
            <a:picLocks noChangeAspect="1"/>
          </p:cNvPicPr>
          <p:nvPr/>
        </p:nvPicPr>
        <p:blipFill>
          <a:blip r:embed="rId3"/>
          <a:srcRect l="29224" r="39148" b="63074"/>
          <a:stretch>
            <a:fillRect/>
          </a:stretch>
        </p:blipFill>
        <p:spPr bwMode="auto">
          <a:xfrm>
            <a:off x="746125" y="2492375"/>
            <a:ext cx="576263" cy="519113"/>
          </a:xfrm>
          <a:prstGeom prst="rect">
            <a:avLst/>
          </a:prstGeom>
          <a:noFill/>
          <a:ln w="9525">
            <a:noFill/>
            <a:miter lim="800000"/>
            <a:headEnd/>
            <a:tailEnd/>
          </a:ln>
        </p:spPr>
      </p:pic>
      <p:pic>
        <p:nvPicPr>
          <p:cNvPr id="11" name="Immagine 6"/>
          <p:cNvPicPr>
            <a:picLocks noChangeAspect="1"/>
          </p:cNvPicPr>
          <p:nvPr/>
        </p:nvPicPr>
        <p:blipFill>
          <a:blip r:embed="rId4"/>
          <a:srcRect l="59724" r="8002" b="62949"/>
          <a:stretch>
            <a:fillRect/>
          </a:stretch>
        </p:blipFill>
        <p:spPr bwMode="auto">
          <a:xfrm>
            <a:off x="747713" y="3305175"/>
            <a:ext cx="581025" cy="514350"/>
          </a:xfrm>
          <a:prstGeom prst="rect">
            <a:avLst/>
          </a:prstGeom>
          <a:noFill/>
          <a:ln w="9525">
            <a:noFill/>
            <a:miter lim="800000"/>
            <a:headEnd/>
            <a:tailEnd/>
          </a:ln>
        </p:spPr>
      </p:pic>
      <p:pic>
        <p:nvPicPr>
          <p:cNvPr id="12" name="Immagine 8"/>
          <p:cNvPicPr>
            <a:picLocks noChangeAspect="1"/>
          </p:cNvPicPr>
          <p:nvPr/>
        </p:nvPicPr>
        <p:blipFill>
          <a:blip r:embed="rId5"/>
          <a:srcRect l="59657" t="36009" b="23473"/>
          <a:stretch>
            <a:fillRect/>
          </a:stretch>
        </p:blipFill>
        <p:spPr bwMode="auto">
          <a:xfrm>
            <a:off x="4011613" y="4084638"/>
            <a:ext cx="779462" cy="606425"/>
          </a:xfrm>
          <a:prstGeom prst="rect">
            <a:avLst/>
          </a:prstGeom>
          <a:noFill/>
          <a:ln w="9525">
            <a:noFill/>
            <a:miter lim="800000"/>
            <a:headEnd/>
            <a:tailEnd/>
          </a:ln>
        </p:spPr>
      </p:pic>
      <p:pic>
        <p:nvPicPr>
          <p:cNvPr id="13" name="Immagine 7"/>
          <p:cNvPicPr>
            <a:picLocks noChangeAspect="1"/>
          </p:cNvPicPr>
          <p:nvPr/>
        </p:nvPicPr>
        <p:blipFill>
          <a:blip r:embed="rId6"/>
          <a:srcRect l="30804" t="37177" r="39180" b="23558"/>
          <a:stretch>
            <a:fillRect/>
          </a:stretch>
        </p:blipFill>
        <p:spPr bwMode="auto">
          <a:xfrm>
            <a:off x="4084638" y="4948238"/>
            <a:ext cx="523875" cy="528637"/>
          </a:xfrm>
          <a:prstGeom prst="rect">
            <a:avLst/>
          </a:prstGeom>
          <a:noFill/>
          <a:ln w="9525">
            <a:noFill/>
            <a:miter lim="800000"/>
            <a:headEnd/>
            <a:tailEnd/>
          </a:ln>
        </p:spPr>
      </p:pic>
      <p:pic>
        <p:nvPicPr>
          <p:cNvPr id="14" name="Immagin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pic>
        <p:nvPicPr>
          <p:cNvPr id="16" name="Picture 2" descr="C:\Users\Biondi_M\Documents\A_documenti-lavoro\LIFE\LIFE_EREMITA\2016\sito-logo\foto-loghi\search-1013911_960_720.jpg"/>
          <p:cNvPicPr>
            <a:picLocks noChangeAspect="1" noChangeArrowheads="1"/>
          </p:cNvPicPr>
          <p:nvPr/>
        </p:nvPicPr>
        <p:blipFill>
          <a:blip r:embed="rId8"/>
          <a:srcRect/>
          <a:stretch>
            <a:fillRect/>
          </a:stretch>
        </p:blipFill>
        <p:spPr bwMode="auto">
          <a:xfrm>
            <a:off x="87313" y="0"/>
            <a:ext cx="1241425" cy="1243013"/>
          </a:xfrm>
          <a:prstGeom prst="rect">
            <a:avLst/>
          </a:prstGeom>
          <a:noFill/>
          <a:ln w="9525">
            <a:noFill/>
            <a:miter lim="800000"/>
            <a:headEnd/>
            <a:tailEnd/>
          </a:ln>
        </p:spPr>
      </p:pic>
      <p:sp>
        <p:nvSpPr>
          <p:cNvPr id="17" name="Rettangolo 16"/>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0552781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3924300" y="1833563"/>
            <a:ext cx="5003800" cy="4464050"/>
          </a:xfrm>
          <a:prstGeom prst="rect">
            <a:avLst/>
          </a:prstGeom>
          <a:noFill/>
          <a:ln w="9525">
            <a:noFill/>
            <a:miter lim="800000"/>
            <a:headEnd/>
            <a:tailEnd/>
          </a:ln>
        </p:spPr>
        <p:txBody>
          <a:bodyPr lIns="36576" tIns="36576" rIns="36576" bIns="36576"/>
          <a:lstStyle/>
          <a:p>
            <a:pPr algn="just">
              <a:spcAft>
                <a:spcPts val="500"/>
              </a:spcAft>
            </a:pPr>
            <a:r>
              <a:rPr lang="en-US" altLang="it-IT" b="1">
                <a:solidFill>
                  <a:srgbClr val="000000"/>
                </a:solidFill>
                <a:latin typeface="Calibri" pitchFamily="34" charset="0"/>
                <a:cs typeface="Arial" charset="0"/>
              </a:rPr>
              <a:t>Common name: </a:t>
            </a:r>
            <a:r>
              <a:rPr lang="en-US" altLang="it-IT">
                <a:solidFill>
                  <a:srgbClr val="000000"/>
                </a:solidFill>
                <a:latin typeface="Calibri" pitchFamily="34" charset="0"/>
                <a:cs typeface="Arial" charset="0"/>
              </a:rPr>
              <a:t>Hermit Beetle</a:t>
            </a:r>
          </a:p>
          <a:p>
            <a:pPr algn="just">
              <a:spcAft>
                <a:spcPts val="500"/>
              </a:spcAft>
            </a:pPr>
            <a:r>
              <a:rPr lang="en-US" altLang="it-IT" b="1">
                <a:solidFill>
                  <a:srgbClr val="000000"/>
                </a:solidFill>
                <a:latin typeface="Calibri" pitchFamily="34" charset="0"/>
                <a:cs typeface="Arial" charset="0"/>
              </a:rPr>
              <a:t>Description:</a:t>
            </a:r>
            <a:r>
              <a:rPr lang="en-US" altLang="it-IT">
                <a:solidFill>
                  <a:srgbClr val="000000"/>
                </a:solidFill>
                <a:latin typeface="Calibri" pitchFamily="34" charset="0"/>
                <a:cs typeface="Arial" charset="0"/>
              </a:rPr>
              <a:t> </a:t>
            </a:r>
            <a:r>
              <a:rPr lang="en-GB" altLang="it-IT">
                <a:solidFill>
                  <a:srgbClr val="000000"/>
                </a:solidFill>
                <a:latin typeface="Calibri" pitchFamily="34" charset="0"/>
                <a:cs typeface="Arial" charset="0"/>
              </a:rPr>
              <a:t>s</a:t>
            </a:r>
            <a:r>
              <a:rPr lang="en-GB">
                <a:solidFill>
                  <a:srgbClr val="000000"/>
                </a:solidFill>
                <a:latin typeface="Calibri" pitchFamily="34" charset="0"/>
                <a:cs typeface="Arial" charset="0"/>
              </a:rPr>
              <a:t>aproxylic beetle (feeds on decaying wood) 2.4-3.7 cm long, large glossy black-bronze body; active between June and August.</a:t>
            </a:r>
          </a:p>
          <a:p>
            <a:pPr algn="just">
              <a:spcAft>
                <a:spcPts val="500"/>
              </a:spcAft>
            </a:pPr>
            <a:r>
              <a:rPr lang="en-US" altLang="it-IT" b="1">
                <a:solidFill>
                  <a:srgbClr val="000000"/>
                </a:solidFill>
                <a:latin typeface="Calibri" pitchFamily="34" charset="0"/>
                <a:cs typeface="Arial" charset="0"/>
              </a:rPr>
              <a:t>Distinguishing marks: </a:t>
            </a:r>
            <a:r>
              <a:rPr lang="en-US" altLang="it-IT">
                <a:solidFill>
                  <a:srgbClr val="000000"/>
                </a:solidFill>
                <a:latin typeface="Calibri" pitchFamily="34" charset="0"/>
                <a:cs typeface="Arial" charset="0"/>
              </a:rPr>
              <a:t>the male releases a persistent and </a:t>
            </a:r>
            <a:r>
              <a:rPr lang="en-US" altLang="it-IT" b="1" i="1">
                <a:solidFill>
                  <a:srgbClr val="000000"/>
                </a:solidFill>
                <a:latin typeface="Calibri" pitchFamily="34" charset="0"/>
                <a:cs typeface="Arial" charset="0"/>
              </a:rPr>
              <a:t>pleasant smell of ripe peaches</a:t>
            </a:r>
            <a:r>
              <a:rPr lang="en-US" altLang="it-IT">
                <a:solidFill>
                  <a:srgbClr val="000000"/>
                </a:solidFill>
                <a:latin typeface="Calibri" pitchFamily="34" charset="0"/>
                <a:cs typeface="Arial" charset="0"/>
              </a:rPr>
              <a:t> to attract  females. </a:t>
            </a:r>
          </a:p>
          <a:p>
            <a:pPr algn="just">
              <a:spcAft>
                <a:spcPts val="500"/>
              </a:spcAft>
            </a:pPr>
            <a:r>
              <a:rPr lang="en-US" altLang="it-IT" b="1">
                <a:solidFill>
                  <a:srgbClr val="000000"/>
                </a:solidFill>
                <a:latin typeface="Calibri" pitchFamily="34" charset="0"/>
                <a:cs typeface="Arial" charset="0"/>
              </a:rPr>
              <a:t>Habitats: </a:t>
            </a:r>
            <a:r>
              <a:rPr lang="en-GB">
                <a:solidFill>
                  <a:srgbClr val="000000"/>
                </a:solidFill>
                <a:latin typeface="Calibri" pitchFamily="34" charset="0"/>
                <a:cs typeface="Arial" charset="0"/>
              </a:rPr>
              <a:t>cavities of any species of old broadleaved trees rich in wood mould, in forests, gardens and rows of trees, ranging from the flatlands  to the mountains. Larvae feed on dead wood affected by fungal decay. </a:t>
            </a:r>
            <a:endParaRPr lang="it-IT">
              <a:solidFill>
                <a:srgbClr val="000000"/>
              </a:solidFill>
              <a:latin typeface="Calibri" pitchFamily="34" charset="0"/>
              <a:cs typeface="Arial" charset="0"/>
            </a:endParaRPr>
          </a:p>
          <a:p>
            <a:pPr algn="just">
              <a:spcAft>
                <a:spcPts val="500"/>
              </a:spcAft>
            </a:pPr>
            <a:endParaRPr lang="en-US" altLang="it-IT" sz="2000">
              <a:solidFill>
                <a:srgbClr val="000000"/>
              </a:solidFill>
              <a:latin typeface="Calibri" pitchFamily="34" charset="0"/>
              <a:cs typeface="Arial" charset="0"/>
            </a:endParaRPr>
          </a:p>
        </p:txBody>
      </p:sp>
      <p:pic>
        <p:nvPicPr>
          <p:cNvPr id="3" name="Picture 2" descr="logo_ERemita_04-2-3"/>
          <p:cNvPicPr>
            <a:picLocks noChangeAspect="1" noChangeArrowheads="1"/>
          </p:cNvPicPr>
          <p:nvPr/>
        </p:nvPicPr>
        <p:blipFill>
          <a:blip r:embed="rId3"/>
          <a:srcRect r="85008" b="47998"/>
          <a:stretch>
            <a:fillRect/>
          </a:stretch>
        </p:blipFill>
        <p:spPr bwMode="auto">
          <a:xfrm>
            <a:off x="684213" y="333375"/>
            <a:ext cx="1008062" cy="1044575"/>
          </a:xfrm>
          <a:prstGeom prst="rect">
            <a:avLst/>
          </a:prstGeom>
          <a:noFill/>
          <a:ln w="9525">
            <a:noFill/>
            <a:miter lim="800000"/>
            <a:headEnd/>
            <a:tailEnd/>
          </a:ln>
        </p:spPr>
      </p:pic>
      <p:sp>
        <p:nvSpPr>
          <p:cNvPr id="4" name="Titolo 1"/>
          <p:cNvSpPr>
            <a:spLocks/>
          </p:cNvSpPr>
          <p:nvPr/>
        </p:nvSpPr>
        <p:spPr bwMode="auto">
          <a:xfrm>
            <a:off x="457200" y="274638"/>
            <a:ext cx="8229600" cy="1143000"/>
          </a:xfrm>
          <a:prstGeom prst="rect">
            <a:avLst/>
          </a:prstGeom>
          <a:noFill/>
          <a:ln w="9525">
            <a:noFill/>
            <a:miter lim="800000"/>
            <a:headEnd/>
            <a:tailEnd/>
          </a:ln>
        </p:spPr>
        <p:txBody>
          <a:bodyPr anchor="ctr"/>
          <a:lstStyle/>
          <a:p>
            <a:pPr>
              <a:lnSpc>
                <a:spcPct val="90000"/>
              </a:lnSpc>
            </a:pPr>
            <a:r>
              <a:rPr lang="it-IT" sz="3600" b="1" i="1">
                <a:solidFill>
                  <a:srgbClr val="9B512A"/>
                </a:solidFill>
                <a:latin typeface="Calibri Light"/>
              </a:rPr>
              <a:t>	   </a:t>
            </a:r>
            <a:r>
              <a:rPr lang="it-IT" sz="3600" b="1" i="1">
                <a:solidFill>
                  <a:srgbClr val="9B512A"/>
                </a:solidFill>
                <a:latin typeface="Calibri" pitchFamily="34" charset="0"/>
              </a:rPr>
              <a:t>Osmoderma eremita *</a:t>
            </a:r>
            <a:endParaRPr lang="it-IT" sz="3600">
              <a:solidFill>
                <a:srgbClr val="9B512A"/>
              </a:solidFill>
              <a:latin typeface="Calibri" pitchFamily="34" charset="0"/>
            </a:endParaRPr>
          </a:p>
        </p:txBody>
      </p:sp>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pic>
        <p:nvPicPr>
          <p:cNvPr id="6" name="Picture 3" descr="\\CRIS\Users\Cris\Documents\Lavori in corso\EREMITA\FOTO\foto ridotte\Osmoderma eremita foto3 Marco Uliana (750x586).jpg"/>
          <p:cNvPicPr>
            <a:picLocks noChangeAspect="1" noChangeArrowheads="1"/>
          </p:cNvPicPr>
          <p:nvPr/>
        </p:nvPicPr>
        <p:blipFill>
          <a:blip r:embed="rId5"/>
          <a:srcRect/>
          <a:stretch>
            <a:fillRect/>
          </a:stretch>
        </p:blipFill>
        <p:spPr bwMode="auto">
          <a:xfrm>
            <a:off x="7938" y="1844675"/>
            <a:ext cx="3786187" cy="2957513"/>
          </a:xfrm>
          <a:prstGeom prst="rect">
            <a:avLst/>
          </a:prstGeom>
          <a:noFill/>
          <a:ln w="9525">
            <a:noFill/>
            <a:miter lim="800000"/>
            <a:headEnd/>
            <a:tailEnd/>
          </a:ln>
        </p:spPr>
      </p:pic>
      <p:sp>
        <p:nvSpPr>
          <p:cNvPr id="7" name="Rettangolo 6"/>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7581832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2" descr="logo_ERemita_04-2-3"/>
          <p:cNvPicPr>
            <a:picLocks noChangeAspect="1" noChangeArrowheads="1"/>
          </p:cNvPicPr>
          <p:nvPr/>
        </p:nvPicPr>
        <p:blipFill>
          <a:blip r:embed="rId3"/>
          <a:srcRect l="14540" r="68275" b="50116"/>
          <a:stretch>
            <a:fillRect/>
          </a:stretch>
        </p:blipFill>
        <p:spPr bwMode="auto">
          <a:xfrm>
            <a:off x="611188" y="404813"/>
            <a:ext cx="1081087" cy="936625"/>
          </a:xfrm>
          <a:prstGeom prst="rect">
            <a:avLst/>
          </a:prstGeom>
          <a:noFill/>
          <a:ln w="9525">
            <a:noFill/>
            <a:miter lim="800000"/>
            <a:headEnd/>
            <a:tailEnd/>
          </a:ln>
        </p:spPr>
      </p:pic>
      <p:sp>
        <p:nvSpPr>
          <p:cNvPr id="3" name="Titolo 1"/>
          <p:cNvSpPr>
            <a:spLocks/>
          </p:cNvSpPr>
          <p:nvPr/>
        </p:nvSpPr>
        <p:spPr bwMode="auto">
          <a:xfrm>
            <a:off x="457200" y="274638"/>
            <a:ext cx="8229600" cy="1143000"/>
          </a:xfrm>
          <a:prstGeom prst="rect">
            <a:avLst/>
          </a:prstGeom>
          <a:noFill/>
          <a:ln w="9525">
            <a:noFill/>
            <a:miter lim="800000"/>
            <a:headEnd/>
            <a:tailEnd/>
          </a:ln>
        </p:spPr>
        <p:txBody>
          <a:bodyPr anchor="ctr"/>
          <a:lstStyle/>
          <a:p>
            <a:pPr>
              <a:lnSpc>
                <a:spcPct val="90000"/>
              </a:lnSpc>
            </a:pPr>
            <a:r>
              <a:rPr lang="it-IT" sz="3600" b="1" i="1" dirty="0">
                <a:solidFill>
                  <a:srgbClr val="6671B2"/>
                </a:solidFill>
                <a:latin typeface="Calibri" pitchFamily="34" charset="0"/>
              </a:rPr>
              <a:t> 	    Rosalia alpina *</a:t>
            </a:r>
            <a:endParaRPr lang="it-IT" sz="3600" dirty="0">
              <a:latin typeface="Calibri" pitchFamily="34" charset="0"/>
            </a:endParaRPr>
          </a:p>
        </p:txBody>
      </p:sp>
      <p:pic>
        <p:nvPicPr>
          <p:cNvPr id="4" name="Picture 2" descr="\\CRIS\Users\Cris\Documents\Lavori in corso\EREMITA\FOTO\foto ridotte\Rosalia alpina m foto6 RFabbri  (750x563).jpg"/>
          <p:cNvPicPr>
            <a:picLocks noChangeAspect="1" noChangeArrowheads="1"/>
          </p:cNvPicPr>
          <p:nvPr/>
        </p:nvPicPr>
        <p:blipFill>
          <a:blip r:embed="rId4"/>
          <a:srcRect l="31989" t="13977" r="2780" b="27660"/>
          <a:stretch>
            <a:fillRect/>
          </a:stretch>
        </p:blipFill>
        <p:spPr bwMode="auto">
          <a:xfrm>
            <a:off x="11113" y="1844675"/>
            <a:ext cx="3802062" cy="2554288"/>
          </a:xfrm>
          <a:prstGeom prst="rect">
            <a:avLst/>
          </a:prstGeom>
          <a:noFill/>
          <a:ln w="9525">
            <a:noFill/>
            <a:miter lim="800000"/>
            <a:headEnd/>
            <a:tailEnd/>
          </a:ln>
        </p:spPr>
      </p:pic>
      <p:pic>
        <p:nvPicPr>
          <p:cNvPr id="5" name="Immagin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10" name="Text Box 2"/>
          <p:cNvSpPr txBox="1">
            <a:spLocks noChangeArrowheads="1"/>
          </p:cNvSpPr>
          <p:nvPr/>
        </p:nvSpPr>
        <p:spPr bwMode="auto">
          <a:xfrm>
            <a:off x="3924300" y="1585913"/>
            <a:ext cx="5081588" cy="4968875"/>
          </a:xfrm>
          <a:prstGeom prst="rect">
            <a:avLst/>
          </a:prstGeom>
          <a:noFill/>
          <a:ln w="9525">
            <a:noFill/>
            <a:miter lim="800000"/>
            <a:headEnd/>
            <a:tailEnd/>
          </a:ln>
        </p:spPr>
        <p:txBody>
          <a:bodyPr lIns="36576" tIns="36576" rIns="36576" bIns="36576"/>
          <a:lstStyle/>
          <a:p>
            <a:r>
              <a:rPr lang="en-GB" b="1" dirty="0">
                <a:latin typeface="Calibri" pitchFamily="34" charset="0"/>
              </a:rPr>
              <a:t>Common name: </a:t>
            </a:r>
            <a:r>
              <a:rPr lang="en-GB" dirty="0" err="1">
                <a:latin typeface="Calibri" pitchFamily="34" charset="0"/>
              </a:rPr>
              <a:t>Rosalia</a:t>
            </a:r>
            <a:r>
              <a:rPr lang="en-GB" dirty="0">
                <a:latin typeface="Calibri" pitchFamily="34" charset="0"/>
              </a:rPr>
              <a:t> Longicorn</a:t>
            </a:r>
            <a:endParaRPr lang="it-IT" dirty="0">
              <a:latin typeface="Calibri" pitchFamily="34" charset="0"/>
            </a:endParaRPr>
          </a:p>
          <a:p>
            <a:endParaRPr lang="en-GB" b="1" dirty="0">
              <a:latin typeface="Calibri" pitchFamily="34" charset="0"/>
            </a:endParaRPr>
          </a:p>
          <a:p>
            <a:r>
              <a:rPr lang="en-GB" b="1" dirty="0">
                <a:latin typeface="Calibri" pitchFamily="34" charset="0"/>
              </a:rPr>
              <a:t>Description: </a:t>
            </a:r>
            <a:r>
              <a:rPr lang="en-GB" dirty="0">
                <a:latin typeface="Calibri" pitchFamily="34" charset="0"/>
              </a:rPr>
              <a:t>Longicorn </a:t>
            </a:r>
            <a:r>
              <a:rPr lang="en-GB" dirty="0" err="1">
                <a:latin typeface="Calibri" pitchFamily="34" charset="0"/>
              </a:rPr>
              <a:t>saproxylic</a:t>
            </a:r>
            <a:r>
              <a:rPr lang="en-GB" dirty="0">
                <a:latin typeface="Calibri" pitchFamily="34" charset="0"/>
              </a:rPr>
              <a:t> beetle, active between June and August, 1.5-3.8 cm long. Coloration: velvety steely blue-grey with variable black spots.</a:t>
            </a:r>
            <a:endParaRPr lang="it-IT" dirty="0">
              <a:latin typeface="Calibri" pitchFamily="34" charset="0"/>
            </a:endParaRPr>
          </a:p>
          <a:p>
            <a:endParaRPr lang="en-GB" b="1" dirty="0">
              <a:latin typeface="Calibri" pitchFamily="34" charset="0"/>
            </a:endParaRPr>
          </a:p>
          <a:p>
            <a:r>
              <a:rPr lang="en-GB" b="1" dirty="0">
                <a:latin typeface="Calibri" pitchFamily="34" charset="0"/>
              </a:rPr>
              <a:t>Distinguishing marks: </a:t>
            </a:r>
            <a:r>
              <a:rPr lang="en-GB" dirty="0">
                <a:latin typeface="Calibri" pitchFamily="34" charset="0"/>
              </a:rPr>
              <a:t>elegant colours and distinctive patterns. Both male and female specimens have extremely long antennae with alternating black and blue bands.</a:t>
            </a:r>
            <a:endParaRPr lang="it-IT" dirty="0">
              <a:latin typeface="Calibri" pitchFamily="34" charset="0"/>
            </a:endParaRPr>
          </a:p>
          <a:p>
            <a:endParaRPr lang="en-GB" b="1" dirty="0">
              <a:latin typeface="Calibri" pitchFamily="34" charset="0"/>
            </a:endParaRPr>
          </a:p>
          <a:p>
            <a:r>
              <a:rPr lang="en-GB" b="1" dirty="0">
                <a:latin typeface="Calibri" pitchFamily="34" charset="0"/>
              </a:rPr>
              <a:t>Habitat: </a:t>
            </a:r>
            <a:r>
              <a:rPr lang="en-GB" dirty="0">
                <a:latin typeface="Calibri" pitchFamily="34" charset="0"/>
              </a:rPr>
              <a:t>mountains, beech forests with decaying trees and in sunlit areas</a:t>
            </a:r>
            <a:r>
              <a:rPr lang="en-GB" b="1" dirty="0">
                <a:latin typeface="Calibri" pitchFamily="34" charset="0"/>
              </a:rPr>
              <a:t>.</a:t>
            </a:r>
            <a:endParaRPr lang="it-IT" b="1" dirty="0">
              <a:latin typeface="Calibri" pitchFamily="34" charset="0"/>
            </a:endParaRPr>
          </a:p>
          <a:p>
            <a:r>
              <a:rPr lang="en-US" sz="2400" b="1" dirty="0">
                <a:solidFill>
                  <a:srgbClr val="0070C0"/>
                </a:solidFill>
                <a:latin typeface="Calibri" pitchFamily="34" charset="0"/>
              </a:rPr>
              <a:t> </a:t>
            </a:r>
            <a:endParaRPr lang="it-IT" sz="2400" b="1" dirty="0">
              <a:solidFill>
                <a:srgbClr val="0070C0"/>
              </a:solidFill>
              <a:latin typeface="Calibri" pitchFamily="34" charset="0"/>
            </a:endParaRPr>
          </a:p>
        </p:txBody>
      </p:sp>
      <p:sp>
        <p:nvSpPr>
          <p:cNvPr id="11" name="Rettangolo 10"/>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4128511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4" descr="logo_ERemita_04-2-3"/>
          <p:cNvPicPr>
            <a:picLocks noChangeAspect="1" noChangeArrowheads="1"/>
          </p:cNvPicPr>
          <p:nvPr/>
        </p:nvPicPr>
        <p:blipFill>
          <a:blip r:embed="rId3"/>
          <a:srcRect l="14540" t="47998" r="68275"/>
          <a:stretch>
            <a:fillRect/>
          </a:stretch>
        </p:blipFill>
        <p:spPr bwMode="auto">
          <a:xfrm>
            <a:off x="250825" y="254000"/>
            <a:ext cx="1225550" cy="1109663"/>
          </a:xfrm>
          <a:prstGeom prst="rect">
            <a:avLst/>
          </a:prstGeom>
          <a:noFill/>
          <a:ln w="9525">
            <a:noFill/>
            <a:miter lim="800000"/>
            <a:headEnd/>
            <a:tailEnd/>
          </a:ln>
        </p:spPr>
      </p:pic>
      <p:sp>
        <p:nvSpPr>
          <p:cNvPr id="3" name="Titolo 1"/>
          <p:cNvSpPr>
            <a:spLocks/>
          </p:cNvSpPr>
          <p:nvPr/>
        </p:nvSpPr>
        <p:spPr bwMode="auto">
          <a:xfrm>
            <a:off x="468313" y="261938"/>
            <a:ext cx="8229600" cy="1143000"/>
          </a:xfrm>
          <a:prstGeom prst="rect">
            <a:avLst/>
          </a:prstGeom>
          <a:noFill/>
          <a:ln w="9525">
            <a:noFill/>
            <a:miter lim="800000"/>
            <a:headEnd/>
            <a:tailEnd/>
          </a:ln>
        </p:spPr>
        <p:txBody>
          <a:bodyPr anchor="ctr"/>
          <a:lstStyle/>
          <a:p>
            <a:pPr>
              <a:lnSpc>
                <a:spcPct val="90000"/>
              </a:lnSpc>
            </a:pPr>
            <a:r>
              <a:rPr lang="it-IT" altLang="it-IT" sz="3600" b="1" i="1">
                <a:solidFill>
                  <a:srgbClr val="EEC216"/>
                </a:solidFill>
                <a:latin typeface="Calibri" pitchFamily="34" charset="0"/>
                <a:cs typeface="Arial" charset="0"/>
              </a:rPr>
              <a:t>	 Graphoderus bilineatus</a:t>
            </a:r>
            <a:endParaRPr lang="it-IT" sz="3600">
              <a:solidFill>
                <a:srgbClr val="FFC000"/>
              </a:solidFill>
              <a:latin typeface="Calibri" pitchFamily="34" charset="0"/>
            </a:endParaRPr>
          </a:p>
        </p:txBody>
      </p:sp>
      <p:pic>
        <p:nvPicPr>
          <p:cNvPr id="4" name="Picture 2" descr="\\CRIS\Users\Cris\Documents\Lavori in corso\EREMITA\FOTO\foto ridotte\Graphoderus bilineatus foto1 Josef Hlasek (750x590).jpg"/>
          <p:cNvPicPr>
            <a:picLocks noChangeAspect="1" noChangeArrowheads="1"/>
          </p:cNvPicPr>
          <p:nvPr/>
        </p:nvPicPr>
        <p:blipFill>
          <a:blip r:embed="rId4"/>
          <a:srcRect/>
          <a:stretch>
            <a:fillRect/>
          </a:stretch>
        </p:blipFill>
        <p:spPr bwMode="auto">
          <a:xfrm>
            <a:off x="11113" y="1870075"/>
            <a:ext cx="3925887" cy="3087688"/>
          </a:xfrm>
          <a:prstGeom prst="rect">
            <a:avLst/>
          </a:prstGeom>
          <a:noFill/>
          <a:ln w="9525">
            <a:noFill/>
            <a:miter lim="800000"/>
            <a:headEnd/>
            <a:tailEnd/>
          </a:ln>
        </p:spPr>
      </p:pic>
      <p:sp>
        <p:nvSpPr>
          <p:cNvPr id="5" name="Text Box 2"/>
          <p:cNvSpPr txBox="1">
            <a:spLocks noChangeArrowheads="1"/>
          </p:cNvSpPr>
          <p:nvPr/>
        </p:nvSpPr>
        <p:spPr bwMode="auto">
          <a:xfrm>
            <a:off x="4140200" y="1362075"/>
            <a:ext cx="4895850" cy="5154613"/>
          </a:xfrm>
          <a:prstGeom prst="rect">
            <a:avLst/>
          </a:prstGeom>
          <a:noFill/>
          <a:ln w="9525">
            <a:noFill/>
            <a:miter lim="800000"/>
            <a:headEnd/>
            <a:tailEnd/>
          </a:ln>
        </p:spPr>
        <p:txBody>
          <a:bodyPr lIns="36576" tIns="36576" rIns="36576" bIns="36576"/>
          <a:lstStyle/>
          <a:p>
            <a:r>
              <a:rPr lang="en-US" b="1">
                <a:latin typeface="Calibri" pitchFamily="34" charset="0"/>
              </a:rPr>
              <a:t>Common name: </a:t>
            </a:r>
            <a:r>
              <a:rPr lang="en-US">
                <a:latin typeface="Calibri" pitchFamily="34" charset="0"/>
              </a:rPr>
              <a:t>Dytiscid Water Beetle</a:t>
            </a:r>
            <a:endParaRPr lang="it-IT">
              <a:latin typeface="Calibri" pitchFamily="34" charset="0"/>
            </a:endParaRPr>
          </a:p>
          <a:p>
            <a:endParaRPr lang="en-US">
              <a:latin typeface="Calibri" pitchFamily="34" charset="0"/>
            </a:endParaRPr>
          </a:p>
          <a:p>
            <a:r>
              <a:rPr lang="en-US" b="1">
                <a:latin typeface="Calibri" pitchFamily="34" charset="0"/>
              </a:rPr>
              <a:t>Description</a:t>
            </a:r>
            <a:r>
              <a:rPr lang="en-US">
                <a:latin typeface="Calibri" pitchFamily="34" charset="0"/>
              </a:rPr>
              <a:t>: predator aquatic beetle, active all year round, 1.4-1.6 cm long; broad oval flat body; a broad yellow band between two black bands covers the </a:t>
            </a:r>
            <a:r>
              <a:rPr lang="en-US" i="1">
                <a:latin typeface="Calibri" pitchFamily="34" charset="0"/>
              </a:rPr>
              <a:t>pronotum</a:t>
            </a:r>
            <a:r>
              <a:rPr lang="en-US">
                <a:latin typeface="Calibri" pitchFamily="34" charset="0"/>
              </a:rPr>
              <a:t>, the coloration of </a:t>
            </a:r>
            <a:r>
              <a:rPr lang="en-US" i="1">
                <a:latin typeface="Calibri" pitchFamily="34" charset="0"/>
              </a:rPr>
              <a:t>elytrae</a:t>
            </a:r>
            <a:r>
              <a:rPr lang="en-US">
                <a:latin typeface="Calibri" pitchFamily="34" charset="0"/>
              </a:rPr>
              <a:t> is marbled yellow and black.</a:t>
            </a:r>
            <a:endParaRPr lang="it-IT">
              <a:latin typeface="Calibri" pitchFamily="34" charset="0"/>
            </a:endParaRPr>
          </a:p>
          <a:p>
            <a:endParaRPr lang="en-US" b="1">
              <a:latin typeface="Calibri" pitchFamily="34" charset="0"/>
            </a:endParaRPr>
          </a:p>
          <a:p>
            <a:r>
              <a:rPr lang="en-US" b="1">
                <a:latin typeface="Calibri" pitchFamily="34" charset="0"/>
              </a:rPr>
              <a:t>Distinguishing marks: </a:t>
            </a:r>
            <a:r>
              <a:rPr lang="en-US">
                <a:latin typeface="Calibri" pitchFamily="34" charset="0"/>
              </a:rPr>
              <a:t>the sides of the </a:t>
            </a:r>
            <a:r>
              <a:rPr lang="en-US" i="1">
                <a:latin typeface="Calibri" pitchFamily="34" charset="0"/>
              </a:rPr>
              <a:t>elytrae</a:t>
            </a:r>
            <a:r>
              <a:rPr lang="en-US">
                <a:latin typeface="Calibri" pitchFamily="34" charset="0"/>
              </a:rPr>
              <a:t> are lined with a band making the insect appear even broader.</a:t>
            </a:r>
            <a:endParaRPr lang="it-IT">
              <a:latin typeface="Calibri" pitchFamily="34" charset="0"/>
            </a:endParaRPr>
          </a:p>
          <a:p>
            <a:endParaRPr lang="en-US" b="1">
              <a:latin typeface="Calibri" pitchFamily="34" charset="0"/>
            </a:endParaRPr>
          </a:p>
          <a:p>
            <a:r>
              <a:rPr lang="en-US" b="1">
                <a:latin typeface="Calibri" pitchFamily="34" charset="0"/>
              </a:rPr>
              <a:t>Habitats: </a:t>
            </a:r>
            <a:r>
              <a:rPr lang="en-US">
                <a:latin typeface="Calibri" pitchFamily="34" charset="0"/>
              </a:rPr>
              <a:t>the Apennines, generally in large ponds or lakes with clear deep waters, rich in riparian vegetation and bogs.</a:t>
            </a:r>
            <a:endParaRPr lang="it-IT">
              <a:latin typeface="Calibri" pitchFamily="34" charset="0"/>
            </a:endParaRPr>
          </a:p>
        </p:txBody>
      </p:sp>
      <p:pic>
        <p:nvPicPr>
          <p:cNvPr id="6" name="Immagin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7" name="Rettangolo 6"/>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443716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2" name="Picture 3" descr="logo_ERemita_04-2-3"/>
          <p:cNvPicPr>
            <a:picLocks noChangeAspect="1" noChangeArrowheads="1"/>
          </p:cNvPicPr>
          <p:nvPr/>
        </p:nvPicPr>
        <p:blipFill>
          <a:blip r:embed="rId3"/>
          <a:srcRect t="48705" r="85008"/>
          <a:stretch>
            <a:fillRect/>
          </a:stretch>
        </p:blipFill>
        <p:spPr bwMode="auto">
          <a:xfrm>
            <a:off x="250825" y="333375"/>
            <a:ext cx="1125538" cy="1150938"/>
          </a:xfrm>
          <a:prstGeom prst="rect">
            <a:avLst/>
          </a:prstGeom>
          <a:noFill/>
          <a:ln w="9525">
            <a:noFill/>
            <a:miter lim="800000"/>
            <a:headEnd/>
            <a:tailEnd/>
          </a:ln>
        </p:spPr>
      </p:pic>
      <p:sp>
        <p:nvSpPr>
          <p:cNvPr id="3" name="Titolo 1"/>
          <p:cNvSpPr>
            <a:spLocks/>
          </p:cNvSpPr>
          <p:nvPr/>
        </p:nvSpPr>
        <p:spPr bwMode="auto">
          <a:xfrm>
            <a:off x="468313" y="404813"/>
            <a:ext cx="8229600" cy="1143000"/>
          </a:xfrm>
          <a:prstGeom prst="rect">
            <a:avLst/>
          </a:prstGeom>
          <a:noFill/>
          <a:ln w="9525">
            <a:noFill/>
            <a:miter lim="800000"/>
            <a:headEnd/>
            <a:tailEnd/>
          </a:ln>
        </p:spPr>
        <p:txBody>
          <a:bodyPr anchor="ctr"/>
          <a:lstStyle/>
          <a:p>
            <a:pPr>
              <a:lnSpc>
                <a:spcPct val="90000"/>
              </a:lnSpc>
            </a:pPr>
            <a:r>
              <a:rPr lang="it-IT" altLang="it-IT" sz="3600" b="1" i="1">
                <a:solidFill>
                  <a:srgbClr val="53A044"/>
                </a:solidFill>
                <a:latin typeface="Calibri" pitchFamily="34" charset="0"/>
                <a:cs typeface="Arial" charset="0"/>
              </a:rPr>
              <a:t>	 Coenagrion mercuriale castellanii</a:t>
            </a:r>
            <a:endParaRPr lang="it-IT" sz="3600">
              <a:latin typeface="Calibri" pitchFamily="34" charset="0"/>
            </a:endParaRPr>
          </a:p>
        </p:txBody>
      </p:sp>
      <p:pic>
        <p:nvPicPr>
          <p:cNvPr id="4" name="Picture 2" descr="\\CRIS\Users\Cris\Documents\Lavori in corso\EREMITA\FOTO\Coenagrion mercuriale castellanii m foto3 RFabbri rid.jpg"/>
          <p:cNvPicPr>
            <a:picLocks noChangeAspect="1" noChangeArrowheads="1"/>
          </p:cNvPicPr>
          <p:nvPr/>
        </p:nvPicPr>
        <p:blipFill>
          <a:blip r:embed="rId4"/>
          <a:srcRect l="28253" t="16225" r="1654" b="24249"/>
          <a:stretch>
            <a:fillRect/>
          </a:stretch>
        </p:blipFill>
        <p:spPr bwMode="auto">
          <a:xfrm>
            <a:off x="11113" y="2060575"/>
            <a:ext cx="3617912" cy="2305050"/>
          </a:xfrm>
          <a:prstGeom prst="rect">
            <a:avLst/>
          </a:prstGeom>
          <a:noFill/>
          <a:ln w="9525">
            <a:noFill/>
            <a:miter lim="800000"/>
            <a:headEnd/>
            <a:tailEnd/>
          </a:ln>
        </p:spPr>
      </p:pic>
      <p:sp>
        <p:nvSpPr>
          <p:cNvPr id="5" name="Segnaposto contenuto 2"/>
          <p:cNvSpPr>
            <a:spLocks/>
          </p:cNvSpPr>
          <p:nvPr/>
        </p:nvSpPr>
        <p:spPr bwMode="auto">
          <a:xfrm>
            <a:off x="3711575" y="1517650"/>
            <a:ext cx="5397500" cy="4525963"/>
          </a:xfrm>
          <a:prstGeom prst="rect">
            <a:avLst/>
          </a:prstGeom>
          <a:noFill/>
          <a:ln w="9525">
            <a:noFill/>
            <a:miter lim="800000"/>
            <a:headEnd/>
            <a:tailEnd/>
          </a:ln>
        </p:spPr>
        <p:txBody>
          <a:bodyPr/>
          <a:lstStyle/>
          <a:p>
            <a:pPr>
              <a:lnSpc>
                <a:spcPct val="90000"/>
              </a:lnSpc>
              <a:spcBef>
                <a:spcPts val="1000"/>
              </a:spcBef>
              <a:buFont typeface="Arial" charset="0"/>
              <a:buNone/>
            </a:pPr>
            <a:r>
              <a:rPr lang="en-GB" sz="1600" b="1" dirty="0">
                <a:latin typeface="Calibri" pitchFamily="34" charset="0"/>
              </a:rPr>
              <a:t>Common name: </a:t>
            </a:r>
            <a:r>
              <a:rPr lang="en-GB" sz="1600" dirty="0">
                <a:latin typeface="Calibri" pitchFamily="34" charset="0"/>
              </a:rPr>
              <a:t>Italian Southern Damselfly</a:t>
            </a:r>
          </a:p>
          <a:p>
            <a:pPr>
              <a:lnSpc>
                <a:spcPct val="90000"/>
              </a:lnSpc>
              <a:spcBef>
                <a:spcPts val="1000"/>
              </a:spcBef>
              <a:buFont typeface="Arial" charset="0"/>
              <a:buNone/>
            </a:pPr>
            <a:endParaRPr lang="it-IT" sz="1600" dirty="0">
              <a:latin typeface="Calibri" pitchFamily="34" charset="0"/>
            </a:endParaRPr>
          </a:p>
          <a:p>
            <a:pPr>
              <a:lnSpc>
                <a:spcPct val="90000"/>
              </a:lnSpc>
              <a:spcBef>
                <a:spcPts val="1000"/>
              </a:spcBef>
              <a:buFont typeface="Arial" charset="0"/>
              <a:buNone/>
            </a:pPr>
            <a:r>
              <a:rPr lang="en-GB" sz="1600" b="1" dirty="0">
                <a:latin typeface="Calibri" pitchFamily="34" charset="0"/>
              </a:rPr>
              <a:t>Description: </a:t>
            </a:r>
            <a:r>
              <a:rPr lang="en-GB" sz="1600" dirty="0">
                <a:latin typeface="Calibri" pitchFamily="34" charset="0"/>
              </a:rPr>
              <a:t>2.7-3.1 cm long with a wingspan of 2.5-4.0 cm. Thin bright blue body with black markings, flight period April to August.</a:t>
            </a:r>
          </a:p>
          <a:p>
            <a:pPr>
              <a:lnSpc>
                <a:spcPct val="90000"/>
              </a:lnSpc>
              <a:spcBef>
                <a:spcPts val="1000"/>
              </a:spcBef>
              <a:buFont typeface="Arial" charset="0"/>
              <a:buNone/>
            </a:pPr>
            <a:endParaRPr lang="it-IT" sz="1600" dirty="0">
              <a:latin typeface="Calibri" pitchFamily="34" charset="0"/>
            </a:endParaRPr>
          </a:p>
          <a:p>
            <a:pPr>
              <a:lnSpc>
                <a:spcPct val="90000"/>
              </a:lnSpc>
              <a:spcBef>
                <a:spcPts val="1000"/>
              </a:spcBef>
            </a:pPr>
            <a:r>
              <a:rPr lang="en-GB" sz="1600" b="1" dirty="0">
                <a:latin typeface="Calibri" pitchFamily="34" charset="0"/>
              </a:rPr>
              <a:t>Distinguishing marks: </a:t>
            </a:r>
            <a:r>
              <a:rPr lang="en-GB" sz="1600" dirty="0">
                <a:latin typeface="Calibri" pitchFamily="34" charset="0"/>
              </a:rPr>
              <a:t>a black mark on the second proximal segment of the abdomen </a:t>
            </a:r>
            <a:r>
              <a:rPr lang="en-US" sz="1600" dirty="0">
                <a:latin typeface="Calibri" pitchFamily="34" charset="0"/>
              </a:rPr>
              <a:t>similar to the helmet of Mercury, god of Greek and Roman mythology, hence the name </a:t>
            </a:r>
            <a:r>
              <a:rPr lang="en-US" sz="1600" dirty="0" err="1" smtClean="0">
                <a:latin typeface="Calibri" pitchFamily="34" charset="0"/>
              </a:rPr>
              <a:t>mercuriale</a:t>
            </a:r>
            <a:r>
              <a:rPr lang="en-GB" sz="1600" dirty="0" smtClean="0">
                <a:latin typeface="Calibri" pitchFamily="34" charset="0"/>
              </a:rPr>
              <a:t>.</a:t>
            </a:r>
            <a:endParaRPr lang="en-GB" sz="1600" dirty="0">
              <a:latin typeface="Calibri" pitchFamily="34" charset="0"/>
            </a:endParaRPr>
          </a:p>
          <a:p>
            <a:pPr>
              <a:lnSpc>
                <a:spcPct val="90000"/>
              </a:lnSpc>
              <a:spcBef>
                <a:spcPts val="1000"/>
              </a:spcBef>
              <a:buFont typeface="Arial" charset="0"/>
              <a:buNone/>
            </a:pPr>
            <a:r>
              <a:rPr lang="en-GB" sz="1600" b="1" dirty="0" smtClean="0">
                <a:latin typeface="Calibri" pitchFamily="34" charset="0"/>
              </a:rPr>
              <a:t>Habitats</a:t>
            </a:r>
            <a:r>
              <a:rPr lang="en-GB" sz="1600" b="1" dirty="0">
                <a:latin typeface="Calibri" pitchFamily="34" charset="0"/>
              </a:rPr>
              <a:t>: </a:t>
            </a:r>
            <a:r>
              <a:rPr lang="en-GB" sz="1600" dirty="0">
                <a:latin typeface="Calibri" pitchFamily="34" charset="0"/>
              </a:rPr>
              <a:t>lower Apennines, small sunlit water streams rich in riparian vegetation, such as seeps and streams with perennial moderate water flow.</a:t>
            </a:r>
            <a:endParaRPr lang="it-IT" sz="1600" dirty="0">
              <a:latin typeface="Calibri" pitchFamily="34" charset="0"/>
            </a:endParaRPr>
          </a:p>
          <a:p>
            <a:pPr>
              <a:lnSpc>
                <a:spcPct val="90000"/>
              </a:lnSpc>
              <a:spcBef>
                <a:spcPts val="1000"/>
              </a:spcBef>
              <a:buFont typeface="Arial" charset="0"/>
              <a:buNone/>
            </a:pPr>
            <a:endParaRPr lang="it-IT" b="1" dirty="0">
              <a:latin typeface="Calibri" pitchFamily="34" charset="0"/>
            </a:endParaRPr>
          </a:p>
        </p:txBody>
      </p:sp>
      <p:pic>
        <p:nvPicPr>
          <p:cNvPr id="6" name="Immagin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7" name="Rettangolo 6"/>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25210767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olo 1"/>
          <p:cNvSpPr>
            <a:spLocks/>
          </p:cNvSpPr>
          <p:nvPr/>
        </p:nvSpPr>
        <p:spPr bwMode="auto">
          <a:xfrm>
            <a:off x="457200" y="274638"/>
            <a:ext cx="8229600" cy="1143000"/>
          </a:xfrm>
          <a:prstGeom prst="rect">
            <a:avLst/>
          </a:prstGeom>
          <a:noFill/>
          <a:ln w="9525">
            <a:noFill/>
            <a:miter lim="800000"/>
            <a:headEnd/>
            <a:tailEnd/>
          </a:ln>
        </p:spPr>
        <p:txBody>
          <a:bodyPr anchor="ctr"/>
          <a:lstStyle/>
          <a:p>
            <a:pPr>
              <a:lnSpc>
                <a:spcPct val="90000"/>
              </a:lnSpc>
            </a:pPr>
            <a:r>
              <a:rPr lang="it-IT" sz="3600" b="1">
                <a:solidFill>
                  <a:srgbClr val="6671B2"/>
                </a:solidFill>
                <a:latin typeface="Calibri" pitchFamily="34" charset="0"/>
              </a:rPr>
              <a:t>THREATS</a:t>
            </a:r>
            <a:endParaRPr lang="it-IT" sz="3600">
              <a:latin typeface="Calibri" pitchFamily="34" charset="0"/>
            </a:endParaRPr>
          </a:p>
        </p:txBody>
      </p:sp>
      <p:sp>
        <p:nvSpPr>
          <p:cNvPr id="3" name="Segnaposto contenuto 2"/>
          <p:cNvSpPr>
            <a:spLocks/>
          </p:cNvSpPr>
          <p:nvPr/>
        </p:nvSpPr>
        <p:spPr bwMode="auto">
          <a:xfrm>
            <a:off x="250825" y="1516063"/>
            <a:ext cx="5022850" cy="4525962"/>
          </a:xfrm>
          <a:prstGeom prst="rect">
            <a:avLst/>
          </a:prstGeom>
          <a:noFill/>
          <a:ln w="9525">
            <a:noFill/>
            <a:miter lim="800000"/>
            <a:headEnd/>
            <a:tailEnd/>
          </a:ln>
        </p:spPr>
        <p:txBody>
          <a:bodyPr/>
          <a:lstStyle/>
          <a:p>
            <a:pPr marL="228600" indent="-228600">
              <a:lnSpc>
                <a:spcPct val="90000"/>
              </a:lnSpc>
              <a:spcBef>
                <a:spcPts val="1000"/>
              </a:spcBef>
              <a:buClr>
                <a:srgbClr val="9BBB59"/>
              </a:buClr>
              <a:buFont typeface="Arial" charset="0"/>
              <a:buNone/>
            </a:pPr>
            <a:r>
              <a:rPr lang="en-US" sz="2100" b="1">
                <a:solidFill>
                  <a:srgbClr val="953735"/>
                </a:solidFill>
                <a:latin typeface="Calibri" pitchFamily="34" charset="0"/>
              </a:rPr>
              <a:t>1. reduction or alteration of the target species habitats (old trees, inland water)</a:t>
            </a:r>
          </a:p>
          <a:p>
            <a:pPr marL="228600" indent="-228600">
              <a:lnSpc>
                <a:spcPct val="90000"/>
              </a:lnSpc>
              <a:spcBef>
                <a:spcPts val="1000"/>
              </a:spcBef>
              <a:buClr>
                <a:srgbClr val="9BBB59"/>
              </a:buClr>
              <a:buFont typeface="Arial" charset="0"/>
              <a:buNone/>
            </a:pPr>
            <a:endParaRPr lang="en-US" sz="2100" b="1">
              <a:solidFill>
                <a:srgbClr val="953735"/>
              </a:solidFill>
              <a:latin typeface="Calibri" pitchFamily="34" charset="0"/>
            </a:endParaRPr>
          </a:p>
          <a:p>
            <a:pPr marL="228600" indent="-228600">
              <a:lnSpc>
                <a:spcPct val="90000"/>
              </a:lnSpc>
              <a:spcBef>
                <a:spcPts val="1000"/>
              </a:spcBef>
              <a:buClr>
                <a:srgbClr val="9BBB59"/>
              </a:buClr>
              <a:buFont typeface="Arial" charset="0"/>
              <a:buNone/>
            </a:pPr>
            <a:r>
              <a:rPr lang="en-US" sz="2100" b="1">
                <a:solidFill>
                  <a:srgbClr val="953735"/>
                </a:solidFill>
                <a:latin typeface="Calibri" pitchFamily="34" charset="0"/>
              </a:rPr>
              <a:t>2. extreme isolation of the remaining populations of the four insects</a:t>
            </a:r>
          </a:p>
          <a:p>
            <a:pPr marL="228600" indent="-228600">
              <a:lnSpc>
                <a:spcPct val="90000"/>
              </a:lnSpc>
              <a:spcBef>
                <a:spcPts val="1000"/>
              </a:spcBef>
              <a:buClr>
                <a:srgbClr val="9BBB59"/>
              </a:buClr>
              <a:buFont typeface="Arial" charset="0"/>
              <a:buNone/>
            </a:pPr>
            <a:endParaRPr lang="en-US" sz="2100" b="1">
              <a:solidFill>
                <a:srgbClr val="953735"/>
              </a:solidFill>
              <a:latin typeface="Calibri" pitchFamily="34" charset="0"/>
            </a:endParaRPr>
          </a:p>
          <a:p>
            <a:pPr marL="228600" indent="-228600">
              <a:lnSpc>
                <a:spcPct val="90000"/>
              </a:lnSpc>
              <a:spcBef>
                <a:spcPts val="1000"/>
              </a:spcBef>
              <a:buClr>
                <a:srgbClr val="9BBB59"/>
              </a:buClr>
              <a:buFont typeface="Arial" charset="0"/>
              <a:buNone/>
            </a:pPr>
            <a:r>
              <a:rPr lang="en-US" sz="2100" b="1">
                <a:solidFill>
                  <a:srgbClr val="953735"/>
                </a:solidFill>
                <a:latin typeface="Calibri" pitchFamily="34" charset="0"/>
              </a:rPr>
              <a:t>3. local extinction of the remaining populations</a:t>
            </a:r>
            <a:endParaRPr lang="it-IT" sz="2100">
              <a:solidFill>
                <a:srgbClr val="953735"/>
              </a:solidFill>
              <a:latin typeface="Calibri" pitchFamily="34" charset="0"/>
            </a:endParaRPr>
          </a:p>
        </p:txBody>
      </p:sp>
      <p:pic>
        <p:nvPicPr>
          <p:cNvPr id="4" name="Picture 9"/>
          <p:cNvPicPr>
            <a:picLocks noChangeAspect="1"/>
          </p:cNvPicPr>
          <p:nvPr/>
        </p:nvPicPr>
        <p:blipFill rotWithShape="1">
          <a:blip r:embed="rId3"/>
          <a:srcRect l="11721"/>
          <a:stretch/>
        </p:blipFill>
        <p:spPr>
          <a:xfrm>
            <a:off x="5319713" y="274638"/>
            <a:ext cx="3582987" cy="4914900"/>
          </a:xfrm>
          <a:prstGeom prst="rect">
            <a:avLst/>
          </a:prstGeom>
          <a:ln w="38100">
            <a:noFill/>
          </a:ln>
          <a:effectLst>
            <a:outerShdw blurRad="292100" dist="139700" dir="2700000" algn="tl" rotWithShape="0">
              <a:srgbClr val="333333">
                <a:alpha val="65000"/>
              </a:srgbClr>
            </a:outerShdw>
          </a:effectLst>
        </p:spPr>
      </p:pic>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66130" y="290463"/>
            <a:ext cx="1369708" cy="409192"/>
          </a:xfrm>
          <a:prstGeom prst="rect">
            <a:avLst/>
          </a:prstGeom>
        </p:spPr>
      </p:pic>
      <p:sp>
        <p:nvSpPr>
          <p:cNvPr id="6" name="Rettangolo 5"/>
          <p:cNvSpPr/>
          <p:nvPr/>
        </p:nvSpPr>
        <p:spPr>
          <a:xfrm>
            <a:off x="6806878" y="6294475"/>
            <a:ext cx="2122697" cy="246221"/>
          </a:xfrm>
          <a:prstGeom prst="rect">
            <a:avLst/>
          </a:prstGeom>
        </p:spPr>
        <p:txBody>
          <a:bodyPr wrap="none">
            <a:spAutoFit/>
          </a:bodyPr>
          <a:lstStyle/>
          <a:p>
            <a:pPr algn="ctr"/>
            <a:r>
              <a:rPr lang="it-IT" sz="1000" b="1" dirty="0">
                <a:solidFill>
                  <a:srgbClr val="53A044"/>
                </a:solidFill>
              </a:rPr>
              <a:t>LIFE14 NAT/IT/000209 EREMITA</a:t>
            </a:r>
          </a:p>
        </p:txBody>
      </p:sp>
    </p:spTree>
    <p:extLst>
      <p:ext uri="{BB962C8B-B14F-4D97-AF65-F5344CB8AC3E}">
        <p14:creationId xmlns:p14="http://schemas.microsoft.com/office/powerpoint/2010/main" val="1722750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TotalTime>
  <Words>1206</Words>
  <Application>Microsoft Office PowerPoint</Application>
  <PresentationFormat>Presentazione su schermo (4:3)</PresentationFormat>
  <Paragraphs>244</Paragraphs>
  <Slides>22</Slides>
  <Notes>0</Notes>
  <HiddenSlides>0</HiddenSlides>
  <MMClips>0</MMClips>
  <ScaleCrop>false</ScaleCrop>
  <HeadingPairs>
    <vt:vector size="4" baseType="variant">
      <vt:variant>
        <vt:lpstr>Tema</vt:lpstr>
      </vt:variant>
      <vt:variant>
        <vt:i4>1</vt:i4>
      </vt:variant>
      <vt:variant>
        <vt:lpstr>Titoli diapositive</vt:lpstr>
      </vt:variant>
      <vt:variant>
        <vt:i4>22</vt:i4>
      </vt:variant>
    </vt:vector>
  </HeadingPairs>
  <TitlesOfParts>
    <vt:vector size="23" baseType="lpstr">
      <vt:lpstr>Tema di Office</vt:lpstr>
      <vt:lpstr>LIFE EREMITA       LIFE14 NAT/IT/000209  Coordinated actions to preserve residual and isolated populations of forest and freshwater insects in Emilia-Romagna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mipafverona@outlook.com</dc:creator>
  <cp:lastModifiedBy>Utente Windows</cp:lastModifiedBy>
  <cp:revision>21</cp:revision>
  <dcterms:created xsi:type="dcterms:W3CDTF">2017-05-12T09:57:10Z</dcterms:created>
  <dcterms:modified xsi:type="dcterms:W3CDTF">2017-05-23T17:37:12Z</dcterms:modified>
</cp:coreProperties>
</file>