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70" r:id="rId5"/>
    <p:sldId id="263" r:id="rId6"/>
    <p:sldId id="268" r:id="rId7"/>
    <p:sldId id="269" r:id="rId8"/>
    <p:sldId id="271" r:id="rId9"/>
    <p:sldId id="272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9D6F2CC9-0867-4860-B7FE-C05EBA5A42E3}">
          <p14:sldIdLst>
            <p14:sldId id="256"/>
            <p14:sldId id="258"/>
            <p14:sldId id="261"/>
            <p14:sldId id="270"/>
            <p14:sldId id="263"/>
            <p14:sldId id="268"/>
            <p14:sldId id="269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0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226" y="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D8D7BA-DD71-4B3B-8782-587ED27AB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5893FD8-E06E-4C24-9B3C-091426985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156345-F8B4-448B-9DA6-B586E0003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AF3D-378A-41C4-BF40-70A115250439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54C519-2F97-4C4E-882B-21B146B6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8C303C-6A30-4D4B-B774-878F51740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75C1-414C-4145-A510-F23A7D747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20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90C1C2-DB57-4181-B338-1E3FD689F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B1168FA-B7F9-4A96-94DB-19F9635E6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B68B96-278F-4937-80AF-3CAC05EF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AF3D-378A-41C4-BF40-70A115250439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C1A7DC-7F30-446C-B5C8-2746293C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EF2BA4-AC0E-4FC6-8738-E57B87F1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75C1-414C-4145-A510-F23A7D747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26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BF748CF-457A-4BC9-A31F-F05A6D5D3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8865C1D-0949-41E6-A50A-C81D0E37E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0A1B8F-D38D-4596-B2B0-E48CEB5C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AF3D-378A-41C4-BF40-70A115250439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3F3248-8701-4D4A-AB99-641E1EE55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4E572B-46D9-4927-9DF4-9F4C66FB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75C1-414C-4145-A510-F23A7D747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67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1C6BE9-34F0-403E-8525-18A822228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767885-3131-4C66-9743-AADAC05F2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B93EE7-9CB7-499B-B5B0-EC80E9D4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AF3D-378A-41C4-BF40-70A115250439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A45391-0BFF-4618-8D3D-D8C8B034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3CA01C-2DAF-4A79-AFB4-BF51A3D6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75C1-414C-4145-A510-F23A7D747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97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C63844-B598-4E51-83C1-BB82D071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193694-6E3A-490F-95F0-E349F4DA0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CBF073-08A5-4A18-BA6B-FBB83E3A5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AF3D-378A-41C4-BF40-70A115250439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98EABA-EF8E-48E9-862A-F3E2BBA0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D5E851-215C-44BA-8862-AE8E4197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75C1-414C-4145-A510-F23A7D747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84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9C8B45-082A-43EE-A364-9B404584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19C3FD-24CB-4488-8FDD-EB9DDEFFF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CC4B98C-AA4E-48E9-841D-4EE8CC6C4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2D54EB-2463-4167-8921-0406B53D5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AF3D-378A-41C4-BF40-70A115250439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8D7579-4F9C-41BD-A2BE-C2EC8593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F63761-1049-4AB4-94C4-CF2F6670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75C1-414C-4145-A510-F23A7D747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66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354BFB-5E21-4EFD-B74B-CC0490CE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C54B17-0294-43A3-B42C-FAD1F0789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71EB6E-0818-454D-9BA6-E6DE8C0B6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88FACEF-4F57-44CB-B32A-35D5C1DE3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838DAF-BAE8-4C28-B4E6-C7E4985A32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ED8F8DD-48A1-4490-942F-BF93B73D7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AF3D-378A-41C4-BF40-70A115250439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B1E1A3F-F63C-49A8-86CC-CDD7276D4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7F128B3-A997-4899-AA97-94C4F8A4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75C1-414C-4145-A510-F23A7D747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3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CC4CD-8299-4665-A872-6F3EEA88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FD4071C-DA98-4D8E-9614-71FE3290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AF3D-378A-41C4-BF40-70A115250439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6C4068B-A7A7-42FF-9876-0368ACBB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CA3DC1A-182A-417B-84D0-983E9DC8D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75C1-414C-4145-A510-F23A7D747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70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0C8BC69-D86C-4A00-B481-8CA6303AB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AF3D-378A-41C4-BF40-70A115250439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15CDAAC-AD0B-4B72-BC64-5C0A0EB2C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EE013F-7178-4628-B780-A60CE738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75C1-414C-4145-A510-F23A7D747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47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3673FF-D245-4FD8-ADEA-28AD76E7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7F17BF-10CB-40A3-B79A-D4560A39A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A85A094-B5BE-4EC3-8F6B-8DD1EAF6D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15B8E0-F08A-4FD2-8989-1C1A4262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AF3D-378A-41C4-BF40-70A115250439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18EA40-9552-4380-B778-DA12F382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BA0B65-D04A-473D-938E-94DC3FC8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75C1-414C-4145-A510-F23A7D747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63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698727-3152-4F39-B68C-95509C7B3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D4322F7-A3B7-4271-96A1-B6C40EE9F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80E9F3-DF8A-4029-819E-6732F946F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81DC0D-4A4E-451E-8FED-87A46DB3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AF3D-378A-41C4-BF40-70A115250439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230EB8-497F-4399-9C1F-EA8E8A5A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90C847E-B72C-4595-94B8-6C94C46C7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75C1-414C-4145-A510-F23A7D747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63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15C3236-B593-417D-82F7-56A1FAEA3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EDF362-0180-4962-AC9F-583016E07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C84C1C-4BF0-49AD-885E-F8430DF2C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1AF3D-378A-41C4-BF40-70A115250439}" type="datetimeFigureOut">
              <a:rPr lang="it-IT" smtClean="0"/>
              <a:t>18/09/2020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2AD33A-DC30-41AD-8C6A-7F0E6B2AF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579D5C-FE3D-454C-BB76-8850DDF42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D75C1-414C-4145-A510-F23A7D747A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83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eu.regione.emilia-romagna.it/it/life-eremita/temi/banca-dati/banche-dati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s://progeu.regione.emilia-romagna.it/it/life-eremita/homep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www.facebook.com/groups/2684906661762976" TargetMode="External"/><Relationship Id="rId4" Type="http://schemas.openxmlformats.org/officeDocument/2006/relationships/hyperlink" Target="https://www.facebook.com/liferemi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C3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347EAF-57A4-44BC-ADE2-51C9CAE67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71" y="803705"/>
            <a:ext cx="4804229" cy="3034857"/>
          </a:xfrm>
        </p:spPr>
        <p:txBody>
          <a:bodyPr anchor="b">
            <a:normAutofit/>
          </a:bodyPr>
          <a:lstStyle/>
          <a:p>
            <a:pPr algn="r"/>
            <a:r>
              <a:rPr lang="it-IT" sz="4200" dirty="0">
                <a:solidFill>
                  <a:srgbClr val="FFFFFF"/>
                </a:solidFill>
              </a:rPr>
              <a:t>BANCA DATI </a:t>
            </a:r>
            <a:br>
              <a:rPr lang="it-IT" sz="4200" dirty="0">
                <a:solidFill>
                  <a:srgbClr val="FFFFFF"/>
                </a:solidFill>
              </a:rPr>
            </a:br>
            <a:br>
              <a:rPr lang="it-IT" sz="4200" dirty="0">
                <a:solidFill>
                  <a:srgbClr val="FFFFFF"/>
                </a:solidFill>
              </a:rPr>
            </a:br>
            <a:r>
              <a:rPr lang="it-IT" sz="3600" dirty="0">
                <a:solidFill>
                  <a:srgbClr val="FFFFFF"/>
                </a:solidFill>
              </a:rPr>
              <a:t>Raccolta ed archiviazione dei dati di progetto</a:t>
            </a:r>
            <a:endParaRPr lang="it-IT" sz="4200" dirty="0">
              <a:solidFill>
                <a:srgbClr val="FFFFFF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F3014C-98D2-4690-B8A8-556234BB7E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388" y="4019317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it-IT" sz="1800" dirty="0">
                <a:solidFill>
                  <a:srgbClr val="FFFFFF"/>
                </a:solidFill>
              </a:rPr>
              <a:t>Azione C.6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magine 41" descr="Immagine che contiene esterni, pianta, albero, erba&#10;&#10;Descrizione generata automaticamente">
            <a:extLst>
              <a:ext uri="{FF2B5EF4-FFF2-40B4-BE49-F238E27FC236}">
                <a16:creationId xmlns:a16="http://schemas.microsoft.com/office/drawing/2014/main" id="{B12B082E-5E60-4C69-9C3B-581EC8AA8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8" r="-1" b="30898"/>
          <a:stretch/>
        </p:blipFill>
        <p:spPr>
          <a:xfrm>
            <a:off x="6096000" y="1104472"/>
            <a:ext cx="5459470" cy="4650031"/>
          </a:xfrm>
          <a:prstGeom prst="rect">
            <a:avLst/>
          </a:prstGeom>
        </p:spPr>
      </p:pic>
      <p:pic>
        <p:nvPicPr>
          <p:cNvPr id="5" name="Immagine 4" descr="Immagine che contiene frutta, cibo&#10;&#10;Descrizione generata automaticamente">
            <a:extLst>
              <a:ext uri="{FF2B5EF4-FFF2-40B4-BE49-F238E27FC236}">
                <a16:creationId xmlns:a16="http://schemas.microsoft.com/office/drawing/2014/main" id="{087A84D7-1801-46C9-84DA-8904A117D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6105013"/>
            <a:ext cx="5958199" cy="752987"/>
          </a:xfrm>
          <a:prstGeom prst="rect">
            <a:avLst/>
          </a:prstGeom>
        </p:spPr>
      </p:pic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0F347E5D-79A0-48B0-A619-F18ED5014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48" y="0"/>
            <a:ext cx="5498427" cy="8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5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B6A81E7-2A43-4366-8431-1FA7A780A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Immagine 26" descr="Immagine che contiene roccia, cibo, roccioso, cane&#10;&#10;Descrizione generata automaticamente">
            <a:extLst>
              <a:ext uri="{FF2B5EF4-FFF2-40B4-BE49-F238E27FC236}">
                <a16:creationId xmlns:a16="http://schemas.microsoft.com/office/drawing/2014/main" id="{05ACBB8C-6769-4667-B444-2EA6AC66B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4" t="1460" r="21060" b="-2"/>
          <a:stretch/>
        </p:blipFill>
        <p:spPr>
          <a:xfrm>
            <a:off x="20" y="0"/>
            <a:ext cx="5409897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09B7001-6C15-47E8-8C3B-A6EB53C98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1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D3D7337-C310-4B2B-BE2D-98E9D6EC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565" y="685800"/>
            <a:ext cx="5409636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DE65340F-F1CD-46B4-BE96-89BB0288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000" y="1253266"/>
            <a:ext cx="4110197" cy="907199"/>
          </a:xfrm>
        </p:spPr>
        <p:txBody>
          <a:bodyPr anchor="b">
            <a:normAutofit/>
          </a:bodyPr>
          <a:lstStyle/>
          <a:p>
            <a:pPr algn="ctr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</a:rPr>
              <a:t>AZIONE C.6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557A0CFD-019A-4F6A-A607-CC1364C85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600" y="2458095"/>
            <a:ext cx="4698999" cy="3075480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“Creazione di un sistema informativo integrato a supporto della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conservazione delle specie target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comprensivo di soluzioni web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technology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per il coinvolgimento dei portatori di interesse”</a:t>
            </a:r>
          </a:p>
          <a:p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Immagine 3" descr="Immagine che contiene frutta, cibo&#10;&#10;Descrizione generata automaticamente">
            <a:extLst>
              <a:ext uri="{FF2B5EF4-FFF2-40B4-BE49-F238E27FC236}">
                <a16:creationId xmlns:a16="http://schemas.microsoft.com/office/drawing/2014/main" id="{DC607BB8-24B7-461E-91EA-9FCA83BD8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5426557" cy="685799"/>
          </a:xfrm>
          <a:prstGeom prst="rect">
            <a:avLst/>
          </a:prstGeom>
        </p:spPr>
      </p:pic>
      <p:pic>
        <p:nvPicPr>
          <p:cNvPr id="5" name="Immagine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CD4680C-23E3-4EF3-AC17-6A94227DE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" y="0"/>
            <a:ext cx="5410200" cy="79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88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B6A81E7-2A43-4366-8431-1FA7A780A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insetto&#10;&#10;Descrizione generata automaticamente">
            <a:extLst>
              <a:ext uri="{FF2B5EF4-FFF2-40B4-BE49-F238E27FC236}">
                <a16:creationId xmlns:a16="http://schemas.microsoft.com/office/drawing/2014/main" id="{25BA538B-9EED-4D01-A105-D17EA264C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4"/>
          <a:stretch/>
        </p:blipFill>
        <p:spPr>
          <a:xfrm>
            <a:off x="20" y="10"/>
            <a:ext cx="5409897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09B7001-6C15-47E8-8C3B-A6EB53C98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1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D3D7337-C310-4B2B-BE2D-98E9D6EC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565" y="685800"/>
            <a:ext cx="5409636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27B51F-F748-4B02-AAD9-45C013CFE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350" y="1968500"/>
            <a:ext cx="4635499" cy="292100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jaVuSans"/>
              </a:rPr>
              <a:t>T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DejaVuSans"/>
              </a:rPr>
              <a:t>rattare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DejaVuSans"/>
              </a:rPr>
              <a:t>informazioni georeferenziate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DejaVuSans"/>
              </a:rPr>
              <a:t>sulle popolazioni delle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DejaVuSans"/>
              </a:rPr>
              <a:t>specie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DejaVuSans"/>
              </a:rPr>
              <a:t> target e sui loro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DejaVuSans"/>
              </a:rPr>
              <a:t>habitat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DejaVuSans"/>
              </a:rPr>
              <a:t> 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jaVuSans"/>
              </a:rPr>
              <a:t>G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DejaVuSans"/>
              </a:rPr>
              <a:t>estire le </a:t>
            </a:r>
            <a:r>
              <a:rPr lang="it-IT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DejaVuSans"/>
              </a:rPr>
              <a:t>azioni di conservazione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DejaVuSans"/>
              </a:rPr>
              <a:t> previste</a:t>
            </a:r>
            <a:endParaRPr lang="it-IT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" name="Immagine 1" descr="Immagine che contiene frutta, cibo&#10;&#10;Descrizione generata automaticamente">
            <a:extLst>
              <a:ext uri="{FF2B5EF4-FFF2-40B4-BE49-F238E27FC236}">
                <a16:creationId xmlns:a16="http://schemas.microsoft.com/office/drawing/2014/main" id="{4F165900-418D-43CC-876F-DD10AC9F4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5426557" cy="685799"/>
          </a:xfrm>
          <a:prstGeom prst="rect">
            <a:avLst/>
          </a:prstGeom>
        </p:spPr>
      </p:pic>
      <p:pic>
        <p:nvPicPr>
          <p:cNvPr id="4" name="Immagine 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627A0C0D-0D6D-4E1A-A477-A7FD95D93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" y="0"/>
            <a:ext cx="5410200" cy="79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68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B6A81E7-2A43-4366-8431-1FA7A780A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9B7001-6C15-47E8-8C3B-A6EB53C98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1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D3D7337-C310-4B2B-BE2D-98E9D6EC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565" y="685800"/>
            <a:ext cx="5409636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27B51F-F748-4B02-AAD9-45C013CFE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350" y="1968499"/>
            <a:ext cx="4635499" cy="3053443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  <a:tabLst>
                <a:tab pos="457200" algn="l"/>
              </a:tabLst>
            </a:pPr>
            <a:r>
              <a:rPr lang="it-IT" sz="2000" b="1" dirty="0">
                <a:solidFill>
                  <a:srgbClr val="595959"/>
                </a:solidFill>
                <a:latin typeface="+mj-lt"/>
                <a:ea typeface="DejaVuSans"/>
              </a:rPr>
              <a:t>A</a:t>
            </a:r>
            <a:r>
              <a:rPr lang="it-IT" sz="2000" b="1" dirty="0">
                <a:solidFill>
                  <a:srgbClr val="595959"/>
                </a:solidFill>
                <a:effectLst/>
                <a:latin typeface="+mj-lt"/>
                <a:ea typeface="DejaVuSans"/>
              </a:rPr>
              <a:t>rchiviare</a:t>
            </a:r>
            <a:r>
              <a:rPr lang="it-IT" sz="2000" dirty="0">
                <a:solidFill>
                  <a:srgbClr val="595959"/>
                </a:solidFill>
                <a:effectLst/>
                <a:latin typeface="+mj-lt"/>
                <a:ea typeface="DejaVuSans"/>
              </a:rPr>
              <a:t> in formato digitale e di </a:t>
            </a:r>
            <a:r>
              <a:rPr lang="it-IT" sz="2000" b="1" dirty="0">
                <a:solidFill>
                  <a:srgbClr val="595959"/>
                </a:solidFill>
                <a:effectLst/>
                <a:latin typeface="+mj-lt"/>
                <a:ea typeface="DejaVuSans"/>
              </a:rPr>
              <a:t>catalogare</a:t>
            </a:r>
            <a:r>
              <a:rPr lang="it-IT" sz="2000" dirty="0">
                <a:solidFill>
                  <a:srgbClr val="595959"/>
                </a:solidFill>
                <a:effectLst/>
                <a:latin typeface="+mj-lt"/>
                <a:ea typeface="DejaVuSans"/>
              </a:rPr>
              <a:t> le conoscenze e i materiali tecnici e divulgativi</a:t>
            </a:r>
            <a:endParaRPr lang="it-IT" sz="2000" dirty="0">
              <a:solidFill>
                <a:srgbClr val="595959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it-IT" sz="2000" dirty="0">
              <a:solidFill>
                <a:srgbClr val="595959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457200" algn="l"/>
              </a:tabLst>
            </a:pPr>
            <a:r>
              <a:rPr lang="it-IT" sz="2000" b="1" dirty="0">
                <a:solidFill>
                  <a:srgbClr val="595959"/>
                </a:solidFill>
                <a:effectLst/>
                <a:latin typeface="+mj-lt"/>
                <a:ea typeface="DejaVuSans"/>
              </a:rPr>
              <a:t>Esporre/implementare </a:t>
            </a:r>
            <a:r>
              <a:rPr lang="it-IT" sz="2000" dirty="0">
                <a:solidFill>
                  <a:srgbClr val="595959"/>
                </a:solidFill>
                <a:effectLst/>
                <a:latin typeface="+mj-lt"/>
                <a:ea typeface="DejaVuSans"/>
              </a:rPr>
              <a:t>i dati del sistema informativo (segnalazioni, monitoraggi, documentazione grigia)</a:t>
            </a:r>
            <a:endParaRPr lang="it-IT" sz="1600" dirty="0">
              <a:solidFill>
                <a:srgbClr val="595959"/>
              </a:solidFill>
            </a:endParaRPr>
          </a:p>
        </p:txBody>
      </p:sp>
      <p:pic>
        <p:nvPicPr>
          <p:cNvPr id="2" name="Immagine 1" descr="Immagine che contiene acqua, uomo&#10;&#10;Descrizione generata automaticamente">
            <a:extLst>
              <a:ext uri="{FF2B5EF4-FFF2-40B4-BE49-F238E27FC236}">
                <a16:creationId xmlns:a16="http://schemas.microsoft.com/office/drawing/2014/main" id="{3D1B71DB-5CC5-448B-9F81-4CC477ADC4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0" t="4861" r="18775" b="1"/>
          <a:stretch/>
        </p:blipFill>
        <p:spPr>
          <a:xfrm>
            <a:off x="0" y="0"/>
            <a:ext cx="5410199" cy="6858000"/>
          </a:xfrm>
          <a:prstGeom prst="rect">
            <a:avLst/>
          </a:prstGeom>
        </p:spPr>
      </p:pic>
      <p:pic>
        <p:nvPicPr>
          <p:cNvPr id="4" name="Immagine 3" descr="Immagine che contiene frutta, cibo&#10;&#10;Descrizione generata automaticamente">
            <a:extLst>
              <a:ext uri="{FF2B5EF4-FFF2-40B4-BE49-F238E27FC236}">
                <a16:creationId xmlns:a16="http://schemas.microsoft.com/office/drawing/2014/main" id="{3DD173EB-7C66-4430-AB86-7BF21CD00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5426557" cy="685799"/>
          </a:xfrm>
          <a:prstGeom prst="rect">
            <a:avLst/>
          </a:prstGeom>
        </p:spPr>
      </p:pic>
      <p:pic>
        <p:nvPicPr>
          <p:cNvPr id="5" name="Immagine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83122E59-1383-42AC-B970-5B6F8CBD3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" y="0"/>
            <a:ext cx="5410200" cy="79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41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7BA1BF6-69DA-42EC-97C1-8B2221AF4815}"/>
              </a:ext>
            </a:extLst>
          </p:cNvPr>
          <p:cNvSpPr/>
          <p:nvPr/>
        </p:nvSpPr>
        <p:spPr>
          <a:xfrm>
            <a:off x="322725" y="3429000"/>
            <a:ext cx="2057618" cy="34289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18942F5-5CCC-4635-B16B-5E6DC1DA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5" y="3926681"/>
            <a:ext cx="3290887" cy="2452687"/>
          </a:xfrm>
        </p:spPr>
        <p:txBody>
          <a:bodyPr anchor="ctr">
            <a:normAutofit/>
          </a:bodyPr>
          <a:lstStyle/>
          <a:p>
            <a:r>
              <a:rPr lang="it-IT" sz="3600" dirty="0"/>
              <a:t>Obiettivi</a:t>
            </a:r>
          </a:p>
        </p:txBody>
      </p:sp>
      <p:pic>
        <p:nvPicPr>
          <p:cNvPr id="7" name="Immagine 6" descr="Immagine che contiene montagna, esterni, natura, erba&#10;&#10;Descrizione generata automaticamente">
            <a:extLst>
              <a:ext uri="{FF2B5EF4-FFF2-40B4-BE49-F238E27FC236}">
                <a16:creationId xmlns:a16="http://schemas.microsoft.com/office/drawing/2014/main" id="{6248F1B6-391F-4968-95A3-C5711A0FD5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56" b="1244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B70984-B5CF-432D-9300-57982E4C9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372" y="3752850"/>
            <a:ext cx="7776024" cy="2800350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1600" dirty="0"/>
              <a:t>Evitare la </a:t>
            </a:r>
            <a:r>
              <a:rPr lang="it-IT" sz="1600" b="1" dirty="0"/>
              <a:t>frammentazione delle conoscenze </a:t>
            </a:r>
            <a:r>
              <a:rPr lang="it-IT" sz="1600" dirty="0"/>
              <a:t>tipica dei casi in cui le informazioni sono gestite in maniera indipendente fra loro dai diversi beneficiari o da esperti settoriali</a:t>
            </a:r>
          </a:p>
          <a:p>
            <a:pPr marL="457200" indent="-457200">
              <a:buFont typeface="+mj-lt"/>
              <a:buAutoNum type="arabicPeriod"/>
            </a:pPr>
            <a:endParaRPr lang="it-IT" sz="1600" dirty="0"/>
          </a:p>
          <a:p>
            <a:pPr marL="457200" indent="-457200">
              <a:buFont typeface="+mj-lt"/>
              <a:buAutoNum type="arabicPeriod"/>
            </a:pPr>
            <a:r>
              <a:rPr lang="it-IT" sz="1600" dirty="0"/>
              <a:t>Garantire il </a:t>
            </a:r>
            <a:r>
              <a:rPr lang="it-IT" sz="1600" b="1" dirty="0"/>
              <a:t>corretto timing </a:t>
            </a:r>
            <a:r>
              <a:rPr lang="it-IT" sz="1600" dirty="0"/>
              <a:t>nella fornitura dei dati di progetto e di monitoraggio</a:t>
            </a:r>
          </a:p>
          <a:p>
            <a:pPr marL="457200" indent="-457200">
              <a:buFont typeface="+mj-lt"/>
              <a:buAutoNum type="arabicPeriod"/>
            </a:pPr>
            <a:endParaRPr lang="it-IT" sz="1600" dirty="0"/>
          </a:p>
          <a:p>
            <a:pPr marL="457200" indent="-457200">
              <a:buFont typeface="+mj-lt"/>
              <a:buAutoNum type="arabicPeriod"/>
            </a:pPr>
            <a:r>
              <a:rPr lang="it-IT" sz="1600" dirty="0"/>
              <a:t>Consentire la </a:t>
            </a:r>
            <a:r>
              <a:rPr lang="it-IT" sz="1600" b="1" dirty="0"/>
              <a:t>consultazione interattiva </a:t>
            </a:r>
            <a:r>
              <a:rPr lang="it-IT" sz="1600" dirty="0"/>
              <a:t>delle informazioni a tutti i partner</a:t>
            </a:r>
          </a:p>
        </p:txBody>
      </p:sp>
      <p:pic>
        <p:nvPicPr>
          <p:cNvPr id="4" name="Immagine 3" descr="Immagine che contiene frutta, cibo&#10;&#10;Descrizione generata automaticamente">
            <a:extLst>
              <a:ext uri="{FF2B5EF4-FFF2-40B4-BE49-F238E27FC236}">
                <a16:creationId xmlns:a16="http://schemas.microsoft.com/office/drawing/2014/main" id="{A8B73F7B-22DE-43ED-B56E-7D5A585AA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443" y="6170208"/>
            <a:ext cx="5426557" cy="685799"/>
          </a:xfrm>
          <a:prstGeom prst="rect">
            <a:avLst/>
          </a:prstGeom>
        </p:spPr>
      </p:pic>
      <p:pic>
        <p:nvPicPr>
          <p:cNvPr id="5" name="Immagine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20543CE-8565-4807-94F1-4DBF22B4F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0208"/>
            <a:ext cx="4705350" cy="6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53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3645CAB-961F-4B2C-A748-D86D4E27FF3A}"/>
              </a:ext>
            </a:extLst>
          </p:cNvPr>
          <p:cNvSpPr/>
          <p:nvPr/>
        </p:nvSpPr>
        <p:spPr>
          <a:xfrm>
            <a:off x="322725" y="3429000"/>
            <a:ext cx="2057618" cy="34289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18942F5-5CCC-4635-B16B-5E6DC1DA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5" y="3926681"/>
            <a:ext cx="3290887" cy="2452687"/>
          </a:xfrm>
        </p:spPr>
        <p:txBody>
          <a:bodyPr anchor="ctr">
            <a:normAutofit/>
          </a:bodyPr>
          <a:lstStyle/>
          <a:p>
            <a:r>
              <a:rPr lang="it-IT" sz="3600" dirty="0"/>
              <a:t>Obiettivi</a:t>
            </a:r>
          </a:p>
        </p:txBody>
      </p:sp>
      <p:pic>
        <p:nvPicPr>
          <p:cNvPr id="7" name="Immagine 6" descr="Immagine che contiene montagna, esterni, natura, erba&#10;&#10;Descrizione generata automaticamente">
            <a:extLst>
              <a:ext uri="{FF2B5EF4-FFF2-40B4-BE49-F238E27FC236}">
                <a16:creationId xmlns:a16="http://schemas.microsoft.com/office/drawing/2014/main" id="{6248F1B6-391F-4968-95A3-C5711A0FD5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56" b="1244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B70984-B5CF-432D-9300-57982E4C9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372" y="3752850"/>
            <a:ext cx="7776024" cy="2800350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it-IT" sz="1600" dirty="0"/>
              <a:t>Consentire l’</a:t>
            </a:r>
            <a:r>
              <a:rPr lang="it-IT" sz="1600" b="1" dirty="0"/>
              <a:t>immissione standardizzata </a:t>
            </a:r>
            <a:r>
              <a:rPr lang="it-IT" sz="1600" dirty="0"/>
              <a:t>delle segnalazioni</a:t>
            </a:r>
          </a:p>
          <a:p>
            <a:pPr marL="457200" indent="-457200">
              <a:buFont typeface="+mj-lt"/>
              <a:buAutoNum type="arabicPeriod" startAt="4"/>
            </a:pPr>
            <a:endParaRPr lang="it-IT" sz="1600" dirty="0"/>
          </a:p>
          <a:p>
            <a:pPr marL="457200" indent="-457200">
              <a:buFont typeface="+mj-lt"/>
              <a:buAutoNum type="arabicPeriod" startAt="4"/>
            </a:pPr>
            <a:r>
              <a:rPr lang="it-IT" sz="1600" dirty="0"/>
              <a:t>Coinvolgere nelle attività (conservazione e monitoraggio) i diversi portatori d'interesse (</a:t>
            </a:r>
            <a:r>
              <a:rPr lang="it-IT" sz="1600" b="1" dirty="0"/>
              <a:t>volontari</a:t>
            </a:r>
            <a:r>
              <a:rPr lang="it-IT" sz="1600" dirty="0"/>
              <a:t> formati con l’Azione A6) </a:t>
            </a:r>
          </a:p>
          <a:p>
            <a:pPr marL="457200" indent="-457200">
              <a:buFont typeface="+mj-lt"/>
              <a:buAutoNum type="arabicPeriod" startAt="4"/>
            </a:pPr>
            <a:endParaRPr lang="it-IT" sz="1600" dirty="0"/>
          </a:p>
          <a:p>
            <a:pPr marL="457200" indent="-457200">
              <a:buFont typeface="+mj-lt"/>
              <a:buAutoNum type="arabicPeriod" startAt="4"/>
            </a:pPr>
            <a:r>
              <a:rPr lang="it-IT" sz="1600" dirty="0"/>
              <a:t>Consentire la </a:t>
            </a:r>
            <a:r>
              <a:rPr lang="it-IT" sz="1600" b="1" dirty="0"/>
              <a:t>corretta archiviazione/catalogazione</a:t>
            </a:r>
            <a:endParaRPr lang="it-IT" sz="1600" dirty="0"/>
          </a:p>
        </p:txBody>
      </p:sp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E0A1EABA-CEEE-4D81-9751-EB08B7A07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0208"/>
            <a:ext cx="4705350" cy="687781"/>
          </a:xfrm>
          <a:prstGeom prst="rect">
            <a:avLst/>
          </a:prstGeom>
        </p:spPr>
      </p:pic>
      <p:pic>
        <p:nvPicPr>
          <p:cNvPr id="11" name="Immagine 10" descr="Immagine che contiene frutta, cibo&#10;&#10;Descrizione generata automaticamente">
            <a:extLst>
              <a:ext uri="{FF2B5EF4-FFF2-40B4-BE49-F238E27FC236}">
                <a16:creationId xmlns:a16="http://schemas.microsoft.com/office/drawing/2014/main" id="{54F988FA-BE65-47C4-BA0C-B8BF41D96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443" y="6170208"/>
            <a:ext cx="5426557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53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0C9DB8-C50E-4C7A-A57F-3E26652D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Chi può accedervi?</a:t>
            </a:r>
          </a:p>
        </p:txBody>
      </p:sp>
      <p:graphicFrame>
        <p:nvGraphicFramePr>
          <p:cNvPr id="29" name="Segnaposto contenuto 5">
            <a:extLst>
              <a:ext uri="{FF2B5EF4-FFF2-40B4-BE49-F238E27FC236}">
                <a16:creationId xmlns:a16="http://schemas.microsoft.com/office/drawing/2014/main" id="{9864F4E3-6273-40F9-86E2-1E111EE897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173894"/>
              </p:ext>
            </p:extLst>
          </p:nvPr>
        </p:nvGraphicFramePr>
        <p:xfrm>
          <a:off x="829733" y="1567373"/>
          <a:ext cx="10532534" cy="4078683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584797">
                  <a:extLst>
                    <a:ext uri="{9D8B030D-6E8A-4147-A177-3AD203B41FA5}">
                      <a16:colId xmlns:a16="http://schemas.microsoft.com/office/drawing/2014/main" val="987340270"/>
                    </a:ext>
                  </a:extLst>
                </a:gridCol>
                <a:gridCol w="1332990">
                  <a:extLst>
                    <a:ext uri="{9D8B030D-6E8A-4147-A177-3AD203B41FA5}">
                      <a16:colId xmlns:a16="http://schemas.microsoft.com/office/drawing/2014/main" val="2966955794"/>
                    </a:ext>
                  </a:extLst>
                </a:gridCol>
                <a:gridCol w="2142158">
                  <a:extLst>
                    <a:ext uri="{9D8B030D-6E8A-4147-A177-3AD203B41FA5}">
                      <a16:colId xmlns:a16="http://schemas.microsoft.com/office/drawing/2014/main" val="1973204451"/>
                    </a:ext>
                  </a:extLst>
                </a:gridCol>
                <a:gridCol w="1931856">
                  <a:extLst>
                    <a:ext uri="{9D8B030D-6E8A-4147-A177-3AD203B41FA5}">
                      <a16:colId xmlns:a16="http://schemas.microsoft.com/office/drawing/2014/main" val="93676534"/>
                    </a:ext>
                  </a:extLst>
                </a:gridCol>
                <a:gridCol w="2540733">
                  <a:extLst>
                    <a:ext uri="{9D8B030D-6E8A-4147-A177-3AD203B41FA5}">
                      <a16:colId xmlns:a16="http://schemas.microsoft.com/office/drawing/2014/main" val="3978931047"/>
                    </a:ext>
                  </a:extLst>
                </a:gridCol>
              </a:tblGrid>
              <a:tr h="4759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PERMESSI</a:t>
                      </a:r>
                      <a:endParaRPr lang="it-IT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CATEGORIE UTENTI</a:t>
                      </a:r>
                      <a:endParaRPr lang="it-IT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782265"/>
                  </a:ext>
                </a:extLst>
              </a:tr>
              <a:tr h="51331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OSPITE</a:t>
                      </a:r>
                      <a:endParaRPr lang="it-IT" sz="1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COMPILATORE</a:t>
                      </a:r>
                      <a:endParaRPr lang="it-IT" sz="1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VALIDATORE</a:t>
                      </a:r>
                      <a:endParaRPr lang="it-IT" sz="1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AMMINISTRATORE</a:t>
                      </a:r>
                      <a:endParaRPr lang="it-IT" sz="1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80518"/>
                  </a:ext>
                </a:extLst>
              </a:tr>
              <a:tr h="51331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Visualizzazione </a:t>
                      </a:r>
                      <a:endParaRPr lang="it-IT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</a:t>
                      </a:r>
                      <a:endParaRPr lang="it-IT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</a:t>
                      </a:r>
                      <a:endParaRPr lang="it-IT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</a:t>
                      </a:r>
                      <a:endParaRPr lang="it-IT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</a:t>
                      </a:r>
                      <a:endParaRPr lang="it-IT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983222"/>
                  </a:ext>
                </a:extLst>
              </a:tr>
              <a:tr h="77472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Inserimento/modifica dati  </a:t>
                      </a:r>
                      <a:endParaRPr lang="it-IT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</a:t>
                      </a:r>
                      <a:endParaRPr lang="it-IT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</a:t>
                      </a:r>
                      <a:endParaRPr lang="it-IT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</a:t>
                      </a:r>
                      <a:endParaRPr lang="it-IT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</a:t>
                      </a:r>
                      <a:endParaRPr lang="it-IT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892785"/>
                  </a:ext>
                </a:extLst>
              </a:tr>
              <a:tr h="51331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Validazione dati </a:t>
                      </a:r>
                      <a:endParaRPr lang="it-IT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</a:t>
                      </a:r>
                      <a:endParaRPr lang="it-IT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</a:t>
                      </a:r>
                      <a:endParaRPr lang="it-IT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</a:t>
                      </a:r>
                      <a:endParaRPr lang="it-IT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</a:t>
                      </a:r>
                      <a:endParaRPr lang="it-IT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606107"/>
                  </a:ext>
                </a:extLst>
              </a:tr>
              <a:tr h="774723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Esportazione dati/documenti</a:t>
                      </a:r>
                      <a:endParaRPr lang="it-IT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</a:t>
                      </a:r>
                      <a:endParaRPr lang="it-IT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</a:t>
                      </a:r>
                      <a:endParaRPr lang="it-IT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</a:t>
                      </a:r>
                      <a:endParaRPr lang="it-IT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</a:t>
                      </a:r>
                      <a:endParaRPr lang="it-IT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6252328"/>
                  </a:ext>
                </a:extLst>
              </a:tr>
              <a:tr h="513316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Gestione utenti</a:t>
                      </a:r>
                      <a:endParaRPr lang="it-IT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</a:t>
                      </a:r>
                      <a:endParaRPr lang="it-IT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</a:t>
                      </a:r>
                      <a:endParaRPr lang="it-IT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NO</a:t>
                      </a:r>
                      <a:endParaRPr lang="it-IT" sz="1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</a:t>
                      </a:r>
                      <a:endParaRPr lang="it-IT" sz="1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0803" marR="165602" marT="110402" marB="110402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351311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962D63C-B893-47F2-A848-939005A0E8A1}"/>
              </a:ext>
            </a:extLst>
          </p:cNvPr>
          <p:cNvSpPr txBox="1"/>
          <p:nvPr/>
        </p:nvSpPr>
        <p:spPr>
          <a:xfrm>
            <a:off x="643465" y="6090134"/>
            <a:ext cx="10905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+mj-lt"/>
              </a:rPr>
              <a:t>Chiunque abbia il permesso ed una </a:t>
            </a:r>
            <a:r>
              <a:rPr lang="it-IT" sz="1600" dirty="0">
                <a:effectLst/>
                <a:latin typeface="+mj-lt"/>
                <a:ea typeface="Times New Roman" panose="02020603050405020304" pitchFamily="18" charset="0"/>
              </a:rPr>
              <a:t>conoscenza base delle applicazioni web moderne e la necessaria conoscenza del dominio e della sua terminologia.</a:t>
            </a:r>
          </a:p>
        </p:txBody>
      </p:sp>
      <p:pic>
        <p:nvPicPr>
          <p:cNvPr id="3" name="Immagine 2" descr="Immagine che contiene frutta, cibo&#10;&#10;Descrizione generata automaticamente">
            <a:extLst>
              <a:ext uri="{FF2B5EF4-FFF2-40B4-BE49-F238E27FC236}">
                <a16:creationId xmlns:a16="http://schemas.microsoft.com/office/drawing/2014/main" id="{334ADFCC-9131-4148-9124-CC120BDB1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0"/>
            <a:ext cx="4838700" cy="611507"/>
          </a:xfrm>
          <a:prstGeom prst="rect">
            <a:avLst/>
          </a:prstGeom>
        </p:spPr>
      </p:pic>
      <p:pic>
        <p:nvPicPr>
          <p:cNvPr id="4" name="Immagine 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DD60F20-6613-4E3B-8473-1831E0E2D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162425" cy="60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77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0C9DB8-C50E-4C7A-A57F-3E26652D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Vediamo</a:t>
            </a:r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come </a:t>
            </a:r>
            <a:r>
              <a:rPr lang="en-US" sz="3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funziona</a:t>
            </a:r>
            <a:endParaRPr lang="en-US" sz="3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Immagine 1">
            <a:extLst>
              <a:ext uri="{FF2B5EF4-FFF2-40B4-BE49-F238E27FC236}">
                <a16:creationId xmlns:a16="http://schemas.microsoft.com/office/drawing/2014/main" id="{8138E685-2381-4EE4-828C-AB7C34D4E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91" b="27084"/>
          <a:stretch/>
        </p:blipFill>
        <p:spPr bwMode="auto">
          <a:xfrm>
            <a:off x="2389953" y="1682749"/>
            <a:ext cx="7412093" cy="51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frutta, cibo&#10;&#10;Descrizione generata automaticamente">
            <a:extLst>
              <a:ext uri="{FF2B5EF4-FFF2-40B4-BE49-F238E27FC236}">
                <a16:creationId xmlns:a16="http://schemas.microsoft.com/office/drawing/2014/main" id="{21358E55-CBC1-428F-BB85-B2C4372DB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0"/>
            <a:ext cx="4838700" cy="611507"/>
          </a:xfrm>
          <a:prstGeom prst="rect">
            <a:avLst/>
          </a:prstGeom>
        </p:spPr>
      </p:pic>
      <p:pic>
        <p:nvPicPr>
          <p:cNvPr id="4" name="Immagine 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D0239266-CF16-4CBA-B135-CFED38446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162425" cy="60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69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0C9DB8-C50E-4C7A-A57F-3E26652D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kern="1200">
                <a:latin typeface="+mj-lt"/>
                <a:ea typeface="+mj-ea"/>
                <a:cs typeface="+mj-cs"/>
              </a:rPr>
              <a:t>Link utili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CFCC79A-4343-451B-B5F7-7BFD77351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+mj-lt"/>
              </a:rPr>
              <a:t>Sito: </a:t>
            </a:r>
            <a:r>
              <a:rPr lang="it-IT" sz="2000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https://progeu.regione.emilia-romagna.it/it/life-eremita/homepage</a:t>
            </a:r>
            <a:r>
              <a:rPr lang="it-IT" sz="2000" dirty="0">
                <a:latin typeface="+mj-lt"/>
              </a:rPr>
              <a:t> </a:t>
            </a:r>
          </a:p>
          <a:p>
            <a:pPr marL="0" indent="0">
              <a:buNone/>
            </a:pPr>
            <a:endParaRPr lang="it-IT" sz="2000" dirty="0">
              <a:latin typeface="+mj-lt"/>
            </a:endParaRPr>
          </a:p>
          <a:p>
            <a:pPr marL="0" indent="0">
              <a:buNone/>
            </a:pPr>
            <a:r>
              <a:rPr lang="it-IT" sz="2000" dirty="0">
                <a:latin typeface="+mj-lt"/>
              </a:rPr>
              <a:t>Banca dati: </a:t>
            </a:r>
            <a:r>
              <a:rPr lang="it-IT" sz="20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https://progeu.regione.emilia-romagna.it/it/life-eremita/temi/banca-dati/banche-dati</a:t>
            </a:r>
            <a:r>
              <a:rPr lang="it-IT" sz="2000" dirty="0">
                <a:latin typeface="+mj-lt"/>
              </a:rPr>
              <a:t> </a:t>
            </a:r>
          </a:p>
          <a:p>
            <a:pPr marL="0" indent="0">
              <a:buNone/>
            </a:pPr>
            <a:endParaRPr lang="it-IT" sz="2000" dirty="0">
              <a:latin typeface="+mj-lt"/>
            </a:endParaRPr>
          </a:p>
          <a:p>
            <a:pPr marL="0" indent="0">
              <a:buNone/>
            </a:pPr>
            <a:r>
              <a:rPr lang="it-IT" sz="2000" dirty="0">
                <a:latin typeface="+mj-lt"/>
              </a:rPr>
              <a:t>Pagina facebook: </a:t>
            </a:r>
            <a:r>
              <a:rPr lang="it-IT" sz="2000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https://www.facebook.com/liferemita</a:t>
            </a:r>
            <a:r>
              <a:rPr lang="it-IT" sz="2000" dirty="0">
                <a:latin typeface="+mj-lt"/>
              </a:rPr>
              <a:t> </a:t>
            </a:r>
          </a:p>
          <a:p>
            <a:pPr marL="0" indent="0">
              <a:buNone/>
            </a:pPr>
            <a:endParaRPr lang="it-IT" sz="2000" dirty="0">
              <a:latin typeface="+mj-lt"/>
            </a:endParaRPr>
          </a:p>
          <a:p>
            <a:pPr marL="0" indent="0">
              <a:buNone/>
            </a:pPr>
            <a:r>
              <a:rPr lang="it-IT" sz="2000" dirty="0">
                <a:latin typeface="+mj-lt"/>
              </a:rPr>
              <a:t>Gruppo volontari facebook: </a:t>
            </a:r>
            <a:r>
              <a:rPr lang="it-IT" sz="20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https://www.facebook.com/groups/2684906661762976</a:t>
            </a:r>
            <a:r>
              <a:rPr lang="it-IT" sz="2000" dirty="0">
                <a:latin typeface="+mj-lt"/>
              </a:rPr>
              <a:t> </a:t>
            </a:r>
          </a:p>
          <a:p>
            <a:endParaRPr lang="it-IT" sz="20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magine 7" descr="Immagine che contiene frutta, cibo&#10;&#10;Descrizione generata automaticamente">
            <a:extLst>
              <a:ext uri="{FF2B5EF4-FFF2-40B4-BE49-F238E27FC236}">
                <a16:creationId xmlns:a16="http://schemas.microsoft.com/office/drawing/2014/main" id="{B564F123-E2E0-4EF4-8673-073C06A615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6246493"/>
            <a:ext cx="4838700" cy="611507"/>
          </a:xfrm>
          <a:prstGeom prst="rect">
            <a:avLst/>
          </a:prstGeom>
        </p:spPr>
      </p:pic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27AF91FF-98AD-463B-923F-73C5DD5822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6494"/>
            <a:ext cx="4162425" cy="60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78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315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BANCA DATI   Raccolta ed archiviazione dei dati di progetto</vt:lpstr>
      <vt:lpstr>AZIONE C.6</vt:lpstr>
      <vt:lpstr>Presentazione standard di PowerPoint</vt:lpstr>
      <vt:lpstr>Presentazione standard di PowerPoint</vt:lpstr>
      <vt:lpstr>Obiettivi</vt:lpstr>
      <vt:lpstr>Obiettivi</vt:lpstr>
      <vt:lpstr>Chi può accedervi?</vt:lpstr>
      <vt:lpstr>Vediamo come funziona</vt:lpstr>
      <vt:lpstr>Link utili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BANCA DATI   Raccolta ed archiviazione dei dati di progetto</dc:title>
  <dc:creator>GuestAccount</dc:creator>
  <cp:lastModifiedBy>GuestAccount</cp:lastModifiedBy>
  <cp:revision>9</cp:revision>
  <dcterms:created xsi:type="dcterms:W3CDTF">2020-09-17T13:03:21Z</dcterms:created>
  <dcterms:modified xsi:type="dcterms:W3CDTF">2020-09-18T11:24:40Z</dcterms:modified>
</cp:coreProperties>
</file>