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61" r:id="rId4"/>
    <p:sldId id="262" r:id="rId5"/>
    <p:sldId id="267" r:id="rId6"/>
    <p:sldId id="263" r:id="rId7"/>
    <p:sldId id="290" r:id="rId8"/>
    <p:sldId id="264" r:id="rId9"/>
    <p:sldId id="265" r:id="rId10"/>
    <p:sldId id="283" r:id="rId11"/>
    <p:sldId id="284" r:id="rId12"/>
    <p:sldId id="285" r:id="rId13"/>
    <p:sldId id="280" r:id="rId14"/>
    <p:sldId id="291" r:id="rId15"/>
    <p:sldId id="266" r:id="rId16"/>
    <p:sldId id="259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34"/>
    <a:srgbClr val="DAE3F3"/>
    <a:srgbClr val="FFFFFF"/>
    <a:srgbClr val="AD5027"/>
    <a:srgbClr val="FFC000"/>
    <a:srgbClr val="606DA7"/>
    <a:srgbClr val="000000"/>
    <a:srgbClr val="029F3C"/>
    <a:srgbClr val="F9C1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ondi Maria Vittoria" userId="2345a834-87d0-4d10-9f6d-26956675909e" providerId="ADAL" clId="{70B7B868-2626-4619-A3B2-2C20C2AB05EA}"/>
    <pc:docChg chg="delSld modSld">
      <pc:chgData name="Biondi Maria Vittoria" userId="2345a834-87d0-4d10-9f6d-26956675909e" providerId="ADAL" clId="{70B7B868-2626-4619-A3B2-2C20C2AB05EA}" dt="2022-06-14T12:43:10.908" v="30" actId="20577"/>
      <pc:docMkLst>
        <pc:docMk/>
      </pc:docMkLst>
      <pc:sldChg chg="modSp mod">
        <pc:chgData name="Biondi Maria Vittoria" userId="2345a834-87d0-4d10-9f6d-26956675909e" providerId="ADAL" clId="{70B7B868-2626-4619-A3B2-2C20C2AB05EA}" dt="2022-06-14T12:42:01.534" v="1" actId="20577"/>
        <pc:sldMkLst>
          <pc:docMk/>
          <pc:sldMk cId="3084243194" sldId="264"/>
        </pc:sldMkLst>
        <pc:spChg chg="mod">
          <ac:chgData name="Biondi Maria Vittoria" userId="2345a834-87d0-4d10-9f6d-26956675909e" providerId="ADAL" clId="{70B7B868-2626-4619-A3B2-2C20C2AB05EA}" dt="2022-06-14T12:42:01.534" v="1" actId="20577"/>
          <ac:spMkLst>
            <pc:docMk/>
            <pc:sldMk cId="3084243194" sldId="264"/>
            <ac:spMk id="9" creationId="{81049C40-EEA6-CE7D-F54C-93B75B82F829}"/>
          </ac:spMkLst>
        </pc:spChg>
      </pc:sldChg>
      <pc:sldChg chg="del">
        <pc:chgData name="Biondi Maria Vittoria" userId="2345a834-87d0-4d10-9f6d-26956675909e" providerId="ADAL" clId="{70B7B868-2626-4619-A3B2-2C20C2AB05EA}" dt="2022-06-14T12:41:51.655" v="0" actId="2696"/>
        <pc:sldMkLst>
          <pc:docMk/>
          <pc:sldMk cId="3568068826" sldId="271"/>
        </pc:sldMkLst>
      </pc:sldChg>
      <pc:sldChg chg="modSp mod">
        <pc:chgData name="Biondi Maria Vittoria" userId="2345a834-87d0-4d10-9f6d-26956675909e" providerId="ADAL" clId="{70B7B868-2626-4619-A3B2-2C20C2AB05EA}" dt="2022-06-14T12:43:10.908" v="30" actId="20577"/>
        <pc:sldMkLst>
          <pc:docMk/>
          <pc:sldMk cId="0" sldId="280"/>
        </pc:sldMkLst>
        <pc:spChg chg="mod">
          <ac:chgData name="Biondi Maria Vittoria" userId="2345a834-87d0-4d10-9f6d-26956675909e" providerId="ADAL" clId="{70B7B868-2626-4619-A3B2-2C20C2AB05EA}" dt="2022-06-14T12:43:10.908" v="30" actId="20577"/>
          <ac:spMkLst>
            <pc:docMk/>
            <pc:sldMk cId="0" sldId="280"/>
            <ac:spMk id="452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image" Target="../media/image9.jpg"/><Relationship Id="rId4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image" Target="../media/image9.jpg"/><Relationship Id="rId4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DE968A-1FA6-43F5-AED9-028F7650449E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84A4B27-6676-41B6-A915-9DD026FEA07C}">
      <dgm:prSet phldrT="[Testo]"/>
      <dgm:spPr/>
      <dgm:t>
        <a:bodyPr/>
        <a:lstStyle/>
        <a:p>
          <a:r>
            <a:rPr lang="it-IT" b="1" dirty="0"/>
            <a:t>Eutrofizzazione dei corpi idrici idonei</a:t>
          </a:r>
        </a:p>
      </dgm:t>
    </dgm:pt>
    <dgm:pt modelId="{FA0A567C-1C20-4872-BF0A-B18330C7A48E}" type="parTrans" cxnId="{CB7D55ED-5265-493A-8B6B-32A409F2CCE7}">
      <dgm:prSet/>
      <dgm:spPr/>
      <dgm:t>
        <a:bodyPr/>
        <a:lstStyle/>
        <a:p>
          <a:endParaRPr lang="it-IT"/>
        </a:p>
      </dgm:t>
    </dgm:pt>
    <dgm:pt modelId="{8F7708C3-6EAD-4698-A921-FEE57CDC799F}" type="sibTrans" cxnId="{CB7D55ED-5265-493A-8B6B-32A409F2CCE7}">
      <dgm:prSet/>
      <dgm:spPr/>
      <dgm:t>
        <a:bodyPr/>
        <a:lstStyle/>
        <a:p>
          <a:endParaRPr lang="it-IT"/>
        </a:p>
      </dgm:t>
    </dgm:pt>
    <dgm:pt modelId="{E0ED056C-F885-4246-BB6B-1848028E6CF8}">
      <dgm:prSet phldrT="[Testo]"/>
      <dgm:spPr/>
      <dgm:t>
        <a:bodyPr/>
        <a:lstStyle/>
        <a:p>
          <a:r>
            <a:rPr lang="it-IT" b="1" dirty="0"/>
            <a:t>Riduzione, frammentazione e interramento delle zone umide</a:t>
          </a:r>
        </a:p>
      </dgm:t>
    </dgm:pt>
    <dgm:pt modelId="{59D2847D-DA87-476E-A195-8E5E37364DA3}" type="parTrans" cxnId="{50F31810-EAFE-40FC-BC03-03C0D7BE211B}">
      <dgm:prSet/>
      <dgm:spPr/>
      <dgm:t>
        <a:bodyPr/>
        <a:lstStyle/>
        <a:p>
          <a:endParaRPr lang="it-IT"/>
        </a:p>
      </dgm:t>
    </dgm:pt>
    <dgm:pt modelId="{69C8AD6B-26AF-497F-B402-D5BE2BE7B390}" type="sibTrans" cxnId="{50F31810-EAFE-40FC-BC03-03C0D7BE211B}">
      <dgm:prSet/>
      <dgm:spPr/>
      <dgm:t>
        <a:bodyPr/>
        <a:lstStyle/>
        <a:p>
          <a:endParaRPr lang="it-IT"/>
        </a:p>
      </dgm:t>
    </dgm:pt>
    <dgm:pt modelId="{C73CF4EB-EA86-4195-AFA2-728321CFC01F}">
      <dgm:prSet phldrT="[Testo]" custT="1"/>
      <dgm:spPr/>
      <dgm:t>
        <a:bodyPr/>
        <a:lstStyle/>
        <a:p>
          <a:r>
            <a:rPr lang="it-IT" sz="1400" b="1" dirty="0"/>
            <a:t>Cambiamento climatico con aumento progressivo delle temperature dell’aria e dei corpi idrici</a:t>
          </a:r>
        </a:p>
      </dgm:t>
    </dgm:pt>
    <dgm:pt modelId="{37F1BD7F-F992-4273-9317-F3E2FE2295BD}" type="parTrans" cxnId="{C42F39B7-1FDC-4630-94E1-22B44459F368}">
      <dgm:prSet/>
      <dgm:spPr/>
      <dgm:t>
        <a:bodyPr/>
        <a:lstStyle/>
        <a:p>
          <a:endParaRPr lang="it-IT"/>
        </a:p>
      </dgm:t>
    </dgm:pt>
    <dgm:pt modelId="{28C847D7-306B-4078-8C5F-1F7B97005E10}" type="sibTrans" cxnId="{C42F39B7-1FDC-4630-94E1-22B44459F368}">
      <dgm:prSet/>
      <dgm:spPr/>
      <dgm:t>
        <a:bodyPr/>
        <a:lstStyle/>
        <a:p>
          <a:endParaRPr lang="it-IT"/>
        </a:p>
      </dgm:t>
    </dgm:pt>
    <dgm:pt modelId="{F451DEEA-5250-4B73-88D3-3BD47B78218B}">
      <dgm:prSet phldrT="[Testo]"/>
      <dgm:spPr/>
      <dgm:t>
        <a:bodyPr/>
        <a:lstStyle/>
        <a:p>
          <a:r>
            <a:rPr lang="it-IT" b="1" dirty="0"/>
            <a:t>Alloctoni: </a:t>
          </a:r>
          <a:r>
            <a:rPr lang="it-IT" b="1" i="1" dirty="0" err="1"/>
            <a:t>Procambarus</a:t>
          </a:r>
          <a:r>
            <a:rPr lang="it-IT" b="1" i="1" dirty="0"/>
            <a:t> </a:t>
          </a:r>
          <a:r>
            <a:rPr lang="it-IT" b="1" i="1" dirty="0" err="1"/>
            <a:t>clarkii</a:t>
          </a:r>
          <a:endParaRPr lang="it-IT" b="1" i="1" dirty="0"/>
        </a:p>
      </dgm:t>
    </dgm:pt>
    <dgm:pt modelId="{518D5976-99DD-443A-9661-7232E5FB852B}" type="parTrans" cxnId="{47C03987-1D58-40FC-8D35-8B1EFD3E9FB5}">
      <dgm:prSet/>
      <dgm:spPr/>
      <dgm:t>
        <a:bodyPr/>
        <a:lstStyle/>
        <a:p>
          <a:endParaRPr lang="it-IT"/>
        </a:p>
      </dgm:t>
    </dgm:pt>
    <dgm:pt modelId="{C73C096B-1434-49DD-9BC6-F1751BA77E7E}" type="sibTrans" cxnId="{47C03987-1D58-40FC-8D35-8B1EFD3E9FB5}">
      <dgm:prSet/>
      <dgm:spPr/>
      <dgm:t>
        <a:bodyPr/>
        <a:lstStyle/>
        <a:p>
          <a:endParaRPr lang="it-IT"/>
        </a:p>
      </dgm:t>
    </dgm:pt>
    <dgm:pt modelId="{293E7935-C25A-4D0B-8211-886CD549D25A}" type="pres">
      <dgm:prSet presAssocID="{89DE968A-1FA6-43F5-AED9-028F7650449E}" presName="Name0" presStyleCnt="0">
        <dgm:presLayoutVars>
          <dgm:dir/>
          <dgm:resizeHandles val="exact"/>
        </dgm:presLayoutVars>
      </dgm:prSet>
      <dgm:spPr/>
    </dgm:pt>
    <dgm:pt modelId="{618AEF46-F0F2-4A67-9D1D-BEDD90A6749C}" type="pres">
      <dgm:prSet presAssocID="{384A4B27-6676-41B6-A915-9DD026FEA07C}" presName="composite" presStyleCnt="0"/>
      <dgm:spPr/>
    </dgm:pt>
    <dgm:pt modelId="{ACF4AFC6-BBAC-4EDA-8228-DD5004D5FF19}" type="pres">
      <dgm:prSet presAssocID="{384A4B27-6676-41B6-A915-9DD026FEA07C}" presName="rect1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217F11FD-445F-4CFE-BCA6-3BF2DB0CA722}" type="pres">
      <dgm:prSet presAssocID="{384A4B27-6676-41B6-A915-9DD026FEA07C}" presName="rect2" presStyleLbl="trBgShp" presStyleIdx="0" presStyleCnt="4">
        <dgm:presLayoutVars>
          <dgm:bulletEnabled val="1"/>
        </dgm:presLayoutVars>
      </dgm:prSet>
      <dgm:spPr/>
    </dgm:pt>
    <dgm:pt modelId="{9A8ECFBF-94AA-48A0-A3D8-F8DD3A185ABE}" type="pres">
      <dgm:prSet presAssocID="{8F7708C3-6EAD-4698-A921-FEE57CDC799F}" presName="sibTrans" presStyleCnt="0"/>
      <dgm:spPr/>
    </dgm:pt>
    <dgm:pt modelId="{73D87954-A638-49D2-A0AF-7516B00813E1}" type="pres">
      <dgm:prSet presAssocID="{E0ED056C-F885-4246-BB6B-1848028E6CF8}" presName="composite" presStyleCnt="0"/>
      <dgm:spPr/>
    </dgm:pt>
    <dgm:pt modelId="{FACF21BE-31FD-4582-BD74-ACAEBA86D0F3}" type="pres">
      <dgm:prSet presAssocID="{E0ED056C-F885-4246-BB6B-1848028E6CF8}" presName="rect1" presStyleLbl="bgShp" presStyleIdx="1" presStyleCnt="4" custScaleX="102932" custLinFactNeighborX="-1880" custLinFactNeighborY="65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</dgm:pt>
    <dgm:pt modelId="{4ECCD897-0DFC-4D65-9CE3-5148DB534115}" type="pres">
      <dgm:prSet presAssocID="{E0ED056C-F885-4246-BB6B-1848028E6CF8}" presName="rect2" presStyleLbl="trBgShp" presStyleIdx="1" presStyleCnt="4">
        <dgm:presLayoutVars>
          <dgm:bulletEnabled val="1"/>
        </dgm:presLayoutVars>
      </dgm:prSet>
      <dgm:spPr/>
    </dgm:pt>
    <dgm:pt modelId="{B367A099-32FC-4DB0-AF04-004826461050}" type="pres">
      <dgm:prSet presAssocID="{69C8AD6B-26AF-497F-B402-D5BE2BE7B390}" presName="sibTrans" presStyleCnt="0"/>
      <dgm:spPr/>
    </dgm:pt>
    <dgm:pt modelId="{60281533-8A56-4EC0-BF7D-3F388DA1C693}" type="pres">
      <dgm:prSet presAssocID="{C73CF4EB-EA86-4195-AFA2-728321CFC01F}" presName="composite" presStyleCnt="0"/>
      <dgm:spPr/>
    </dgm:pt>
    <dgm:pt modelId="{29A4D272-0642-46F0-B7D4-F50098244013}" type="pres">
      <dgm:prSet presAssocID="{C73CF4EB-EA86-4195-AFA2-728321CFC01F}" presName="rect1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FC7F02EB-CE27-4DDF-928C-98BC0A7FC8CE}" type="pres">
      <dgm:prSet presAssocID="{C73CF4EB-EA86-4195-AFA2-728321CFC01F}" presName="rect2" presStyleLbl="trBgShp" presStyleIdx="2" presStyleCnt="4">
        <dgm:presLayoutVars>
          <dgm:bulletEnabled val="1"/>
        </dgm:presLayoutVars>
      </dgm:prSet>
      <dgm:spPr/>
    </dgm:pt>
    <dgm:pt modelId="{F6854261-9B0C-46D1-8F43-FCF8616C1CA4}" type="pres">
      <dgm:prSet presAssocID="{28C847D7-306B-4078-8C5F-1F7B97005E10}" presName="sibTrans" presStyleCnt="0"/>
      <dgm:spPr/>
    </dgm:pt>
    <dgm:pt modelId="{9822C165-FC73-4D88-978E-19AEC80E1110}" type="pres">
      <dgm:prSet presAssocID="{F451DEEA-5250-4B73-88D3-3BD47B78218B}" presName="composite" presStyleCnt="0"/>
      <dgm:spPr/>
    </dgm:pt>
    <dgm:pt modelId="{58859F6C-CB7F-40B7-899D-B93B6183E899}" type="pres">
      <dgm:prSet presAssocID="{F451DEEA-5250-4B73-88D3-3BD47B78218B}" presName="rect1" presStyleLbl="bgShp" presStyleIdx="3" presStyleCnt="4" custScaleY="96982" custLinFactNeighborX="1340" custLinFactNeighborY="167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683E46E0-2F3A-4D19-A78B-43ECF2187F4C}" type="pres">
      <dgm:prSet presAssocID="{F451DEEA-5250-4B73-88D3-3BD47B78218B}" presName="rect2" presStyleLbl="trBgShp" presStyleIdx="3" presStyleCnt="4">
        <dgm:presLayoutVars>
          <dgm:bulletEnabled val="1"/>
        </dgm:presLayoutVars>
      </dgm:prSet>
      <dgm:spPr/>
    </dgm:pt>
  </dgm:ptLst>
  <dgm:cxnLst>
    <dgm:cxn modelId="{50F31810-EAFE-40FC-BC03-03C0D7BE211B}" srcId="{89DE968A-1FA6-43F5-AED9-028F7650449E}" destId="{E0ED056C-F885-4246-BB6B-1848028E6CF8}" srcOrd="1" destOrd="0" parTransId="{59D2847D-DA87-476E-A195-8E5E37364DA3}" sibTransId="{69C8AD6B-26AF-497F-B402-D5BE2BE7B390}"/>
    <dgm:cxn modelId="{226F1F66-4CF7-402C-8CFA-A86CFE18DBE7}" type="presOf" srcId="{F451DEEA-5250-4B73-88D3-3BD47B78218B}" destId="{683E46E0-2F3A-4D19-A78B-43ECF2187F4C}" srcOrd="0" destOrd="0" presId="urn:microsoft.com/office/officeart/2008/layout/BendingPictureSemiTransparentText"/>
    <dgm:cxn modelId="{47C03987-1D58-40FC-8D35-8B1EFD3E9FB5}" srcId="{89DE968A-1FA6-43F5-AED9-028F7650449E}" destId="{F451DEEA-5250-4B73-88D3-3BD47B78218B}" srcOrd="3" destOrd="0" parTransId="{518D5976-99DD-443A-9661-7232E5FB852B}" sibTransId="{C73C096B-1434-49DD-9BC6-F1751BA77E7E}"/>
    <dgm:cxn modelId="{2F4CA597-A82F-4EE3-A117-2CD453A3662B}" type="presOf" srcId="{C73CF4EB-EA86-4195-AFA2-728321CFC01F}" destId="{FC7F02EB-CE27-4DDF-928C-98BC0A7FC8CE}" srcOrd="0" destOrd="0" presId="urn:microsoft.com/office/officeart/2008/layout/BendingPictureSemiTransparentText"/>
    <dgm:cxn modelId="{D36B7D9A-0125-4B0C-8B08-D051D8F708A6}" type="presOf" srcId="{89DE968A-1FA6-43F5-AED9-028F7650449E}" destId="{293E7935-C25A-4D0B-8211-886CD549D25A}" srcOrd="0" destOrd="0" presId="urn:microsoft.com/office/officeart/2008/layout/BendingPictureSemiTransparentText"/>
    <dgm:cxn modelId="{C42F39B7-1FDC-4630-94E1-22B44459F368}" srcId="{89DE968A-1FA6-43F5-AED9-028F7650449E}" destId="{C73CF4EB-EA86-4195-AFA2-728321CFC01F}" srcOrd="2" destOrd="0" parTransId="{37F1BD7F-F992-4273-9317-F3E2FE2295BD}" sibTransId="{28C847D7-306B-4078-8C5F-1F7B97005E10}"/>
    <dgm:cxn modelId="{AC221DCD-0671-46FD-83F6-03589F4C8B7D}" type="presOf" srcId="{384A4B27-6676-41B6-A915-9DD026FEA07C}" destId="{217F11FD-445F-4CFE-BCA6-3BF2DB0CA722}" srcOrd="0" destOrd="0" presId="urn:microsoft.com/office/officeart/2008/layout/BendingPictureSemiTransparentText"/>
    <dgm:cxn modelId="{40A4BCE7-5FB1-4C40-B5CD-BED382D3BBFB}" type="presOf" srcId="{E0ED056C-F885-4246-BB6B-1848028E6CF8}" destId="{4ECCD897-0DFC-4D65-9CE3-5148DB534115}" srcOrd="0" destOrd="0" presId="urn:microsoft.com/office/officeart/2008/layout/BendingPictureSemiTransparentText"/>
    <dgm:cxn modelId="{CB7D55ED-5265-493A-8B6B-32A409F2CCE7}" srcId="{89DE968A-1FA6-43F5-AED9-028F7650449E}" destId="{384A4B27-6676-41B6-A915-9DD026FEA07C}" srcOrd="0" destOrd="0" parTransId="{FA0A567C-1C20-4872-BF0A-B18330C7A48E}" sibTransId="{8F7708C3-6EAD-4698-A921-FEE57CDC799F}"/>
    <dgm:cxn modelId="{893FA631-DD90-42B9-9E4D-808D6A26B64F}" type="presParOf" srcId="{293E7935-C25A-4D0B-8211-886CD549D25A}" destId="{618AEF46-F0F2-4A67-9D1D-BEDD90A6749C}" srcOrd="0" destOrd="0" presId="urn:microsoft.com/office/officeart/2008/layout/BendingPictureSemiTransparentText"/>
    <dgm:cxn modelId="{42CCE9B7-40CF-4EB3-8E42-35FEBAFF358E}" type="presParOf" srcId="{618AEF46-F0F2-4A67-9D1D-BEDD90A6749C}" destId="{ACF4AFC6-BBAC-4EDA-8228-DD5004D5FF19}" srcOrd="0" destOrd="0" presId="urn:microsoft.com/office/officeart/2008/layout/BendingPictureSemiTransparentText"/>
    <dgm:cxn modelId="{287F9EED-533D-4A4B-B663-92C98CD1711F}" type="presParOf" srcId="{618AEF46-F0F2-4A67-9D1D-BEDD90A6749C}" destId="{217F11FD-445F-4CFE-BCA6-3BF2DB0CA722}" srcOrd="1" destOrd="0" presId="urn:microsoft.com/office/officeart/2008/layout/BendingPictureSemiTransparentText"/>
    <dgm:cxn modelId="{B673930F-0FCC-4728-9E2B-8CFAC01BF971}" type="presParOf" srcId="{293E7935-C25A-4D0B-8211-886CD549D25A}" destId="{9A8ECFBF-94AA-48A0-A3D8-F8DD3A185ABE}" srcOrd="1" destOrd="0" presId="urn:microsoft.com/office/officeart/2008/layout/BendingPictureSemiTransparentText"/>
    <dgm:cxn modelId="{E0318BDF-C9A6-4433-B9E5-99FE185BAC18}" type="presParOf" srcId="{293E7935-C25A-4D0B-8211-886CD549D25A}" destId="{73D87954-A638-49D2-A0AF-7516B00813E1}" srcOrd="2" destOrd="0" presId="urn:microsoft.com/office/officeart/2008/layout/BendingPictureSemiTransparentText"/>
    <dgm:cxn modelId="{45AB04B7-F917-4732-B4DB-E57B259122C6}" type="presParOf" srcId="{73D87954-A638-49D2-A0AF-7516B00813E1}" destId="{FACF21BE-31FD-4582-BD74-ACAEBA86D0F3}" srcOrd="0" destOrd="0" presId="urn:microsoft.com/office/officeart/2008/layout/BendingPictureSemiTransparentText"/>
    <dgm:cxn modelId="{15F0BFF1-9AC4-4BAF-A1AF-B2349E8F6026}" type="presParOf" srcId="{73D87954-A638-49D2-A0AF-7516B00813E1}" destId="{4ECCD897-0DFC-4D65-9CE3-5148DB534115}" srcOrd="1" destOrd="0" presId="urn:microsoft.com/office/officeart/2008/layout/BendingPictureSemiTransparentText"/>
    <dgm:cxn modelId="{5010B3BC-FA9C-41A3-A93F-6D31F9256B18}" type="presParOf" srcId="{293E7935-C25A-4D0B-8211-886CD549D25A}" destId="{B367A099-32FC-4DB0-AF04-004826461050}" srcOrd="3" destOrd="0" presId="urn:microsoft.com/office/officeart/2008/layout/BendingPictureSemiTransparentText"/>
    <dgm:cxn modelId="{060B4051-7E49-4C51-9D6E-BA15703369C2}" type="presParOf" srcId="{293E7935-C25A-4D0B-8211-886CD549D25A}" destId="{60281533-8A56-4EC0-BF7D-3F388DA1C693}" srcOrd="4" destOrd="0" presId="urn:microsoft.com/office/officeart/2008/layout/BendingPictureSemiTransparentText"/>
    <dgm:cxn modelId="{A642752F-DA06-4B57-9AAD-BEA85E1D9B18}" type="presParOf" srcId="{60281533-8A56-4EC0-BF7D-3F388DA1C693}" destId="{29A4D272-0642-46F0-B7D4-F50098244013}" srcOrd="0" destOrd="0" presId="urn:microsoft.com/office/officeart/2008/layout/BendingPictureSemiTransparentText"/>
    <dgm:cxn modelId="{142F6E74-C90E-4D84-918D-615FE2CC3D3D}" type="presParOf" srcId="{60281533-8A56-4EC0-BF7D-3F388DA1C693}" destId="{FC7F02EB-CE27-4DDF-928C-98BC0A7FC8CE}" srcOrd="1" destOrd="0" presId="urn:microsoft.com/office/officeart/2008/layout/BendingPictureSemiTransparentText"/>
    <dgm:cxn modelId="{E974558B-E4BE-4E5D-99C3-463A77CA9141}" type="presParOf" srcId="{293E7935-C25A-4D0B-8211-886CD549D25A}" destId="{F6854261-9B0C-46D1-8F43-FCF8616C1CA4}" srcOrd="5" destOrd="0" presId="urn:microsoft.com/office/officeart/2008/layout/BendingPictureSemiTransparentText"/>
    <dgm:cxn modelId="{36EE80BC-6D96-41CF-93D8-8D3424C6926D}" type="presParOf" srcId="{293E7935-C25A-4D0B-8211-886CD549D25A}" destId="{9822C165-FC73-4D88-978E-19AEC80E1110}" srcOrd="6" destOrd="0" presId="urn:microsoft.com/office/officeart/2008/layout/BendingPictureSemiTransparentText"/>
    <dgm:cxn modelId="{0597C00A-8722-41C0-A1F2-60FEEC57F66D}" type="presParOf" srcId="{9822C165-FC73-4D88-978E-19AEC80E1110}" destId="{58859F6C-CB7F-40B7-899D-B93B6183E899}" srcOrd="0" destOrd="0" presId="urn:microsoft.com/office/officeart/2008/layout/BendingPictureSemiTransparentText"/>
    <dgm:cxn modelId="{32BEC091-1CB6-46CF-8E82-2A6B0BE24603}" type="presParOf" srcId="{9822C165-FC73-4D88-978E-19AEC80E1110}" destId="{683E46E0-2F3A-4D19-A78B-43ECF2187F4C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9182CA-02AA-4AE3-8132-F470D61C3A78}" type="doc">
      <dgm:prSet loTypeId="urn:microsoft.com/office/officeart/2005/8/layout/pList2" loCatId="picture" qsTypeId="urn:microsoft.com/office/officeart/2005/8/quickstyle/simple1" qsCatId="simple" csTypeId="urn:microsoft.com/office/officeart/2005/8/colors/colorful1" csCatId="colorful" phldr="1"/>
      <dgm:spPr/>
    </dgm:pt>
    <dgm:pt modelId="{72C11DF0-A15D-466C-97EE-8CA6A47A0A8B}">
      <dgm:prSet phldrT="[Testo]"/>
      <dgm:spPr>
        <a:solidFill>
          <a:srgbClr val="606DA7">
            <a:alpha val="80000"/>
          </a:srgbClr>
        </a:solidFill>
      </dgm:spPr>
      <dgm:t>
        <a:bodyPr/>
        <a:lstStyle/>
        <a:p>
          <a:r>
            <a:rPr lang="it-IT" dirty="0"/>
            <a:t>Networking con 15 gruppi di ricerca in Europa</a:t>
          </a:r>
        </a:p>
      </dgm:t>
    </dgm:pt>
    <dgm:pt modelId="{459DC606-C5F3-404E-8D33-6FE884675586}" type="parTrans" cxnId="{189B2BB6-5469-4EC4-9849-4AC442F187ED}">
      <dgm:prSet/>
      <dgm:spPr/>
      <dgm:t>
        <a:bodyPr/>
        <a:lstStyle/>
        <a:p>
          <a:endParaRPr lang="it-IT"/>
        </a:p>
      </dgm:t>
    </dgm:pt>
    <dgm:pt modelId="{DC1AB537-9E53-46FB-9ADC-AA279F6ED754}" type="sibTrans" cxnId="{189B2BB6-5469-4EC4-9849-4AC442F187ED}">
      <dgm:prSet/>
      <dgm:spPr/>
      <dgm:t>
        <a:bodyPr/>
        <a:lstStyle/>
        <a:p>
          <a:endParaRPr lang="it-IT"/>
        </a:p>
      </dgm:t>
    </dgm:pt>
    <dgm:pt modelId="{6F6D5E1E-F93D-42E9-AB30-64E927820AA1}">
      <dgm:prSet phldrT="[Testo]"/>
      <dgm:spPr>
        <a:solidFill>
          <a:srgbClr val="AD5027">
            <a:alpha val="80000"/>
          </a:srgbClr>
        </a:solidFill>
      </dgm:spPr>
      <dgm:t>
        <a:bodyPr/>
        <a:lstStyle/>
        <a:p>
          <a:r>
            <a:rPr lang="it-IT" dirty="0"/>
            <a:t>Collaborazione con la  Lettonia, il Paese individuato come il più idoneo per il prelievo</a:t>
          </a:r>
        </a:p>
        <a:p>
          <a:r>
            <a:rPr lang="it-IT" dirty="0"/>
            <a:t>Gruppo di ricerca </a:t>
          </a:r>
          <a:r>
            <a:rPr lang="it-IT" dirty="0" err="1"/>
            <a:t>Uldis</a:t>
          </a:r>
          <a:r>
            <a:rPr lang="it-IT" dirty="0"/>
            <a:t> </a:t>
          </a:r>
          <a:r>
            <a:rPr lang="it-IT" dirty="0" err="1"/>
            <a:t>Valainins</a:t>
          </a:r>
          <a:r>
            <a:rPr lang="it-IT" dirty="0"/>
            <a:t> - Università di Daugavpils &amp; </a:t>
          </a:r>
          <a:r>
            <a:rPr lang="lv-LV" dirty="0"/>
            <a:t>Mārtiņš Kalniņš</a:t>
          </a:r>
          <a:r>
            <a:rPr lang="it-IT" dirty="0"/>
            <a:t> </a:t>
          </a:r>
        </a:p>
      </dgm:t>
    </dgm:pt>
    <dgm:pt modelId="{635D96E4-670D-4F21-A280-891B989789DB}" type="parTrans" cxnId="{09C523A2-3ADF-4691-A191-5B84CF4350BC}">
      <dgm:prSet/>
      <dgm:spPr/>
      <dgm:t>
        <a:bodyPr/>
        <a:lstStyle/>
        <a:p>
          <a:endParaRPr lang="it-IT"/>
        </a:p>
      </dgm:t>
    </dgm:pt>
    <dgm:pt modelId="{4163B8FA-C261-4168-8065-923255FA6FA2}" type="sibTrans" cxnId="{09C523A2-3ADF-4691-A191-5B84CF4350BC}">
      <dgm:prSet/>
      <dgm:spPr/>
      <dgm:t>
        <a:bodyPr/>
        <a:lstStyle/>
        <a:p>
          <a:endParaRPr lang="it-IT"/>
        </a:p>
      </dgm:t>
    </dgm:pt>
    <dgm:pt modelId="{DA022B5D-BAD4-470E-B9B3-C5231F0723A5}">
      <dgm:prSet phldrT="[Testo]"/>
      <dgm:spPr>
        <a:solidFill>
          <a:srgbClr val="FFC000">
            <a:alpha val="80000"/>
          </a:srgbClr>
        </a:solidFill>
      </dgm:spPr>
      <dgm:t>
        <a:bodyPr/>
        <a:lstStyle/>
        <a:p>
          <a:r>
            <a:rPr lang="it-IT" dirty="0"/>
            <a:t>Monitoraggio in località Pian di Spagna in Lombardia (SO), sito storico di presenza della specie, non confermata negli ultimi 30 anni</a:t>
          </a:r>
        </a:p>
      </dgm:t>
    </dgm:pt>
    <dgm:pt modelId="{13A93047-18EF-4488-BBB5-AD5D02B7FA31}" type="parTrans" cxnId="{12E13912-5491-464D-8CC4-175977DE2E2D}">
      <dgm:prSet/>
      <dgm:spPr/>
      <dgm:t>
        <a:bodyPr/>
        <a:lstStyle/>
        <a:p>
          <a:endParaRPr lang="it-IT"/>
        </a:p>
      </dgm:t>
    </dgm:pt>
    <dgm:pt modelId="{90314FDE-4092-41A7-9F92-089C0CE093FA}" type="sibTrans" cxnId="{12E13912-5491-464D-8CC4-175977DE2E2D}">
      <dgm:prSet/>
      <dgm:spPr/>
      <dgm:t>
        <a:bodyPr/>
        <a:lstStyle/>
        <a:p>
          <a:endParaRPr lang="it-IT"/>
        </a:p>
      </dgm:t>
    </dgm:pt>
    <dgm:pt modelId="{23A81201-66EE-40FB-9AED-B0EE1B88D8A7}" type="pres">
      <dgm:prSet presAssocID="{589182CA-02AA-4AE3-8132-F470D61C3A78}" presName="Name0" presStyleCnt="0">
        <dgm:presLayoutVars>
          <dgm:dir/>
          <dgm:resizeHandles val="exact"/>
        </dgm:presLayoutVars>
      </dgm:prSet>
      <dgm:spPr/>
    </dgm:pt>
    <dgm:pt modelId="{C9F70005-531B-42AB-9D44-EC4A5591B104}" type="pres">
      <dgm:prSet presAssocID="{589182CA-02AA-4AE3-8132-F470D61C3A78}" presName="bkgdShp" presStyleLbl="alignAccFollowNode1" presStyleIdx="0" presStyleCnt="1"/>
      <dgm:spPr>
        <a:solidFill>
          <a:srgbClr val="009C34">
            <a:alpha val="32941"/>
          </a:srgbClr>
        </a:solidFill>
      </dgm:spPr>
    </dgm:pt>
    <dgm:pt modelId="{2B4300A8-4805-4E5D-9FBD-C11FE60F524F}" type="pres">
      <dgm:prSet presAssocID="{589182CA-02AA-4AE3-8132-F470D61C3A78}" presName="linComp" presStyleCnt="0"/>
      <dgm:spPr/>
    </dgm:pt>
    <dgm:pt modelId="{62FE2DAB-C1D6-40EC-80B6-F28ABDCEC6C8}" type="pres">
      <dgm:prSet presAssocID="{72C11DF0-A15D-466C-97EE-8CA6A47A0A8B}" presName="compNode" presStyleCnt="0"/>
      <dgm:spPr/>
    </dgm:pt>
    <dgm:pt modelId="{3237DB67-B856-4DF2-9E69-B01866365970}" type="pres">
      <dgm:prSet presAssocID="{72C11DF0-A15D-466C-97EE-8CA6A47A0A8B}" presName="node" presStyleLbl="node1" presStyleIdx="0" presStyleCnt="3">
        <dgm:presLayoutVars>
          <dgm:bulletEnabled val="1"/>
        </dgm:presLayoutVars>
      </dgm:prSet>
      <dgm:spPr/>
    </dgm:pt>
    <dgm:pt modelId="{0B4A1F8A-8E40-4BB1-A0F1-DC1E4A728986}" type="pres">
      <dgm:prSet presAssocID="{72C11DF0-A15D-466C-97EE-8CA6A47A0A8B}" presName="invisiNode" presStyleLbl="node1" presStyleIdx="0" presStyleCnt="3"/>
      <dgm:spPr/>
    </dgm:pt>
    <dgm:pt modelId="{5C0E8986-A074-481F-8FF3-9200A9039843}" type="pres">
      <dgm:prSet presAssocID="{72C11DF0-A15D-466C-97EE-8CA6A47A0A8B}" presName="imagNode" presStyleLbl="fgImgPlac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BC9BFE29-5A50-4411-AC88-12A0491CCF78}" type="pres">
      <dgm:prSet presAssocID="{DC1AB537-9E53-46FB-9ADC-AA279F6ED754}" presName="sibTrans" presStyleLbl="sibTrans2D1" presStyleIdx="0" presStyleCnt="0"/>
      <dgm:spPr/>
    </dgm:pt>
    <dgm:pt modelId="{782EB2AD-C63B-47AC-B587-0A93D8007797}" type="pres">
      <dgm:prSet presAssocID="{6F6D5E1E-F93D-42E9-AB30-64E927820AA1}" presName="compNode" presStyleCnt="0"/>
      <dgm:spPr/>
    </dgm:pt>
    <dgm:pt modelId="{65A117DF-13D3-4125-8A0D-EB4A1F4C0DC7}" type="pres">
      <dgm:prSet presAssocID="{6F6D5E1E-F93D-42E9-AB30-64E927820AA1}" presName="node" presStyleLbl="node1" presStyleIdx="1" presStyleCnt="3">
        <dgm:presLayoutVars>
          <dgm:bulletEnabled val="1"/>
        </dgm:presLayoutVars>
      </dgm:prSet>
      <dgm:spPr/>
    </dgm:pt>
    <dgm:pt modelId="{C35EC67D-CB9E-49AA-A89C-B89E61F1CA49}" type="pres">
      <dgm:prSet presAssocID="{6F6D5E1E-F93D-42E9-AB30-64E927820AA1}" presName="invisiNode" presStyleLbl="node1" presStyleIdx="1" presStyleCnt="3"/>
      <dgm:spPr/>
    </dgm:pt>
    <dgm:pt modelId="{97697D7B-90A7-4EA1-9CCB-65848652121F}" type="pres">
      <dgm:prSet presAssocID="{6F6D5E1E-F93D-42E9-AB30-64E927820AA1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</dgm:spPr>
    </dgm:pt>
    <dgm:pt modelId="{4D07C39C-B5D3-4E2C-97A9-8F13763506E2}" type="pres">
      <dgm:prSet presAssocID="{4163B8FA-C261-4168-8065-923255FA6FA2}" presName="sibTrans" presStyleLbl="sibTrans2D1" presStyleIdx="0" presStyleCnt="0"/>
      <dgm:spPr/>
    </dgm:pt>
    <dgm:pt modelId="{07E617DB-E2DC-425D-97D3-176B9D75C92A}" type="pres">
      <dgm:prSet presAssocID="{DA022B5D-BAD4-470E-B9B3-C5231F0723A5}" presName="compNode" presStyleCnt="0"/>
      <dgm:spPr/>
    </dgm:pt>
    <dgm:pt modelId="{16A34091-3FDE-44CC-B419-D6E1DC8C1C09}" type="pres">
      <dgm:prSet presAssocID="{DA022B5D-BAD4-470E-B9B3-C5231F0723A5}" presName="node" presStyleLbl="node1" presStyleIdx="2" presStyleCnt="3">
        <dgm:presLayoutVars>
          <dgm:bulletEnabled val="1"/>
        </dgm:presLayoutVars>
      </dgm:prSet>
      <dgm:spPr/>
    </dgm:pt>
    <dgm:pt modelId="{0AF51466-0D9C-4660-A94F-83634E145D08}" type="pres">
      <dgm:prSet presAssocID="{DA022B5D-BAD4-470E-B9B3-C5231F0723A5}" presName="invisiNode" presStyleLbl="node1" presStyleIdx="2" presStyleCnt="3"/>
      <dgm:spPr/>
    </dgm:pt>
    <dgm:pt modelId="{68261897-4AC7-4E3E-9EE5-03B7B1B646E0}" type="pres">
      <dgm:prSet presAssocID="{DA022B5D-BAD4-470E-B9B3-C5231F0723A5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</dgm:ptLst>
  <dgm:cxnLst>
    <dgm:cxn modelId="{12E13912-5491-464D-8CC4-175977DE2E2D}" srcId="{589182CA-02AA-4AE3-8132-F470D61C3A78}" destId="{DA022B5D-BAD4-470E-B9B3-C5231F0723A5}" srcOrd="2" destOrd="0" parTransId="{13A93047-18EF-4488-BBB5-AD5D02B7FA31}" sibTransId="{90314FDE-4092-41A7-9F92-089C0CE093FA}"/>
    <dgm:cxn modelId="{D36EB023-A033-4E8D-9F02-F8D43A5FDE7D}" type="presOf" srcId="{6F6D5E1E-F93D-42E9-AB30-64E927820AA1}" destId="{65A117DF-13D3-4125-8A0D-EB4A1F4C0DC7}" srcOrd="0" destOrd="0" presId="urn:microsoft.com/office/officeart/2005/8/layout/pList2"/>
    <dgm:cxn modelId="{8C0B8C29-1816-4FC0-A870-6CD66A77ACF6}" type="presOf" srcId="{72C11DF0-A15D-466C-97EE-8CA6A47A0A8B}" destId="{3237DB67-B856-4DF2-9E69-B01866365970}" srcOrd="0" destOrd="0" presId="urn:microsoft.com/office/officeart/2005/8/layout/pList2"/>
    <dgm:cxn modelId="{476F3A39-91D2-47D7-9C94-C8960461F979}" type="presOf" srcId="{4163B8FA-C261-4168-8065-923255FA6FA2}" destId="{4D07C39C-B5D3-4E2C-97A9-8F13763506E2}" srcOrd="0" destOrd="0" presId="urn:microsoft.com/office/officeart/2005/8/layout/pList2"/>
    <dgm:cxn modelId="{2D642274-FDA8-4375-8503-B558D7BE15C7}" type="presOf" srcId="{589182CA-02AA-4AE3-8132-F470D61C3A78}" destId="{23A81201-66EE-40FB-9AED-B0EE1B88D8A7}" srcOrd="0" destOrd="0" presId="urn:microsoft.com/office/officeart/2005/8/layout/pList2"/>
    <dgm:cxn modelId="{09C523A2-3ADF-4691-A191-5B84CF4350BC}" srcId="{589182CA-02AA-4AE3-8132-F470D61C3A78}" destId="{6F6D5E1E-F93D-42E9-AB30-64E927820AA1}" srcOrd="1" destOrd="0" parTransId="{635D96E4-670D-4F21-A280-891B989789DB}" sibTransId="{4163B8FA-C261-4168-8065-923255FA6FA2}"/>
    <dgm:cxn modelId="{189B2BB6-5469-4EC4-9849-4AC442F187ED}" srcId="{589182CA-02AA-4AE3-8132-F470D61C3A78}" destId="{72C11DF0-A15D-466C-97EE-8CA6A47A0A8B}" srcOrd="0" destOrd="0" parTransId="{459DC606-C5F3-404E-8D33-6FE884675586}" sibTransId="{DC1AB537-9E53-46FB-9ADC-AA279F6ED754}"/>
    <dgm:cxn modelId="{4B5862BF-DFBF-46B9-81A6-2E8F6D4ABA71}" type="presOf" srcId="{DA022B5D-BAD4-470E-B9B3-C5231F0723A5}" destId="{16A34091-3FDE-44CC-B419-D6E1DC8C1C09}" srcOrd="0" destOrd="0" presId="urn:microsoft.com/office/officeart/2005/8/layout/pList2"/>
    <dgm:cxn modelId="{BF8828F6-E87C-4AF9-87BC-F6C4461FE6F4}" type="presOf" srcId="{DC1AB537-9E53-46FB-9ADC-AA279F6ED754}" destId="{BC9BFE29-5A50-4411-AC88-12A0491CCF78}" srcOrd="0" destOrd="0" presId="urn:microsoft.com/office/officeart/2005/8/layout/pList2"/>
    <dgm:cxn modelId="{1EFC21DC-4ACA-4B68-8365-D35674065721}" type="presParOf" srcId="{23A81201-66EE-40FB-9AED-B0EE1B88D8A7}" destId="{C9F70005-531B-42AB-9D44-EC4A5591B104}" srcOrd="0" destOrd="0" presId="urn:microsoft.com/office/officeart/2005/8/layout/pList2"/>
    <dgm:cxn modelId="{041B2B04-7FDF-468C-A1C9-8A94EBDF156C}" type="presParOf" srcId="{23A81201-66EE-40FB-9AED-B0EE1B88D8A7}" destId="{2B4300A8-4805-4E5D-9FBD-C11FE60F524F}" srcOrd="1" destOrd="0" presId="urn:microsoft.com/office/officeart/2005/8/layout/pList2"/>
    <dgm:cxn modelId="{841236C5-188A-41FD-9E5F-678E60FF3627}" type="presParOf" srcId="{2B4300A8-4805-4E5D-9FBD-C11FE60F524F}" destId="{62FE2DAB-C1D6-40EC-80B6-F28ABDCEC6C8}" srcOrd="0" destOrd="0" presId="urn:microsoft.com/office/officeart/2005/8/layout/pList2"/>
    <dgm:cxn modelId="{C7C8941E-DA0A-4BD1-8F40-B025FFC15DE2}" type="presParOf" srcId="{62FE2DAB-C1D6-40EC-80B6-F28ABDCEC6C8}" destId="{3237DB67-B856-4DF2-9E69-B01866365970}" srcOrd="0" destOrd="0" presId="urn:microsoft.com/office/officeart/2005/8/layout/pList2"/>
    <dgm:cxn modelId="{C325412A-CABD-441C-8055-B2A678F76089}" type="presParOf" srcId="{62FE2DAB-C1D6-40EC-80B6-F28ABDCEC6C8}" destId="{0B4A1F8A-8E40-4BB1-A0F1-DC1E4A728986}" srcOrd="1" destOrd="0" presId="urn:microsoft.com/office/officeart/2005/8/layout/pList2"/>
    <dgm:cxn modelId="{A9152114-89E1-4BA1-A4DB-39DD5B0E5551}" type="presParOf" srcId="{62FE2DAB-C1D6-40EC-80B6-F28ABDCEC6C8}" destId="{5C0E8986-A074-481F-8FF3-9200A9039843}" srcOrd="2" destOrd="0" presId="urn:microsoft.com/office/officeart/2005/8/layout/pList2"/>
    <dgm:cxn modelId="{5CD8C9DD-181C-42AC-8A4B-E9F72E93E2C6}" type="presParOf" srcId="{2B4300A8-4805-4E5D-9FBD-C11FE60F524F}" destId="{BC9BFE29-5A50-4411-AC88-12A0491CCF78}" srcOrd="1" destOrd="0" presId="urn:microsoft.com/office/officeart/2005/8/layout/pList2"/>
    <dgm:cxn modelId="{D79E491A-F2B5-4063-8551-C8E224CD22C9}" type="presParOf" srcId="{2B4300A8-4805-4E5D-9FBD-C11FE60F524F}" destId="{782EB2AD-C63B-47AC-B587-0A93D8007797}" srcOrd="2" destOrd="0" presId="urn:microsoft.com/office/officeart/2005/8/layout/pList2"/>
    <dgm:cxn modelId="{A4A71ED0-276F-4D22-ACD4-B2839E9686E0}" type="presParOf" srcId="{782EB2AD-C63B-47AC-B587-0A93D8007797}" destId="{65A117DF-13D3-4125-8A0D-EB4A1F4C0DC7}" srcOrd="0" destOrd="0" presId="urn:microsoft.com/office/officeart/2005/8/layout/pList2"/>
    <dgm:cxn modelId="{2CA9EB1D-A0E8-4DC6-A509-9D514054F364}" type="presParOf" srcId="{782EB2AD-C63B-47AC-B587-0A93D8007797}" destId="{C35EC67D-CB9E-49AA-A89C-B89E61F1CA49}" srcOrd="1" destOrd="0" presId="urn:microsoft.com/office/officeart/2005/8/layout/pList2"/>
    <dgm:cxn modelId="{9EB36F5B-499F-4371-9067-17E891AD8505}" type="presParOf" srcId="{782EB2AD-C63B-47AC-B587-0A93D8007797}" destId="{97697D7B-90A7-4EA1-9CCB-65848652121F}" srcOrd="2" destOrd="0" presId="urn:microsoft.com/office/officeart/2005/8/layout/pList2"/>
    <dgm:cxn modelId="{DAC299A4-14E2-4866-8004-CCC5DF81850A}" type="presParOf" srcId="{2B4300A8-4805-4E5D-9FBD-C11FE60F524F}" destId="{4D07C39C-B5D3-4E2C-97A9-8F13763506E2}" srcOrd="3" destOrd="0" presId="urn:microsoft.com/office/officeart/2005/8/layout/pList2"/>
    <dgm:cxn modelId="{4926827D-7D41-4528-8B64-A9A128C7A41B}" type="presParOf" srcId="{2B4300A8-4805-4E5D-9FBD-C11FE60F524F}" destId="{07E617DB-E2DC-425D-97D3-176B9D75C92A}" srcOrd="4" destOrd="0" presId="urn:microsoft.com/office/officeart/2005/8/layout/pList2"/>
    <dgm:cxn modelId="{722078A5-2742-473A-9432-85B6E2F1F036}" type="presParOf" srcId="{07E617DB-E2DC-425D-97D3-176B9D75C92A}" destId="{16A34091-3FDE-44CC-B419-D6E1DC8C1C09}" srcOrd="0" destOrd="0" presId="urn:microsoft.com/office/officeart/2005/8/layout/pList2"/>
    <dgm:cxn modelId="{D72553AF-6C0F-4FC6-B2D3-77DE58D3B584}" type="presParOf" srcId="{07E617DB-E2DC-425D-97D3-176B9D75C92A}" destId="{0AF51466-0D9C-4660-A94F-83634E145D08}" srcOrd="1" destOrd="0" presId="urn:microsoft.com/office/officeart/2005/8/layout/pList2"/>
    <dgm:cxn modelId="{B6B15D4F-64BA-4ED9-B4F3-08E5C78FACE2}" type="presParOf" srcId="{07E617DB-E2DC-425D-97D3-176B9D75C92A}" destId="{68261897-4AC7-4E3E-9EE5-03B7B1B646E0}" srcOrd="2" destOrd="0" presId="urn:microsoft.com/office/officeart/2005/8/layout/p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4AFC6-BBAC-4EDA-8228-DD5004D5FF19}">
      <dsp:nvSpPr>
        <dsp:cNvPr id="0" name=""/>
        <dsp:cNvSpPr/>
      </dsp:nvSpPr>
      <dsp:spPr>
        <a:xfrm>
          <a:off x="524086" y="4394"/>
          <a:ext cx="3004532" cy="25752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F11FD-445F-4CFE-BCA6-3BF2DB0CA722}">
      <dsp:nvSpPr>
        <dsp:cNvPr id="0" name=""/>
        <dsp:cNvSpPr/>
      </dsp:nvSpPr>
      <dsp:spPr>
        <a:xfrm>
          <a:off x="524086" y="1807062"/>
          <a:ext cx="3004532" cy="61805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/>
            <a:t>Eutrofizzazione dei corpi idrici idonei</a:t>
          </a:r>
        </a:p>
      </dsp:txBody>
      <dsp:txXfrm>
        <a:off x="524086" y="1807062"/>
        <a:ext cx="3004532" cy="618057"/>
      </dsp:txXfrm>
    </dsp:sp>
    <dsp:sp modelId="{FACF21BE-31FD-4582-BD74-ACAEBA86D0F3}">
      <dsp:nvSpPr>
        <dsp:cNvPr id="0" name=""/>
        <dsp:cNvSpPr/>
      </dsp:nvSpPr>
      <dsp:spPr>
        <a:xfrm>
          <a:off x="3778587" y="21184"/>
          <a:ext cx="3092625" cy="257523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CD897-0DFC-4D65-9CE3-5148DB534115}">
      <dsp:nvSpPr>
        <dsp:cNvPr id="0" name=""/>
        <dsp:cNvSpPr/>
      </dsp:nvSpPr>
      <dsp:spPr>
        <a:xfrm>
          <a:off x="3879119" y="1807062"/>
          <a:ext cx="3004532" cy="61805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/>
            <a:t>Riduzione, frammentazione e interramento delle zone umide</a:t>
          </a:r>
        </a:p>
      </dsp:txBody>
      <dsp:txXfrm>
        <a:off x="3879119" y="1807062"/>
        <a:ext cx="3004532" cy="618057"/>
      </dsp:txXfrm>
    </dsp:sp>
    <dsp:sp modelId="{29A4D272-0642-46F0-B7D4-F50098244013}">
      <dsp:nvSpPr>
        <dsp:cNvPr id="0" name=""/>
        <dsp:cNvSpPr/>
      </dsp:nvSpPr>
      <dsp:spPr>
        <a:xfrm>
          <a:off x="568133" y="2880087"/>
          <a:ext cx="3004532" cy="25752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F02EB-CE27-4DDF-928C-98BC0A7FC8CE}">
      <dsp:nvSpPr>
        <dsp:cNvPr id="0" name=""/>
        <dsp:cNvSpPr/>
      </dsp:nvSpPr>
      <dsp:spPr>
        <a:xfrm>
          <a:off x="568133" y="4682755"/>
          <a:ext cx="3004532" cy="61805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Cambiamento climatico con aumento progressivo delle temperature dell’aria e dei corpi idrici</a:t>
          </a:r>
        </a:p>
      </dsp:txBody>
      <dsp:txXfrm>
        <a:off x="568133" y="4682755"/>
        <a:ext cx="3004532" cy="618057"/>
      </dsp:txXfrm>
    </dsp:sp>
    <dsp:sp modelId="{58859F6C-CB7F-40B7-899D-B93B6183E899}">
      <dsp:nvSpPr>
        <dsp:cNvPr id="0" name=""/>
        <dsp:cNvSpPr/>
      </dsp:nvSpPr>
      <dsp:spPr>
        <a:xfrm>
          <a:off x="3919380" y="2962186"/>
          <a:ext cx="3004532" cy="249751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E46E0-2F3A-4D19-A78B-43ECF2187F4C}">
      <dsp:nvSpPr>
        <dsp:cNvPr id="0" name=""/>
        <dsp:cNvSpPr/>
      </dsp:nvSpPr>
      <dsp:spPr>
        <a:xfrm>
          <a:off x="3879119" y="4682755"/>
          <a:ext cx="3004532" cy="61805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/>
            <a:t>Alloctoni: </a:t>
          </a:r>
          <a:r>
            <a:rPr lang="it-IT" sz="1700" b="1" i="1" kern="1200" dirty="0" err="1"/>
            <a:t>Procambarus</a:t>
          </a:r>
          <a:r>
            <a:rPr lang="it-IT" sz="1700" b="1" i="1" kern="1200" dirty="0"/>
            <a:t> </a:t>
          </a:r>
          <a:r>
            <a:rPr lang="it-IT" sz="1700" b="1" i="1" kern="1200" dirty="0" err="1"/>
            <a:t>clarkii</a:t>
          </a:r>
          <a:endParaRPr lang="it-IT" sz="1700" b="1" i="1" kern="1200" dirty="0"/>
        </a:p>
      </dsp:txBody>
      <dsp:txXfrm>
        <a:off x="3879119" y="4682755"/>
        <a:ext cx="3004532" cy="6180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F70005-531B-42AB-9D44-EC4A5591B104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rgbClr val="009C34">
            <a:alpha val="32941"/>
          </a:srgb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0E8986-A074-481F-8FF3-9200A9039843}">
      <dsp:nvSpPr>
        <dsp:cNvPr id="0" name=""/>
        <dsp:cNvSpPr/>
      </dsp:nvSpPr>
      <dsp:spPr>
        <a:xfrm>
          <a:off x="315468" y="261080"/>
          <a:ext cx="3088957" cy="14359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37DB67-B856-4DF2-9E69-B01866365970}">
      <dsp:nvSpPr>
        <dsp:cNvPr id="0" name=""/>
        <dsp:cNvSpPr/>
      </dsp:nvSpPr>
      <dsp:spPr>
        <a:xfrm rot="10800000">
          <a:off x="315468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606DA7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Networking con 15 gruppi di ricerca in Europa</a:t>
          </a:r>
        </a:p>
      </dsp:txBody>
      <dsp:txXfrm rot="10800000">
        <a:off x="389068" y="1958102"/>
        <a:ext cx="2941757" cy="2319635"/>
      </dsp:txXfrm>
    </dsp:sp>
    <dsp:sp modelId="{97697D7B-90A7-4EA1-9CCB-65848652121F}">
      <dsp:nvSpPr>
        <dsp:cNvPr id="0" name=""/>
        <dsp:cNvSpPr/>
      </dsp:nvSpPr>
      <dsp:spPr>
        <a:xfrm>
          <a:off x="3713321" y="261080"/>
          <a:ext cx="3088957" cy="14359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117DF-13D3-4125-8A0D-EB4A1F4C0DC7}">
      <dsp:nvSpPr>
        <dsp:cNvPr id="0" name=""/>
        <dsp:cNvSpPr/>
      </dsp:nvSpPr>
      <dsp:spPr>
        <a:xfrm rot="10800000">
          <a:off x="3713321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AD5027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Collaborazione con la  Lettonia, il Paese individuato come il più idoneo per il prelievo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Gruppo di ricerca </a:t>
          </a:r>
          <a:r>
            <a:rPr lang="it-IT" sz="1700" kern="1200" dirty="0" err="1"/>
            <a:t>Uldis</a:t>
          </a:r>
          <a:r>
            <a:rPr lang="it-IT" sz="1700" kern="1200" dirty="0"/>
            <a:t> </a:t>
          </a:r>
          <a:r>
            <a:rPr lang="it-IT" sz="1700" kern="1200" dirty="0" err="1"/>
            <a:t>Valainins</a:t>
          </a:r>
          <a:r>
            <a:rPr lang="it-IT" sz="1700" kern="1200" dirty="0"/>
            <a:t> - Università di Daugavpils &amp; </a:t>
          </a:r>
          <a:r>
            <a:rPr lang="lv-LV" sz="1700" kern="1200" dirty="0"/>
            <a:t>Mārtiņš Kalniņš</a:t>
          </a:r>
          <a:r>
            <a:rPr lang="it-IT" sz="1700" kern="1200" dirty="0"/>
            <a:t> </a:t>
          </a:r>
        </a:p>
      </dsp:txBody>
      <dsp:txXfrm rot="10800000">
        <a:off x="3786921" y="1958102"/>
        <a:ext cx="2941757" cy="2319635"/>
      </dsp:txXfrm>
    </dsp:sp>
    <dsp:sp modelId="{68261897-4AC7-4E3E-9EE5-03B7B1B646E0}">
      <dsp:nvSpPr>
        <dsp:cNvPr id="0" name=""/>
        <dsp:cNvSpPr/>
      </dsp:nvSpPr>
      <dsp:spPr>
        <a:xfrm>
          <a:off x="7111174" y="261080"/>
          <a:ext cx="3088957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34091-3FDE-44CC-B419-D6E1DC8C1C09}">
      <dsp:nvSpPr>
        <dsp:cNvPr id="0" name=""/>
        <dsp:cNvSpPr/>
      </dsp:nvSpPr>
      <dsp:spPr>
        <a:xfrm rot="10800000">
          <a:off x="7111174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rgbClr val="FFC000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Monitoraggio in località Pian di Spagna in Lombardia (SO), sito storico di presenza della specie, non confermata negli ultimi 30 anni</a:t>
          </a:r>
        </a:p>
      </dsp:txBody>
      <dsp:txXfrm rot="10800000">
        <a:off x="7184774" y="1958102"/>
        <a:ext cx="2941757" cy="2319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87C91-9BAA-4166-A99B-C3457209887F}" type="datetimeFigureOut">
              <a:rPr lang="it-IT" smtClean="0"/>
              <a:t>14/06/2022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C9762-F538-41EE-A1F8-53A50D52E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496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13BA-661E-4DB1-8C7F-9FEA2CBABE2D}" type="datetimeFigureOut">
              <a:rPr lang="it-IT" smtClean="0"/>
              <a:t>14/06/2022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B03E-D4CB-4E0A-A0FD-B28CA72A35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74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13BA-661E-4DB1-8C7F-9FEA2CBABE2D}" type="datetimeFigureOut">
              <a:rPr lang="it-IT" smtClean="0"/>
              <a:t>14/06/2022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B03E-D4CB-4E0A-A0FD-B28CA72A35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954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13BA-661E-4DB1-8C7F-9FEA2CBABE2D}" type="datetimeFigureOut">
              <a:rPr lang="it-IT" smtClean="0"/>
              <a:t>14/06/2022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B03E-D4CB-4E0A-A0FD-B28CA72A35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22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13BA-661E-4DB1-8C7F-9FEA2CBABE2D}" type="datetimeFigureOut">
              <a:rPr lang="it-IT" smtClean="0"/>
              <a:t>14/06/2022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B03E-D4CB-4E0A-A0FD-B28CA72A35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146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13BA-661E-4DB1-8C7F-9FEA2CBABE2D}" type="datetimeFigureOut">
              <a:rPr lang="it-IT" smtClean="0"/>
              <a:t>14/06/2022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B03E-D4CB-4E0A-A0FD-B28CA72A35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515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13BA-661E-4DB1-8C7F-9FEA2CBABE2D}" type="datetimeFigureOut">
              <a:rPr lang="it-IT" smtClean="0"/>
              <a:t>14/06/2022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B03E-D4CB-4E0A-A0FD-B28CA72A35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41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13BA-661E-4DB1-8C7F-9FEA2CBABE2D}" type="datetimeFigureOut">
              <a:rPr lang="it-IT" smtClean="0"/>
              <a:t>14/06/2022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B03E-D4CB-4E0A-A0FD-B28CA72A35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33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13BA-661E-4DB1-8C7F-9FEA2CBABE2D}" type="datetimeFigureOut">
              <a:rPr lang="it-IT" smtClean="0"/>
              <a:t>14/06/2022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B03E-D4CB-4E0A-A0FD-B28CA72A35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96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13BA-661E-4DB1-8C7F-9FEA2CBABE2D}" type="datetimeFigureOut">
              <a:rPr lang="it-IT" smtClean="0"/>
              <a:t>14/06/2022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B03E-D4CB-4E0A-A0FD-B28CA72A35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861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13BA-661E-4DB1-8C7F-9FEA2CBABE2D}" type="datetimeFigureOut">
              <a:rPr lang="it-IT" smtClean="0"/>
              <a:t>14/06/2022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B03E-D4CB-4E0A-A0FD-B28CA72A35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943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13BA-661E-4DB1-8C7F-9FEA2CBABE2D}" type="datetimeFigureOut">
              <a:rPr lang="it-IT" smtClean="0"/>
              <a:t>14/06/2022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B03E-D4CB-4E0A-A0FD-B28CA72A35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83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B13BA-661E-4DB1-8C7F-9FEA2CBABE2D}" type="datetimeFigureOut">
              <a:rPr lang="it-IT" smtClean="0"/>
              <a:t>14/06/2022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9B03E-D4CB-4E0A-A0FD-B28CA72A35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060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245BA0-E1FB-4ADB-8F40-03C973D7D3AC}"/>
              </a:ext>
            </a:extLst>
          </p:cNvPr>
          <p:cNvSpPr txBox="1"/>
          <p:nvPr/>
        </p:nvSpPr>
        <p:spPr>
          <a:xfrm>
            <a:off x="3666065" y="3142790"/>
            <a:ext cx="6510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6071B6"/>
                </a:solidFill>
              </a:rPr>
              <a:t>Paolo </a:t>
            </a:r>
            <a:r>
              <a:rPr lang="en-GB" sz="2000" dirty="0" err="1">
                <a:solidFill>
                  <a:srgbClr val="6071B6"/>
                </a:solidFill>
              </a:rPr>
              <a:t>Audisio</a:t>
            </a:r>
            <a:r>
              <a:rPr lang="en-GB" sz="2000" dirty="0">
                <a:solidFill>
                  <a:srgbClr val="6071B6"/>
                </a:solidFill>
              </a:rPr>
              <a:t> - </a:t>
            </a:r>
            <a:r>
              <a:rPr lang="it-IT" sz="1800" b="0" i="0" u="none" strike="noStrike" baseline="0" dirty="0">
                <a:solidFill>
                  <a:srgbClr val="6072B6"/>
                </a:solidFill>
                <a:latin typeface="CoHeadlineW08-Light"/>
              </a:rPr>
              <a:t>- DIP. BBCD Università la Sapienza di Roma</a:t>
            </a:r>
            <a:endParaRPr lang="en-GB" sz="2000" dirty="0">
              <a:solidFill>
                <a:srgbClr val="6071B6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BC8741-1E0F-968F-7873-C329721F9AE0}"/>
              </a:ext>
            </a:extLst>
          </p:cNvPr>
          <p:cNvSpPr txBox="1"/>
          <p:nvPr/>
        </p:nvSpPr>
        <p:spPr>
          <a:xfrm>
            <a:off x="3666065" y="4184190"/>
            <a:ext cx="6510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A23B"/>
                </a:solidFill>
                <a:latin typeface="CoHeadlineW08-Regular"/>
              </a:rPr>
              <a:t>Azioni di conservazione e programma di </a:t>
            </a:r>
            <a:r>
              <a:rPr lang="it-IT" sz="1800" b="1" i="0" u="none" strike="noStrike" baseline="0" dirty="0" err="1">
                <a:solidFill>
                  <a:srgbClr val="00A23B"/>
                </a:solidFill>
                <a:latin typeface="CoHeadlineW08-Regular"/>
              </a:rPr>
              <a:t>restocking</a:t>
            </a:r>
            <a:r>
              <a:rPr lang="it-IT" sz="1800" b="1" i="0" u="none" strike="noStrike" baseline="0" dirty="0">
                <a:solidFill>
                  <a:srgbClr val="00A23B"/>
                </a:solidFill>
                <a:latin typeface="CoHeadlineW08-Regular"/>
              </a:rPr>
              <a:t> per </a:t>
            </a:r>
            <a:r>
              <a:rPr lang="it-IT" sz="1800" b="1" i="1" u="none" strike="noStrike" baseline="0" dirty="0" err="1">
                <a:solidFill>
                  <a:srgbClr val="00A23B"/>
                </a:solidFill>
                <a:latin typeface="CoHeadlineW08-Regular"/>
              </a:rPr>
              <a:t>Graphoderus</a:t>
            </a:r>
            <a:r>
              <a:rPr lang="it-IT" sz="1800" b="1" i="1" u="none" strike="noStrike" baseline="0" dirty="0">
                <a:solidFill>
                  <a:srgbClr val="00A23B"/>
                </a:solidFill>
                <a:latin typeface="CoHeadlineW08-Regular"/>
              </a:rPr>
              <a:t> </a:t>
            </a:r>
            <a:r>
              <a:rPr lang="it-IT" sz="1800" b="1" i="1" u="none" strike="noStrike" baseline="0" dirty="0" err="1">
                <a:solidFill>
                  <a:srgbClr val="00A23B"/>
                </a:solidFill>
                <a:latin typeface="CoHeadlineW08-Regular"/>
              </a:rPr>
              <a:t>bilineatus</a:t>
            </a:r>
            <a:r>
              <a:rPr lang="it-IT" sz="1800" b="1" i="1" u="none" strike="noStrike" baseline="0" dirty="0">
                <a:solidFill>
                  <a:srgbClr val="00A23B"/>
                </a:solidFill>
                <a:latin typeface="CoHeadlineW08-Regular"/>
              </a:rPr>
              <a:t> </a:t>
            </a:r>
            <a:r>
              <a:rPr lang="it-IT" sz="1800" b="1" i="0" u="none" strike="noStrike" baseline="0" dirty="0">
                <a:solidFill>
                  <a:srgbClr val="00A23B"/>
                </a:solidFill>
                <a:latin typeface="CoHeadlineW08-Regular"/>
              </a:rPr>
              <a:t>in </a:t>
            </a:r>
            <a:r>
              <a:rPr lang="it-IT" b="1" dirty="0">
                <a:solidFill>
                  <a:srgbClr val="00A23B"/>
                </a:solidFill>
                <a:latin typeface="CoHeadlineW08-Regular"/>
              </a:rPr>
              <a:t>I</a:t>
            </a:r>
            <a:r>
              <a:rPr lang="it-IT" sz="1800" b="1" i="0" u="none" strike="noStrike" baseline="0" dirty="0">
                <a:solidFill>
                  <a:srgbClr val="00A23B"/>
                </a:solidFill>
                <a:latin typeface="CoHeadlineW08-Regular"/>
              </a:rPr>
              <a:t>talia</a:t>
            </a:r>
            <a:endParaRPr lang="en-GB" sz="2000" b="1" dirty="0">
              <a:solidFill>
                <a:srgbClr val="6071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67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8"/>
          <p:cNvSpPr txBox="1"/>
          <p:nvPr/>
        </p:nvSpPr>
        <p:spPr>
          <a:xfrm>
            <a:off x="1818128" y="4665792"/>
            <a:ext cx="855574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it-IT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Alla fine dell'estate 2020 e nell'agosto 2021 sono state avviate in Lettonia campagne di campionamento dei fondatori di </a:t>
            </a:r>
            <a:r>
              <a:rPr lang="it-IT" sz="2000"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G. </a:t>
            </a:r>
            <a:r>
              <a:rPr lang="it-IT" sz="2000" i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bilineatus</a:t>
            </a:r>
            <a:r>
              <a:rPr lang="it-IT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 la specie è stata ricercata in diversi siti: Lago </a:t>
            </a:r>
            <a:r>
              <a:rPr lang="it-IT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Mācītājmuižas</a:t>
            </a:r>
            <a:r>
              <a:rPr lang="it-IT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stagni di </a:t>
            </a:r>
            <a:r>
              <a:rPr lang="it-IT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Ruģeļi</a:t>
            </a:r>
            <a:r>
              <a:rPr lang="it-IT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Lago </a:t>
            </a:r>
            <a:r>
              <a:rPr lang="it-IT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Ivušku</a:t>
            </a:r>
            <a:r>
              <a:rPr lang="it-IT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Lago </a:t>
            </a:r>
            <a:r>
              <a:rPr lang="it-IT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Ismeru</a:t>
            </a:r>
            <a:r>
              <a:rPr lang="it-IT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Lago </a:t>
            </a:r>
            <a:r>
              <a:rPr lang="it-IT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Sāls</a:t>
            </a:r>
            <a:r>
              <a:rPr lang="it-IT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Lago </a:t>
            </a:r>
            <a:r>
              <a:rPr lang="it-IT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Muižnieku</a:t>
            </a:r>
            <a:r>
              <a:rPr lang="it-IT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Lago </a:t>
            </a:r>
            <a:r>
              <a:rPr lang="it-IT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Ummeru</a:t>
            </a:r>
            <a:r>
              <a:rPr lang="it-IT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lanche di </a:t>
            </a:r>
            <a:r>
              <a:rPr lang="it-IT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Gauja</a:t>
            </a:r>
            <a:r>
              <a:rPr lang="it-IT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ecc.</a:t>
            </a:r>
            <a:endParaRPr dirty="0"/>
          </a:p>
        </p:txBody>
      </p:sp>
      <p:pic>
        <p:nvPicPr>
          <p:cNvPr id="486" name="Google Shape;48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6927" y="1079908"/>
            <a:ext cx="6521345" cy="35858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1BCBF964-A8D5-67B4-B119-3C76ACB3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99" y="161311"/>
            <a:ext cx="10515600" cy="1066574"/>
          </a:xfrm>
        </p:spPr>
        <p:txBody>
          <a:bodyPr/>
          <a:lstStyle/>
          <a:p>
            <a:r>
              <a:rPr lang="it-IT" b="1" dirty="0">
                <a:solidFill>
                  <a:srgbClr val="009C34"/>
                </a:solidFill>
              </a:rPr>
              <a:t>La collaborazione con la Lettonia 1/3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9"/>
          <p:cNvSpPr txBox="1"/>
          <p:nvPr/>
        </p:nvSpPr>
        <p:spPr>
          <a:xfrm>
            <a:off x="9030072" y="1541402"/>
            <a:ext cx="304410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Catture nel 2020-2021:</a:t>
            </a:r>
          </a:p>
          <a:p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2020 n. 6 esemplari</a:t>
            </a:r>
          </a:p>
          <a:p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2021 n. 89 esemplari</a:t>
            </a:r>
            <a:endParaRPr dirty="0"/>
          </a:p>
        </p:txBody>
      </p:sp>
      <p:pic>
        <p:nvPicPr>
          <p:cNvPr id="494" name="Google Shape;49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819" y="1163871"/>
            <a:ext cx="4673733" cy="278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3312" y="1163872"/>
            <a:ext cx="3672408" cy="278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75428" y="4112888"/>
            <a:ext cx="2926656" cy="2519784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9"/>
          <p:cNvSpPr txBox="1"/>
          <p:nvPr/>
        </p:nvSpPr>
        <p:spPr>
          <a:xfrm>
            <a:off x="5902084" y="5199079"/>
            <a:ext cx="517231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Negli stessi siti sono stati rinvenuti anche esemplari di </a:t>
            </a:r>
            <a:r>
              <a:rPr lang="it-IT" sz="2000" i="1" dirty="0" err="1">
                <a:latin typeface="Calibri"/>
                <a:ea typeface="Calibri"/>
                <a:cs typeface="Calibri"/>
                <a:sym typeface="Calibri"/>
              </a:rPr>
              <a:t>Cybister</a:t>
            </a:r>
            <a:r>
              <a:rPr lang="it-IT" sz="2000" i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i="1" dirty="0" err="1">
                <a:latin typeface="Calibri"/>
                <a:ea typeface="Calibri"/>
                <a:cs typeface="Calibri"/>
                <a:sym typeface="Calibri"/>
              </a:rPr>
              <a:t>lateralimarginalis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000" i="1" dirty="0" err="1">
                <a:latin typeface="Calibri"/>
                <a:ea typeface="Calibri"/>
                <a:cs typeface="Calibri"/>
                <a:sym typeface="Calibri"/>
              </a:rPr>
              <a:t>Dytiscus</a:t>
            </a:r>
            <a:r>
              <a:rPr lang="it-IT" sz="2000" i="1" dirty="0">
                <a:latin typeface="Calibri"/>
                <a:ea typeface="Calibri"/>
                <a:cs typeface="Calibri"/>
                <a:sym typeface="Calibri"/>
              </a:rPr>
              <a:t> sp., </a:t>
            </a:r>
            <a:r>
              <a:rPr lang="it-IT" sz="2000" i="1" dirty="0" err="1">
                <a:latin typeface="Calibri"/>
                <a:ea typeface="Calibri"/>
                <a:cs typeface="Calibri"/>
                <a:sym typeface="Calibri"/>
              </a:rPr>
              <a:t>Acilius</a:t>
            </a:r>
            <a:r>
              <a:rPr lang="it-IT" sz="2000" i="1" dirty="0">
                <a:latin typeface="Calibri"/>
                <a:ea typeface="Calibri"/>
                <a:cs typeface="Calibri"/>
                <a:sym typeface="Calibri"/>
              </a:rPr>
              <a:t> sp., </a:t>
            </a:r>
            <a:r>
              <a:rPr lang="it-IT" sz="2000" i="1" dirty="0" err="1">
                <a:latin typeface="Calibri"/>
                <a:ea typeface="Calibri"/>
                <a:cs typeface="Calibri"/>
                <a:sym typeface="Calibri"/>
              </a:rPr>
              <a:t>Ilybius</a:t>
            </a:r>
            <a:r>
              <a:rPr lang="it-IT" sz="2000" i="1" dirty="0">
                <a:latin typeface="Calibri"/>
                <a:ea typeface="Calibri"/>
                <a:cs typeface="Calibri"/>
                <a:sym typeface="Calibri"/>
              </a:rPr>
              <a:t> sp., </a:t>
            </a:r>
            <a:r>
              <a:rPr lang="it-IT" sz="2000" i="1" dirty="0" err="1">
                <a:latin typeface="Calibri"/>
                <a:ea typeface="Calibri"/>
                <a:cs typeface="Calibri"/>
                <a:sym typeface="Calibri"/>
              </a:rPr>
              <a:t>Hydaticus</a:t>
            </a:r>
            <a:r>
              <a:rPr lang="it-IT" sz="2000" i="1" dirty="0">
                <a:latin typeface="Calibri"/>
                <a:ea typeface="Calibri"/>
                <a:cs typeface="Calibri"/>
                <a:sym typeface="Calibri"/>
              </a:rPr>
              <a:t> sp. 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e altre specie di </a:t>
            </a:r>
            <a:r>
              <a:rPr lang="it-IT" sz="2000" i="1" dirty="0" err="1">
                <a:latin typeface="Calibri"/>
                <a:ea typeface="Calibri"/>
                <a:cs typeface="Calibri"/>
                <a:sym typeface="Calibri"/>
              </a:rPr>
              <a:t>Graphoderus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05342ED-8CD8-BB40-3B31-8E47DCF0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335482"/>
            <a:ext cx="10515600" cy="738575"/>
          </a:xfrm>
        </p:spPr>
        <p:txBody>
          <a:bodyPr/>
          <a:lstStyle/>
          <a:p>
            <a:r>
              <a:rPr lang="it-IT" b="1" dirty="0">
                <a:solidFill>
                  <a:srgbClr val="009C34"/>
                </a:solidFill>
              </a:rPr>
              <a:t>La collaborazione con la Lettonia 2/3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0"/>
          <p:cNvSpPr/>
          <p:nvPr/>
        </p:nvSpPr>
        <p:spPr>
          <a:xfrm>
            <a:off x="707571" y="1094556"/>
            <a:ext cx="1068251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it-IT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Il numero di esemplari catturati durante la stagione 2020 è stato chiaramente ritenuto insufficiente per il ripopolamento in Italia, quindi le catture sono state effettuate nuovamente nel 2021. Gli 89 (55M +34F) esemplari catturati in nel 2021 sono stati inviati in Italia e rilasciati in due laghetti del Parco Nazionale Tosco Emiliano, precedentemente individuati e ritenuti idonei per l’iniziativa.</a:t>
            </a:r>
            <a:endParaRPr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30"/>
          <p:cNvSpPr/>
          <p:nvPr/>
        </p:nvSpPr>
        <p:spPr>
          <a:xfrm>
            <a:off x="3697843" y="6332176"/>
            <a:ext cx="68836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Campioni preparati per la spedizione</a:t>
            </a:r>
            <a:endParaRPr dirty="0"/>
          </a:p>
        </p:txBody>
      </p:sp>
      <p:pic>
        <p:nvPicPr>
          <p:cNvPr id="507" name="Google Shape;507;p30"/>
          <p:cNvPicPr preferRelativeResize="0"/>
          <p:nvPr/>
        </p:nvPicPr>
        <p:blipFill rotWithShape="1">
          <a:blip r:embed="rId3">
            <a:alphaModFix/>
          </a:blip>
          <a:srcRect l="10404" b="12047"/>
          <a:stretch/>
        </p:blipFill>
        <p:spPr>
          <a:xfrm>
            <a:off x="5792658" y="3468653"/>
            <a:ext cx="3857983" cy="28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3561" y="3056605"/>
            <a:ext cx="2439355" cy="32524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0C65C079-5CCF-3B37-EC5D-4DCD7638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432942"/>
            <a:ext cx="10515600" cy="738575"/>
          </a:xfrm>
        </p:spPr>
        <p:txBody>
          <a:bodyPr/>
          <a:lstStyle/>
          <a:p>
            <a:r>
              <a:rPr lang="it-IT" b="1" dirty="0">
                <a:solidFill>
                  <a:srgbClr val="009C34"/>
                </a:solidFill>
              </a:rPr>
              <a:t>La collaborazione con la Lettonia 3/3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599" y="1106508"/>
            <a:ext cx="8128455" cy="5751492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5"/>
          <p:cNvSpPr txBox="1"/>
          <p:nvPr/>
        </p:nvSpPr>
        <p:spPr>
          <a:xfrm>
            <a:off x="228599" y="2813985"/>
            <a:ext cx="8128455" cy="4044015"/>
          </a:xfrm>
          <a:prstGeom prst="rect">
            <a:avLst/>
          </a:prstGeom>
          <a:solidFill>
            <a:srgbClr val="DAE3F3">
              <a:alpha val="14902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L'indagine si è svolta nell'estate del 2020 e ha confermato la presenza della specie nel sito di Pian di Spagna.</a:t>
            </a: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presenza di due </a:t>
            </a:r>
            <a:r>
              <a:rPr lang="it-IT" sz="2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aplotipi</a:t>
            </a:r>
            <a:r>
              <a:rPr lang="it-IT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differenti a Pian di Spagna lascia credere che la locale diversità genetica di </a:t>
            </a:r>
            <a:r>
              <a:rPr lang="it-IT" sz="2400" b="1" i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Graphoderus</a:t>
            </a:r>
            <a:r>
              <a:rPr lang="it-IT" sz="24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i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bilineatus</a:t>
            </a:r>
            <a:r>
              <a:rPr lang="it-IT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sia maggiore che nel sito ritrovato </a:t>
            </a:r>
            <a:r>
              <a:rPr lang="it-IT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Italia e </a:t>
            </a:r>
            <a:r>
              <a:rPr lang="it-IT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 con un campionamento più esteso si possa trovare anche un maggior livello di variabilità. </a:t>
            </a: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Nel 2021 la specie è stata ricatturata  e n.43 (23M+ 20F) esemplari sono stati trasferiti in Emilia-Romagna nella Macroarea Emilia Orientale.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12BA44F5-DB5A-23AA-357F-140919229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432942"/>
            <a:ext cx="10970079" cy="738575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009C34"/>
                </a:solidFill>
              </a:rPr>
              <a:t>Monitoraggio a Pian di Spagna (Sondrio, Lombardia)</a:t>
            </a:r>
          </a:p>
        </p:txBody>
      </p:sp>
      <p:pic>
        <p:nvPicPr>
          <p:cNvPr id="7" name="Google Shape;460;p26">
            <a:extLst>
              <a:ext uri="{FF2B5EF4-FFF2-40B4-BE49-F238E27FC236}">
                <a16:creationId xmlns:a16="http://schemas.microsoft.com/office/drawing/2014/main" id="{42DCFE61-172A-E91A-005E-E15590AD6E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0629" r="31361"/>
          <a:stretch/>
        </p:blipFill>
        <p:spPr>
          <a:xfrm>
            <a:off x="8961240" y="1106508"/>
            <a:ext cx="2789862" cy="564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61;p26">
            <a:extLst>
              <a:ext uri="{FF2B5EF4-FFF2-40B4-BE49-F238E27FC236}">
                <a16:creationId xmlns:a16="http://schemas.microsoft.com/office/drawing/2014/main" id="{12B04392-8ABA-4EC4-B454-E45E3BB809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61240" y="4730082"/>
            <a:ext cx="2834795" cy="2127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78BB2A-4257-E773-DD22-834E5A355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9C34"/>
                </a:solidFill>
              </a:rPr>
              <a:t>Risultati complessivi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974D57F-FDBD-E591-AE7A-76E910B19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086" y="1882334"/>
            <a:ext cx="2886812" cy="373173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A62760F-4C15-5717-B60F-B3088A600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016" y="1690688"/>
            <a:ext cx="3939007" cy="411502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6F40F2B-D449-E6DF-D2A7-0B2129058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838" y="1690688"/>
            <a:ext cx="1990233" cy="41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53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F5B06D-1C84-A638-05BC-CEFA1497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9C34"/>
                </a:solidFill>
              </a:rPr>
              <a:t>Considerazioni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3B1256-55FD-0517-7617-B513EF881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7282"/>
            <a:ext cx="10515600" cy="4351338"/>
          </a:xfrm>
        </p:spPr>
        <p:txBody>
          <a:bodyPr>
            <a:normAutofit/>
          </a:bodyPr>
          <a:lstStyle/>
          <a:p>
            <a:pPr marL="0" algn="just"/>
            <a:r>
              <a:rPr lang="it-IT" sz="2000" i="1" dirty="0" err="1">
                <a:solidFill>
                  <a:srgbClr val="595959"/>
                </a:solidFill>
                <a:latin typeface="Calibri"/>
                <a:cs typeface="Calibri"/>
              </a:rPr>
              <a:t>Graphoderus</a:t>
            </a:r>
            <a:r>
              <a:rPr lang="it-IT" sz="2000" i="1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lang="it-IT" sz="2000" i="1" dirty="0" err="1">
                <a:solidFill>
                  <a:srgbClr val="595959"/>
                </a:solidFill>
                <a:latin typeface="Calibri"/>
                <a:cs typeface="Calibri"/>
              </a:rPr>
              <a:t>bilineatus</a:t>
            </a:r>
            <a:r>
              <a:rPr lang="it-IT" sz="2000" i="1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lang="it-IT" sz="2000" dirty="0">
                <a:solidFill>
                  <a:srgbClr val="595959"/>
                </a:solidFill>
                <a:latin typeface="Calibri"/>
                <a:cs typeface="Calibri"/>
              </a:rPr>
              <a:t>è una specie molto problematica da ogni punto di vista, sia dal punto di vista del monitoraggio che della conservazione, della riproduzione e della reintroduzione.</a:t>
            </a:r>
          </a:p>
          <a:p>
            <a:pPr marL="0" algn="just"/>
            <a:r>
              <a:rPr lang="it-IT" sz="2000" dirty="0">
                <a:solidFill>
                  <a:srgbClr val="595959"/>
                </a:solidFill>
                <a:latin typeface="Calibri"/>
                <a:cs typeface="Calibri"/>
              </a:rPr>
              <a:t>Lo stato delle popolazioni italiane è da considerarsi estremamente precario, con l'unica eccezione della popolazione del Pian di Spagna (Sondrio/Como/Lecco), sorprendentemente "riscoperta" durante le attività del Progetto Life Eremita, che però nei prossimi anni è a forte rischio di attacco da parte del decapode neartico invasivo </a:t>
            </a:r>
            <a:r>
              <a:rPr lang="it-IT" sz="2000" i="1" dirty="0" err="1">
                <a:solidFill>
                  <a:srgbClr val="595959"/>
                </a:solidFill>
                <a:latin typeface="Calibri"/>
                <a:cs typeface="Calibri"/>
              </a:rPr>
              <a:t>Procambarus</a:t>
            </a:r>
            <a:r>
              <a:rPr lang="it-IT" sz="2000" i="1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lang="it-IT" sz="2000" i="1" dirty="0" err="1">
                <a:solidFill>
                  <a:srgbClr val="595959"/>
                </a:solidFill>
                <a:latin typeface="Calibri"/>
                <a:cs typeface="Calibri"/>
              </a:rPr>
              <a:t>clarkii</a:t>
            </a:r>
            <a:r>
              <a:rPr lang="it-IT" sz="2000" dirty="0">
                <a:solidFill>
                  <a:srgbClr val="595959"/>
                </a:solidFill>
                <a:latin typeface="Calibri"/>
                <a:cs typeface="Calibri"/>
              </a:rPr>
              <a:t>, ormai arrivato a pochi chilometri da questo sito in bassa Valtellina.</a:t>
            </a:r>
          </a:p>
          <a:p>
            <a:pPr marL="0" algn="just"/>
            <a:r>
              <a:rPr lang="it-IT" sz="2000" dirty="0">
                <a:solidFill>
                  <a:srgbClr val="595959"/>
                </a:solidFill>
                <a:latin typeface="Calibri"/>
                <a:cs typeface="Calibri"/>
              </a:rPr>
              <a:t>Nel 2021, insieme alle catture in Lettonia, la popolazione del Pian di Spagna è risultata numericamente idonea alla traslocazione nei siti idonei individuati in Emilia-Romagna, anche da un punto di vista genetico, ecologico, biogeografico e logistico; l'azione di traslocazione consente inoltre di preservare almeno in parte il pool genetico di questa popolazione, in vista della dispersione del </a:t>
            </a:r>
            <a:r>
              <a:rPr lang="it-IT" sz="2000" i="1" dirty="0" err="1">
                <a:solidFill>
                  <a:srgbClr val="595959"/>
                </a:solidFill>
                <a:latin typeface="Calibri"/>
                <a:cs typeface="Calibri"/>
              </a:rPr>
              <a:t>Procambarus</a:t>
            </a:r>
            <a:r>
              <a:rPr lang="it-IT" sz="2000" i="1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lang="it-IT" sz="2000" i="1" dirty="0" err="1">
                <a:solidFill>
                  <a:srgbClr val="595959"/>
                </a:solidFill>
                <a:latin typeface="Calibri"/>
                <a:cs typeface="Calibri"/>
              </a:rPr>
              <a:t>clarkii</a:t>
            </a:r>
            <a:r>
              <a:rPr lang="it-IT" sz="2000" dirty="0">
                <a:solidFill>
                  <a:srgbClr val="595959"/>
                </a:solidFill>
                <a:latin typeface="Calibri"/>
                <a:cs typeface="Calibri"/>
              </a:rPr>
              <a:t>, che potrebbe mettere a serio rischio la sua sopravvivenza locale nei prossimi anni.</a:t>
            </a:r>
          </a:p>
        </p:txBody>
      </p:sp>
    </p:spTree>
    <p:extLst>
      <p:ext uri="{BB962C8B-B14F-4D97-AF65-F5344CB8AC3E}">
        <p14:creationId xmlns:p14="http://schemas.microsoft.com/office/powerpoint/2010/main" val="1596447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7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3939C3-1735-D4AD-D46A-02D710CC1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29F3C"/>
                </a:solidFill>
              </a:rPr>
              <a:t>La specie target: </a:t>
            </a:r>
            <a:r>
              <a:rPr lang="it-IT" b="1" i="1" dirty="0" err="1">
                <a:solidFill>
                  <a:srgbClr val="029F3C"/>
                </a:solidFill>
              </a:rPr>
              <a:t>Graphoderus</a:t>
            </a:r>
            <a:r>
              <a:rPr lang="it-IT" b="1" i="1" dirty="0">
                <a:solidFill>
                  <a:srgbClr val="029F3C"/>
                </a:solidFill>
              </a:rPr>
              <a:t> </a:t>
            </a:r>
            <a:r>
              <a:rPr lang="it-IT" b="1" i="1" dirty="0" err="1">
                <a:solidFill>
                  <a:srgbClr val="029F3C"/>
                </a:solidFill>
              </a:rPr>
              <a:t>bilineatus</a:t>
            </a:r>
            <a:endParaRPr lang="it-IT" b="1" i="1" dirty="0">
              <a:solidFill>
                <a:srgbClr val="029F3C"/>
              </a:solidFill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BB52CA2D-8AF1-9EC0-6AFE-D7624B25F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85" t="17284" r="55516" b="11867"/>
          <a:stretch/>
        </p:blipFill>
        <p:spPr>
          <a:xfrm>
            <a:off x="4235514" y="1690688"/>
            <a:ext cx="4205307" cy="4802187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17EF13D-C434-5DF7-6CF9-57BF1E625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069" y="2081349"/>
            <a:ext cx="3323908" cy="309467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7B61DDE-BEEE-4E20-EECE-F688C6D88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84" y="1965482"/>
            <a:ext cx="3664885" cy="22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3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627A16-63D9-A03F-91A1-401CADE7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514350"/>
            <a:ext cx="10515600" cy="10922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029F3C"/>
                </a:solidFill>
              </a:rPr>
              <a:t>Distribuzione in Europa</a:t>
            </a:r>
            <a:br>
              <a:rPr lang="it-IT" i="1" dirty="0">
                <a:solidFill>
                  <a:srgbClr val="DCDCDE"/>
                </a:solidFill>
              </a:rPr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989D545-0C22-2489-D6E4-5D74E5E681F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01" t="3101" r="33788" b="-657"/>
          <a:stretch/>
        </p:blipFill>
        <p:spPr bwMode="auto">
          <a:xfrm>
            <a:off x="0" y="1606550"/>
            <a:ext cx="5476875" cy="42449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13736-EAE6-29B4-AB82-B96BCD690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875" y="1797050"/>
            <a:ext cx="5400675" cy="4351338"/>
          </a:xfrm>
        </p:spPr>
        <p:txBody>
          <a:bodyPr>
            <a:normAutofit lnSpcReduction="10000"/>
          </a:bodyPr>
          <a:lstStyle/>
          <a:p>
            <a:pPr marL="0" algn="just"/>
            <a:r>
              <a:rPr lang="it-IT" sz="2400" dirty="0"/>
              <a:t>Dalla Siberia occidentale all’Europa. </a:t>
            </a:r>
          </a:p>
          <a:p>
            <a:pPr marL="0" algn="just"/>
            <a:r>
              <a:rPr lang="it-IT" sz="2400" dirty="0"/>
              <a:t>In Europa è più frequente nelle porzioni settentrionali dell’areale, è assente nella Penisola Iberica e nel Regno Unito, mentre è estremamente rara nei Paesi Bassi. </a:t>
            </a:r>
            <a:r>
              <a:rPr lang="it-IT" sz="2400" dirty="0">
                <a:solidFill>
                  <a:srgbClr val="009C34"/>
                </a:solidFill>
              </a:rPr>
              <a:t>Gravitazione marcatamente europeo-orientale</a:t>
            </a:r>
          </a:p>
          <a:p>
            <a:pPr marL="0" algn="just"/>
            <a:r>
              <a:rPr lang="it-IT" sz="2400" dirty="0"/>
              <a:t>Nell’ambito della rete Natura 2000 è segnalata nei formulari di 191 siti ricadenti in diverse regioni biogeografiche: </a:t>
            </a:r>
          </a:p>
          <a:p>
            <a:pPr marL="0" indent="0" algn="just">
              <a:buNone/>
            </a:pPr>
            <a:r>
              <a:rPr lang="it-IT" sz="2400" dirty="0">
                <a:solidFill>
                  <a:srgbClr val="029F3C"/>
                </a:solidFill>
              </a:rPr>
              <a:t>atlantica, alpina, continentale, boreale, pannonica e steppica</a:t>
            </a:r>
            <a:r>
              <a:rPr lang="it-IT" sz="2400" dirty="0"/>
              <a:t>.</a:t>
            </a:r>
          </a:p>
          <a:p>
            <a:pPr algn="just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A4B7E88-77D0-53D0-6ADB-8D97D9BF1682}"/>
              </a:ext>
            </a:extLst>
          </p:cNvPr>
          <p:cNvSpPr/>
          <p:nvPr/>
        </p:nvSpPr>
        <p:spPr>
          <a:xfrm>
            <a:off x="2856384" y="2179911"/>
            <a:ext cx="2088232" cy="2736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8766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DA9FD3-DD8D-767D-B3A8-112E4EC67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29F3C"/>
                </a:solidFill>
              </a:rPr>
              <a:t>Distribuzione in Italia </a:t>
            </a:r>
            <a:br>
              <a:rPr lang="it-IT" dirty="0">
                <a:solidFill>
                  <a:srgbClr val="029F3C"/>
                </a:solidFill>
              </a:rPr>
            </a:br>
            <a:endParaRPr lang="it-IT" dirty="0">
              <a:solidFill>
                <a:srgbClr val="029F3C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FD360A-9184-C28D-C7CE-A24E4FA30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643" y="1563174"/>
            <a:ext cx="5943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In Italia </a:t>
            </a:r>
            <a:r>
              <a:rPr lang="it-IT" i="1" dirty="0" err="1"/>
              <a:t>Graphoderus</a:t>
            </a:r>
            <a:r>
              <a:rPr lang="it-IT" i="1" dirty="0"/>
              <a:t> </a:t>
            </a:r>
            <a:r>
              <a:rPr lang="it-IT" i="1" dirty="0" err="1"/>
              <a:t>bilineatus</a:t>
            </a:r>
            <a:r>
              <a:rPr lang="it-IT" i="1" dirty="0"/>
              <a:t> </a:t>
            </a:r>
            <a:r>
              <a:rPr lang="it-IT" dirty="0"/>
              <a:t>è storicamente conosciuto in alcune località in</a:t>
            </a:r>
          </a:p>
          <a:p>
            <a:r>
              <a:rPr lang="it-IT" dirty="0"/>
              <a:t>Piemonte</a:t>
            </a:r>
          </a:p>
          <a:p>
            <a:r>
              <a:rPr lang="it-IT" dirty="0"/>
              <a:t>Lombardia </a:t>
            </a:r>
          </a:p>
          <a:p>
            <a:r>
              <a:rPr lang="it-IT" dirty="0"/>
              <a:t>Trentino</a:t>
            </a:r>
          </a:p>
          <a:p>
            <a:r>
              <a:rPr lang="it-IT" dirty="0"/>
              <a:t>Emilia-Romagna </a:t>
            </a:r>
          </a:p>
          <a:p>
            <a:r>
              <a:rPr lang="it-IT" dirty="0"/>
              <a:t>Toscana</a:t>
            </a:r>
          </a:p>
          <a:p>
            <a:pPr marL="0" indent="0">
              <a:buNone/>
            </a:pPr>
            <a:r>
              <a:rPr lang="it-IT" dirty="0"/>
              <a:t>Nelle regioni biogeografiche: </a:t>
            </a:r>
          </a:p>
          <a:p>
            <a:r>
              <a:rPr lang="it-IT" dirty="0"/>
              <a:t>Alpina </a:t>
            </a:r>
          </a:p>
          <a:p>
            <a:r>
              <a:rPr lang="it-IT" dirty="0"/>
              <a:t>Continentale</a:t>
            </a:r>
          </a:p>
          <a:p>
            <a:r>
              <a:rPr lang="it-IT" dirty="0"/>
              <a:t>ma in molte di esse non risulta più segnalato negli ultimi trent’anni !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1C3081-9B74-FF3E-9D0D-8013B5F697AF}"/>
              </a:ext>
            </a:extLst>
          </p:cNvPr>
          <p:cNvSpPr txBox="1"/>
          <p:nvPr/>
        </p:nvSpPr>
        <p:spPr>
          <a:xfrm>
            <a:off x="605643" y="1027906"/>
            <a:ext cx="6953190" cy="369332"/>
          </a:xfrm>
          <a:prstGeom prst="rect">
            <a:avLst/>
          </a:prstGeom>
          <a:solidFill>
            <a:srgbClr val="F9C10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800" b="0" dirty="0"/>
              <a:t>Dati del 3° Rapporto </a:t>
            </a:r>
            <a:r>
              <a:rPr lang="it-IT" sz="1800" b="0" dirty="0">
                <a:cs typeface="Calibri" panose="020F0502020204030204" pitchFamily="34" charset="0"/>
              </a:rPr>
              <a:t>Nazionale</a:t>
            </a:r>
            <a:r>
              <a:rPr lang="it-IT" sz="1800" b="0" dirty="0"/>
              <a:t> ex art 17 Direttiva Habitat, 2013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482799A-F2A0-F99B-546C-B553985E6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5"/>
          <a:stretch/>
        </p:blipFill>
        <p:spPr bwMode="auto">
          <a:xfrm>
            <a:off x="7558833" y="934315"/>
            <a:ext cx="4292739" cy="545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483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DA9FD3-DD8D-767D-B3A8-112E4EC67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29F3C"/>
                </a:solidFill>
              </a:rPr>
              <a:t>Distribuzione in Italia </a:t>
            </a:r>
            <a:br>
              <a:rPr lang="it-IT" dirty="0">
                <a:solidFill>
                  <a:srgbClr val="029F3C"/>
                </a:solidFill>
              </a:rPr>
            </a:br>
            <a:endParaRPr lang="it-IT" dirty="0">
              <a:solidFill>
                <a:srgbClr val="029F3C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1C3081-9B74-FF3E-9D0D-8013B5F697AF}"/>
              </a:ext>
            </a:extLst>
          </p:cNvPr>
          <p:cNvSpPr txBox="1"/>
          <p:nvPr/>
        </p:nvSpPr>
        <p:spPr>
          <a:xfrm>
            <a:off x="605643" y="1027906"/>
            <a:ext cx="6953190" cy="369332"/>
          </a:xfrm>
          <a:prstGeom prst="rect">
            <a:avLst/>
          </a:prstGeom>
          <a:solidFill>
            <a:srgbClr val="F9C10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800" b="0" dirty="0"/>
              <a:t>Dati del IV Rapporto </a:t>
            </a:r>
            <a:r>
              <a:rPr lang="it-IT" sz="1800" b="0" dirty="0">
                <a:cs typeface="Calibri" panose="020F0502020204030204" pitchFamily="34" charset="0"/>
              </a:rPr>
              <a:t>Nazionale</a:t>
            </a:r>
            <a:r>
              <a:rPr lang="it-IT" sz="1800" b="0" dirty="0"/>
              <a:t> ex art 17 Direttiva Habitat, 2020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D2B4DD4-DDEB-65D2-4CCD-A75081F346B6}"/>
              </a:ext>
            </a:extLst>
          </p:cNvPr>
          <p:cNvSpPr/>
          <p:nvPr/>
        </p:nvSpPr>
        <p:spPr>
          <a:xfrm>
            <a:off x="7534336" y="5566345"/>
            <a:ext cx="3150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b="0" dirty="0"/>
          </a:p>
          <a:p>
            <a:r>
              <a:rPr lang="it-IT" b="0" i="1" dirty="0" err="1"/>
              <a:t>Graphoderus</a:t>
            </a:r>
            <a:r>
              <a:rPr lang="it-IT" b="0" i="1" dirty="0"/>
              <a:t> </a:t>
            </a:r>
            <a:r>
              <a:rPr lang="it-IT" b="0" i="1" dirty="0" err="1"/>
              <a:t>bilineatus</a:t>
            </a:r>
            <a:r>
              <a:rPr lang="it-IT" b="0" i="1" dirty="0"/>
              <a:t> </a:t>
            </a:r>
            <a:endParaRPr lang="it-IT" i="1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B593836-1688-9692-B188-A7D47C1D2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9" r="3075" b="4434"/>
          <a:stretch/>
        </p:blipFill>
        <p:spPr>
          <a:xfrm>
            <a:off x="7255824" y="1027906"/>
            <a:ext cx="4762006" cy="5669430"/>
          </a:xfrm>
          <a:prstGeom prst="rect">
            <a:avLst/>
          </a:prstGeom>
        </p:spPr>
      </p:pic>
      <p:sp>
        <p:nvSpPr>
          <p:cNvPr id="16" name="Estrazione 15">
            <a:extLst>
              <a:ext uri="{FF2B5EF4-FFF2-40B4-BE49-F238E27FC236}">
                <a16:creationId xmlns:a16="http://schemas.microsoft.com/office/drawing/2014/main" id="{884DD6FF-584D-62C3-AD9F-95DE294E6416}"/>
              </a:ext>
            </a:extLst>
          </p:cNvPr>
          <p:cNvSpPr/>
          <p:nvPr/>
        </p:nvSpPr>
        <p:spPr>
          <a:xfrm>
            <a:off x="8802650" y="2599800"/>
            <a:ext cx="144016" cy="144016"/>
          </a:xfrm>
          <a:prstGeom prst="flowChartExtra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tella a 5 punte 16">
            <a:extLst>
              <a:ext uri="{FF2B5EF4-FFF2-40B4-BE49-F238E27FC236}">
                <a16:creationId xmlns:a16="http://schemas.microsoft.com/office/drawing/2014/main" id="{27AD189F-BBF5-8AC9-C1D0-95BBB100FA07}"/>
              </a:ext>
            </a:extLst>
          </p:cNvPr>
          <p:cNvSpPr/>
          <p:nvPr/>
        </p:nvSpPr>
        <p:spPr>
          <a:xfrm>
            <a:off x="7895005" y="1647825"/>
            <a:ext cx="216024" cy="216024"/>
          </a:xfrm>
          <a:prstGeom prst="star5">
            <a:avLst/>
          </a:prstGeom>
          <a:solidFill>
            <a:srgbClr val="00B0F0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tella a 5 punte 17">
            <a:extLst>
              <a:ext uri="{FF2B5EF4-FFF2-40B4-BE49-F238E27FC236}">
                <a16:creationId xmlns:a16="http://schemas.microsoft.com/office/drawing/2014/main" id="{D74C328E-D439-3743-6F57-D7C3D0797812}"/>
              </a:ext>
            </a:extLst>
          </p:cNvPr>
          <p:cNvSpPr/>
          <p:nvPr/>
        </p:nvSpPr>
        <p:spPr>
          <a:xfrm>
            <a:off x="8298594" y="1597374"/>
            <a:ext cx="216024" cy="216024"/>
          </a:xfrm>
          <a:prstGeom prst="star5">
            <a:avLst/>
          </a:prstGeom>
          <a:solidFill>
            <a:srgbClr val="00B0F0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tella a 5 punte 18">
            <a:extLst>
              <a:ext uri="{FF2B5EF4-FFF2-40B4-BE49-F238E27FC236}">
                <a16:creationId xmlns:a16="http://schemas.microsoft.com/office/drawing/2014/main" id="{31C7C4A3-844F-CEE3-46C5-BCB84F8DD471}"/>
              </a:ext>
            </a:extLst>
          </p:cNvPr>
          <p:cNvSpPr/>
          <p:nvPr/>
        </p:nvSpPr>
        <p:spPr>
          <a:xfrm>
            <a:off x="9251713" y="2415216"/>
            <a:ext cx="216024" cy="216024"/>
          </a:xfrm>
          <a:prstGeom prst="star5">
            <a:avLst/>
          </a:prstGeom>
          <a:solidFill>
            <a:srgbClr val="00B0F0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85A82C66-D421-E325-65A2-F957273A6198}"/>
              </a:ext>
            </a:extLst>
          </p:cNvPr>
          <p:cNvSpPr/>
          <p:nvPr/>
        </p:nvSpPr>
        <p:spPr>
          <a:xfrm>
            <a:off x="8062087" y="1739884"/>
            <a:ext cx="194320" cy="1802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0D07008A-0CAE-8260-00CA-E6FED53C63C6}"/>
              </a:ext>
            </a:extLst>
          </p:cNvPr>
          <p:cNvSpPr/>
          <p:nvPr/>
        </p:nvSpPr>
        <p:spPr>
          <a:xfrm>
            <a:off x="8248458" y="1816624"/>
            <a:ext cx="194320" cy="1802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272A97A-6BC6-E297-FDDD-614EB5E9169F}"/>
              </a:ext>
            </a:extLst>
          </p:cNvPr>
          <p:cNvSpPr/>
          <p:nvPr/>
        </p:nvSpPr>
        <p:spPr>
          <a:xfrm>
            <a:off x="7967275" y="1928379"/>
            <a:ext cx="194320" cy="1802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28062709-0059-FD66-742B-CEB04FEEA479}"/>
              </a:ext>
            </a:extLst>
          </p:cNvPr>
          <p:cNvSpPr/>
          <p:nvPr/>
        </p:nvSpPr>
        <p:spPr>
          <a:xfrm>
            <a:off x="8165207" y="2041130"/>
            <a:ext cx="194320" cy="1802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4841814D-019C-F896-8B49-395BB12F3332}"/>
              </a:ext>
            </a:extLst>
          </p:cNvPr>
          <p:cNvSpPr/>
          <p:nvPr/>
        </p:nvSpPr>
        <p:spPr>
          <a:xfrm>
            <a:off x="9087788" y="2352269"/>
            <a:ext cx="194320" cy="1802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BB57599A-FD5B-A4CF-50DC-E7E30EE2ED5F}"/>
              </a:ext>
            </a:extLst>
          </p:cNvPr>
          <p:cNvSpPr/>
          <p:nvPr/>
        </p:nvSpPr>
        <p:spPr>
          <a:xfrm>
            <a:off x="8904870" y="2400874"/>
            <a:ext cx="194320" cy="1802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654B62DD-83B8-C025-BBF5-E08B4CA1489D}"/>
              </a:ext>
            </a:extLst>
          </p:cNvPr>
          <p:cNvSpPr/>
          <p:nvPr/>
        </p:nvSpPr>
        <p:spPr>
          <a:xfrm>
            <a:off x="8561139" y="2671808"/>
            <a:ext cx="194320" cy="1802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C5A8B54A-34ED-A9C0-3AE4-F2CFA43EF2FF}"/>
              </a:ext>
            </a:extLst>
          </p:cNvPr>
          <p:cNvSpPr/>
          <p:nvPr/>
        </p:nvSpPr>
        <p:spPr>
          <a:xfrm>
            <a:off x="8705490" y="1586453"/>
            <a:ext cx="194320" cy="1802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16A4EA99-5E4B-1F2A-9303-26E24FAB742D}"/>
              </a:ext>
            </a:extLst>
          </p:cNvPr>
          <p:cNvSpPr/>
          <p:nvPr/>
        </p:nvSpPr>
        <p:spPr>
          <a:xfrm>
            <a:off x="8766860" y="1773730"/>
            <a:ext cx="194320" cy="1802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652C7446-7A06-0055-5D61-B7FCD534A5C7}"/>
              </a:ext>
            </a:extLst>
          </p:cNvPr>
          <p:cNvSpPr/>
          <p:nvPr/>
        </p:nvSpPr>
        <p:spPr>
          <a:xfrm>
            <a:off x="1468320" y="1632981"/>
            <a:ext cx="576064" cy="369168"/>
          </a:xfrm>
          <a:prstGeom prst="rect">
            <a:avLst/>
          </a:prstGeom>
          <a:solidFill>
            <a:srgbClr val="BADC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2847A594-BC1C-BB42-6944-69AA0415B41E}"/>
              </a:ext>
            </a:extLst>
          </p:cNvPr>
          <p:cNvSpPr/>
          <p:nvPr/>
        </p:nvSpPr>
        <p:spPr>
          <a:xfrm>
            <a:off x="1468320" y="2648201"/>
            <a:ext cx="576064" cy="369168"/>
          </a:xfrm>
          <a:prstGeom prst="rect">
            <a:avLst/>
          </a:prstGeom>
          <a:solidFill>
            <a:srgbClr val="EFF5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ABAFD207-0022-DFD9-E32F-AEEEDEC92B02}"/>
              </a:ext>
            </a:extLst>
          </p:cNvPr>
          <p:cNvSpPr/>
          <p:nvPr/>
        </p:nvSpPr>
        <p:spPr>
          <a:xfrm>
            <a:off x="1462676" y="2158227"/>
            <a:ext cx="576064" cy="369168"/>
          </a:xfrm>
          <a:prstGeom prst="rect">
            <a:avLst/>
          </a:prstGeom>
          <a:solidFill>
            <a:srgbClr val="FDE8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Stella a 5 punte 31">
            <a:extLst>
              <a:ext uri="{FF2B5EF4-FFF2-40B4-BE49-F238E27FC236}">
                <a16:creationId xmlns:a16="http://schemas.microsoft.com/office/drawing/2014/main" id="{B832A749-A83F-53FB-11A6-76F49AAEB61D}"/>
              </a:ext>
            </a:extLst>
          </p:cNvPr>
          <p:cNvSpPr/>
          <p:nvPr/>
        </p:nvSpPr>
        <p:spPr>
          <a:xfrm>
            <a:off x="1648340" y="4557836"/>
            <a:ext cx="216024" cy="216024"/>
          </a:xfrm>
          <a:prstGeom prst="star5">
            <a:avLst/>
          </a:prstGeom>
          <a:solidFill>
            <a:srgbClr val="00B0F0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Estrazione 32">
            <a:extLst>
              <a:ext uri="{FF2B5EF4-FFF2-40B4-BE49-F238E27FC236}">
                <a16:creationId xmlns:a16="http://schemas.microsoft.com/office/drawing/2014/main" id="{B60C8112-FA8E-4DBC-9767-F992F7FA319E}"/>
              </a:ext>
            </a:extLst>
          </p:cNvPr>
          <p:cNvSpPr/>
          <p:nvPr/>
        </p:nvSpPr>
        <p:spPr>
          <a:xfrm>
            <a:off x="1677501" y="3995854"/>
            <a:ext cx="144016" cy="144016"/>
          </a:xfrm>
          <a:prstGeom prst="flowChartExtra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A67E785-52F6-8CB0-72DE-62C935A0AD48}"/>
              </a:ext>
            </a:extLst>
          </p:cNvPr>
          <p:cNvSpPr txBox="1"/>
          <p:nvPr/>
        </p:nvSpPr>
        <p:spPr>
          <a:xfrm>
            <a:off x="1878423" y="3660732"/>
            <a:ext cx="16916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b="0" dirty="0">
              <a:solidFill>
                <a:schemeClr val="tx1"/>
              </a:solidFill>
            </a:endParaRPr>
          </a:p>
          <a:p>
            <a:r>
              <a:rPr lang="it-IT" sz="1600" b="0" dirty="0">
                <a:solidFill>
                  <a:schemeClr val="tx1"/>
                </a:solidFill>
              </a:rPr>
              <a:t>&gt; 2000; </a:t>
            </a:r>
          </a:p>
          <a:p>
            <a:endParaRPr lang="it-IT" sz="1600" b="0" dirty="0">
              <a:solidFill>
                <a:schemeClr val="tx1"/>
              </a:solidFill>
            </a:endParaRPr>
          </a:p>
          <a:p>
            <a:r>
              <a:rPr lang="it-IT" sz="1600" b="0" dirty="0">
                <a:solidFill>
                  <a:schemeClr val="tx1"/>
                </a:solidFill>
              </a:rPr>
              <a:t>1970-2000; </a:t>
            </a:r>
          </a:p>
          <a:p>
            <a:endParaRPr lang="it-IT" sz="1600" b="0" dirty="0">
              <a:solidFill>
                <a:schemeClr val="tx1"/>
              </a:solidFill>
            </a:endParaRPr>
          </a:p>
          <a:p>
            <a:r>
              <a:rPr lang="it-IT" sz="1600" b="0" dirty="0">
                <a:solidFill>
                  <a:schemeClr val="tx1"/>
                </a:solidFill>
              </a:rPr>
              <a:t>&lt;1970; </a:t>
            </a:r>
          </a:p>
          <a:p>
            <a:endParaRPr lang="it-IT" sz="1600" b="0" dirty="0">
              <a:solidFill>
                <a:schemeClr val="tx1"/>
              </a:solidFill>
            </a:endParaRP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36CE737D-8D9A-7972-90EF-296DF13393EB}"/>
              </a:ext>
            </a:extLst>
          </p:cNvPr>
          <p:cNvSpPr/>
          <p:nvPr/>
        </p:nvSpPr>
        <p:spPr>
          <a:xfrm>
            <a:off x="1677501" y="4971773"/>
            <a:ext cx="194320" cy="1802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340B090-12C8-4097-3184-9030917F561F}"/>
              </a:ext>
            </a:extLst>
          </p:cNvPr>
          <p:cNvSpPr txBox="1"/>
          <p:nvPr/>
        </p:nvSpPr>
        <p:spPr>
          <a:xfrm>
            <a:off x="2125603" y="1397238"/>
            <a:ext cx="2912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b="0" dirty="0">
              <a:solidFill>
                <a:schemeClr val="tx1"/>
              </a:solidFill>
            </a:endParaRPr>
          </a:p>
          <a:p>
            <a:r>
              <a:rPr lang="it-IT" sz="1600" b="0" dirty="0">
                <a:solidFill>
                  <a:schemeClr val="tx1"/>
                </a:solidFill>
              </a:rPr>
              <a:t>&gt; 2000</a:t>
            </a:r>
          </a:p>
          <a:p>
            <a:endParaRPr lang="it-IT" sz="1600" b="0" dirty="0">
              <a:solidFill>
                <a:schemeClr val="tx1"/>
              </a:solidFill>
            </a:endParaRPr>
          </a:p>
          <a:p>
            <a:r>
              <a:rPr lang="it-IT" sz="1600" b="0" dirty="0">
                <a:solidFill>
                  <a:schemeClr val="tx1"/>
                </a:solidFill>
              </a:rPr>
              <a:t>1970-2000</a:t>
            </a:r>
          </a:p>
          <a:p>
            <a:endParaRPr lang="it-IT" sz="1600" b="0" dirty="0">
              <a:solidFill>
                <a:schemeClr val="tx1"/>
              </a:solidFill>
            </a:endParaRPr>
          </a:p>
          <a:p>
            <a:r>
              <a:rPr lang="it-IT" sz="1600" b="0" dirty="0">
                <a:solidFill>
                  <a:schemeClr val="tx1"/>
                </a:solidFill>
              </a:rPr>
              <a:t>&lt;1970</a:t>
            </a:r>
          </a:p>
          <a:p>
            <a:endParaRPr lang="it-IT" sz="1600" b="0" dirty="0">
              <a:solidFill>
                <a:schemeClr val="tx1"/>
              </a:solidFill>
            </a:endParaRPr>
          </a:p>
          <a:p>
            <a:r>
              <a:rPr lang="it-IT" sz="1600" b="0" dirty="0">
                <a:solidFill>
                  <a:schemeClr val="tx1"/>
                </a:solidFill>
              </a:rPr>
              <a:t>In bianco: specie mai segnalata</a:t>
            </a:r>
          </a:p>
        </p:txBody>
      </p:sp>
    </p:spTree>
    <p:extLst>
      <p:ext uri="{BB962C8B-B14F-4D97-AF65-F5344CB8AC3E}">
        <p14:creationId xmlns:p14="http://schemas.microsoft.com/office/powerpoint/2010/main" val="1877841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58636F-00A8-1FF8-E5E6-22DE179F4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29F3C"/>
                </a:solidFill>
              </a:rPr>
              <a:t>Minacce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E7B4896A-237D-2654-E07F-A4A62C1E08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1172445"/>
              </p:ext>
            </p:extLst>
          </p:nvPr>
        </p:nvGraphicFramePr>
        <p:xfrm>
          <a:off x="2998500" y="1033153"/>
          <a:ext cx="7451785" cy="5459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3595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ris\Documents\Lavori in corso\LIFE_EREMITA\Azione E8_ufficio_Stampa\PublicazioniTecniche\Pub_TuttiFrutti\Pubblicazione_unica_con figure\Figure\9_cap\2Fig_9Ca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r="1475" b="31756"/>
          <a:stretch/>
        </p:blipFill>
        <p:spPr bwMode="auto">
          <a:xfrm>
            <a:off x="4722590" y="4409495"/>
            <a:ext cx="2114068" cy="120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ris\Documents\Lavori in corso\LIFE_EREMITA\Tavolo tecnico\3 tavolo tecnico 18 luglio 2016\foto MEC Pratignano 28giu16\DSCN4966 MEC_Lago_Pratignano_bottle-trap_28giu16_fotoRFabbri (800x60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t="7277" b="23703"/>
          <a:stretch/>
        </p:blipFill>
        <p:spPr bwMode="auto">
          <a:xfrm>
            <a:off x="4694568" y="3104751"/>
            <a:ext cx="2304665" cy="127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ris\Documents\Lavori in corso\LIFE_EREMITA\Tavolo tecnico\3 tavolo tecnico 18 luglio 2016\foto MEC Pratignano 28giu16_GroupW\MEC_Lago_Pratignano DSCN4946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 bwMode="auto">
          <a:xfrm>
            <a:off x="4662671" y="1703894"/>
            <a:ext cx="2233906" cy="13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Cris\Documents\Lavori in corso\LIFE_EREMITA\Tavolo tecnico\3 tavolo tecnico 18 luglio 2016\foto MEC Pratignano 28giu16\DSCN4947 MEC_Lago_Pratignano_retino_28giu16_fotoLFabbri (800x600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b="25677"/>
          <a:stretch/>
        </p:blipFill>
        <p:spPr bwMode="auto">
          <a:xfrm>
            <a:off x="9127240" y="3088736"/>
            <a:ext cx="2239889" cy="128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-279012" y="1454463"/>
            <a:ext cx="2651463" cy="1323439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rgbClr val="AD5027"/>
                </a:solidFill>
              </a:rPr>
              <a:t>2016 e 2017 l’indagine si è svolta in  n. 14 siti Natura 2000</a:t>
            </a:r>
            <a:endParaRPr lang="it-IT" sz="2000" dirty="0">
              <a:solidFill>
                <a:srgbClr val="AD5027"/>
              </a:solidFill>
              <a:ea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C9B38B8-197A-4BF4-ABF8-A9713A19A1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119" y="2625778"/>
            <a:ext cx="2218062" cy="124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521C12D-D412-471E-98C1-EC391D9080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2" r="9879" b="12986"/>
          <a:stretch/>
        </p:blipFill>
        <p:spPr>
          <a:xfrm>
            <a:off x="6926939" y="3105955"/>
            <a:ext cx="2200300" cy="1277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3415CCC-0BD4-443E-B3FA-C73FB349B2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 t="19264"/>
          <a:stretch/>
        </p:blipFill>
        <p:spPr>
          <a:xfrm>
            <a:off x="9095453" y="1664591"/>
            <a:ext cx="2230002" cy="1339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7F07274-BC63-4234-9066-6E8E747956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2" t="33342" r="37577" b="37388"/>
          <a:stretch/>
        </p:blipFill>
        <p:spPr>
          <a:xfrm>
            <a:off x="6927573" y="1717327"/>
            <a:ext cx="2167881" cy="1288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E2F6CE-1B15-423E-B6D4-95CAC2250F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61"/>
          <a:stretch/>
        </p:blipFill>
        <p:spPr>
          <a:xfrm>
            <a:off x="2414705" y="1736598"/>
            <a:ext cx="2205141" cy="1282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3241820-9B81-4EFC-A7F7-51C3D895462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" b="15809"/>
          <a:stretch/>
        </p:blipFill>
        <p:spPr>
          <a:xfrm>
            <a:off x="2372451" y="4445593"/>
            <a:ext cx="2304256" cy="1156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FEC4900D-7607-408B-8CDA-88392F9EBF0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6" t="25345" r="8658" b="17524"/>
          <a:stretch/>
        </p:blipFill>
        <p:spPr>
          <a:xfrm>
            <a:off x="9127240" y="4418019"/>
            <a:ext cx="2187309" cy="1183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86DA160-151E-4008-8EDA-B59AA6EF1C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4145" b="29456"/>
          <a:stretch/>
        </p:blipFill>
        <p:spPr>
          <a:xfrm>
            <a:off x="6921685" y="4445593"/>
            <a:ext cx="2161619" cy="115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itolo 1">
            <a:extLst>
              <a:ext uri="{FF2B5EF4-FFF2-40B4-BE49-F238E27FC236}">
                <a16:creationId xmlns:a16="http://schemas.microsoft.com/office/drawing/2014/main" id="{E1B6E953-5DB2-A847-C89A-93CFF89B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494" y="173930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009C34"/>
                </a:solidFill>
              </a:rPr>
              <a:t> Il progetto Life Eremita: monitoraggio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F9880D1-0078-7329-4776-0FD16E6E0B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072" y="3004154"/>
            <a:ext cx="2061319" cy="174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14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0861E4-E13A-9C8A-208F-421E5031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</a:t>
            </a:r>
            <a:r>
              <a:rPr lang="it-IT" b="1" dirty="0">
                <a:solidFill>
                  <a:srgbClr val="009C34"/>
                </a:solidFill>
              </a:rPr>
              <a:t>La strategia è cambiata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67AD7BA-6215-A841-07A4-7D30A23BB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02" y="1402205"/>
            <a:ext cx="7877426" cy="525285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049C40-EEA6-CE7D-F54C-93B75B82F829}"/>
              </a:ext>
            </a:extLst>
          </p:cNvPr>
          <p:cNvSpPr txBox="1"/>
          <p:nvPr/>
        </p:nvSpPr>
        <p:spPr>
          <a:xfrm>
            <a:off x="2591430" y="4359757"/>
            <a:ext cx="33105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it-IT" dirty="0">
                <a:solidFill>
                  <a:schemeClr val="bg1"/>
                </a:solidFill>
              </a:rPr>
              <a:t>Prelievo nei siti emiliano-romagnoli di presenza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it-IT" dirty="0">
                <a:solidFill>
                  <a:schemeClr val="bg1"/>
                </a:solidFill>
              </a:rPr>
              <a:t>captive breeding 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it-IT" dirty="0">
                <a:solidFill>
                  <a:schemeClr val="bg1"/>
                </a:solidFill>
              </a:rPr>
              <a:t>immissione nei siti idonei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6B6613-EF0C-575A-D8B1-8840D575E4BB}"/>
              </a:ext>
            </a:extLst>
          </p:cNvPr>
          <p:cNvSpPr txBox="1"/>
          <p:nvPr/>
        </p:nvSpPr>
        <p:spPr>
          <a:xfrm>
            <a:off x="6863567" y="4221258"/>
            <a:ext cx="33105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</a:rPr>
              <a:t>Strategia alternativa, con individuazione di fondatori da altre popolazioni europee di </a:t>
            </a:r>
          </a:p>
          <a:p>
            <a:pPr algn="just"/>
            <a:r>
              <a:rPr lang="it-IT" b="1" i="1" dirty="0">
                <a:solidFill>
                  <a:schemeClr val="bg1"/>
                </a:solidFill>
              </a:rPr>
              <a:t>G. </a:t>
            </a:r>
            <a:r>
              <a:rPr lang="it-IT" b="1" i="1" dirty="0" err="1">
                <a:solidFill>
                  <a:schemeClr val="bg1"/>
                </a:solidFill>
              </a:rPr>
              <a:t>bilineatus</a:t>
            </a:r>
            <a:r>
              <a:rPr lang="it-IT" b="1" dirty="0">
                <a:solidFill>
                  <a:schemeClr val="bg1"/>
                </a:solidFill>
              </a:rPr>
              <a:t> in buono stato di conservazione, geneticamente ed ecologicamente </a:t>
            </a:r>
            <a:r>
              <a:rPr lang="it-IT" dirty="0">
                <a:solidFill>
                  <a:schemeClr val="bg1"/>
                </a:solidFill>
              </a:rPr>
              <a:t>compatibili</a:t>
            </a:r>
            <a:r>
              <a:rPr lang="it-IT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424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C57AB1-39C7-5A5E-59A5-2E32B4082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9C34"/>
                </a:solidFill>
              </a:rPr>
              <a:t>La ricerca del sito sorgente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8A6E8DDB-A151-9E86-70BA-EE47763754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1366481"/>
              </p:ext>
            </p:extLst>
          </p:nvPr>
        </p:nvGraphicFramePr>
        <p:xfrm>
          <a:off x="838200" y="14192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60828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B75318AC94030489719F30AE0B39A78" ma:contentTypeVersion="16" ma:contentTypeDescription="Creare un nuovo documento." ma:contentTypeScope="" ma:versionID="9ae82a32826de44ed2baf18ba8bf3c9e">
  <xsd:schema xmlns:xsd="http://www.w3.org/2001/XMLSchema" xmlns:xs="http://www.w3.org/2001/XMLSchema" xmlns:p="http://schemas.microsoft.com/office/2006/metadata/properties" xmlns:ns2="918f1a69-ff06-4b10-aa2a-26921f9193f2" xmlns:ns3="0bc30557-da83-4989-a323-0e62a4cbaac7" targetNamespace="http://schemas.microsoft.com/office/2006/metadata/properties" ma:root="true" ma:fieldsID="404e71275461ae76beccc30f75367992" ns2:_="" ns3:_="">
    <xsd:import namespace="918f1a69-ff06-4b10-aa2a-26921f9193f2"/>
    <xsd:import namespace="0bc30557-da83-4989-a323-0e62a4cbaa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8f1a69-ff06-4b10-aa2a-26921f9193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4468606d-3e0e-4e7b-a815-ae4d792ab8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c30557-da83-4989-a323-0e62a4cbaac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01e7e51-a8eb-4fb0-9767-ec5a98873dbb}" ma:internalName="TaxCatchAll" ma:showField="CatchAllData" ma:web="0bc30557-da83-4989-a323-0e62a4cba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c30557-da83-4989-a323-0e62a4cbaac7" xsi:nil="true"/>
    <lcf76f155ced4ddcb4097134ff3c332f xmlns="918f1a69-ff06-4b10-aa2a-26921f9193f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73445FE-7BA6-420E-A1F7-EE580A4FE419}"/>
</file>

<file path=customXml/itemProps2.xml><?xml version="1.0" encoding="utf-8"?>
<ds:datastoreItem xmlns:ds="http://schemas.openxmlformats.org/officeDocument/2006/customXml" ds:itemID="{37C15536-FD9D-44D6-8D77-1C1C5D1787A8}"/>
</file>

<file path=customXml/itemProps3.xml><?xml version="1.0" encoding="utf-8"?>
<ds:datastoreItem xmlns:ds="http://schemas.openxmlformats.org/officeDocument/2006/customXml" ds:itemID="{2EFE6FED-947D-4DAA-A1CD-99E1D8AD9733}"/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827</Words>
  <Application>Microsoft Office PowerPoint</Application>
  <PresentationFormat>Widescreen</PresentationFormat>
  <Paragraphs>76</Paragraphs>
  <Slides>16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CoHeadlineW08-Light</vt:lpstr>
      <vt:lpstr>CoHeadlineW08-Regular</vt:lpstr>
      <vt:lpstr>Wingdings</vt:lpstr>
      <vt:lpstr>Tema di Office</vt:lpstr>
      <vt:lpstr>Presentazione standard di PowerPoint</vt:lpstr>
      <vt:lpstr>La specie target: Graphoderus bilineatus</vt:lpstr>
      <vt:lpstr>Distribuzione in Europa </vt:lpstr>
      <vt:lpstr>Distribuzione in Italia  </vt:lpstr>
      <vt:lpstr>Distribuzione in Italia  </vt:lpstr>
      <vt:lpstr>Minacce</vt:lpstr>
      <vt:lpstr> Il progetto Life Eremita: monitoraggio</vt:lpstr>
      <vt:lpstr> La strategia è cambiata</vt:lpstr>
      <vt:lpstr>La ricerca del sito sorgente</vt:lpstr>
      <vt:lpstr>La collaborazione con la Lettonia 1/3</vt:lpstr>
      <vt:lpstr>La collaborazione con la Lettonia 2/3</vt:lpstr>
      <vt:lpstr>La collaborazione con la Lettonia 3/3</vt:lpstr>
      <vt:lpstr>Monitoraggio a Pian di Spagna (Sondrio, Lombardia)</vt:lpstr>
      <vt:lpstr>Risultati complessivi</vt:lpstr>
      <vt:lpstr>Considerazioni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Arianna</dc:creator>
  <cp:lastModifiedBy>Biondi Maria Vittoria</cp:lastModifiedBy>
  <cp:revision>10</cp:revision>
  <dcterms:created xsi:type="dcterms:W3CDTF">2022-05-10T08:51:02Z</dcterms:created>
  <dcterms:modified xsi:type="dcterms:W3CDTF">2022-06-14T12:43:12Z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0x010100AB75318AC94030489719F30AE0B39A78</vt:lpwstr>
  </property>
</Properties>
</file>