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6" r:id="rId2"/>
    <p:sldId id="257" r:id="rId3"/>
    <p:sldId id="264" r:id="rId4"/>
    <p:sldId id="273" r:id="rId5"/>
    <p:sldId id="275" r:id="rId6"/>
    <p:sldId id="259" r:id="rId7"/>
    <p:sldId id="260" r:id="rId8"/>
    <p:sldId id="278" r:id="rId9"/>
    <p:sldId id="263" r:id="rId10"/>
    <p:sldId id="268" r:id="rId11"/>
    <p:sldId id="265" r:id="rId12"/>
    <p:sldId id="277" r:id="rId13"/>
    <p:sldId id="266" r:id="rId14"/>
    <p:sldId id="267" r:id="rId1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0070C0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69D"/>
    <a:srgbClr val="6671B2"/>
    <a:srgbClr val="179393"/>
    <a:srgbClr val="008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1" autoAdjust="0"/>
    <p:restoredTop sz="97059" autoAdjust="0"/>
  </p:normalViewPr>
  <p:slideViewPr>
    <p:cSldViewPr>
      <p:cViewPr varScale="1">
        <p:scale>
          <a:sx n="88" d="100"/>
          <a:sy n="88" d="100"/>
        </p:scale>
        <p:origin x="12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27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6A7C1-0A7D-4E72-B162-09779A12BEDA}" type="datetimeFigureOut">
              <a:rPr lang="it-IT" smtClean="0"/>
              <a:t>30/11/2020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F4580-7E16-4E33-A016-A3922B9B1A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339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AA1C8E7-4F4A-4D57-BFED-F1E3527FF9AF}" type="datetimeFigureOut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39DE0EF-C408-4E24-A031-7D59DA7C4C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248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9DE0EF-C408-4E24-A031-7D59DA7C4C27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13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39725" y="1988840"/>
            <a:ext cx="5173120" cy="1037977"/>
          </a:xfrm>
        </p:spPr>
        <p:txBody>
          <a:bodyPr/>
          <a:lstStyle>
            <a:lvl1pPr algn="ctr">
              <a:defRPr lang="it-IT" sz="1800" b="1" i="0" u="none" strike="noStrike" baseline="0" smtClean="0"/>
            </a:lvl1pPr>
          </a:lstStyle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695043" y="4365104"/>
            <a:ext cx="5448957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6671B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Relatori e data</a:t>
            </a:r>
            <a:endParaRPr lang="it-IT" dirty="0"/>
          </a:p>
        </p:txBody>
      </p:sp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</a:t>
            </a:r>
          </a:p>
        </p:txBody>
      </p:sp>
      <p:grpSp>
        <p:nvGrpSpPr>
          <p:cNvPr id="13" name="Gruppo 12"/>
          <p:cNvGrpSpPr/>
          <p:nvPr userDrawn="1"/>
        </p:nvGrpSpPr>
        <p:grpSpPr>
          <a:xfrm>
            <a:off x="-108520" y="0"/>
            <a:ext cx="9133560" cy="797472"/>
            <a:chOff x="-293350" y="0"/>
            <a:chExt cx="9318390" cy="797472"/>
          </a:xfrm>
        </p:grpSpPr>
        <p:sp>
          <p:nvSpPr>
            <p:cNvPr id="14" name="Rettangolo 13"/>
            <p:cNvSpPr/>
            <p:nvPr/>
          </p:nvSpPr>
          <p:spPr>
            <a:xfrm>
              <a:off x="-293350" y="59886"/>
              <a:ext cx="7020119" cy="704818"/>
            </a:xfrm>
            <a:prstGeom prst="rect">
              <a:avLst/>
            </a:prstGeom>
            <a:solidFill>
              <a:srgbClr val="1793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Picture 7" descr="lif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59886"/>
              <a:ext cx="1094282" cy="704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6" name="Picture 8" descr="natura2000ufficiale 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0"/>
              <a:ext cx="924648" cy="797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uppo 16"/>
          <p:cNvGrpSpPr/>
          <p:nvPr userDrawn="1"/>
        </p:nvGrpSpPr>
        <p:grpSpPr>
          <a:xfrm>
            <a:off x="3479685" y="6060380"/>
            <a:ext cx="5545355" cy="648889"/>
            <a:chOff x="3491880" y="6145384"/>
            <a:chExt cx="5545355" cy="648889"/>
          </a:xfrm>
        </p:grpSpPr>
        <p:sp>
          <p:nvSpPr>
            <p:cNvPr id="18" name="Rettangolo 17"/>
            <p:cNvSpPr/>
            <p:nvPr/>
          </p:nvSpPr>
          <p:spPr>
            <a:xfrm>
              <a:off x="4860032" y="6693892"/>
              <a:ext cx="4177203" cy="100381"/>
            </a:xfrm>
            <a:prstGeom prst="rect">
              <a:avLst/>
            </a:prstGeom>
            <a:solidFill>
              <a:srgbClr val="17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Picture 9" descr="parchi-nel-cuore_perwe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401" y="6145384"/>
              <a:ext cx="582761" cy="504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" name="Immagin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0"/>
            <a:stretch>
              <a:fillRect/>
            </a:stretch>
          </p:blipFill>
          <p:spPr bwMode="auto">
            <a:xfrm>
              <a:off x="8197456" y="6457231"/>
              <a:ext cx="827584" cy="192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" descr="appennino_vert_sfondo trasparent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6218359"/>
              <a:ext cx="428935" cy="442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2" name="Picture 12" descr="parchi nel cuore central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2"/>
            <a:stretch>
              <a:fillRect/>
            </a:stretch>
          </p:blipFill>
          <p:spPr bwMode="auto">
            <a:xfrm>
              <a:off x="6935348" y="6307506"/>
              <a:ext cx="684311" cy="357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3" name="Picture 13" descr="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6307506"/>
              <a:ext cx="570893" cy="331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4" name="Picture 14" descr="logo regione orizzontale copi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6608536"/>
              <a:ext cx="1293813" cy="185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5" name="Picture 15" descr="1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6277339"/>
              <a:ext cx="748159" cy="359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26" name="Immagine 2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2" y="1093841"/>
            <a:ext cx="3328156" cy="2571424"/>
          </a:xfrm>
          <a:prstGeom prst="rect">
            <a:avLst/>
          </a:prstGeom>
        </p:spPr>
      </p:pic>
      <p:sp>
        <p:nvSpPr>
          <p:cNvPr id="28" name="Rettangolo 27"/>
          <p:cNvSpPr/>
          <p:nvPr userDrawn="1"/>
        </p:nvSpPr>
        <p:spPr>
          <a:xfrm>
            <a:off x="137861" y="3861047"/>
            <a:ext cx="3328157" cy="1505037"/>
          </a:xfrm>
          <a:prstGeom prst="rect">
            <a:avLst/>
          </a:prstGeom>
          <a:solidFill>
            <a:srgbClr val="17939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 userDrawn="1"/>
        </p:nvSpPr>
        <p:spPr>
          <a:xfrm>
            <a:off x="179513" y="3950313"/>
            <a:ext cx="3286506" cy="1415772"/>
          </a:xfrm>
          <a:prstGeom prst="rect">
            <a:avLst/>
          </a:prstGeom>
          <a:solidFill>
            <a:srgbClr val="179393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6671B2"/>
                </a:solidFill>
              </a:rPr>
              <a:t>PROGETTO LIFE EREMITA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 smtClean="0">
                <a:solidFill>
                  <a:schemeClr val="bg1"/>
                </a:solidFill>
              </a:rPr>
              <a:t>Azioni </a:t>
            </a:r>
            <a:r>
              <a:rPr lang="it-IT" sz="1400" b="1" dirty="0">
                <a:solidFill>
                  <a:schemeClr val="bg1"/>
                </a:solidFill>
              </a:rPr>
              <a:t>coordinate per preservare popolazioni residuali e </a:t>
            </a:r>
            <a:r>
              <a:rPr lang="it-IT" sz="1400" b="1" dirty="0" smtClean="0">
                <a:solidFill>
                  <a:schemeClr val="bg1"/>
                </a:solidFill>
              </a:rPr>
              <a:t>isolate  </a:t>
            </a:r>
            <a:br>
              <a:rPr lang="it-IT" sz="1400" b="1" dirty="0" smtClean="0">
                <a:solidFill>
                  <a:schemeClr val="bg1"/>
                </a:solidFill>
              </a:rPr>
            </a:br>
            <a:r>
              <a:rPr lang="it-IT" sz="1400" b="1" dirty="0" smtClean="0">
                <a:solidFill>
                  <a:schemeClr val="bg1"/>
                </a:solidFill>
              </a:rPr>
              <a:t>di insetti forestali e d'acqua dolce </a:t>
            </a:r>
            <a:br>
              <a:rPr lang="it-IT" sz="1400" b="1" dirty="0" smtClean="0">
                <a:solidFill>
                  <a:schemeClr val="bg1"/>
                </a:solidFill>
              </a:rPr>
            </a:br>
            <a:r>
              <a:rPr lang="it-IT" sz="1400" b="1" dirty="0" smtClean="0">
                <a:solidFill>
                  <a:schemeClr val="bg1"/>
                </a:solidFill>
              </a:rPr>
              <a:t>in  Emilia-Romagna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 smtClean="0">
                <a:solidFill>
                  <a:srgbClr val="6671B2"/>
                </a:solidFill>
              </a:rPr>
              <a:t>LIFE14 NAT/IT/000209 EREMITA</a:t>
            </a:r>
            <a:endParaRPr lang="it-IT" sz="1400" dirty="0">
              <a:solidFill>
                <a:srgbClr val="6671B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B2A3-B0B0-46DF-A656-00156771A130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9B2FC-60EB-4C58-87F2-554D6FBDE0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B1352-D86E-42C3-A420-12E20453F693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DA6AC-7136-4548-A03D-3BF08B3E10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AB5BB-B409-47DF-BC7E-32879EEFF18A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3E517-E53E-44F7-A118-10A760903B9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grpSp>
        <p:nvGrpSpPr>
          <p:cNvPr id="9" name="Gruppo 8"/>
          <p:cNvGrpSpPr/>
          <p:nvPr userDrawn="1"/>
        </p:nvGrpSpPr>
        <p:grpSpPr>
          <a:xfrm>
            <a:off x="0" y="6216859"/>
            <a:ext cx="9144000" cy="625365"/>
            <a:chOff x="0" y="6216859"/>
            <a:chExt cx="9144000" cy="625365"/>
          </a:xfrm>
        </p:grpSpPr>
        <p:sp>
          <p:nvSpPr>
            <p:cNvPr id="10" name="Rettangolo 9"/>
            <p:cNvSpPr/>
            <p:nvPr/>
          </p:nvSpPr>
          <p:spPr>
            <a:xfrm>
              <a:off x="0" y="6403255"/>
              <a:ext cx="9144000" cy="186269"/>
            </a:xfrm>
            <a:prstGeom prst="rect">
              <a:avLst/>
            </a:prstGeom>
            <a:solidFill>
              <a:srgbClr val="17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Picture 7" descr="lif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6955" y="6309319"/>
              <a:ext cx="744029" cy="479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2" name="Picture 8" descr="natura2000ufficiale U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4408" y="6216859"/>
              <a:ext cx="648070" cy="558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0" y="6611392"/>
              <a:ext cx="388843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i="1" dirty="0" smtClean="0">
                  <a:solidFill>
                    <a:srgbClr val="179393"/>
                  </a:solidFill>
                </a:rPr>
                <a:t>Con il contributo dello strumento finanziario LIFE della Comunità Europea</a:t>
              </a:r>
              <a:endParaRPr lang="it-IT" sz="900" b="1" i="1" dirty="0">
                <a:solidFill>
                  <a:srgbClr val="179393"/>
                </a:solidFill>
              </a:endParaRP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212696" y="6357826"/>
              <a:ext cx="21990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>
                      <a:lumMod val="85000"/>
                    </a:schemeClr>
                  </a:solidFill>
                </a:rPr>
                <a:t>LIFE14 NAT/IT/000209 EREMITA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C5B6-518B-4E90-9051-3D66CF1B1358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FB1DF-4352-43B6-9C10-A9DB2930C3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6435A-4927-49E9-A7B7-8DD2A1D9CDB1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F324-8141-4114-A5E7-FA83952D2B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2059-61DC-4F53-85B6-E772B62F6385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89E92-075E-49C8-8B99-7E4D60F920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825A8-EF36-4E52-80B3-3C63ADE69AD5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4B858-8189-44D7-AE10-93328D4066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CD06D-62C9-406F-9A6E-CA0156B24838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0549C-804E-409E-A8AD-D048FA69AF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892E-BC10-4B70-837D-E7C242D26B1E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9709A-5E25-4ADA-9E4B-3DCEC4B77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57797-7789-444F-B744-1F4B1E4D844D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155CA-E4C8-4B06-9CEA-1FC0CD96DB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smtClean="0"/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077BEE-A279-4611-B75F-27A2A1F2D17C}" type="datetime1">
              <a:rPr lang="it-IT"/>
              <a:pPr>
                <a:defRPr/>
              </a:pPr>
              <a:t>30/11/2020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CA997C-540E-47B9-BB7A-41D83A68F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 sz="1800" b="0">
              <a:solidFill>
                <a:schemeClr val="tx1"/>
              </a:solidFill>
            </a:endParaRPr>
          </a:p>
        </p:txBody>
      </p:sp>
      <p:sp>
        <p:nvSpPr>
          <p:cNvPr id="14338" name="Sottotitolo 12"/>
          <p:cNvSpPr>
            <a:spLocks noGrp="1"/>
          </p:cNvSpPr>
          <p:nvPr>
            <p:ph type="subTitle" idx="1"/>
          </p:nvPr>
        </p:nvSpPr>
        <p:spPr>
          <a:xfrm>
            <a:off x="3563888" y="3140968"/>
            <a:ext cx="5472608" cy="16561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it-IT" b="1" dirty="0"/>
              <a:t>Le marcite lombarde, </a:t>
            </a:r>
            <a:r>
              <a:rPr lang="it-IT" b="1" dirty="0" smtClean="0"/>
              <a:t>prati </a:t>
            </a:r>
            <a:r>
              <a:rPr lang="it-IT" b="1" dirty="0"/>
              <a:t>umidi </a:t>
            </a:r>
            <a:endParaRPr lang="it-IT" b="1" dirty="0" smtClean="0"/>
          </a:p>
          <a:p>
            <a:pPr>
              <a:spcBef>
                <a:spcPts val="0"/>
              </a:spcBef>
            </a:pPr>
            <a:r>
              <a:rPr lang="it-IT" b="1" dirty="0" smtClean="0"/>
              <a:t>dal </a:t>
            </a:r>
            <a:r>
              <a:rPr lang="it-IT" b="1" dirty="0"/>
              <a:t>molteplice valore: </a:t>
            </a:r>
            <a:endParaRPr lang="it-IT" b="1" dirty="0" smtClean="0"/>
          </a:p>
          <a:p>
            <a:pPr>
              <a:spcBef>
                <a:spcPts val="0"/>
              </a:spcBef>
            </a:pPr>
            <a:r>
              <a:rPr lang="it-IT" b="1" dirty="0" smtClean="0"/>
              <a:t>biodiversità</a:t>
            </a:r>
            <a:r>
              <a:rPr lang="it-IT" b="1" dirty="0"/>
              <a:t>, cambiamenti climatici, </a:t>
            </a:r>
            <a:endParaRPr lang="it-IT" b="1" dirty="0" smtClean="0"/>
          </a:p>
          <a:p>
            <a:pPr>
              <a:spcBef>
                <a:spcPts val="0"/>
              </a:spcBef>
            </a:pPr>
            <a:r>
              <a:rPr lang="it-IT" b="1" dirty="0" smtClean="0"/>
              <a:t>salubrità </a:t>
            </a:r>
            <a:r>
              <a:rPr lang="it-IT" b="1" dirty="0"/>
              <a:t>del prodotto agricolo.</a:t>
            </a:r>
          </a:p>
        </p:txBody>
      </p:sp>
      <p:sp>
        <p:nvSpPr>
          <p:cNvPr id="14339" name="Titolo 13"/>
          <p:cNvSpPr>
            <a:spLocks noGrp="1"/>
          </p:cNvSpPr>
          <p:nvPr>
            <p:ph type="ctrTitle"/>
          </p:nvPr>
        </p:nvSpPr>
        <p:spPr>
          <a:xfrm>
            <a:off x="4211960" y="4797152"/>
            <a:ext cx="4032448" cy="574675"/>
          </a:xfrm>
        </p:spPr>
        <p:txBody>
          <a:bodyPr/>
          <a:lstStyle/>
          <a:p>
            <a:pPr eaLnBrk="1" hangingPunct="1"/>
            <a:r>
              <a:rPr lang="it-IT" b="0" i="1" dirty="0">
                <a:solidFill>
                  <a:srgbClr val="6671B2"/>
                </a:solidFill>
                <a:latin typeface="+mn-lt"/>
                <a:ea typeface="+mn-ea"/>
                <a:cs typeface="+mn-cs"/>
              </a:rPr>
              <a:t>Michele Bove (</a:t>
            </a:r>
            <a:r>
              <a:rPr lang="it-IT" b="0" i="1" dirty="0" smtClean="0">
                <a:solidFill>
                  <a:srgbClr val="6671B2"/>
                </a:solidFill>
                <a:latin typeface="+mn-lt"/>
                <a:ea typeface="+mn-ea"/>
                <a:cs typeface="+mn-cs"/>
              </a:rPr>
              <a:t>Parco del Ticino)</a:t>
            </a:r>
            <a:r>
              <a:rPr lang="it-IT" b="0" i="1" dirty="0">
                <a:solidFill>
                  <a:srgbClr val="6671B2"/>
                </a:solidFill>
                <a:latin typeface="+mn-lt"/>
                <a:ea typeface="+mn-ea"/>
                <a:cs typeface="+mn-cs"/>
              </a:rPr>
              <a:t/>
            </a:r>
            <a:br>
              <a:rPr lang="it-IT" b="0" i="1" dirty="0">
                <a:solidFill>
                  <a:srgbClr val="6671B2"/>
                </a:solidFill>
                <a:latin typeface="+mn-lt"/>
                <a:ea typeface="+mn-ea"/>
                <a:cs typeface="+mn-cs"/>
              </a:rPr>
            </a:br>
            <a:r>
              <a:rPr lang="it-IT" b="0" i="1" dirty="0" smtClean="0">
                <a:solidFill>
                  <a:srgbClr val="6671B2"/>
                </a:solidFill>
                <a:latin typeface="+mn-lt"/>
                <a:ea typeface="+mn-ea"/>
                <a:cs typeface="+mn-cs"/>
              </a:rPr>
              <a:t>Progetto</a:t>
            </a:r>
            <a:r>
              <a:rPr lang="it-IT" b="0" i="1" dirty="0">
                <a:solidFill>
                  <a:srgbClr val="6671B2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b="0" i="1" dirty="0" smtClean="0">
                <a:solidFill>
                  <a:srgbClr val="6671B2"/>
                </a:solidFill>
                <a:latin typeface="+mn-lt"/>
                <a:ea typeface="+mn-ea"/>
                <a:cs typeface="+mn-cs"/>
              </a:rPr>
              <a:t>LIFE TICINO BIOSOURCE</a:t>
            </a:r>
            <a:endParaRPr lang="it-IT" b="0" i="1" dirty="0">
              <a:solidFill>
                <a:srgbClr val="6671B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>
          <a:xfrm>
            <a:off x="3131841" y="1327034"/>
            <a:ext cx="6012159" cy="138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14288"/>
            <a:ext cx="3938786" cy="295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/>
          <a:stretch>
            <a:fillRect/>
          </a:stretch>
        </p:blipFill>
        <p:spPr bwMode="auto">
          <a:xfrm>
            <a:off x="34926" y="2996952"/>
            <a:ext cx="3961012" cy="275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02" y="764704"/>
            <a:ext cx="3887774" cy="518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 bwMode="auto">
          <a:xfrm>
            <a:off x="5219700" y="-99442"/>
            <a:ext cx="3744913" cy="223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rgbClr val="00B050"/>
                </a:solidFill>
              </a:rPr>
              <a:t>IL CAMPARO…</a:t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sz="2900" dirty="0" smtClean="0"/>
              <a:t/>
            </a:r>
            <a:br>
              <a:rPr lang="it-IT" sz="2900" dirty="0" smtClean="0"/>
            </a:br>
            <a:r>
              <a:rPr lang="it-IT" dirty="0" smtClean="0"/>
              <a:t>…patrimonio intangibile</a:t>
            </a:r>
            <a:endParaRPr lang="it-IT" dirty="0"/>
          </a:p>
        </p:txBody>
      </p:sp>
      <p:sp>
        <p:nvSpPr>
          <p:cNvPr id="9" name="CasellaDiTesto 6"/>
          <p:cNvSpPr txBox="1">
            <a:spLocks noChangeArrowheads="1"/>
          </p:cNvSpPr>
          <p:nvPr/>
        </p:nvSpPr>
        <p:spPr bwMode="auto">
          <a:xfrm>
            <a:off x="5401568" y="4491384"/>
            <a:ext cx="349091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dirty="0">
                <a:solidFill>
                  <a:srgbClr val="FFFF00"/>
                </a:solidFill>
                <a:latin typeface="Calibri" panose="020F0502020204030204" pitchFamily="34" charset="0"/>
              </a:rPr>
              <a:t>formazione di </a:t>
            </a:r>
          </a:p>
          <a:p>
            <a:pPr algn="ctr" eaLnBrk="1" hangingPunct="1"/>
            <a:r>
              <a:rPr lang="it-IT" altLang="it-IT" sz="2800" dirty="0">
                <a:solidFill>
                  <a:srgbClr val="FFFF00"/>
                </a:solidFill>
                <a:latin typeface="Calibri" panose="020F0502020204030204" pitchFamily="34" charset="0"/>
              </a:rPr>
              <a:t>nuovi campari </a:t>
            </a:r>
          </a:p>
          <a:p>
            <a:pPr algn="ctr" eaLnBrk="1" hangingPunct="1"/>
            <a:r>
              <a:rPr lang="it-IT" altLang="it-IT" sz="2800" dirty="0">
                <a:solidFill>
                  <a:srgbClr val="FFFF00"/>
                </a:solidFill>
                <a:latin typeface="Calibri" panose="020F0502020204030204" pitchFamily="34" charset="0"/>
              </a:rPr>
              <a:t>(LIFE </a:t>
            </a:r>
            <a:r>
              <a:rPr lang="it-IT" altLang="it-IT" sz="2800" dirty="0" err="1">
                <a:solidFill>
                  <a:srgbClr val="FFFF00"/>
                </a:solidFill>
                <a:latin typeface="Calibri" panose="020F0502020204030204" pitchFamily="34" charset="0"/>
              </a:rPr>
              <a:t>Biosurce</a:t>
            </a:r>
            <a:r>
              <a:rPr lang="it-IT" altLang="it-IT" sz="2800" dirty="0">
                <a:solidFill>
                  <a:srgbClr val="FFFF00"/>
                </a:solidFill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539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44462" y="2693913"/>
            <a:ext cx="882002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b="1" dirty="0">
                <a:latin typeface="Calibri" panose="020F0502020204030204" pitchFamily="34" charset="0"/>
              </a:rPr>
              <a:t> </a:t>
            </a:r>
            <a:r>
              <a:rPr lang="it-IT" altLang="it-IT" sz="3200" b="1" dirty="0">
                <a:latin typeface="Calibri" panose="020F0502020204030204" pitchFamily="34" charset="0"/>
              </a:rPr>
              <a:t>COSA POSSIAMO FARE?</a:t>
            </a:r>
          </a:p>
          <a:p>
            <a:pPr algn="ctr" eaLnBrk="1" hangingPunct="1"/>
            <a:endParaRPr lang="it-IT" altLang="it-IT" sz="28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it-IT" altLang="it-IT" sz="2800" dirty="0" smtClean="0">
                <a:latin typeface="Calibri" panose="020F0502020204030204" pitchFamily="34" charset="0"/>
              </a:rPr>
              <a:t>Regolamento Marcite </a:t>
            </a:r>
            <a:r>
              <a:rPr lang="it-IT" altLang="it-IT" sz="2800" dirty="0">
                <a:latin typeface="Calibri" panose="020F0502020204030204" pitchFamily="34" charset="0"/>
              </a:rPr>
              <a:t>(dal </a:t>
            </a:r>
            <a:r>
              <a:rPr lang="it-IT" altLang="it-IT" sz="2800" dirty="0" smtClean="0">
                <a:latin typeface="Calibri" panose="020F0502020204030204" pitchFamily="34" charset="0"/>
              </a:rPr>
              <a:t>1988) …</a:t>
            </a:r>
            <a:r>
              <a:rPr lang="it-IT" altLang="it-IT" sz="2800" b="1" dirty="0" smtClean="0">
                <a:latin typeface="Calibri" panose="020F0502020204030204" pitchFamily="34" charset="0"/>
              </a:rPr>
              <a:t>300 ha</a:t>
            </a:r>
            <a:r>
              <a:rPr lang="it-IT" altLang="it-IT" sz="2800" dirty="0" smtClean="0">
                <a:latin typeface="Calibri" panose="020F0502020204030204" pitchFamily="34" charset="0"/>
              </a:rPr>
              <a:t> </a:t>
            </a:r>
            <a:r>
              <a:rPr lang="it-IT" altLang="it-IT" sz="2800" b="1" dirty="0" smtClean="0">
                <a:latin typeface="Calibri" panose="020F0502020204030204" pitchFamily="34" charset="0"/>
              </a:rPr>
              <a:t> …60 aziende</a:t>
            </a:r>
            <a:endParaRPr lang="it-IT" altLang="it-IT" sz="2800" dirty="0" smtClean="0">
              <a:latin typeface="Calibri" panose="020F0502020204030204" pitchFamily="34" charset="0"/>
            </a:endParaRPr>
          </a:p>
          <a:p>
            <a:pPr algn="just" eaLnBrk="1" hangingPunct="1"/>
            <a:r>
              <a:rPr lang="it-IT" altLang="it-IT" sz="2800" dirty="0" smtClean="0">
                <a:latin typeface="Calibri" panose="020F0502020204030204" pitchFamily="34" charset="0"/>
              </a:rPr>
              <a:t>Recupero marcite abbandonate (LIFE BIOSOURCE – 60 ha)                                  </a:t>
            </a:r>
          </a:p>
          <a:p>
            <a:pPr algn="just" eaLnBrk="1" hangingPunct="1"/>
            <a:r>
              <a:rPr lang="it-IT" altLang="it-IT" sz="2800" dirty="0">
                <a:latin typeface="Calibri" panose="020F0502020204030204" pitchFamily="34" charset="0"/>
              </a:rPr>
              <a:t> </a:t>
            </a:r>
            <a:r>
              <a:rPr lang="it-IT" altLang="it-IT" sz="2800" dirty="0" smtClean="0">
                <a:latin typeface="Calibri" panose="020F0502020204030204" pitchFamily="34" charset="0"/>
              </a:rPr>
              <a:t>                                dai contributi </a:t>
            </a:r>
            <a:r>
              <a:rPr lang="it-IT" altLang="it-IT" sz="2800" dirty="0">
                <a:latin typeface="Calibri" panose="020F0502020204030204" pitchFamily="34" charset="0"/>
              </a:rPr>
              <a:t>del </a:t>
            </a:r>
            <a:r>
              <a:rPr lang="it-IT" altLang="it-IT" sz="2800" dirty="0" smtClean="0">
                <a:latin typeface="Calibri" panose="020F0502020204030204" pitchFamily="34" charset="0"/>
              </a:rPr>
              <a:t>Parco  al                  PSR</a:t>
            </a:r>
            <a:endParaRPr lang="it-IT" altLang="it-IT" sz="2800" b="1" dirty="0">
              <a:latin typeface="Calibri" panose="020F0502020204030204" pitchFamily="34" charset="0"/>
            </a:endParaRPr>
          </a:p>
        </p:txBody>
      </p:sp>
      <p:sp>
        <p:nvSpPr>
          <p:cNvPr id="8" name="Rettangolo 9"/>
          <p:cNvSpPr>
            <a:spLocks noChangeArrowheads="1"/>
          </p:cNvSpPr>
          <p:nvPr/>
        </p:nvSpPr>
        <p:spPr bwMode="auto">
          <a:xfrm>
            <a:off x="144462" y="115888"/>
            <a:ext cx="8604001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latin typeface="Calibri" panose="020F0502020204030204" pitchFamily="34" charset="0"/>
              </a:rPr>
              <a:t>PERCHÉ SONO SCOMPARSE?</a:t>
            </a:r>
          </a:p>
          <a:p>
            <a:pPr eaLnBrk="1" hangingPunct="1"/>
            <a:r>
              <a:rPr lang="it-IT" altLang="it-IT" sz="2800" dirty="0">
                <a:latin typeface="Calibri" panose="020F0502020204030204" pitchFamily="34" charset="0"/>
              </a:rPr>
              <a:t>agricoltura intensiva… </a:t>
            </a:r>
          </a:p>
          <a:p>
            <a:pPr eaLnBrk="1" hangingPunct="1"/>
            <a:r>
              <a:rPr lang="it-IT" altLang="it-IT" sz="2800" dirty="0">
                <a:latin typeface="Calibri" panose="020F0502020204030204" pitchFamily="34" charset="0"/>
              </a:rPr>
              <a:t>alimentazione bovini con </a:t>
            </a:r>
            <a:r>
              <a:rPr lang="it-IT" altLang="it-IT" sz="2800" dirty="0" err="1">
                <a:latin typeface="Calibri" panose="020F0502020204030204" pitchFamily="34" charset="0"/>
              </a:rPr>
              <a:t>unifeed</a:t>
            </a:r>
            <a:r>
              <a:rPr lang="it-IT" altLang="it-IT" sz="2800" dirty="0">
                <a:latin typeface="Calibri" panose="020F0502020204030204" pitchFamily="34" charset="0"/>
              </a:rPr>
              <a:t>…</a:t>
            </a:r>
            <a:r>
              <a:rPr lang="it-IT" altLang="it-IT" sz="2800" i="1" dirty="0">
                <a:solidFill>
                  <a:srgbClr val="FF0000"/>
                </a:solidFill>
                <a:latin typeface="Calibri" panose="020F0502020204030204" pitchFamily="34" charset="0"/>
              </a:rPr>
              <a:t>no erba verde</a:t>
            </a:r>
          </a:p>
          <a:p>
            <a:pPr eaLnBrk="1" hangingPunct="1"/>
            <a:r>
              <a:rPr lang="it-IT" altLang="it-IT" sz="2800" dirty="0">
                <a:latin typeface="Calibri" panose="020F0502020204030204" pitchFamily="34" charset="0"/>
              </a:rPr>
              <a:t>aziende più grandi, meccanizzazione…</a:t>
            </a:r>
            <a:r>
              <a:rPr lang="it-IT" altLang="it-IT" sz="2800" i="1" dirty="0">
                <a:solidFill>
                  <a:srgbClr val="FF0000"/>
                </a:solidFill>
                <a:latin typeface="Calibri" panose="020F0502020204030204" pitchFamily="34" charset="0"/>
              </a:rPr>
              <a:t>no manualità</a:t>
            </a:r>
          </a:p>
          <a:p>
            <a:pPr eaLnBrk="1" hangingPunct="1"/>
            <a:r>
              <a:rPr lang="it-IT" altLang="it-IT" sz="2800" dirty="0">
                <a:latin typeface="Calibri" panose="020F0502020204030204" pitchFamily="34" charset="0"/>
              </a:rPr>
              <a:t>rete irrigua complessa…</a:t>
            </a:r>
            <a:r>
              <a:rPr lang="it-IT" altLang="it-IT" sz="2800" i="1" dirty="0">
                <a:solidFill>
                  <a:srgbClr val="FF0000"/>
                </a:solidFill>
                <a:latin typeface="Calibri" panose="020F0502020204030204" pitchFamily="34" charset="0"/>
              </a:rPr>
              <a:t>difficoltà operativa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1151656" y="5426993"/>
            <a:ext cx="709275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800" dirty="0">
                <a:latin typeface="Calibri" panose="020F0502020204030204" pitchFamily="34" charset="0"/>
              </a:rPr>
              <a:t>Riscoperta dei foraggi prativi (UNITO, </a:t>
            </a:r>
            <a:r>
              <a:rPr lang="it-IT" altLang="it-IT" sz="2800" dirty="0" err="1">
                <a:latin typeface="Calibri" panose="020F0502020204030204" pitchFamily="34" charset="0"/>
              </a:rPr>
              <a:t>Disafa</a:t>
            </a:r>
            <a:r>
              <a:rPr lang="it-IT" altLang="it-IT" sz="2800" dirty="0">
                <a:latin typeface="Calibri" panose="020F0502020204030204" pitchFamily="34" charset="0"/>
              </a:rPr>
              <a:t>) </a:t>
            </a:r>
          </a:p>
        </p:txBody>
      </p:sp>
      <p:cxnSp>
        <p:nvCxnSpPr>
          <p:cNvPr id="3" name="Connettore 2 2"/>
          <p:cNvCxnSpPr/>
          <p:nvPr/>
        </p:nvCxnSpPr>
        <p:spPr>
          <a:xfrm>
            <a:off x="6948264" y="4797152"/>
            <a:ext cx="1080120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74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Rettangolo 14"/>
          <p:cNvSpPr>
            <a:spLocks noChangeArrowheads="1"/>
          </p:cNvSpPr>
          <p:nvPr/>
        </p:nvSpPr>
        <p:spPr bwMode="auto">
          <a:xfrm>
            <a:off x="322263" y="1556792"/>
            <a:ext cx="85185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200" b="1" dirty="0">
                <a:latin typeface="Calibri" panose="020F0502020204030204" pitchFamily="34" charset="0"/>
              </a:rPr>
              <a:t> </a:t>
            </a:r>
            <a:r>
              <a:rPr lang="it-IT" altLang="it-IT" sz="2800" b="1" dirty="0">
                <a:latin typeface="Segoe Print" panose="02000600000000000000" pitchFamily="2" charset="0"/>
              </a:rPr>
              <a:t>"Mentre nella parte settentrionale d'Europa, </a:t>
            </a:r>
          </a:p>
          <a:p>
            <a:pPr algn="ctr" eaLnBrk="1" hangingPunct="1"/>
            <a:r>
              <a:rPr lang="it-IT" altLang="it-IT" sz="2800" b="1" dirty="0">
                <a:latin typeface="Segoe Print" panose="02000600000000000000" pitchFamily="2" charset="0"/>
              </a:rPr>
              <a:t>noi non riusciamo al nostro scopo </a:t>
            </a:r>
          </a:p>
          <a:p>
            <a:pPr algn="ctr" eaLnBrk="1" hangingPunct="1"/>
            <a:r>
              <a:rPr lang="it-IT" altLang="it-IT" sz="2800" b="1" dirty="0">
                <a:latin typeface="Segoe Print" panose="02000600000000000000" pitchFamily="2" charset="0"/>
              </a:rPr>
              <a:t>che usando di radici e di bevande stimolanti, </a:t>
            </a:r>
          </a:p>
          <a:p>
            <a:pPr algn="ctr" eaLnBrk="1" hangingPunct="1"/>
            <a:r>
              <a:rPr lang="it-IT" altLang="it-IT" sz="2800" b="1" dirty="0">
                <a:latin typeface="Segoe Print" panose="02000600000000000000" pitchFamily="2" charset="0"/>
              </a:rPr>
              <a:t>e tutto questo con grande spesa, </a:t>
            </a:r>
          </a:p>
          <a:p>
            <a:pPr algn="ctr" eaLnBrk="1" hangingPunct="1"/>
            <a:r>
              <a:rPr lang="it-IT" altLang="it-IT" sz="2800" b="1" dirty="0">
                <a:latin typeface="Segoe Print" panose="02000600000000000000" pitchFamily="2" charset="0"/>
              </a:rPr>
              <a:t>i Lombardi l'ottengono senza fatica </a:t>
            </a:r>
          </a:p>
          <a:p>
            <a:pPr algn="ctr" eaLnBrk="1" hangingPunct="1"/>
            <a:r>
              <a:rPr lang="it-IT" altLang="it-IT" sz="2800" b="1" dirty="0">
                <a:latin typeface="Segoe Print" panose="02000600000000000000" pitchFamily="2" charset="0"/>
              </a:rPr>
              <a:t>e meglio di noi con i loro prati a marcita" </a:t>
            </a:r>
          </a:p>
          <a:p>
            <a:pPr algn="ctr" eaLnBrk="1" hangingPunct="1"/>
            <a:r>
              <a:rPr lang="it-IT" altLang="it-IT" sz="2800" b="1" dirty="0">
                <a:latin typeface="Segoe Print" panose="02000600000000000000" pitchFamily="2" charset="0"/>
              </a:rPr>
              <a:t>(BURGER, 1843).</a:t>
            </a:r>
          </a:p>
        </p:txBody>
      </p:sp>
    </p:spTree>
    <p:extLst>
      <p:ext uri="{BB962C8B-B14F-4D97-AF65-F5344CB8AC3E}">
        <p14:creationId xmlns:p14="http://schemas.microsoft.com/office/powerpoint/2010/main" val="77864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5" name="Picture 2" descr="\\Filesrv\uo3\Settore Agricoltura\GENERALE AGRICOLTURA\Immagini\foto miche\Foto digitali\Parco\Marcite\marcite 2013\piloni barlassina_apr 2013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"/>
          <a:stretch>
            <a:fillRect/>
          </a:stretch>
        </p:blipFill>
        <p:spPr bwMode="auto">
          <a:xfrm>
            <a:off x="4500563" y="3860800"/>
            <a:ext cx="4602162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" r="2184" b="11646"/>
          <a:stretch>
            <a:fillRect/>
          </a:stretch>
        </p:blipFill>
        <p:spPr bwMode="auto">
          <a:xfrm>
            <a:off x="-36513" y="3860800"/>
            <a:ext cx="4537076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\\Filesrv\uo3\Settore Agricoltura\GENERALE AGRICOLTURA\Immagini\foto miche\Foto digitali\Parco\Marcite\fasciatura foraggio di marcita\109-0940_I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"/>
          <a:stretch>
            <a:fillRect/>
          </a:stretch>
        </p:blipFill>
        <p:spPr bwMode="auto">
          <a:xfrm>
            <a:off x="0" y="14288"/>
            <a:ext cx="44767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\\Filesrv\uo3\Settore Agricoltura\GENERALE AGRICOLTURA\Immagini\foto miche\Foto digitali\Parco\Marcite\fasciatura foraggio di marcita\109-0965_IM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7751" b="3101"/>
          <a:stretch>
            <a:fillRect/>
          </a:stretch>
        </p:blipFill>
        <p:spPr bwMode="auto">
          <a:xfrm>
            <a:off x="4500563" y="11113"/>
            <a:ext cx="46069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 bwMode="auto">
          <a:xfrm>
            <a:off x="1116013" y="3195638"/>
            <a:ext cx="7486650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it-IT" smtClean="0"/>
              <a:t>2 TAGLI IN PIU' IN MARCITA </a:t>
            </a:r>
          </a:p>
        </p:txBody>
      </p:sp>
    </p:spTree>
    <p:extLst>
      <p:ext uri="{BB962C8B-B14F-4D97-AF65-F5344CB8AC3E}">
        <p14:creationId xmlns:p14="http://schemas.microsoft.com/office/powerpoint/2010/main" val="7456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44450"/>
            <a:ext cx="4033019" cy="2787013"/>
          </a:xfr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" y="2889537"/>
            <a:ext cx="3999483" cy="300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8687" r="413" b="-8687"/>
          <a:stretch/>
        </p:blipFill>
        <p:spPr bwMode="auto">
          <a:xfrm>
            <a:off x="4644008" y="3212976"/>
            <a:ext cx="436153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6"/>
          <p:cNvSpPr txBox="1">
            <a:spLocks noChangeArrowheads="1"/>
          </p:cNvSpPr>
          <p:nvPr/>
        </p:nvSpPr>
        <p:spPr bwMode="auto">
          <a:xfrm>
            <a:off x="4211960" y="44450"/>
            <a:ext cx="4105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dirty="0">
                <a:latin typeface="Calibri" panose="020F0502020204030204" pitchFamily="34" charset="0"/>
              </a:rPr>
              <a:t>p</a:t>
            </a:r>
            <a:r>
              <a:rPr lang="it-IT" altLang="it-IT" dirty="0" smtClean="0">
                <a:latin typeface="Calibri" panose="020F0502020204030204" pitchFamily="34" charset="0"/>
              </a:rPr>
              <a:t>iù e</a:t>
            </a:r>
            <a:r>
              <a:rPr lang="it-IT" altLang="it-IT" sz="2400" dirty="0" smtClean="0">
                <a:latin typeface="Calibri" panose="020F0502020204030204" pitchFamily="34" charset="0"/>
              </a:rPr>
              <a:t>rba verde e foraggi prativi</a:t>
            </a:r>
          </a:p>
          <a:p>
            <a:pPr algn="ctr" eaLnBrk="1" hangingPunct="1"/>
            <a:r>
              <a:rPr lang="it-IT" altLang="it-IT" sz="2400" dirty="0" smtClean="0">
                <a:latin typeface="Calibri" panose="020F0502020204030204" pitchFamily="34" charset="0"/>
              </a:rPr>
              <a:t>meno </a:t>
            </a:r>
            <a:r>
              <a:rPr lang="it-IT" altLang="it-IT" sz="2400" dirty="0">
                <a:latin typeface="Calibri" panose="020F0502020204030204" pitchFamily="34" charset="0"/>
              </a:rPr>
              <a:t>mangimi, meno mais, </a:t>
            </a:r>
            <a:endParaRPr lang="it-IT" altLang="it-IT" sz="2400" dirty="0" smtClean="0">
              <a:latin typeface="Calibri" panose="020F0502020204030204" pitchFamily="34" charset="0"/>
            </a:endParaRPr>
          </a:p>
          <a:p>
            <a:pPr algn="ctr" eaLnBrk="1" hangingPunct="1"/>
            <a:r>
              <a:rPr lang="it-IT" altLang="it-IT" dirty="0">
                <a:latin typeface="Calibri" panose="020F0502020204030204" pitchFamily="34" charset="0"/>
              </a:rPr>
              <a:t>s</a:t>
            </a:r>
            <a:r>
              <a:rPr lang="it-IT" altLang="it-IT" dirty="0" smtClean="0">
                <a:latin typeface="Calibri" panose="020F0502020204030204" pitchFamily="34" charset="0"/>
              </a:rPr>
              <a:t>falci frequenti…</a:t>
            </a:r>
            <a:r>
              <a:rPr lang="it-IT" altLang="it-IT" sz="2400" dirty="0" smtClean="0">
                <a:latin typeface="Calibri" panose="020F0502020204030204" pitchFamily="34" charset="0"/>
              </a:rPr>
              <a:t>più </a:t>
            </a:r>
            <a:r>
              <a:rPr lang="it-IT" altLang="it-IT" sz="2400" dirty="0">
                <a:latin typeface="Calibri" panose="020F0502020204030204" pitchFamily="34" charset="0"/>
              </a:rPr>
              <a:t>proteina</a:t>
            </a:r>
          </a:p>
        </p:txBody>
      </p:sp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4716016" y="5157192"/>
            <a:ext cx="42438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400" b="1" dirty="0">
                <a:solidFill>
                  <a:srgbClr val="FFFF00"/>
                </a:solidFill>
                <a:latin typeface="Calibri" panose="020F0502020204030204" pitchFamily="34" charset="0"/>
              </a:rPr>
              <a:t>Latte giallo…come quello di </a:t>
            </a:r>
            <a:r>
              <a:rPr lang="it-IT" altLang="it-IT" sz="24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montagna…</a:t>
            </a:r>
            <a:r>
              <a:rPr lang="it-IT" altLang="it-IT" dirty="0">
                <a:solidFill>
                  <a:srgbClr val="FFFF00"/>
                </a:solidFill>
              </a:rPr>
              <a:t>LATTE PIÙ SANO</a:t>
            </a:r>
            <a:endParaRPr lang="it-IT" altLang="it-IT" sz="24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CasellaDiTesto 6"/>
          <p:cNvSpPr txBox="1">
            <a:spLocks noChangeArrowheads="1"/>
          </p:cNvSpPr>
          <p:nvPr/>
        </p:nvSpPr>
        <p:spPr bwMode="auto">
          <a:xfrm>
            <a:off x="4355976" y="1201976"/>
            <a:ext cx="478484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dirty="0" smtClean="0">
                <a:latin typeface="Calibri" panose="020F0502020204030204" pitchFamily="34" charset="0"/>
              </a:rPr>
              <a:t>più</a:t>
            </a:r>
            <a:r>
              <a:rPr lang="it-IT" altLang="it-IT" sz="2400" dirty="0" smtClean="0">
                <a:latin typeface="Calibri" panose="020F0502020204030204" pitchFamily="34" charset="0"/>
              </a:rPr>
              <a:t> </a:t>
            </a:r>
            <a:r>
              <a:rPr lang="it-IT" altLang="it-IT" sz="2400" dirty="0">
                <a:latin typeface="Calibri" panose="020F0502020204030204" pitchFamily="34" charset="0"/>
              </a:rPr>
              <a:t>biodiversità, </a:t>
            </a:r>
            <a:r>
              <a:rPr lang="it-IT" altLang="it-IT" sz="2400" dirty="0" smtClean="0">
                <a:latin typeface="Calibri" panose="020F0502020204030204" pitchFamily="34" charset="0"/>
              </a:rPr>
              <a:t>meno chimica</a:t>
            </a:r>
            <a:endParaRPr lang="it-IT" altLang="it-IT" sz="2400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it-IT" altLang="it-IT" dirty="0">
                <a:latin typeface="Calibri" panose="020F0502020204030204" pitchFamily="34" charset="0"/>
              </a:rPr>
              <a:t>m</a:t>
            </a:r>
            <a:r>
              <a:rPr lang="it-IT" altLang="it-IT" dirty="0" smtClean="0">
                <a:latin typeface="Calibri" panose="020F0502020204030204" pitchFamily="34" charset="0"/>
              </a:rPr>
              <a:t>eno </a:t>
            </a:r>
            <a:r>
              <a:rPr lang="it-IT" altLang="it-IT" sz="2400" dirty="0" smtClean="0">
                <a:latin typeface="Calibri" panose="020F0502020204030204" pitchFamily="34" charset="0"/>
              </a:rPr>
              <a:t>CO2  </a:t>
            </a:r>
            <a:r>
              <a:rPr lang="it-IT" altLang="it-IT" sz="2400" dirty="0">
                <a:latin typeface="Calibri" panose="020F0502020204030204" pitchFamily="34" charset="0"/>
              </a:rPr>
              <a:t>nell’aria </a:t>
            </a:r>
            <a:endParaRPr lang="it-IT" altLang="it-IT" sz="2400" dirty="0" smtClean="0">
              <a:latin typeface="Calibri" panose="020F0502020204030204" pitchFamily="34" charset="0"/>
            </a:endParaRPr>
          </a:p>
          <a:p>
            <a:pPr algn="ctr" eaLnBrk="1" hangingPunct="1"/>
            <a:r>
              <a:rPr lang="it-IT" altLang="it-IT" sz="2400" dirty="0" smtClean="0">
                <a:latin typeface="Calibri" panose="020F0502020204030204" pitchFamily="34" charset="0"/>
              </a:rPr>
              <a:t>più </a:t>
            </a:r>
            <a:r>
              <a:rPr lang="it-IT" altLang="it-IT" dirty="0" smtClean="0">
                <a:latin typeface="Calibri" panose="020F0502020204030204" pitchFamily="34" charset="0"/>
              </a:rPr>
              <a:t>C</a:t>
            </a:r>
            <a:r>
              <a:rPr lang="it-IT" altLang="it-IT" sz="2400" dirty="0" smtClean="0">
                <a:latin typeface="Calibri" panose="020F0502020204030204" pitchFamily="34" charset="0"/>
              </a:rPr>
              <a:t> nel suolo</a:t>
            </a:r>
            <a:endParaRPr lang="it-IT" altLang="it-IT" sz="2400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it-IT" altLang="it-IT" dirty="0">
                <a:latin typeface="Calibri" panose="020F0502020204030204" pitchFamily="34" charset="0"/>
              </a:rPr>
              <a:t>p</a:t>
            </a:r>
            <a:r>
              <a:rPr lang="it-IT" altLang="it-IT" dirty="0" smtClean="0">
                <a:latin typeface="Calibri" panose="020F0502020204030204" pitchFamily="34" charset="0"/>
              </a:rPr>
              <a:t>iù autoapprovvigionamento</a:t>
            </a:r>
            <a:endParaRPr lang="it-IT" altLang="it-IT" dirty="0" smtClean="0">
              <a:latin typeface="Calibri" panose="020F0502020204030204" pitchFamily="34" charset="0"/>
            </a:endParaRPr>
          </a:p>
          <a:p>
            <a:pPr algn="ctr" eaLnBrk="1" hangingPunct="1"/>
            <a:r>
              <a:rPr lang="it-IT" altLang="it-IT" dirty="0">
                <a:latin typeface="Calibri" panose="020F0502020204030204" pitchFamily="34" charset="0"/>
              </a:rPr>
              <a:t>m</a:t>
            </a:r>
            <a:r>
              <a:rPr lang="it-IT" altLang="it-IT" sz="2400" dirty="0" smtClean="0">
                <a:latin typeface="Calibri" panose="020F0502020204030204" pitchFamily="34" charset="0"/>
              </a:rPr>
              <a:t>eno costi razione (UNITO DISAFA)</a:t>
            </a:r>
            <a:endParaRPr lang="it-IT" altLang="it-IT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4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Filesrv\uo3\Settore Agricoltura\GENERALE AGRICOLTURA\Immagini\foto miche\Foto digitali\Parco\Marcite\marcite 2018\marcite e neve_feb 2018\DSCN1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"/>
            <a:ext cx="9108504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66583" y="65529"/>
            <a:ext cx="6303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AMBIENTI AGRICOLI SEMINATURALI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11855" y="2096851"/>
            <a:ext cx="382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STORIA, NATURA, PRODOTTI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4612" y="3608890"/>
            <a:ext cx="2491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</a:rPr>
              <a:t>ACQUA </a:t>
            </a:r>
          </a:p>
          <a:p>
            <a:pPr algn="ctr"/>
            <a:r>
              <a:rPr lang="it-IT" dirty="0" smtClean="0">
                <a:solidFill>
                  <a:srgbClr val="FFFF00"/>
                </a:solidFill>
              </a:rPr>
              <a:t>IRRIGAZIONE PER </a:t>
            </a:r>
          </a:p>
          <a:p>
            <a:pPr algn="ctr"/>
            <a:r>
              <a:rPr lang="it-IT" dirty="0" smtClean="0">
                <a:solidFill>
                  <a:srgbClr val="FFFF00"/>
                </a:solidFill>
              </a:rPr>
              <a:t>SCORRIMENTO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652120" y="3193391"/>
            <a:ext cx="2973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</a:rPr>
              <a:t>PRATI STABILI… INVERNO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1043608" y="764411"/>
            <a:ext cx="8026896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Aft>
                <a:spcPts val="600"/>
              </a:spcAft>
            </a:pPr>
            <a:r>
              <a:rPr lang="it-IT" alt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1844   …Milano</a:t>
            </a:r>
            <a:r>
              <a:rPr lang="it-IT" altLang="it-IT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, come regina tra le sue ricchezze, </a:t>
            </a:r>
          </a:p>
          <a:p>
            <a:pPr algn="r" eaLnBrk="1" hangingPunct="1">
              <a:spcAft>
                <a:spcPts val="600"/>
              </a:spcAft>
            </a:pPr>
            <a:r>
              <a:rPr lang="it-IT" altLang="it-IT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siede fra i prati che le fan corona </a:t>
            </a:r>
          </a:p>
          <a:p>
            <a:pPr algn="r" eaLnBrk="1" hangingPunct="1">
              <a:spcAft>
                <a:spcPts val="600"/>
              </a:spcAft>
            </a:pPr>
            <a:r>
              <a:rPr lang="it-IT" altLang="it-IT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e ci mostra il vero tipo </a:t>
            </a:r>
          </a:p>
          <a:p>
            <a:pPr algn="r" eaLnBrk="1" hangingPunct="1">
              <a:spcAft>
                <a:spcPts val="600"/>
              </a:spcAft>
            </a:pPr>
            <a:r>
              <a:rPr lang="it-IT" altLang="it-IT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dell’agricoltura del piano lombardo</a:t>
            </a:r>
            <a:r>
              <a:rPr lang="it-IT" alt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…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107504" y="3011468"/>
            <a:ext cx="895015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“…mirabile specialmente nel milanese </a:t>
            </a:r>
            <a:r>
              <a:rPr lang="it-IT" alt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è </a:t>
            </a:r>
            <a:r>
              <a:rPr lang="it-IT" altLang="it-IT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l’uso delle acque,</a:t>
            </a:r>
          </a:p>
          <a:p>
            <a:pPr eaLnBrk="1" hangingPunct="1"/>
            <a:r>
              <a:rPr lang="it-IT" altLang="it-IT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giacchè</a:t>
            </a:r>
            <a:r>
              <a:rPr lang="it-IT" altLang="it-IT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 l’adoperano del continuo</a:t>
            </a:r>
          </a:p>
          <a:p>
            <a:pPr eaLnBrk="1" hangingPunct="1"/>
            <a:r>
              <a:rPr lang="it-IT" altLang="it-IT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la state pei prati e per le altre coltivazioni,</a:t>
            </a:r>
          </a:p>
          <a:p>
            <a:pPr eaLnBrk="1" hangingPunct="1"/>
            <a:r>
              <a:rPr lang="it-IT" altLang="it-IT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e nel verno per le marcite</a:t>
            </a:r>
            <a:r>
              <a:rPr lang="it-IT" alt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…”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907704" y="-25643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chemeClr val="tx1"/>
                </a:solidFill>
              </a:rPr>
              <a:t>1188…primi documenti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827584" y="5108991"/>
            <a:ext cx="6756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tx1"/>
                </a:solidFill>
              </a:rPr>
              <a:t>         1950…agricoltura intensiva</a:t>
            </a:r>
          </a:p>
          <a:p>
            <a:pPr algn="ctr"/>
            <a:r>
              <a:rPr lang="it-IT" sz="3600" dirty="0" smtClean="0">
                <a:solidFill>
                  <a:schemeClr val="tx1"/>
                </a:solidFill>
              </a:rPr>
              <a:t>2020…500 ha nei Parchi</a:t>
            </a:r>
            <a:endParaRPr lang="it-IT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8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\\Filesrv\uo3\Settore Agricoltura\GENERALE AGRICOLTURA\Immagini\foto miche\Foto digitali\Parco\Marcite\marcite 2015\TICOZZELLI_ago 2015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b="25645"/>
          <a:stretch>
            <a:fillRect/>
          </a:stretch>
        </p:blipFill>
        <p:spPr>
          <a:xfrm>
            <a:off x="107951" y="1340768"/>
            <a:ext cx="4392042" cy="3035923"/>
          </a:xfrm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075" name="Picture 4" descr="\\Filesrv\uo3\Settore Agricoltura\GENERALE AGRICOLTURA\Immagini\foto miche\Foto digitali\Parco\Marcite\foto Norino marcite uccelli cinghiali\023 - Marcita - Robecco S. N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t="18492" r="34248"/>
          <a:stretch>
            <a:fillRect/>
          </a:stretch>
        </p:blipFill>
        <p:spPr bwMode="auto">
          <a:xfrm>
            <a:off x="4787900" y="2780928"/>
            <a:ext cx="4321175" cy="328136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CasellaDiTesto 7"/>
          <p:cNvSpPr txBox="1">
            <a:spLocks noChangeArrowheads="1"/>
          </p:cNvSpPr>
          <p:nvPr/>
        </p:nvSpPr>
        <p:spPr bwMode="auto">
          <a:xfrm>
            <a:off x="4716463" y="1484784"/>
            <a:ext cx="367188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600" b="1" dirty="0">
                <a:latin typeface="Calibri" panose="020F0502020204030204" pitchFamily="34" charset="0"/>
              </a:rPr>
              <a:t>ESTATE ….</a:t>
            </a:r>
          </a:p>
          <a:p>
            <a:pPr eaLnBrk="1" hangingPunct="1"/>
            <a:r>
              <a:rPr lang="it-IT" altLang="it-IT" sz="3600" b="1" dirty="0">
                <a:latin typeface="Calibri" panose="020F0502020204030204" pitchFamily="34" charset="0"/>
              </a:rPr>
              <a:t>    …prato da fieno</a:t>
            </a:r>
          </a:p>
        </p:txBody>
      </p:sp>
      <p:sp>
        <p:nvSpPr>
          <p:cNvPr id="3077" name="CasellaDiTesto 8"/>
          <p:cNvSpPr txBox="1">
            <a:spLocks noChangeArrowheads="1"/>
          </p:cNvSpPr>
          <p:nvPr/>
        </p:nvSpPr>
        <p:spPr bwMode="auto">
          <a:xfrm>
            <a:off x="395536" y="4725144"/>
            <a:ext cx="406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it-IT" altLang="it-IT" sz="3600" b="1" dirty="0">
                <a:latin typeface="Calibri" panose="020F0502020204030204" pitchFamily="34" charset="0"/>
              </a:rPr>
              <a:t>INVERNO….</a:t>
            </a:r>
          </a:p>
          <a:p>
            <a:pPr eaLnBrk="1" hangingPunct="1"/>
            <a:r>
              <a:rPr lang="it-IT" altLang="it-IT" sz="3600" b="1" dirty="0">
                <a:latin typeface="Calibri" panose="020F0502020204030204" pitchFamily="34" charset="0"/>
              </a:rPr>
              <a:t>…marcita da erba</a:t>
            </a:r>
          </a:p>
        </p:txBody>
      </p:sp>
      <p:sp>
        <p:nvSpPr>
          <p:cNvPr id="3078" name="CasellaDiTesto 5"/>
          <p:cNvSpPr txBox="1">
            <a:spLocks noChangeArrowheads="1"/>
          </p:cNvSpPr>
          <p:nvPr/>
        </p:nvSpPr>
        <p:spPr bwMode="auto">
          <a:xfrm>
            <a:off x="1187450" y="44624"/>
            <a:ext cx="69135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4800" b="1" dirty="0">
                <a:solidFill>
                  <a:srgbClr val="00B050"/>
                </a:solidFill>
                <a:latin typeface="Calibri" panose="020F0502020204030204" pitchFamily="34" charset="0"/>
              </a:rPr>
              <a:t>COS’E’ LA MARCITA?</a:t>
            </a:r>
          </a:p>
          <a:p>
            <a:pPr algn="ctr" eaLnBrk="1" hangingPunct="1"/>
            <a:r>
              <a:rPr lang="it-IT" altLang="it-IT" sz="3200" i="1" dirty="0">
                <a:latin typeface="Calibri" panose="020F0502020204030204" pitchFamily="34" charset="0"/>
              </a:rPr>
              <a:t>marcisce? … no, vive!</a:t>
            </a:r>
          </a:p>
        </p:txBody>
      </p:sp>
    </p:spTree>
    <p:extLst>
      <p:ext uri="{BB962C8B-B14F-4D97-AF65-F5344CB8AC3E}">
        <p14:creationId xmlns:p14="http://schemas.microsoft.com/office/powerpoint/2010/main" val="239237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5" name="Picture 2" descr="\\Filesrv\uo3\Settore Agricoltura\GENERALE AGRICOLTURA\Immagini\foto miche\Foto digitali\Parco\Marcite\marcite 2018\marcite e neve_feb 2018\DSCN1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55298"/>
            <a:ext cx="3512389" cy="263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50" y="755298"/>
            <a:ext cx="3568650" cy="267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48819"/>
            <a:ext cx="3491880" cy="26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3552205" cy="265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 bwMode="auto">
          <a:xfrm>
            <a:off x="2280680" y="116632"/>
            <a:ext cx="4667584" cy="50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Il miracolo “nivale”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55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6" name="Picture 2" descr="\\Filesrv\uo3\Settore Agricoltura\GENERALE AGRICOLTURA\Immagini\foto miche\Foto digitali\Parco\Marcite\animali in marcita\montana_gennaio 06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08" y="2853208"/>
            <a:ext cx="432110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445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 bwMode="auto">
          <a:xfrm>
            <a:off x="0" y="3140968"/>
            <a:ext cx="464343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it-IT" sz="3200" dirty="0" smtClean="0">
                <a:solidFill>
                  <a:srgbClr val="23269D"/>
                </a:solidFill>
              </a:rPr>
              <a:t>UCCELLI</a:t>
            </a:r>
          </a:p>
          <a:p>
            <a:pPr eaLnBrk="1" hangingPunct="1"/>
            <a:r>
              <a:rPr lang="it-IT" altLang="it-IT" sz="2800" dirty="0" smtClean="0">
                <a:solidFill>
                  <a:srgbClr val="00B050"/>
                </a:solidFill>
              </a:rPr>
              <a:t>129 specie</a:t>
            </a:r>
          </a:p>
          <a:p>
            <a:pPr eaLnBrk="1" hangingPunct="1"/>
            <a:r>
              <a:rPr lang="it-IT" altLang="it-IT" sz="2400" dirty="0" smtClean="0">
                <a:solidFill>
                  <a:srgbClr val="00B050"/>
                </a:solidFill>
              </a:rPr>
              <a:t>21 interesse UE         41 SPEC</a:t>
            </a:r>
          </a:p>
          <a:p>
            <a:pPr eaLnBrk="1" hangingPunct="1"/>
            <a:endParaRPr lang="it-IT" altLang="it-IT" sz="1600" dirty="0" smtClean="0">
              <a:solidFill>
                <a:srgbClr val="00B050"/>
              </a:solidFill>
            </a:endParaRPr>
          </a:p>
          <a:p>
            <a:pPr eaLnBrk="1" hangingPunct="1"/>
            <a:r>
              <a:rPr lang="it-IT" altLang="it-IT" sz="2400" dirty="0">
                <a:solidFill>
                  <a:srgbClr val="00B050"/>
                </a:solidFill>
              </a:rPr>
              <a:t>p</a:t>
            </a:r>
            <a:r>
              <a:rPr lang="it-IT" altLang="it-IT" sz="2400" dirty="0" smtClean="0">
                <a:solidFill>
                  <a:srgbClr val="00B050"/>
                </a:solidFill>
              </a:rPr>
              <a:t>avoncella, fanello, pispola, tottavilla, allodola, garzetta, albanella reale, … </a:t>
            </a:r>
          </a:p>
          <a:p>
            <a:pPr eaLnBrk="1" hangingPunct="1"/>
            <a:r>
              <a:rPr lang="it-IT" altLang="it-IT" sz="2400" dirty="0">
                <a:solidFill>
                  <a:srgbClr val="00B050"/>
                </a:solidFill>
              </a:rPr>
              <a:t> </a:t>
            </a:r>
            <a:r>
              <a:rPr lang="it-IT" altLang="it-IT" sz="2400" dirty="0" smtClean="0">
                <a:solidFill>
                  <a:srgbClr val="00B050"/>
                </a:solidFill>
              </a:rPr>
              <a:t>   (</a:t>
            </a:r>
            <a:r>
              <a:rPr lang="it-IT" altLang="it-IT" sz="2000" i="1" dirty="0" smtClean="0">
                <a:solidFill>
                  <a:srgbClr val="00B050"/>
                </a:solidFill>
              </a:rPr>
              <a:t>Fondazione Lombardia per l’Ambiente)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076056" y="344962"/>
            <a:ext cx="3816350" cy="214793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400" b="1" dirty="0" smtClean="0">
                <a:solidFill>
                  <a:srgbClr val="23269D"/>
                </a:solidFill>
                <a:latin typeface="+mj-lt"/>
                <a:ea typeface="+mj-ea"/>
                <a:cs typeface="+mj-cs"/>
              </a:rPr>
              <a:t>BIODIVERSITA’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rgbClr val="23269D"/>
                </a:solidFill>
                <a:latin typeface="+mj-lt"/>
                <a:ea typeface="+mj-ea"/>
                <a:cs typeface="+mj-cs"/>
              </a:rPr>
              <a:t>’’…isole di storia naturale…’’</a:t>
            </a:r>
            <a:endParaRPr lang="it-IT" sz="3200" b="1" dirty="0" smtClean="0">
              <a:solidFill>
                <a:srgbClr val="23269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01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5" name="Segnaposto piè di pagina 3"/>
          <p:cNvSpPr txBox="1">
            <a:spLocks/>
          </p:cNvSpPr>
          <p:nvPr/>
        </p:nvSpPr>
        <p:spPr>
          <a:xfrm>
            <a:off x="3131840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rgbClr val="0070C0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91"/>
          <a:stretch/>
        </p:blipFill>
        <p:spPr bwMode="auto">
          <a:xfrm>
            <a:off x="107950" y="3027363"/>
            <a:ext cx="2708275" cy="306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\\Filesrv\uo3\Settore Agricoltura\GENERALE AGRICOLTURA\Immagini\foto miche\Foto digitali\tessaro marcite\MTessaro - 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71438"/>
            <a:ext cx="47879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\\Filesrv\uo3\Settore Agricoltura\GENERALE AGRICOLTURA\Immagini\foto miche\Foto digitali\tessaro marcite\MTessaro - 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r="12491" b="4805"/>
          <a:stretch>
            <a:fillRect/>
          </a:stretch>
        </p:blipFill>
        <p:spPr bwMode="auto">
          <a:xfrm>
            <a:off x="5060950" y="76200"/>
            <a:ext cx="3932238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\\Filesrv\uo3\Settore Agricoltura\GENERALE AGRICOLTURA\Immagini\Norino\Foto Varie 11-05\DSCF84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3" t="11905" r="18147" b="9520"/>
          <a:stretch>
            <a:fillRect/>
          </a:stretch>
        </p:blipFill>
        <p:spPr bwMode="auto">
          <a:xfrm>
            <a:off x="5004048" y="3068960"/>
            <a:ext cx="40274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/>
          <p:cNvSpPr txBox="1">
            <a:spLocks/>
          </p:cNvSpPr>
          <p:nvPr/>
        </p:nvSpPr>
        <p:spPr bwMode="auto">
          <a:xfrm>
            <a:off x="2916238" y="2852936"/>
            <a:ext cx="20161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179393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rgbClr val="23269D"/>
                </a:solidFill>
              </a:rPr>
              <a:t>…FIORI </a:t>
            </a:r>
            <a:br>
              <a:rPr lang="it-IT" dirty="0" smtClean="0">
                <a:solidFill>
                  <a:srgbClr val="23269D"/>
                </a:solidFill>
              </a:rPr>
            </a:br>
            <a:r>
              <a:rPr lang="it-IT" dirty="0" smtClean="0">
                <a:solidFill>
                  <a:srgbClr val="23269D"/>
                </a:solidFill>
              </a:rPr>
              <a:t>FARFALLE</a:t>
            </a:r>
            <a:br>
              <a:rPr lang="it-IT" dirty="0" smtClean="0">
                <a:solidFill>
                  <a:srgbClr val="23269D"/>
                </a:solidFill>
              </a:rPr>
            </a:br>
            <a:r>
              <a:rPr lang="it-IT" dirty="0" smtClean="0">
                <a:solidFill>
                  <a:srgbClr val="23269D"/>
                </a:solidFill>
              </a:rPr>
              <a:t>RANE,…</a:t>
            </a:r>
            <a:endParaRPr lang="it-IT" dirty="0">
              <a:solidFill>
                <a:srgbClr val="23269D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364088" y="5589240"/>
            <a:ext cx="3580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raganella      rana di </a:t>
            </a:r>
            <a:r>
              <a:rPr lang="it-IT" dirty="0" err="1" smtClean="0">
                <a:solidFill>
                  <a:schemeClr val="bg1"/>
                </a:solidFill>
              </a:rPr>
              <a:t>lataste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14816" y="3111351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Licena delle paludi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370396" y="49071"/>
            <a:ext cx="248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Allium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angulosum</a:t>
            </a:r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436096" y="119112"/>
            <a:ext cx="3049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Sanguisorba </a:t>
            </a:r>
            <a:r>
              <a:rPr lang="it-IT" dirty="0" err="1" smtClean="0">
                <a:solidFill>
                  <a:schemeClr val="bg1"/>
                </a:solidFill>
              </a:rPr>
              <a:t>officinalis</a:t>
            </a:r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632409" y="5385410"/>
            <a:ext cx="25069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2000" dirty="0">
                <a:solidFill>
                  <a:srgbClr val="00B050"/>
                </a:solidFill>
              </a:rPr>
              <a:t>(</a:t>
            </a:r>
            <a:r>
              <a:rPr lang="it-IT" altLang="it-IT" sz="2000" i="1" dirty="0" smtClean="0">
                <a:solidFill>
                  <a:srgbClr val="00B050"/>
                </a:solidFill>
              </a:rPr>
              <a:t>Fondazione Lombardia </a:t>
            </a:r>
          </a:p>
          <a:p>
            <a:pPr algn="ctr" eaLnBrk="1" hangingPunct="1"/>
            <a:r>
              <a:rPr lang="it-IT" altLang="it-IT" sz="2000" i="1" dirty="0" smtClean="0">
                <a:solidFill>
                  <a:srgbClr val="00B050"/>
                </a:solidFill>
              </a:rPr>
              <a:t>per </a:t>
            </a:r>
            <a:r>
              <a:rPr lang="it-IT" altLang="it-IT" sz="2000" i="1" dirty="0">
                <a:solidFill>
                  <a:srgbClr val="00B050"/>
                </a:solidFill>
              </a:rPr>
              <a:t>l’Ambiente)</a:t>
            </a:r>
          </a:p>
        </p:txBody>
      </p:sp>
    </p:spTree>
    <p:extLst>
      <p:ext uri="{BB962C8B-B14F-4D97-AF65-F5344CB8AC3E}">
        <p14:creationId xmlns:p14="http://schemas.microsoft.com/office/powerpoint/2010/main" val="9164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769643" y="1299926"/>
            <a:ext cx="4321175" cy="99832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it-IT" altLang="it-IT" sz="3200" b="1" dirty="0" smtClean="0"/>
              <a:t>rete irrigua </a:t>
            </a:r>
            <a:r>
              <a:rPr lang="it-IT" altLang="it-IT" sz="3200" dirty="0" smtClean="0"/>
              <a:t>complessa acque</a:t>
            </a:r>
            <a:r>
              <a:rPr lang="it-IT" altLang="it-IT" sz="3200" dirty="0"/>
              <a:t>, salici, …</a:t>
            </a:r>
          </a:p>
          <a:p>
            <a:pPr eaLnBrk="1" hangingPunct="1"/>
            <a:endParaRPr lang="it-IT" altLang="it-IT" sz="32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7625"/>
            <a:ext cx="4150047" cy="2895449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21539"/>
            <a:ext cx="4705474" cy="315605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5400127" y="1772816"/>
            <a:ext cx="2772273" cy="6477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endParaRPr lang="it-IT" altLang="it-IT" b="1" dirty="0" smtClean="0"/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716463" y="116632"/>
            <a:ext cx="4427537" cy="1152525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it-IT" sz="44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MARCITA, PARTE </a:t>
            </a:r>
            <a:r>
              <a:rPr lang="it-IT" sz="4400" b="1" dirty="0" err="1">
                <a:solidFill>
                  <a:srgbClr val="00B050"/>
                </a:solidFill>
                <a:latin typeface="+mj-lt"/>
                <a:ea typeface="+mj-ea"/>
                <a:cs typeface="+mj-cs"/>
              </a:rPr>
              <a:t>DI</a:t>
            </a:r>
            <a:r>
              <a:rPr lang="it-IT" sz="44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UN PAESAGGIO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107504" y="3578240"/>
            <a:ext cx="36195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dirty="0">
                <a:latin typeface="Calibri" panose="020F0502020204030204" pitchFamily="34" charset="0"/>
              </a:rPr>
              <a:t>Registro </a:t>
            </a:r>
            <a:r>
              <a:rPr lang="it-IT" altLang="it-IT" dirty="0" smtClean="0">
                <a:latin typeface="Calibri" panose="020F0502020204030204" pitchFamily="34" charset="0"/>
              </a:rPr>
              <a:t>Nazionale</a:t>
            </a:r>
          </a:p>
          <a:p>
            <a:pPr algn="ctr" eaLnBrk="1" hangingPunct="1"/>
            <a:r>
              <a:rPr lang="it-IT" altLang="it-IT" dirty="0" smtClean="0">
                <a:latin typeface="Calibri" panose="020F0502020204030204" pitchFamily="34" charset="0"/>
              </a:rPr>
              <a:t>Paesaggi </a:t>
            </a:r>
            <a:r>
              <a:rPr lang="it-IT" altLang="it-IT" dirty="0">
                <a:latin typeface="Calibri" panose="020F0502020204030204" pitchFamily="34" charset="0"/>
              </a:rPr>
              <a:t>Rurali </a:t>
            </a:r>
            <a:r>
              <a:rPr lang="it-IT" altLang="it-IT" dirty="0" smtClean="0">
                <a:latin typeface="Calibri" panose="020F0502020204030204" pitchFamily="34" charset="0"/>
              </a:rPr>
              <a:t>Storici</a:t>
            </a:r>
            <a:endParaRPr lang="it-IT" altLang="it-IT" dirty="0">
              <a:latin typeface="Calibri" panose="020F0502020204030204" pitchFamily="34" charset="0"/>
            </a:endParaRPr>
          </a:p>
          <a:p>
            <a:pPr algn="ctr" eaLnBrk="1" hangingPunct="1"/>
            <a:endParaRPr lang="it-IT" altLang="it-IT" dirty="0" smtClean="0">
              <a:latin typeface="Calibri" panose="020F0502020204030204" pitchFamily="34" charset="0"/>
            </a:endParaRPr>
          </a:p>
          <a:p>
            <a:pPr algn="ctr" eaLnBrk="1" hangingPunct="1"/>
            <a:r>
              <a:rPr lang="it-IT" altLang="it-IT" dirty="0" smtClean="0">
                <a:latin typeface="Calibri" panose="020F0502020204030204" pitchFamily="34" charset="0"/>
              </a:rPr>
              <a:t>Premio </a:t>
            </a:r>
            <a:r>
              <a:rPr lang="it-IT" altLang="it-IT" dirty="0">
                <a:latin typeface="Calibri" panose="020F0502020204030204" pitchFamily="34" charset="0"/>
              </a:rPr>
              <a:t>del paesaggio del Consiglio d’Europa (2019)</a:t>
            </a:r>
          </a:p>
        </p:txBody>
      </p:sp>
      <p:sp>
        <p:nvSpPr>
          <p:cNvPr id="13" name="CasellaDiTesto 7"/>
          <p:cNvSpPr txBox="1">
            <a:spLocks noChangeArrowheads="1"/>
          </p:cNvSpPr>
          <p:nvPr/>
        </p:nvSpPr>
        <p:spPr bwMode="auto">
          <a:xfrm>
            <a:off x="5196545" y="2267087"/>
            <a:ext cx="28803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dirty="0" smtClean="0">
                <a:latin typeface="Calibri" panose="020F0502020204030204" pitchFamily="34" charset="0"/>
              </a:rPr>
              <a:t>sistema prativo</a:t>
            </a:r>
            <a:endParaRPr lang="it-IT" altLang="it-IT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5965" r="9914" b="2345"/>
          <a:stretch>
            <a:fillRect/>
          </a:stretch>
        </p:blipFill>
        <p:spPr bwMode="auto">
          <a:xfrm>
            <a:off x="4932363" y="41275"/>
            <a:ext cx="4181475" cy="32861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0163"/>
            <a:ext cx="4789487" cy="33115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Filesrv\uo3\Settore Agricoltura\GENERALE AGRICOLTURA\Immagini\foto miche\Foto digitali\Parco\Marcite\marcite 2018\marcite e neve_feb 2018\DSCN14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357563"/>
            <a:ext cx="4751387" cy="345598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ottotitolo 2"/>
          <p:cNvSpPr txBox="1">
            <a:spLocks/>
          </p:cNvSpPr>
          <p:nvPr/>
        </p:nvSpPr>
        <p:spPr bwMode="auto">
          <a:xfrm>
            <a:off x="5004048" y="4508624"/>
            <a:ext cx="3959671" cy="1512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b="1" dirty="0" smtClean="0"/>
              <a:t>manufatti irrigui…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b="1" dirty="0" smtClean="0"/>
              <a:t>…patrimonio tangibile</a:t>
            </a:r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r>
              <a:rPr lang="it-IT" sz="2400" i="1" dirty="0" smtClean="0"/>
              <a:t>(POLIMI LAB </a:t>
            </a:r>
            <a:r>
              <a:rPr lang="it-IT" sz="2400" i="1" dirty="0" err="1" smtClean="0"/>
              <a:t>Parid</a:t>
            </a:r>
            <a:r>
              <a:rPr lang="it-IT" sz="2400" i="1" dirty="0" smtClean="0"/>
              <a:t>)</a:t>
            </a:r>
            <a:endParaRPr lang="it-IT" sz="2400" b="1" i="1" dirty="0" smtClean="0"/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endParaRPr lang="it-IT" sz="1700" b="0" i="1" dirty="0" smtClean="0"/>
          </a:p>
          <a:p>
            <a:pPr algn="r" eaLnBrk="1" fontAlgn="auto" hangingPunct="1">
              <a:spcAft>
                <a:spcPts val="0"/>
              </a:spcAft>
              <a:defRPr/>
            </a:pPr>
            <a:endParaRPr lang="it-IT" sz="1700" b="1" dirty="0" smtClean="0"/>
          </a:p>
          <a:p>
            <a:pPr algn="r" eaLnBrk="1" fontAlgn="auto" hangingPunct="1">
              <a:spcAft>
                <a:spcPts val="0"/>
              </a:spcAft>
              <a:defRPr/>
            </a:pPr>
            <a:endParaRPr lang="it-IT" sz="1700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it-IT" b="1" dirty="0" smtClean="0"/>
          </a:p>
        </p:txBody>
      </p:sp>
      <p:sp>
        <p:nvSpPr>
          <p:cNvPr id="9" name="Sottotitolo 2"/>
          <p:cNvSpPr txBox="1">
            <a:spLocks/>
          </p:cNvSpPr>
          <p:nvPr/>
        </p:nvSpPr>
        <p:spPr bwMode="auto">
          <a:xfrm>
            <a:off x="4932363" y="3500438"/>
            <a:ext cx="39608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it-IT" altLang="it-IT" sz="4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ORIGINE </a:t>
            </a:r>
            <a:r>
              <a:rPr lang="it-IT" altLang="it-IT" sz="4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STORICA</a:t>
            </a:r>
            <a:endParaRPr lang="it-IT" altLang="it-IT" sz="4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8096</TotalTime>
  <Words>423</Words>
  <Application>Microsoft Office PowerPoint</Application>
  <PresentationFormat>Presentazione su schermo (4:3)</PresentationFormat>
  <Paragraphs>90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Segoe Print</vt:lpstr>
      <vt:lpstr>Tema di Office</vt:lpstr>
      <vt:lpstr>Michele Bove (Parco del Ticino) Progetto LIFE TICINO BIOSOURCE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Coordinated actions to preserve residual and isolated  populations of forest and freshwater insects in  Emilia-Romagna - Project LIFE14 NAT/IT/000209</dc:title>
  <dc:creator>Cristina Barbieri</dc:creator>
  <cp:lastModifiedBy>bovem</cp:lastModifiedBy>
  <cp:revision>226</cp:revision>
  <dcterms:created xsi:type="dcterms:W3CDTF">2016-05-29T15:42:00Z</dcterms:created>
  <dcterms:modified xsi:type="dcterms:W3CDTF">2020-11-30T11:33:41Z</dcterms:modified>
</cp:coreProperties>
</file>