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6" r:id="rId3"/>
    <p:sldId id="261" r:id="rId4"/>
    <p:sldId id="259" r:id="rId5"/>
    <p:sldId id="260" r:id="rId6"/>
    <p:sldId id="262" r:id="rId7"/>
    <p:sldId id="263" r:id="rId8"/>
    <p:sldId id="264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FB07F-2EC0-44B0-9D70-01615318BC2B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0714F-563E-4AB8-83F1-182F9E34A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3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41BA18-42A8-4A95-BEDF-7C9E2EF3F41E}" type="slidenum">
              <a:rPr lang="fr-FR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fr-FR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7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2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11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ogo onl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6981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33" y="476251"/>
            <a:ext cx="46736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244772" y="4725144"/>
            <a:ext cx="9696449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1244772" y="5157216"/>
            <a:ext cx="9696449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8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1244772" y="5589264"/>
            <a:ext cx="9696449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itre 1"/>
          <p:cNvSpPr>
            <a:spLocks noGrp="1"/>
          </p:cNvSpPr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295468" y="6309320"/>
            <a:ext cx="9887577" cy="38742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252398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 userDrawn="1"/>
        </p:nvSpPr>
        <p:spPr>
          <a:xfrm>
            <a:off x="7632700" y="6165850"/>
            <a:ext cx="3744384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GB" sz="1600" i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5" name="Image 1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34" y="6165850"/>
            <a:ext cx="174836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33" y="476251"/>
            <a:ext cx="46736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14400" y="3344386"/>
            <a:ext cx="103632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623392" y="6165304"/>
            <a:ext cx="5472608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681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33" y="476251"/>
            <a:ext cx="46736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07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9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8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8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4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0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1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9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4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FB21C-A684-4E17-A3F1-9726B1A2411C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DB042-DBE9-4E50-8280-AB5C77855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9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0" y="6807656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1027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1600" y="1093789"/>
            <a:ext cx="8206317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35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tekst 1"/>
          <p:cNvSpPr>
            <a:spLocks noGrp="1"/>
          </p:cNvSpPr>
          <p:nvPr>
            <p:ph type="body" sz="quarter" idx="10"/>
          </p:nvPr>
        </p:nvSpPr>
        <p:spPr bwMode="auto">
          <a:xfrm>
            <a:off x="2495550" y="4941889"/>
            <a:ext cx="7272338" cy="433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nl-NL" altLang="en-US" sz="2400" dirty="0" err="1">
                <a:latin typeface="Calibri" panose="020F0502020204030204" pitchFamily="34" charset="0"/>
              </a:rPr>
              <a:t>Dissemination</a:t>
            </a:r>
            <a:r>
              <a:rPr lang="nl-NL" altLang="en-US" sz="2400" dirty="0">
                <a:latin typeface="Calibri" panose="020F0502020204030204" pitchFamily="34" charset="0"/>
              </a:rPr>
              <a:t> workshop: Peer review</a:t>
            </a:r>
          </a:p>
        </p:txBody>
      </p:sp>
      <p:sp>
        <p:nvSpPr>
          <p:cNvPr id="18435" name="Tijdelijke aanduiding voor tekst 3"/>
          <p:cNvSpPr>
            <a:spLocks noGrp="1"/>
          </p:cNvSpPr>
          <p:nvPr>
            <p:ph type="body" sz="quarter" idx="12"/>
          </p:nvPr>
        </p:nvSpPr>
        <p:spPr bwMode="auto">
          <a:xfrm>
            <a:off x="2495550" y="5589589"/>
            <a:ext cx="7272338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nl-NL" altLang="en-US" smtClean="0">
                <a:latin typeface="Calibri" panose="020F0502020204030204" pitchFamily="34" charset="0"/>
              </a:rPr>
              <a:t>17 May 2018 </a:t>
            </a:r>
          </a:p>
          <a:p>
            <a:pPr eaLnBrk="1" hangingPunct="1"/>
            <a:r>
              <a:rPr lang="nl-NL" altLang="en-US" smtClean="0">
                <a:latin typeface="Calibri" panose="020F0502020204030204" pitchFamily="34" charset="0"/>
              </a:rPr>
              <a:t>Varna, Bulgaria </a:t>
            </a:r>
          </a:p>
        </p:txBody>
      </p:sp>
      <p:sp>
        <p:nvSpPr>
          <p:cNvPr id="18436" name="Titel 4"/>
          <p:cNvSpPr>
            <a:spLocks noGrp="1"/>
          </p:cNvSpPr>
          <p:nvPr>
            <p:ph type="ctrTitle"/>
          </p:nvPr>
        </p:nvSpPr>
        <p:spPr bwMode="auto">
          <a:xfrm>
            <a:off x="2495550" y="3357563"/>
            <a:ext cx="7772400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GB" altLang="en-US" sz="3200" b="1" dirty="0">
                <a:latin typeface="Calibri" panose="020F0502020204030204" pitchFamily="34" charset="0"/>
              </a:rPr>
              <a:t>Emerging findings of the peer review: </a:t>
            </a:r>
            <a:r>
              <a:rPr lang="en-GB" altLang="en-US" sz="3200" b="1" dirty="0" smtClean="0">
                <a:latin typeface="Calibri" panose="020F0502020204030204" pitchFamily="34" charset="0"/>
              </a:rPr>
              <a:t>Innovation</a:t>
            </a:r>
            <a:endParaRPr lang="nl-NL" alt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36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407" y="2801658"/>
            <a:ext cx="10653010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“Moving from intellectual satisfaction to business satisfaction” – Prof.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Plamen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Mollov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Information sharing and support from multinationals (some industries)</a:t>
            </a:r>
          </a:p>
          <a:p>
            <a:r>
              <a:rPr lang="en-US" dirty="0" smtClean="0"/>
              <a:t>Eagerness to use EU funding</a:t>
            </a:r>
          </a:p>
          <a:p>
            <a:r>
              <a:rPr lang="en-US" dirty="0" smtClean="0"/>
              <a:t>Some desire to innovate </a:t>
            </a:r>
          </a:p>
          <a:p>
            <a:r>
              <a:rPr lang="en-US" dirty="0" smtClean="0"/>
              <a:t>Strong international partnerships</a:t>
            </a:r>
          </a:p>
        </p:txBody>
      </p:sp>
    </p:spTree>
    <p:extLst>
      <p:ext uri="{BB962C8B-B14F-4D97-AF65-F5344CB8AC3E}">
        <p14:creationId xmlns:p14="http://schemas.microsoft.com/office/powerpoint/2010/main" val="10600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Weaknesses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59059" cy="454519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Regional support for SMEs and lack of connection to commercialization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/>
              <a:t>Transparency/cooperation</a:t>
            </a:r>
            <a:r>
              <a:rPr lang="en-US" dirty="0" smtClean="0">
                <a:effectLst/>
              </a:rPr>
              <a:t> for innovation (amongst sectors)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No connection to Tech park or incubators to food industry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Supply Chain Structure for SMEs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/>
              <a:t>Communication between government as a stakeholder (lacking partnership) </a:t>
            </a:r>
            <a:endParaRPr lang="en-US" dirty="0" smtClean="0">
              <a:effectLst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Managers lack related education and industry experience in government</a:t>
            </a:r>
          </a:p>
        </p:txBody>
      </p:sp>
    </p:spTree>
    <p:extLst>
      <p:ext uri="{BB962C8B-B14F-4D97-AF65-F5344CB8AC3E}">
        <p14:creationId xmlns:p14="http://schemas.microsoft.com/office/powerpoint/2010/main" val="19659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Opportunities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Ageing population needs innovation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Urbanization needs new solutions for feeding the city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Trend towards market oriented innovation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Incubator for food business development and networking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regional food identity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accreditations development for SMEs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Capitalize exchange of learning and development through projects </a:t>
            </a:r>
          </a:p>
        </p:txBody>
      </p:sp>
    </p:spTree>
    <p:extLst>
      <p:ext uri="{BB962C8B-B14F-4D97-AF65-F5344CB8AC3E}">
        <p14:creationId xmlns:p14="http://schemas.microsoft.com/office/powerpoint/2010/main" val="7819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Brain Drain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effectLst/>
              </a:rPr>
              <a:t>Urbanization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Lacking finance for business growth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 amongst countries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up a business support structure based on quadruple helix partnership, to have access 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aseline="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xpert advice road to investors,</a:t>
            </a:r>
            <a:r>
              <a:rPr lang="en-US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create n</a:t>
            </a:r>
            <a:r>
              <a:rPr lang="en-US" baseline="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ew routes to market</a:t>
            </a:r>
            <a:r>
              <a:rPr lang="en-US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support networking </a:t>
            </a:r>
            <a:r>
              <a:rPr lang="en-US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provide a</a:t>
            </a:r>
            <a:r>
              <a:rPr lang="en-US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ccesses</a:t>
            </a:r>
            <a:r>
              <a:rPr lang="en-US" baseline="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to business support prevent “</a:t>
            </a:r>
            <a:r>
              <a:rPr lang="en-US" baseline="0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Braindrain</a:t>
            </a:r>
            <a:r>
              <a:rPr lang="en-US" baseline="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”,</a:t>
            </a:r>
            <a:r>
              <a:rPr lang="en-US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and g</a:t>
            </a:r>
            <a:r>
              <a:rPr lang="en-US" baseline="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enerate profit and jobs</a:t>
            </a:r>
            <a:r>
              <a:rPr lang="en-US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in the food industry.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29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55685"/>
              </p:ext>
            </p:extLst>
          </p:nvPr>
        </p:nvGraphicFramePr>
        <p:xfrm>
          <a:off x="0" y="1"/>
          <a:ext cx="12191999" cy="7061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6709"/>
                <a:gridCol w="2498981"/>
                <a:gridCol w="2282619"/>
                <a:gridCol w="2498981"/>
                <a:gridCol w="2574709"/>
              </a:tblGrid>
              <a:tr h="199369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Partners </a:t>
                      </a:r>
                      <a:endParaRPr lang="en-US" sz="1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Government (local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Reps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for key players in the SC Network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Advisors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Universities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Private advisors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Finance institutes 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Grant providers </a:t>
                      </a:r>
                      <a:endParaRPr lang="en-US" sz="18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Activities </a:t>
                      </a:r>
                      <a:endParaRPr lang="en-US" sz="1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Providing advice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Expanding incubator to a support service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Innovation broker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Finance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Business development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Proposition </a:t>
                      </a:r>
                      <a:endParaRPr lang="en-US" sz="2000" b="1" u="non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Expert advice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Road to Investors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New routes to market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Networking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Accesses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to business support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Prevent “</a:t>
                      </a:r>
                      <a:r>
                        <a:rPr lang="en-US" sz="1800" baseline="0" dirty="0" err="1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Braindrain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Generating profit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Creating</a:t>
                      </a: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bonds, transparency and networks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Segments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From farm to fork 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</a:tr>
              <a:tr h="76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Channels </a:t>
                      </a:r>
                      <a:endParaRPr lang="en-US" sz="1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 Face-Face</a:t>
                      </a:r>
                      <a:endParaRPr lang="en-US" sz="1800" b="0" baseline="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 Workshops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Food awards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Community involvement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Regional events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nl-NL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nl-NL" sz="1800" b="0" baseline="0" dirty="0" err="1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tech</a:t>
                      </a:r>
                      <a:r>
                        <a:rPr lang="nl-NL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skills 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69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Sales and marketing </a:t>
                      </a:r>
                      <a:endParaRPr lang="en-US" sz="18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Operation and process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People and skills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Finance and KPIs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0" baseline="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Subsidized services</a:t>
                      </a:r>
                      <a:r>
                        <a:rPr lang="en-US" sz="1800" b="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paid services </a:t>
                      </a:r>
                      <a:endParaRPr lang="en-US" sz="18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329" marR="58329" marT="58329" marB="5832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48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Strengthen, create, empower, and build food associations</a:t>
            </a:r>
          </a:p>
          <a:p>
            <a:r>
              <a:rPr lang="en-US" dirty="0" smtClean="0"/>
              <a:t>Implement food accreditation for SMEs to simplify market access</a:t>
            </a:r>
          </a:p>
          <a:p>
            <a:r>
              <a:rPr lang="nl-NL" dirty="0" smtClean="0"/>
              <a:t>Crea</a:t>
            </a:r>
            <a:r>
              <a:rPr lang="en-US" dirty="0" err="1" smtClean="0"/>
              <a:t>te</a:t>
            </a:r>
            <a:r>
              <a:rPr lang="en-US" dirty="0" smtClean="0"/>
              <a:t> mentorship program</a:t>
            </a:r>
          </a:p>
          <a:p>
            <a:r>
              <a:rPr lang="en-US" dirty="0" smtClean="0"/>
              <a:t>Create regional </a:t>
            </a:r>
            <a:r>
              <a:rPr lang="en-US" dirty="0" smtClean="0"/>
              <a:t>food </a:t>
            </a:r>
            <a:r>
              <a:rPr lang="en-US" dirty="0" smtClean="0"/>
              <a:t>identity and brands (sectors)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NOVATION_project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ATION_project" id="{D566045A-B5EE-4175-80AB-788B31C08BC2}" vid="{58D04002-1A63-4954-8F58-322AD3FBA6B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362</Words>
  <Application>Microsoft Office PowerPoint</Application>
  <PresentationFormat>Widescreen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INNOVATION_project</vt:lpstr>
      <vt:lpstr>Emerging findings of the peer review: Innovation</vt:lpstr>
      <vt:lpstr>Innovation</vt:lpstr>
      <vt:lpstr>Strengths </vt:lpstr>
      <vt:lpstr>Weaknesses </vt:lpstr>
      <vt:lpstr>Opportunities </vt:lpstr>
      <vt:lpstr>Threats</vt:lpstr>
      <vt:lpstr>1. Recommendation</vt:lpstr>
      <vt:lpstr>PowerPoint Presentation</vt:lpstr>
      <vt:lpstr>Further Recommendations</vt:lpstr>
    </vt:vector>
  </TitlesOfParts>
  <Company>Aeres Groep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Burgess, Pat</dc:creator>
  <cp:lastModifiedBy>Burgess, Pat</cp:lastModifiedBy>
  <cp:revision>17</cp:revision>
  <dcterms:created xsi:type="dcterms:W3CDTF">2018-05-17T08:22:33Z</dcterms:created>
  <dcterms:modified xsi:type="dcterms:W3CDTF">2018-05-17T13:29:48Z</dcterms:modified>
</cp:coreProperties>
</file>