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1" r:id="rId3"/>
    <p:sldId id="257" r:id="rId4"/>
    <p:sldId id="262" r:id="rId5"/>
    <p:sldId id="263" r:id="rId6"/>
    <p:sldId id="261" r:id="rId7"/>
    <p:sldId id="264" r:id="rId8"/>
    <p:sldId id="266" r:id="rId9"/>
    <p:sldId id="267" r:id="rId10"/>
    <p:sldId id="268" r:id="rId11"/>
    <p:sldId id="276" r:id="rId12"/>
    <p:sldId id="275" r:id="rId13"/>
    <p:sldId id="277" r:id="rId14"/>
    <p:sldId id="272" r:id="rId15"/>
    <p:sldId id="274" r:id="rId16"/>
    <p:sldId id="278" r:id="rId1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CDC"/>
    <a:srgbClr val="F9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95" autoAdjust="0"/>
  </p:normalViewPr>
  <p:slideViewPr>
    <p:cSldViewPr snapToGrid="0">
      <p:cViewPr varScale="1">
        <p:scale>
          <a:sx n="75" d="100"/>
          <a:sy n="75" d="100"/>
        </p:scale>
        <p:origin x="1362" y="66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F1B4B-D3FF-4038-99D7-802DFA0D834B}" type="datetimeFigureOut">
              <a:rPr lang="it-IT" smtClean="0"/>
              <a:t>29/03/2019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395C8-C597-421E-8C3F-41AC61E1F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47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034-BC63-4E65-8259-565ECB26B2BF}" type="datetime1">
              <a:rPr lang="it-IT" smtClean="0"/>
              <a:t>29/03/2019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3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BB7E-7C65-4FCD-8FC9-3862740CC1C3}" type="datetime1">
              <a:rPr lang="it-IT" smtClean="0"/>
              <a:t>29/03/2019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5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6FCE-5E0A-491C-9856-0D9C2E13DAEC}" type="datetime1">
              <a:rPr lang="it-IT" smtClean="0"/>
              <a:t>29/03/2019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23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15B-0D0E-4D34-8103-BAF54B10B05F}" type="datetime1">
              <a:rPr lang="it-IT" smtClean="0"/>
              <a:t>29/03/2019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2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EA73-307D-4850-B102-D76D1707AEBB}" type="datetime1">
              <a:rPr lang="it-IT" smtClean="0"/>
              <a:t>29/03/2019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48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6A27-BAE4-4995-A151-4A80078F2A1D}" type="datetime1">
              <a:rPr lang="it-IT" smtClean="0"/>
              <a:t>29/03/2019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5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BEE2-6385-45CF-B2C6-B5E396048F74}" type="datetime1">
              <a:rPr lang="it-IT" smtClean="0"/>
              <a:t>29/03/2019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9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961-949C-4A5B-9552-13498D539308}" type="datetime1">
              <a:rPr lang="it-IT" smtClean="0"/>
              <a:t>29/03/2019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46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A890-661D-4DF1-A909-2F50B07436C9}" type="datetime1">
              <a:rPr lang="it-IT" smtClean="0"/>
              <a:t>29/03/2019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81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CB87-B4AA-40F3-9493-51FD0C0D94C3}" type="datetime1">
              <a:rPr lang="it-IT" smtClean="0"/>
              <a:t>29/03/2019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33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03E5-5740-4398-909B-37BA3BE56490}" type="datetime1">
              <a:rPr lang="it-IT" smtClean="0"/>
              <a:t>29/03/2019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9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FC6F-66DA-4D77-B843-35341B336C66}" type="datetime1">
              <a:rPr lang="it-IT" smtClean="0"/>
              <a:t>29/03/2019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41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aly-croatia.eu/prizefish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hyperlink" Target="http://www.cirsa.unibo.it/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emf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3E62148C-2270-4504-9E27-B7B562A3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9" y="1601325"/>
            <a:ext cx="10196506" cy="364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/>
          <a:p>
            <a:pPr algn="ctr"/>
            <a:r>
              <a:rPr lang="en-US" sz="4600" dirty="0">
                <a:solidFill>
                  <a:srgbClr val="1ABAED"/>
                </a:solidFill>
              </a:rPr>
              <a:t>Piloting of eco-innovative </a:t>
            </a:r>
          </a:p>
          <a:p>
            <a:pPr algn="ctr"/>
            <a:r>
              <a:rPr lang="en-US" sz="4600" dirty="0">
                <a:solidFill>
                  <a:srgbClr val="1ABAED"/>
                </a:solidFill>
              </a:rPr>
              <a:t>fishery supply-chains to market </a:t>
            </a:r>
          </a:p>
          <a:p>
            <a:pPr algn="ctr"/>
            <a:r>
              <a:rPr lang="en-US" sz="4600" dirty="0">
                <a:solidFill>
                  <a:srgbClr val="1ABAED"/>
                </a:solidFill>
              </a:rPr>
              <a:t>added-value Adriatic fish products</a:t>
            </a:r>
          </a:p>
          <a:p>
            <a:pPr algn="ctr"/>
            <a:r>
              <a:rPr lang="en-US" sz="4600" dirty="0">
                <a:solidFill>
                  <a:srgbClr val="1ABAED"/>
                </a:solidFill>
              </a:rPr>
              <a:t>PRIZEFISH</a:t>
            </a:r>
          </a:p>
          <a:p>
            <a:pPr algn="ctr"/>
            <a:endParaRPr lang="it-IT" sz="4600" dirty="0">
              <a:solidFill>
                <a:srgbClr val="1ABA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9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4" y="6959075"/>
            <a:ext cx="398577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ADF7B4BD-D7AD-44A4-BA24-07E21E76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PRIZEFISH SPECIFIC OBJECTIVES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8639B7-18FD-4B1D-914B-6A69472C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6312262"/>
            <a:ext cx="1609725" cy="122148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54C3642-C50E-423E-82E0-D861FA2319F1}"/>
              </a:ext>
            </a:extLst>
          </p:cNvPr>
          <p:cNvSpPr/>
          <p:nvPr/>
        </p:nvSpPr>
        <p:spPr>
          <a:xfrm>
            <a:off x="425449" y="1281421"/>
            <a:ext cx="102663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Blue innovation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improve the framework conditions of:</a:t>
            </a:r>
          </a:p>
          <a:p>
            <a:pPr lvl="0"/>
            <a:r>
              <a:rPr lang="en-US" sz="2800" b="1" dirty="0"/>
              <a:t>Adriatic fishery (SO1) </a:t>
            </a:r>
            <a:r>
              <a:rPr lang="en-US" sz="2800" dirty="0"/>
              <a:t>- </a:t>
            </a:r>
            <a:r>
              <a:rPr lang="en-US" sz="2800" b="1" i="1" dirty="0">
                <a:solidFill>
                  <a:srgbClr val="00B0F0"/>
                </a:solidFill>
              </a:rPr>
              <a:t>PRIZEFISH-Fishery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Key-enabling technologies for environmental-economic sustainable Adriatic fishery.</a:t>
            </a:r>
          </a:p>
          <a:p>
            <a:pPr lvl="0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2800" b="1" dirty="0"/>
              <a:t>Fish processing (SO2) </a:t>
            </a:r>
            <a:r>
              <a:rPr lang="en-US" sz="2800" dirty="0"/>
              <a:t>- </a:t>
            </a:r>
            <a:r>
              <a:rPr lang="en-US" sz="2800" b="1" i="1" dirty="0">
                <a:solidFill>
                  <a:srgbClr val="FF0000"/>
                </a:solidFill>
              </a:rPr>
              <a:t>PRIZEFISH-Fish process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Enabling SMEs to produce eco-labelled added-value Adriatic seafood.</a:t>
            </a:r>
          </a:p>
          <a:p>
            <a:pPr lvl="0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b="1" dirty="0"/>
              <a:t>Marketing (SO3)</a:t>
            </a:r>
            <a:r>
              <a:rPr lang="en-US" sz="2800" dirty="0"/>
              <a:t> - </a:t>
            </a:r>
            <a:r>
              <a:rPr lang="en-US" sz="2800" b="1" i="1" dirty="0">
                <a:solidFill>
                  <a:srgbClr val="00B050"/>
                </a:solidFill>
              </a:rPr>
              <a:t>PRIZEFISH-Marketing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 Adriatic SMEs competitiveness in EU and non-EU markets.</a:t>
            </a:r>
          </a:p>
        </p:txBody>
      </p:sp>
    </p:spTree>
    <p:extLst>
      <p:ext uri="{BB962C8B-B14F-4D97-AF65-F5344CB8AC3E}">
        <p14:creationId xmlns:p14="http://schemas.microsoft.com/office/powerpoint/2010/main" val="1606722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4" y="6959075"/>
            <a:ext cx="398577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ADF7B4BD-D7AD-44A4-BA24-07E21E76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defRPr/>
            </a:pPr>
            <a:r>
              <a:rPr lang="it-IT" altLang="it-IT" sz="3200" dirty="0">
                <a:solidFill>
                  <a:srgbClr val="1ABAED"/>
                </a:solidFill>
              </a:rPr>
              <a:t>PRIZEFISH THEMATIC WORK PACKAGES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8639B7-18FD-4B1D-914B-6A69472C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6312262"/>
            <a:ext cx="1609725" cy="122148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54C3642-C50E-423E-82E0-D861FA2319F1}"/>
              </a:ext>
            </a:extLst>
          </p:cNvPr>
          <p:cNvSpPr/>
          <p:nvPr/>
        </p:nvSpPr>
        <p:spPr>
          <a:xfrm>
            <a:off x="425449" y="1281421"/>
            <a:ext cx="102663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Blue innovation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improve the framework conditions of:</a:t>
            </a:r>
          </a:p>
          <a:p>
            <a:pPr lvl="0"/>
            <a:r>
              <a:rPr lang="en-US" sz="2800" b="1" dirty="0"/>
              <a:t>Adriatic fishery (SO1) </a:t>
            </a:r>
            <a:r>
              <a:rPr lang="en-US" sz="2800" dirty="0"/>
              <a:t>- </a:t>
            </a:r>
            <a:r>
              <a:rPr lang="en-US" sz="2800" b="1" i="1" dirty="0">
                <a:solidFill>
                  <a:srgbClr val="00B0F0"/>
                </a:solidFill>
              </a:rPr>
              <a:t>PRIZEFISH-Fishery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0"/>
            <a:r>
              <a:rPr lang="en-US" sz="2800" b="1" dirty="0">
                <a:solidFill>
                  <a:srgbClr val="00B0F0"/>
                </a:solidFill>
              </a:rPr>
              <a:t>WP3</a:t>
            </a:r>
            <a:r>
              <a:rPr lang="en-US" sz="2800" dirty="0">
                <a:solidFill>
                  <a:prstClr val="black"/>
                </a:solidFill>
              </a:rPr>
              <a:t> - </a:t>
            </a:r>
            <a:r>
              <a:rPr lang="en-US" sz="2800" i="1" dirty="0">
                <a:solidFill>
                  <a:prstClr val="black"/>
                </a:solidFill>
              </a:rPr>
              <a:t>Piloting of sustainable and eco-certified fishery productions</a:t>
            </a:r>
          </a:p>
          <a:p>
            <a:pPr lvl="0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2800" b="1" dirty="0"/>
              <a:t>Fish processing (SO2) </a:t>
            </a:r>
            <a:r>
              <a:rPr lang="en-US" sz="2800" dirty="0"/>
              <a:t>- </a:t>
            </a:r>
            <a:r>
              <a:rPr lang="en-US" sz="2800" b="1" i="1" dirty="0">
                <a:solidFill>
                  <a:srgbClr val="FF0000"/>
                </a:solidFill>
              </a:rPr>
              <a:t>PRIZEFISH-Fish process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</a:rPr>
              <a:t>WP4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- </a:t>
            </a:r>
            <a:r>
              <a:rPr lang="en-US" sz="2800" i="1" dirty="0">
                <a:solidFill>
                  <a:prstClr val="black"/>
                </a:solidFill>
              </a:rPr>
              <a:t>Innovating tools and processes for added-value Adriatic fish products</a:t>
            </a:r>
          </a:p>
          <a:p>
            <a:pPr lvl="0"/>
            <a:endParaRPr lang="en-US" sz="2800" i="1" dirty="0">
              <a:solidFill>
                <a:prstClr val="black"/>
              </a:solidFill>
            </a:endParaRPr>
          </a:p>
          <a:p>
            <a:r>
              <a:rPr lang="en-US" sz="2800" b="1" dirty="0"/>
              <a:t>Marketing (SO3)</a:t>
            </a:r>
            <a:r>
              <a:rPr lang="en-US" sz="2800" dirty="0"/>
              <a:t> - </a:t>
            </a:r>
            <a:r>
              <a:rPr lang="en-US" sz="2800" b="1" i="1" dirty="0">
                <a:solidFill>
                  <a:srgbClr val="00B050"/>
                </a:solidFill>
              </a:rPr>
              <a:t>PRIZEFISH-Marketing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0"/>
            <a:r>
              <a:rPr lang="en-US" sz="2800" b="1" dirty="0">
                <a:solidFill>
                  <a:srgbClr val="00B050"/>
                </a:solidFill>
              </a:rPr>
              <a:t>WP5</a:t>
            </a:r>
            <a:r>
              <a:rPr lang="en-US" sz="2800" dirty="0">
                <a:solidFill>
                  <a:prstClr val="black"/>
                </a:solidFill>
              </a:rPr>
              <a:t> - </a:t>
            </a:r>
            <a:r>
              <a:rPr lang="en-US" sz="2800" i="1" dirty="0">
                <a:solidFill>
                  <a:prstClr val="black"/>
                </a:solidFill>
              </a:rPr>
              <a:t>Building up value chain and marketing of Adriatic eco-innovative fishery products</a:t>
            </a:r>
          </a:p>
        </p:txBody>
      </p:sp>
    </p:spTree>
    <p:extLst>
      <p:ext uri="{BB962C8B-B14F-4D97-AF65-F5344CB8AC3E}">
        <p14:creationId xmlns:p14="http://schemas.microsoft.com/office/powerpoint/2010/main" val="253411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4" y="6959075"/>
            <a:ext cx="498475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ADF7B4BD-D7AD-44A4-BA24-07E21E76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PRIZEFISH THEMATIC WORK PACKAGES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8639B7-18FD-4B1D-914B-6A69472C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6312262"/>
            <a:ext cx="1609725" cy="122148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3E79B64-811D-4A19-AB4D-21A42B576739}"/>
              </a:ext>
            </a:extLst>
          </p:cNvPr>
          <p:cNvSpPr/>
          <p:nvPr/>
        </p:nvSpPr>
        <p:spPr>
          <a:xfrm>
            <a:off x="123925" y="1145924"/>
            <a:ext cx="338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B0F0"/>
                </a:solidFill>
              </a:rPr>
              <a:t>PRIZEFISH-Fishery</a:t>
            </a:r>
          </a:p>
          <a:p>
            <a:r>
              <a:rPr lang="en-US" b="1" dirty="0">
                <a:solidFill>
                  <a:srgbClr val="00B0F0"/>
                </a:solidFill>
              </a:rPr>
              <a:t>WP3	 - Piloting of sustainable and eco-certified fishery productions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3.1</a:t>
            </a:r>
            <a:r>
              <a:rPr lang="en-US" dirty="0"/>
              <a:t> </a:t>
            </a:r>
            <a:r>
              <a:rPr lang="en-US" i="1" dirty="0"/>
              <a:t>Analysis of state, management and seasonality of fishery in the Adriatic sea</a:t>
            </a:r>
          </a:p>
          <a:p>
            <a:r>
              <a:rPr lang="en-US" b="1" dirty="0"/>
              <a:t>3.2</a:t>
            </a:r>
            <a:r>
              <a:rPr lang="en-US" dirty="0"/>
              <a:t>	</a:t>
            </a:r>
            <a:r>
              <a:rPr lang="en-US" i="1" dirty="0"/>
              <a:t>Selection of sustainable fisheries and guidelines on how to reach sustainability standards</a:t>
            </a:r>
          </a:p>
          <a:p>
            <a:r>
              <a:rPr lang="en-US" b="1" dirty="0"/>
              <a:t>3.3</a:t>
            </a:r>
            <a:r>
              <a:rPr lang="en-US" dirty="0"/>
              <a:t>	</a:t>
            </a:r>
            <a:r>
              <a:rPr lang="en-US" i="1" dirty="0"/>
              <a:t>Piloting of selected fishery production</a:t>
            </a:r>
          </a:p>
          <a:p>
            <a:r>
              <a:rPr lang="en-US" b="1" dirty="0"/>
              <a:t>3.4</a:t>
            </a:r>
            <a:r>
              <a:rPr lang="en-US" dirty="0"/>
              <a:t>	</a:t>
            </a:r>
            <a:r>
              <a:rPr lang="en-US" i="1" dirty="0"/>
              <a:t>Capitalizing blue innovation: eco-certification of fisheries and fishermen awareness/training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1F9DF00-E313-4339-8C0A-8564688CC0DC}"/>
              </a:ext>
            </a:extLst>
          </p:cNvPr>
          <p:cNvSpPr/>
          <p:nvPr/>
        </p:nvSpPr>
        <p:spPr>
          <a:xfrm>
            <a:off x="7052181" y="1145924"/>
            <a:ext cx="350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</a:rPr>
              <a:t>PRIZEFISH-Marketing</a:t>
            </a:r>
          </a:p>
          <a:p>
            <a:r>
              <a:rPr lang="en-US" b="1" dirty="0">
                <a:solidFill>
                  <a:srgbClr val="00B050"/>
                </a:solidFill>
              </a:rPr>
              <a:t>WP5 - Building up value chain and marketing of Adriatic eco-innovative fishery products</a:t>
            </a:r>
          </a:p>
          <a:p>
            <a:endParaRPr lang="en-US" b="1" dirty="0"/>
          </a:p>
          <a:p>
            <a:r>
              <a:rPr lang="en-US" b="1" dirty="0"/>
              <a:t>5.1</a:t>
            </a:r>
            <a:r>
              <a:rPr lang="en-US" dirty="0"/>
              <a:t>	</a:t>
            </a:r>
            <a:r>
              <a:rPr lang="en-US" i="1" dirty="0"/>
              <a:t>Market opportunities for value chain enhancement</a:t>
            </a:r>
          </a:p>
          <a:p>
            <a:r>
              <a:rPr lang="en-US" b="1" dirty="0"/>
              <a:t>5.2</a:t>
            </a:r>
            <a:r>
              <a:rPr lang="en-US" dirty="0"/>
              <a:t>	</a:t>
            </a:r>
            <a:r>
              <a:rPr lang="en-US" i="1" dirty="0"/>
              <a:t>Consumer attitude towards eco-innovative seafood products</a:t>
            </a:r>
          </a:p>
          <a:p>
            <a:r>
              <a:rPr lang="en-US" b="1" dirty="0"/>
              <a:t>5.3</a:t>
            </a:r>
            <a:r>
              <a:rPr lang="en-US" dirty="0"/>
              <a:t>	</a:t>
            </a:r>
            <a:r>
              <a:rPr lang="en-US" i="1" dirty="0"/>
              <a:t>Designing eco-innovative value chains</a:t>
            </a:r>
          </a:p>
          <a:p>
            <a:r>
              <a:rPr lang="en-US" b="1" dirty="0"/>
              <a:t>5.4</a:t>
            </a:r>
            <a:r>
              <a:rPr lang="en-US" dirty="0"/>
              <a:t>	</a:t>
            </a:r>
            <a:r>
              <a:rPr lang="en-US" i="1" dirty="0"/>
              <a:t>Capitalizing blue innovation: capacity building for market operators and local authorities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7A89B97-3DC3-4671-8A26-EBB230DE69D1}"/>
              </a:ext>
            </a:extLst>
          </p:cNvPr>
          <p:cNvSpPr/>
          <p:nvPr/>
        </p:nvSpPr>
        <p:spPr>
          <a:xfrm>
            <a:off x="3715318" y="1145924"/>
            <a:ext cx="33368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PRIZEFISH-Fish process</a:t>
            </a:r>
          </a:p>
          <a:p>
            <a:r>
              <a:rPr lang="en-US" b="1" dirty="0">
                <a:solidFill>
                  <a:srgbClr val="FF0000"/>
                </a:solidFill>
              </a:rPr>
              <a:t>WP4	 - Innovating tools and processes for added-value Adriatic fish products</a:t>
            </a:r>
          </a:p>
          <a:p>
            <a:endParaRPr lang="en-US" b="1" dirty="0"/>
          </a:p>
          <a:p>
            <a:r>
              <a:rPr lang="en-US" b="1" dirty="0"/>
              <a:t>4.1</a:t>
            </a:r>
            <a:r>
              <a:rPr lang="en-US" dirty="0"/>
              <a:t>	</a:t>
            </a:r>
            <a:r>
              <a:rPr lang="en-US" i="1" dirty="0"/>
              <a:t>The state of art of technological and process innovation</a:t>
            </a:r>
          </a:p>
          <a:p>
            <a:r>
              <a:rPr lang="en-US" b="1" dirty="0"/>
              <a:t>4.2</a:t>
            </a:r>
            <a:r>
              <a:rPr lang="en-US" dirty="0"/>
              <a:t>	</a:t>
            </a:r>
            <a:r>
              <a:rPr lang="en-US" i="1" dirty="0"/>
              <a:t>Design, development feasibility of specialized polyvalent-multiuse processing packaging solutions</a:t>
            </a:r>
          </a:p>
          <a:p>
            <a:r>
              <a:rPr lang="en-US" b="1" dirty="0"/>
              <a:t>4.3</a:t>
            </a:r>
            <a:r>
              <a:rPr lang="en-US" dirty="0"/>
              <a:t>	</a:t>
            </a:r>
            <a:r>
              <a:rPr lang="en-US" i="1" dirty="0"/>
              <a:t>Development and quality control of eco-innovative fishery products</a:t>
            </a:r>
          </a:p>
          <a:p>
            <a:r>
              <a:rPr lang="en-US" b="1" dirty="0"/>
              <a:t>4.4</a:t>
            </a:r>
            <a:r>
              <a:rPr lang="en-US" dirty="0"/>
              <a:t>	</a:t>
            </a:r>
            <a:r>
              <a:rPr lang="en-US" i="1" dirty="0"/>
              <a:t>Capitalizing the innovation: traceability and certification of Adriatic eco-innovative fish products</a:t>
            </a:r>
          </a:p>
        </p:txBody>
      </p:sp>
    </p:spTree>
    <p:extLst>
      <p:ext uri="{BB962C8B-B14F-4D97-AF65-F5344CB8AC3E}">
        <p14:creationId xmlns:p14="http://schemas.microsoft.com/office/powerpoint/2010/main" val="138747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4" y="6959075"/>
            <a:ext cx="498475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ADF7B4BD-D7AD-44A4-BA24-07E21E76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PRIZEFISH THEMATIC WORK PACKAGES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8639B7-18FD-4B1D-914B-6A69472C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6312262"/>
            <a:ext cx="1609725" cy="122148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3E79B64-811D-4A19-AB4D-21A42B576739}"/>
              </a:ext>
            </a:extLst>
          </p:cNvPr>
          <p:cNvSpPr/>
          <p:nvPr/>
        </p:nvSpPr>
        <p:spPr>
          <a:xfrm>
            <a:off x="123925" y="1145924"/>
            <a:ext cx="338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B0F0"/>
                </a:solidFill>
              </a:rPr>
              <a:t>PRIZEFISH-Fishery</a:t>
            </a:r>
          </a:p>
          <a:p>
            <a:r>
              <a:rPr lang="en-US" b="1" dirty="0">
                <a:solidFill>
                  <a:srgbClr val="00B0F0"/>
                </a:solidFill>
              </a:rPr>
              <a:t>WP3	 - Piloting of sustainable and eco-certified fishery productions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3.1</a:t>
            </a:r>
            <a:r>
              <a:rPr lang="en-US" dirty="0"/>
              <a:t> </a:t>
            </a:r>
            <a:r>
              <a:rPr lang="en-US" i="1" dirty="0"/>
              <a:t>Analysis of state, management and seasonality of fishery in the Adriatic sea</a:t>
            </a:r>
          </a:p>
          <a:p>
            <a:r>
              <a:rPr lang="en-US" b="1" dirty="0"/>
              <a:t>3.2</a:t>
            </a:r>
            <a:r>
              <a:rPr lang="en-US" dirty="0"/>
              <a:t>	</a:t>
            </a:r>
            <a:r>
              <a:rPr lang="en-US" i="1" dirty="0"/>
              <a:t>Selection of sustainable fisheries and guidelines on how to reach sustainability standards</a:t>
            </a:r>
          </a:p>
          <a:p>
            <a:r>
              <a:rPr lang="en-US" b="1" dirty="0"/>
              <a:t>3.3</a:t>
            </a:r>
            <a:r>
              <a:rPr lang="en-US" dirty="0"/>
              <a:t>	</a:t>
            </a:r>
            <a:r>
              <a:rPr lang="en-US" i="1" dirty="0"/>
              <a:t>Piloting of selected fishery production</a:t>
            </a:r>
          </a:p>
          <a:p>
            <a:r>
              <a:rPr lang="en-US" b="1" dirty="0"/>
              <a:t>3.4</a:t>
            </a:r>
            <a:r>
              <a:rPr lang="en-US" dirty="0"/>
              <a:t>	</a:t>
            </a:r>
            <a:r>
              <a:rPr lang="en-US" i="1" dirty="0"/>
              <a:t>Capitalizing blue innovation: eco-certification of fisheries and fishermen awareness/training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1F9DF00-E313-4339-8C0A-8564688CC0DC}"/>
              </a:ext>
            </a:extLst>
          </p:cNvPr>
          <p:cNvSpPr/>
          <p:nvPr/>
        </p:nvSpPr>
        <p:spPr>
          <a:xfrm>
            <a:off x="7052181" y="1145924"/>
            <a:ext cx="350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</a:rPr>
              <a:t>PRIZEFISH-Marketing</a:t>
            </a:r>
          </a:p>
          <a:p>
            <a:r>
              <a:rPr lang="en-US" b="1" dirty="0">
                <a:solidFill>
                  <a:srgbClr val="00B050"/>
                </a:solidFill>
              </a:rPr>
              <a:t>WP5 - Building up value chain and marketing of Adriatic eco-innovative fishery products</a:t>
            </a:r>
          </a:p>
          <a:p>
            <a:endParaRPr lang="en-US" b="1" dirty="0"/>
          </a:p>
          <a:p>
            <a:r>
              <a:rPr lang="en-US" b="1" dirty="0"/>
              <a:t>5.1</a:t>
            </a:r>
            <a:r>
              <a:rPr lang="en-US" dirty="0"/>
              <a:t>	</a:t>
            </a:r>
            <a:r>
              <a:rPr lang="en-US" i="1" dirty="0"/>
              <a:t>Market opportunities for value chain enhancement</a:t>
            </a:r>
          </a:p>
          <a:p>
            <a:r>
              <a:rPr lang="en-US" b="1" dirty="0"/>
              <a:t>5.2</a:t>
            </a:r>
            <a:r>
              <a:rPr lang="en-US" dirty="0"/>
              <a:t>	</a:t>
            </a:r>
            <a:r>
              <a:rPr lang="en-US" i="1" dirty="0"/>
              <a:t>Consumer attitude towards eco-innovative seafood products</a:t>
            </a:r>
          </a:p>
          <a:p>
            <a:r>
              <a:rPr lang="en-US" b="1" dirty="0"/>
              <a:t>5.3</a:t>
            </a:r>
            <a:r>
              <a:rPr lang="en-US" dirty="0"/>
              <a:t>	</a:t>
            </a:r>
            <a:r>
              <a:rPr lang="en-US" i="1" dirty="0"/>
              <a:t>Designing eco-innovative value chains</a:t>
            </a:r>
          </a:p>
          <a:p>
            <a:r>
              <a:rPr lang="en-US" b="1" dirty="0"/>
              <a:t>5.4</a:t>
            </a:r>
            <a:r>
              <a:rPr lang="en-US" dirty="0"/>
              <a:t>	</a:t>
            </a:r>
            <a:r>
              <a:rPr lang="en-US" i="1" dirty="0"/>
              <a:t>Capitalizing blue innovation: capacity building for market operators and local authorities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7A89B97-3DC3-4671-8A26-EBB230DE69D1}"/>
              </a:ext>
            </a:extLst>
          </p:cNvPr>
          <p:cNvSpPr/>
          <p:nvPr/>
        </p:nvSpPr>
        <p:spPr>
          <a:xfrm>
            <a:off x="3715318" y="1145924"/>
            <a:ext cx="33368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PRIZEFISH-Fish process</a:t>
            </a:r>
          </a:p>
          <a:p>
            <a:r>
              <a:rPr lang="en-US" b="1" dirty="0">
                <a:solidFill>
                  <a:srgbClr val="FF0000"/>
                </a:solidFill>
              </a:rPr>
              <a:t>WP4	 - Innovating tools and processes for added-value Adriatic fish products</a:t>
            </a:r>
          </a:p>
          <a:p>
            <a:endParaRPr lang="en-US" b="1" dirty="0"/>
          </a:p>
          <a:p>
            <a:r>
              <a:rPr lang="en-US" b="1" dirty="0"/>
              <a:t>4.1</a:t>
            </a:r>
            <a:r>
              <a:rPr lang="en-US" dirty="0"/>
              <a:t>	</a:t>
            </a:r>
            <a:r>
              <a:rPr lang="en-US" i="1" dirty="0"/>
              <a:t>The state of art of technological and process innovation</a:t>
            </a:r>
          </a:p>
          <a:p>
            <a:r>
              <a:rPr lang="en-US" b="1" dirty="0"/>
              <a:t>4.2</a:t>
            </a:r>
            <a:r>
              <a:rPr lang="en-US" dirty="0"/>
              <a:t>	</a:t>
            </a:r>
            <a:r>
              <a:rPr lang="en-US" i="1" dirty="0"/>
              <a:t>Design, development feasibility of specialized polyvalent-multiuse processing packaging solutions</a:t>
            </a:r>
          </a:p>
          <a:p>
            <a:r>
              <a:rPr lang="en-US" b="1" dirty="0"/>
              <a:t>4.3</a:t>
            </a:r>
            <a:r>
              <a:rPr lang="en-US" dirty="0"/>
              <a:t>	</a:t>
            </a:r>
            <a:r>
              <a:rPr lang="en-US" i="1" dirty="0"/>
              <a:t>Development and quality control of eco-innovative fishery products</a:t>
            </a:r>
          </a:p>
          <a:p>
            <a:r>
              <a:rPr lang="en-US" b="1" dirty="0"/>
              <a:t>4.4</a:t>
            </a:r>
            <a:r>
              <a:rPr lang="en-US" dirty="0"/>
              <a:t>	</a:t>
            </a:r>
            <a:r>
              <a:rPr lang="en-US" i="1" dirty="0"/>
              <a:t>Capitalizing the innovation: traceability and certification of Adriatic eco-innovative fish products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5A8555C-0DE1-4F63-BEA0-7D4F753399E2}"/>
              </a:ext>
            </a:extLst>
          </p:cNvPr>
          <p:cNvSpPr/>
          <p:nvPr/>
        </p:nvSpPr>
        <p:spPr>
          <a:xfrm>
            <a:off x="133352" y="2578100"/>
            <a:ext cx="3270248" cy="783253"/>
          </a:xfrm>
          <a:prstGeom prst="roundRect">
            <a:avLst/>
          </a:prstGeom>
          <a:solidFill>
            <a:srgbClr val="00B0F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60D52DD5-60C9-4954-B31D-AB382556579F}"/>
              </a:ext>
            </a:extLst>
          </p:cNvPr>
          <p:cNvSpPr/>
          <p:nvPr/>
        </p:nvSpPr>
        <p:spPr>
          <a:xfrm>
            <a:off x="3554119" y="2578100"/>
            <a:ext cx="3270248" cy="774700"/>
          </a:xfrm>
          <a:prstGeom prst="roundRect">
            <a:avLst/>
          </a:prstGeom>
          <a:solidFill>
            <a:srgbClr val="00B0F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73415ED-186E-4385-8CA6-AF8B912353F2}"/>
              </a:ext>
            </a:extLst>
          </p:cNvPr>
          <p:cNvSpPr/>
          <p:nvPr/>
        </p:nvSpPr>
        <p:spPr>
          <a:xfrm>
            <a:off x="7052181" y="2578100"/>
            <a:ext cx="3384000" cy="508000"/>
          </a:xfrm>
          <a:prstGeom prst="roundRect">
            <a:avLst/>
          </a:prstGeom>
          <a:solidFill>
            <a:srgbClr val="00B0F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38D1D4DB-1054-437D-9E55-4A5B636D7EF9}"/>
              </a:ext>
            </a:extLst>
          </p:cNvPr>
          <p:cNvSpPr/>
          <p:nvPr/>
        </p:nvSpPr>
        <p:spPr>
          <a:xfrm>
            <a:off x="133352" y="3395446"/>
            <a:ext cx="3270248" cy="1398083"/>
          </a:xfrm>
          <a:prstGeom prst="roundRect">
            <a:avLst/>
          </a:prstGeom>
          <a:solidFill>
            <a:srgbClr val="00B0F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74DD9F69-815C-4A4A-8D44-45A7DB48EDCA}"/>
              </a:ext>
            </a:extLst>
          </p:cNvPr>
          <p:cNvSpPr/>
          <p:nvPr/>
        </p:nvSpPr>
        <p:spPr>
          <a:xfrm>
            <a:off x="3554119" y="3361353"/>
            <a:ext cx="3270248" cy="1942445"/>
          </a:xfrm>
          <a:prstGeom prst="roundRect">
            <a:avLst/>
          </a:prstGeom>
          <a:solidFill>
            <a:srgbClr val="00B0F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208E7B16-97E1-4399-89C0-D1DA439BC464}"/>
              </a:ext>
            </a:extLst>
          </p:cNvPr>
          <p:cNvSpPr/>
          <p:nvPr/>
        </p:nvSpPr>
        <p:spPr>
          <a:xfrm>
            <a:off x="7052181" y="3105151"/>
            <a:ext cx="3270248" cy="1073149"/>
          </a:xfrm>
          <a:prstGeom prst="roundRect">
            <a:avLst/>
          </a:prstGeom>
          <a:solidFill>
            <a:srgbClr val="00B0F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2434BE86-D40C-457C-A509-C8339C4EA021}"/>
              </a:ext>
            </a:extLst>
          </p:cNvPr>
          <p:cNvSpPr/>
          <p:nvPr/>
        </p:nvSpPr>
        <p:spPr>
          <a:xfrm>
            <a:off x="133352" y="4793529"/>
            <a:ext cx="3270248" cy="876710"/>
          </a:xfrm>
          <a:prstGeom prst="roundRect">
            <a:avLst/>
          </a:prstGeom>
          <a:solidFill>
            <a:srgbClr val="00B0F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6763E55E-B6FE-463C-BFCA-BBB886D40300}"/>
              </a:ext>
            </a:extLst>
          </p:cNvPr>
          <p:cNvSpPr/>
          <p:nvPr/>
        </p:nvSpPr>
        <p:spPr>
          <a:xfrm>
            <a:off x="3554119" y="5303798"/>
            <a:ext cx="3270248" cy="1197438"/>
          </a:xfrm>
          <a:prstGeom prst="roundRect">
            <a:avLst/>
          </a:prstGeom>
          <a:solidFill>
            <a:srgbClr val="00B0F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25E51F60-2154-4AEE-AF73-73119CC2771B}"/>
              </a:ext>
            </a:extLst>
          </p:cNvPr>
          <p:cNvSpPr/>
          <p:nvPr/>
        </p:nvSpPr>
        <p:spPr>
          <a:xfrm>
            <a:off x="7052181" y="4197351"/>
            <a:ext cx="3270248" cy="918891"/>
          </a:xfrm>
          <a:prstGeom prst="roundRect">
            <a:avLst/>
          </a:prstGeom>
          <a:solidFill>
            <a:srgbClr val="00B0F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018F8511-8181-4D20-B066-C4D074050D7C}"/>
              </a:ext>
            </a:extLst>
          </p:cNvPr>
          <p:cNvSpPr/>
          <p:nvPr/>
        </p:nvSpPr>
        <p:spPr>
          <a:xfrm>
            <a:off x="7296838" y="5549880"/>
            <a:ext cx="339497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Activities and deliverable are tightly linked between WPs</a:t>
            </a:r>
          </a:p>
        </p:txBody>
      </p:sp>
    </p:spTree>
    <p:extLst>
      <p:ext uri="{BB962C8B-B14F-4D97-AF65-F5344CB8AC3E}">
        <p14:creationId xmlns:p14="http://schemas.microsoft.com/office/powerpoint/2010/main" val="413473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4" y="6959075"/>
            <a:ext cx="498475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ADF7B4BD-D7AD-44A4-BA24-07E21E76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212207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PRIZEFISH WORK PACKAGES DELIVERABLES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8639B7-18FD-4B1D-914B-6A69472C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6312262"/>
            <a:ext cx="1609725" cy="1221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90319"/>
            <a:ext cx="344235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WP 3.1 Analysis of state, management and seasonality of fisheries in the Adriatic sea:</a:t>
            </a:r>
          </a:p>
          <a:p>
            <a:r>
              <a:rPr lang="en-US" sz="1100" dirty="0"/>
              <a:t>D3.1.1: Report of the mapped fisheries in Italy [</a:t>
            </a:r>
            <a:r>
              <a:rPr lang="en-US" sz="1100" b="1" dirty="0"/>
              <a:t>M10</a:t>
            </a:r>
            <a:r>
              <a:rPr lang="en-US" sz="1100" dirty="0"/>
              <a:t>].</a:t>
            </a:r>
          </a:p>
          <a:p>
            <a:r>
              <a:rPr lang="en-US" sz="1100" dirty="0"/>
              <a:t>D3.1.2: Report of the mapped fisheries in Croatia [</a:t>
            </a:r>
            <a:r>
              <a:rPr lang="en-US" sz="1100" b="1" dirty="0"/>
              <a:t>M12</a:t>
            </a:r>
            <a:r>
              <a:rPr lang="en-US" sz="1100" dirty="0"/>
              <a:t>].</a:t>
            </a:r>
            <a:endParaRPr lang="it-IT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977930"/>
            <a:ext cx="3442354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WP 3.2 Selection of sustainable fisheries and guidelines on how to reach sustainability standards:</a:t>
            </a:r>
          </a:p>
          <a:p>
            <a:r>
              <a:rPr lang="en-US" sz="1100" dirty="0"/>
              <a:t>D3.2.1: Report on Consultation Meeting with relevant fishing operators in Italy [</a:t>
            </a:r>
            <a:r>
              <a:rPr lang="en-US" sz="1100" b="1" dirty="0"/>
              <a:t>M16</a:t>
            </a:r>
            <a:r>
              <a:rPr lang="en-US" sz="1100" dirty="0"/>
              <a:t>].</a:t>
            </a:r>
          </a:p>
          <a:p>
            <a:r>
              <a:rPr lang="en-US" sz="1100" dirty="0"/>
              <a:t>D3.2.2: Report on Consultation Meeting with relevant fishing operators in Croatia [</a:t>
            </a:r>
            <a:r>
              <a:rPr lang="en-US" sz="1100" b="1" dirty="0"/>
              <a:t>M16</a:t>
            </a:r>
            <a:r>
              <a:rPr lang="en-US" sz="1100" dirty="0"/>
              <a:t>]. </a:t>
            </a:r>
          </a:p>
          <a:p>
            <a:r>
              <a:rPr lang="en-US" sz="1100" dirty="0"/>
              <a:t>D3.2.3: Sustainability guidelines [</a:t>
            </a:r>
            <a:r>
              <a:rPr lang="en-US" sz="1100" b="1" dirty="0"/>
              <a:t>M24</a:t>
            </a:r>
            <a:r>
              <a:rPr lang="en-US" sz="1100" dirty="0"/>
              <a:t>]. </a:t>
            </a:r>
            <a:endParaRPr lang="it-IT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392227"/>
            <a:ext cx="3442354" cy="1615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WP 3.3 Piloting of selected fisheries production:</a:t>
            </a:r>
          </a:p>
          <a:p>
            <a:r>
              <a:rPr lang="en-US" sz="1100" dirty="0"/>
              <a:t>D3.3.1: Report on the standardized approach in the pre-assessment process in Italy and Croatia [</a:t>
            </a:r>
            <a:r>
              <a:rPr lang="en-US" sz="1100" b="1" dirty="0"/>
              <a:t>M20</a:t>
            </a:r>
            <a:r>
              <a:rPr lang="en-US" sz="1100" dirty="0"/>
              <a:t>]. </a:t>
            </a:r>
          </a:p>
          <a:p>
            <a:r>
              <a:rPr lang="en-US" sz="1100" dirty="0"/>
              <a:t>D3.3.2: Report of the pre-assessment of relevant fisheries in Italy [</a:t>
            </a:r>
            <a:r>
              <a:rPr lang="en-US" sz="1100" b="1" dirty="0"/>
              <a:t>M24</a:t>
            </a:r>
            <a:r>
              <a:rPr lang="en-US" sz="1100" dirty="0"/>
              <a:t>]. </a:t>
            </a:r>
          </a:p>
          <a:p>
            <a:r>
              <a:rPr lang="en-US" sz="1100" dirty="0"/>
              <a:t>D3.3.3 Report of the pre-assessment of relevant fisheries in Croatia [</a:t>
            </a:r>
            <a:r>
              <a:rPr lang="en-US" sz="1100" b="1" dirty="0"/>
              <a:t>M24</a:t>
            </a:r>
            <a:r>
              <a:rPr lang="en-US" sz="1100" dirty="0"/>
              <a:t>]. </a:t>
            </a:r>
          </a:p>
          <a:p>
            <a:r>
              <a:rPr lang="en-US" sz="1100" dirty="0"/>
              <a:t>D3.3.4: Standardized action plans in Italy and Croatia [</a:t>
            </a:r>
            <a:r>
              <a:rPr lang="en-US" sz="1100" b="1" dirty="0"/>
              <a:t>M24</a:t>
            </a:r>
            <a:r>
              <a:rPr lang="en-US" sz="1100" dirty="0"/>
              <a:t>].</a:t>
            </a:r>
            <a:endParaRPr lang="it-IT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143122"/>
            <a:ext cx="3442354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WP 3.4 Capitalizing blue innovation: eco-certification of fisheries and fishermen awareness/training:</a:t>
            </a:r>
          </a:p>
          <a:p>
            <a:r>
              <a:rPr lang="en-US" sz="1100" dirty="0"/>
              <a:t>D3.4.1: Socio-economic survey for fishing operators in Italy and Croatia [</a:t>
            </a:r>
            <a:r>
              <a:rPr lang="en-US" sz="1100" b="1" dirty="0"/>
              <a:t>M20</a:t>
            </a:r>
            <a:r>
              <a:rPr lang="en-US" sz="1100" dirty="0"/>
              <a:t>].</a:t>
            </a:r>
          </a:p>
          <a:p>
            <a:r>
              <a:rPr lang="en-US" sz="1100" dirty="0"/>
              <a:t>D3.4.2: Two Target Groups/Stakeholder meetings in Italy and Croatia [</a:t>
            </a:r>
            <a:r>
              <a:rPr lang="en-US" sz="1100" b="1" dirty="0"/>
              <a:t>M20</a:t>
            </a:r>
            <a:r>
              <a:rPr lang="en-US" sz="1100" dirty="0"/>
              <a:t>].</a:t>
            </a:r>
          </a:p>
          <a:p>
            <a:r>
              <a:rPr lang="en-US" sz="1100" i="1" dirty="0">
                <a:solidFill>
                  <a:srgbClr val="FF0000"/>
                </a:solidFill>
              </a:rPr>
              <a:t>D3.4.3: Cross-borders training modules </a:t>
            </a:r>
            <a:r>
              <a:rPr lang="en-US" sz="1100" dirty="0"/>
              <a:t>[</a:t>
            </a:r>
            <a:r>
              <a:rPr lang="en-US" sz="1100" b="1" dirty="0"/>
              <a:t>M27</a:t>
            </a:r>
            <a:r>
              <a:rPr lang="en-US" sz="1100" dirty="0"/>
              <a:t>].</a:t>
            </a:r>
            <a:endParaRPr lang="it-IT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3648419" y="1085181"/>
            <a:ext cx="3442354" cy="1107996"/>
          </a:xfrm>
          <a:prstGeom prst="rect">
            <a:avLst/>
          </a:prstGeom>
          <a:solidFill>
            <a:srgbClr val="FCDCD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WP 4.1 The state of art of technological and process innovation:</a:t>
            </a:r>
          </a:p>
          <a:p>
            <a:r>
              <a:rPr lang="en-US" sz="1100" dirty="0"/>
              <a:t>D4.1.1: Report of present production status of target species and their relevant processing industry [</a:t>
            </a:r>
            <a:r>
              <a:rPr lang="en-US" sz="1100" b="1" dirty="0"/>
              <a:t>M6</a:t>
            </a:r>
            <a:r>
              <a:rPr lang="en-US" sz="1100" dirty="0"/>
              <a:t>].</a:t>
            </a:r>
          </a:p>
          <a:p>
            <a:r>
              <a:rPr lang="en-US" sz="1100" dirty="0"/>
              <a:t>D 4.1.2: Report of the possible innovative processing solutions [</a:t>
            </a:r>
            <a:r>
              <a:rPr lang="en-US" sz="1100" b="1" dirty="0"/>
              <a:t>M10</a:t>
            </a:r>
            <a:r>
              <a:rPr lang="en-US" sz="1100" dirty="0"/>
              <a:t>].</a:t>
            </a:r>
            <a:endParaRPr lang="it-IT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3648419" y="2486169"/>
            <a:ext cx="3442354" cy="1615827"/>
          </a:xfrm>
          <a:prstGeom prst="rect">
            <a:avLst/>
          </a:prstGeom>
          <a:solidFill>
            <a:srgbClr val="FCDCD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WP 4.2 Design, development feasibility of specialized polyvalent-multiuse processing packaging solutions:</a:t>
            </a:r>
          </a:p>
          <a:p>
            <a:r>
              <a:rPr lang="en-US" sz="1100" dirty="0"/>
              <a:t>D4.2.1 Brochure of products lines [</a:t>
            </a:r>
            <a:r>
              <a:rPr lang="en-US" sz="1100" b="1" dirty="0"/>
              <a:t>M10</a:t>
            </a:r>
            <a:r>
              <a:rPr lang="en-US" sz="1100" dirty="0"/>
              <a:t>]</a:t>
            </a:r>
          </a:p>
          <a:p>
            <a:r>
              <a:rPr lang="en-US" sz="1100" dirty="0"/>
              <a:t>D4.2.2 Guidelines/Technical papers of solutions for innovative production solutions [</a:t>
            </a:r>
            <a:r>
              <a:rPr lang="en-US" sz="1100" b="1" dirty="0"/>
              <a:t>M15</a:t>
            </a:r>
            <a:r>
              <a:rPr lang="en-US" sz="1100" dirty="0"/>
              <a:t>].</a:t>
            </a:r>
          </a:p>
          <a:p>
            <a:r>
              <a:rPr lang="en-US" sz="1100" dirty="0"/>
              <a:t>D4.2.3 Courses and training, with mini-piloting, on developed innovative production solutions [</a:t>
            </a:r>
            <a:r>
              <a:rPr lang="en-US" sz="1100" b="1" dirty="0"/>
              <a:t>M20</a:t>
            </a:r>
            <a:r>
              <a:rPr lang="en-US" sz="1100" dirty="0"/>
              <a:t>].</a:t>
            </a:r>
          </a:p>
          <a:p>
            <a:r>
              <a:rPr lang="en-US" sz="1100" dirty="0"/>
              <a:t>D4.2.4 List of prototyped innovative products and solutions (including processing) [</a:t>
            </a:r>
            <a:r>
              <a:rPr lang="en-US" sz="1100" b="1" dirty="0"/>
              <a:t>M24</a:t>
            </a:r>
            <a:r>
              <a:rPr lang="en-US" sz="1100" dirty="0"/>
              <a:t>].</a:t>
            </a:r>
            <a:endParaRPr lang="it-IT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648419" y="4329363"/>
            <a:ext cx="3442354" cy="1107996"/>
          </a:xfrm>
          <a:prstGeom prst="rect">
            <a:avLst/>
          </a:prstGeom>
          <a:solidFill>
            <a:srgbClr val="FCDCD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WP 4.3 Development and quality control of eco-innovative fishery products:</a:t>
            </a:r>
          </a:p>
          <a:p>
            <a:r>
              <a:rPr lang="en-US" sz="1100" dirty="0"/>
              <a:t>D4.3.1 Report on new product analyses and description [</a:t>
            </a:r>
            <a:r>
              <a:rPr lang="en-US" sz="1100" b="1" dirty="0"/>
              <a:t>M24</a:t>
            </a:r>
            <a:r>
              <a:rPr lang="en-US" sz="1100" dirty="0"/>
              <a:t>].</a:t>
            </a:r>
          </a:p>
          <a:p>
            <a:r>
              <a:rPr lang="en-US" sz="1100" dirty="0"/>
              <a:t>D4.3.2 Report on Standards’ qualification [</a:t>
            </a:r>
            <a:r>
              <a:rPr lang="en-US" sz="1100" b="1" dirty="0"/>
              <a:t>M24</a:t>
            </a:r>
            <a:r>
              <a:rPr lang="en-US" sz="1100" dirty="0"/>
              <a:t>]. </a:t>
            </a:r>
          </a:p>
          <a:p>
            <a:r>
              <a:rPr lang="en-US" sz="1100" dirty="0"/>
              <a:t>D4.3.3 Report on Products’ certification [</a:t>
            </a:r>
            <a:r>
              <a:rPr lang="en-US" sz="1100" b="1" dirty="0"/>
              <a:t>M27</a:t>
            </a:r>
            <a:r>
              <a:rPr lang="en-US" sz="1100" dirty="0"/>
              <a:t>].</a:t>
            </a:r>
            <a:endParaRPr lang="it-IT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648419" y="5609656"/>
            <a:ext cx="3442354" cy="1277273"/>
          </a:xfrm>
          <a:prstGeom prst="rect">
            <a:avLst/>
          </a:prstGeom>
          <a:solidFill>
            <a:srgbClr val="FCDCDC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WP 4.4 Capitalizing blue innovation: traceability and certification of eco-innovative fishery products:</a:t>
            </a:r>
          </a:p>
          <a:p>
            <a:r>
              <a:rPr lang="en-US" sz="1100" dirty="0"/>
              <a:t>D4.4.1: Guidelines for traceability implementation on new products [</a:t>
            </a:r>
            <a:r>
              <a:rPr lang="en-US" sz="1100" b="1" dirty="0"/>
              <a:t>M18</a:t>
            </a:r>
            <a:r>
              <a:rPr lang="en-US" sz="1100" dirty="0"/>
              <a:t>].</a:t>
            </a:r>
          </a:p>
          <a:p>
            <a:r>
              <a:rPr lang="en-US" sz="1100" dirty="0"/>
              <a:t>D4.4.2: Certification scheme for new innovative products and process [</a:t>
            </a:r>
            <a:r>
              <a:rPr lang="en-US" sz="1100" b="1" dirty="0"/>
              <a:t>M24</a:t>
            </a:r>
            <a:r>
              <a:rPr lang="en-US" sz="1100" dirty="0"/>
              <a:t>]. </a:t>
            </a:r>
          </a:p>
          <a:p>
            <a:r>
              <a:rPr lang="en-US" sz="1100" i="1" dirty="0">
                <a:solidFill>
                  <a:srgbClr val="FF0000"/>
                </a:solidFill>
              </a:rPr>
              <a:t>D4.4.3: Joint cross-border training modules </a:t>
            </a:r>
            <a:r>
              <a:rPr lang="en-US" sz="1100" dirty="0"/>
              <a:t>[</a:t>
            </a:r>
            <a:r>
              <a:rPr lang="en-US" sz="1100" b="1" dirty="0"/>
              <a:t>M27</a:t>
            </a:r>
            <a:r>
              <a:rPr lang="en-US" sz="1100" dirty="0"/>
              <a:t>]. </a:t>
            </a:r>
            <a:endParaRPr lang="it-IT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9459" y="1085181"/>
            <a:ext cx="344235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WP 5.1 Market opportunities for value chain enhancement:</a:t>
            </a:r>
          </a:p>
          <a:p>
            <a:r>
              <a:rPr lang="en-US" sz="1100" dirty="0"/>
              <a:t>D5.1.1: Supply chain report [</a:t>
            </a:r>
            <a:r>
              <a:rPr lang="en-US" sz="1100" b="1" dirty="0"/>
              <a:t>M15</a:t>
            </a:r>
            <a:r>
              <a:rPr lang="en-US" sz="1100" dirty="0"/>
              <a:t>].</a:t>
            </a:r>
          </a:p>
          <a:p>
            <a:r>
              <a:rPr lang="en-US" sz="1100" dirty="0"/>
              <a:t>D5.1.2: Best practice guide [</a:t>
            </a:r>
            <a:r>
              <a:rPr lang="en-US" sz="1100" b="1" dirty="0"/>
              <a:t>M18</a:t>
            </a:r>
            <a:r>
              <a:rPr lang="en-US" sz="1100" dirty="0"/>
              <a:t>]. </a:t>
            </a:r>
            <a:endParaRPr lang="it-IT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7249459" y="2418612"/>
            <a:ext cx="3442354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WP 5.2 Consumer attitude towards eco-innovative seafood products:</a:t>
            </a:r>
          </a:p>
          <a:p>
            <a:r>
              <a:rPr lang="en-US" sz="1100" dirty="0"/>
              <a:t>D5.2.1: Consumer analysis report [</a:t>
            </a:r>
            <a:r>
              <a:rPr lang="en-US" sz="1100" b="1" dirty="0"/>
              <a:t>M24</a:t>
            </a:r>
            <a:r>
              <a:rPr lang="en-US" sz="1100" dirty="0"/>
              <a:t>].</a:t>
            </a:r>
            <a:endParaRPr lang="it-IT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7249459" y="3420466"/>
            <a:ext cx="3442354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WP 5.3 Designing eco-innovative value chains:</a:t>
            </a:r>
          </a:p>
          <a:p>
            <a:r>
              <a:rPr lang="en-US" sz="1100" dirty="0"/>
              <a:t>D5.3.1: Eco-innovative value chains design recommendations [</a:t>
            </a:r>
            <a:r>
              <a:rPr lang="en-US" sz="1100" b="1" dirty="0"/>
              <a:t>M24</a:t>
            </a:r>
            <a:r>
              <a:rPr lang="en-US" sz="1100" dirty="0"/>
              <a:t>].</a:t>
            </a:r>
            <a:endParaRPr lang="it-IT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7249459" y="4439883"/>
            <a:ext cx="344235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WP 5.4 Capitalizing blue innovation: capacity building for market operators and local authorities:</a:t>
            </a:r>
          </a:p>
          <a:p>
            <a:r>
              <a:rPr lang="en-US" sz="1100" i="1" dirty="0">
                <a:solidFill>
                  <a:srgbClr val="FF0000"/>
                </a:solidFill>
              </a:rPr>
              <a:t>D5.4.1: Joint cross-border training modules </a:t>
            </a:r>
            <a:r>
              <a:rPr lang="en-US" sz="1100" dirty="0"/>
              <a:t>[</a:t>
            </a:r>
            <a:r>
              <a:rPr lang="en-US" sz="1100" b="1" dirty="0"/>
              <a:t>M27</a:t>
            </a:r>
            <a:r>
              <a:rPr lang="en-US" sz="1100" dirty="0"/>
              <a:t>]. D5.4.2: Policy recommendations [</a:t>
            </a:r>
            <a:r>
              <a:rPr lang="en-US" sz="1100" b="1" dirty="0"/>
              <a:t>M30</a:t>
            </a:r>
            <a:r>
              <a:rPr lang="en-US" sz="1100" dirty="0"/>
              <a:t>].</a:t>
            </a:r>
            <a:endParaRPr lang="it-IT" sz="11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4C3642-C50E-423E-82E0-D861FA2319F1}"/>
              </a:ext>
            </a:extLst>
          </p:cNvPr>
          <p:cNvSpPr/>
          <p:nvPr/>
        </p:nvSpPr>
        <p:spPr>
          <a:xfrm>
            <a:off x="7296838" y="5549880"/>
            <a:ext cx="339497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Activities and deliverable are tightly linked between WPs</a:t>
            </a:r>
          </a:p>
        </p:txBody>
      </p:sp>
      <p:cxnSp>
        <p:nvCxnSpPr>
          <p:cNvPr id="24" name="Straight Arrow Connector 23"/>
          <p:cNvCxnSpPr>
            <a:stCxn id="3" idx="2"/>
            <a:endCxn id="13" idx="0"/>
          </p:cNvCxnSpPr>
          <p:nvPr/>
        </p:nvCxnSpPr>
        <p:spPr>
          <a:xfrm>
            <a:off x="1721177" y="1859760"/>
            <a:ext cx="0" cy="118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  <a:endCxn id="14" idx="0"/>
          </p:cNvCxnSpPr>
          <p:nvPr/>
        </p:nvCxnSpPr>
        <p:spPr>
          <a:xfrm>
            <a:off x="1721177" y="3255203"/>
            <a:ext cx="0" cy="137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15" idx="0"/>
          </p:cNvCxnSpPr>
          <p:nvPr/>
        </p:nvCxnSpPr>
        <p:spPr>
          <a:xfrm>
            <a:off x="1721177" y="5008054"/>
            <a:ext cx="0" cy="1350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2"/>
            <a:endCxn id="17" idx="0"/>
          </p:cNvCxnSpPr>
          <p:nvPr/>
        </p:nvCxnSpPr>
        <p:spPr>
          <a:xfrm>
            <a:off x="5369596" y="2193177"/>
            <a:ext cx="0" cy="2929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2"/>
            <a:endCxn id="18" idx="0"/>
          </p:cNvCxnSpPr>
          <p:nvPr/>
        </p:nvCxnSpPr>
        <p:spPr>
          <a:xfrm>
            <a:off x="5369596" y="4101996"/>
            <a:ext cx="0" cy="2273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2"/>
            <a:endCxn id="19" idx="0"/>
          </p:cNvCxnSpPr>
          <p:nvPr/>
        </p:nvCxnSpPr>
        <p:spPr>
          <a:xfrm>
            <a:off x="5369596" y="5437359"/>
            <a:ext cx="0" cy="172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2"/>
            <a:endCxn id="21" idx="0"/>
          </p:cNvCxnSpPr>
          <p:nvPr/>
        </p:nvCxnSpPr>
        <p:spPr>
          <a:xfrm>
            <a:off x="8970636" y="1854622"/>
            <a:ext cx="0" cy="56399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2" idx="0"/>
          </p:cNvCxnSpPr>
          <p:nvPr/>
        </p:nvCxnSpPr>
        <p:spPr>
          <a:xfrm>
            <a:off x="8970636" y="3018776"/>
            <a:ext cx="0" cy="40169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2"/>
            <a:endCxn id="23" idx="0"/>
          </p:cNvCxnSpPr>
          <p:nvPr/>
        </p:nvCxnSpPr>
        <p:spPr>
          <a:xfrm>
            <a:off x="8970636" y="4020630"/>
            <a:ext cx="0" cy="41925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3" idx="3"/>
            <a:endCxn id="20" idx="0"/>
          </p:cNvCxnSpPr>
          <p:nvPr/>
        </p:nvCxnSpPr>
        <p:spPr>
          <a:xfrm flipV="1">
            <a:off x="3442354" y="1085181"/>
            <a:ext cx="5528282" cy="1531386"/>
          </a:xfrm>
          <a:prstGeom prst="bentConnector4">
            <a:avLst>
              <a:gd name="adj1" fmla="val 2034"/>
              <a:gd name="adj2" fmla="val 11492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3" idx="3"/>
            <a:endCxn id="20" idx="0"/>
          </p:cNvCxnSpPr>
          <p:nvPr/>
        </p:nvCxnSpPr>
        <p:spPr>
          <a:xfrm flipV="1">
            <a:off x="3442354" y="1085181"/>
            <a:ext cx="5528282" cy="389859"/>
          </a:xfrm>
          <a:prstGeom prst="bentConnector4">
            <a:avLst>
              <a:gd name="adj1" fmla="val 2034"/>
              <a:gd name="adj2" fmla="val 15863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16" idx="3"/>
            <a:endCxn id="20" idx="0"/>
          </p:cNvCxnSpPr>
          <p:nvPr/>
        </p:nvCxnSpPr>
        <p:spPr>
          <a:xfrm flipV="1">
            <a:off x="7090773" y="1085181"/>
            <a:ext cx="1879863" cy="553998"/>
          </a:xfrm>
          <a:prstGeom prst="bentConnector4">
            <a:avLst>
              <a:gd name="adj1" fmla="val 4221"/>
              <a:gd name="adj2" fmla="val 14126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4" idx="3"/>
            <a:endCxn id="21" idx="0"/>
          </p:cNvCxnSpPr>
          <p:nvPr/>
        </p:nvCxnSpPr>
        <p:spPr>
          <a:xfrm flipV="1">
            <a:off x="3442354" y="2418612"/>
            <a:ext cx="5528282" cy="1781529"/>
          </a:xfrm>
          <a:prstGeom prst="bentConnector4">
            <a:avLst>
              <a:gd name="adj1" fmla="val 3228"/>
              <a:gd name="adj2" fmla="val 10912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18" idx="3"/>
            <a:endCxn id="21" idx="0"/>
          </p:cNvCxnSpPr>
          <p:nvPr/>
        </p:nvCxnSpPr>
        <p:spPr>
          <a:xfrm flipV="1">
            <a:off x="7090773" y="2418612"/>
            <a:ext cx="1879863" cy="2464749"/>
          </a:xfrm>
          <a:prstGeom prst="bentConnector4">
            <a:avLst>
              <a:gd name="adj1" fmla="val 3218"/>
              <a:gd name="adj2" fmla="val 10659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04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4" y="6959075"/>
            <a:ext cx="498475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ADF7B4BD-D7AD-44A4-BA24-07E21E76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PRIZEFISH SCHEDULE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8639B7-18FD-4B1D-914B-6A69472C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6312262"/>
            <a:ext cx="1609725" cy="1221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752" y="1103278"/>
            <a:ext cx="7877614" cy="49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4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4" y="6959075"/>
            <a:ext cx="498475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8639B7-18FD-4B1D-914B-6A69472C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6312262"/>
            <a:ext cx="1609725" cy="122148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52106A-83F4-4897-8071-ADCA21912C56}"/>
              </a:ext>
            </a:extLst>
          </p:cNvPr>
          <p:cNvSpPr txBox="1"/>
          <p:nvPr/>
        </p:nvSpPr>
        <p:spPr>
          <a:xfrm>
            <a:off x="1011244" y="3259620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Via Sant’Alberto 163</a:t>
            </a:r>
          </a:p>
        </p:txBody>
      </p:sp>
      <p:pic>
        <p:nvPicPr>
          <p:cNvPr id="10" name="Immagine 8" descr="indirizzo.jpg">
            <a:extLst>
              <a:ext uri="{FF2B5EF4-FFF2-40B4-BE49-F238E27FC236}">
                <a16:creationId xmlns:a16="http://schemas.microsoft.com/office/drawing/2014/main" id="{52978B05-9DBC-4DEB-A261-39744B529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1" y="3261208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9" descr="mail.jpg">
            <a:extLst>
              <a:ext uri="{FF2B5EF4-FFF2-40B4-BE49-F238E27FC236}">
                <a16:creationId xmlns:a16="http://schemas.microsoft.com/office/drawing/2014/main" id="{10EF5C37-8358-4922-A4CE-3D0A5E6CA2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1" y="376444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DCFC541-7BEB-47AA-9EA7-B3E8275BD9D3}"/>
              </a:ext>
            </a:extLst>
          </p:cNvPr>
          <p:cNvSpPr txBox="1"/>
          <p:nvPr/>
        </p:nvSpPr>
        <p:spPr>
          <a:xfrm>
            <a:off x="1011244" y="3723170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alessia.cariani@unibo.it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030327C-DDBB-4AF4-B925-18DC6672A2B4}"/>
              </a:ext>
            </a:extLst>
          </p:cNvPr>
          <p:cNvSpPr txBox="1"/>
          <p:nvPr/>
        </p:nvSpPr>
        <p:spPr>
          <a:xfrm>
            <a:off x="1009656" y="4235621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+39 0544 937321 / +39 320 6951145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4" name="Immagine 20" descr="indirizzo.jpg">
            <a:extLst>
              <a:ext uri="{FF2B5EF4-FFF2-40B4-BE49-F238E27FC236}">
                <a16:creationId xmlns:a16="http://schemas.microsoft.com/office/drawing/2014/main" id="{A190DBA1-1C39-4943-803D-98E55546DC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9" y="4254526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21" descr="mail.jpg">
            <a:extLst>
              <a:ext uri="{FF2B5EF4-FFF2-40B4-BE49-F238E27FC236}">
                <a16:creationId xmlns:a16="http://schemas.microsoft.com/office/drawing/2014/main" id="{245FAD05-1748-4950-9611-87AC9AA5B8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0" y="4732531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3DF0F00-B4E7-488D-B0B6-92B3E6D46AE7}"/>
              </a:ext>
            </a:extLst>
          </p:cNvPr>
          <p:cNvSpPr txBox="1"/>
          <p:nvPr/>
        </p:nvSpPr>
        <p:spPr>
          <a:xfrm>
            <a:off x="1011244" y="4711893"/>
            <a:ext cx="62642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8"/>
              </a:rPr>
              <a:t>www.italy-croatia.eu/prizefish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cooming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soon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9"/>
              </a:rPr>
              <a:t>www.cirsa.unibo.it/en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Rettangolo 2">
            <a:extLst>
              <a:ext uri="{FF2B5EF4-FFF2-40B4-BE49-F238E27FC236}">
                <a16:creationId xmlns:a16="http://schemas.microsoft.com/office/drawing/2014/main" id="{2931ECD6-D950-456D-9D60-755F0510F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Thanks for your attention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66153BF-36ED-4130-840F-8D915C9AF015}"/>
              </a:ext>
            </a:extLst>
          </p:cNvPr>
          <p:cNvSpPr txBox="1"/>
          <p:nvPr/>
        </p:nvSpPr>
        <p:spPr>
          <a:xfrm>
            <a:off x="597188" y="2394797"/>
            <a:ext cx="917302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Alessia Cariani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Inter-Departmental Centre for Research in Environmental Sciences, University of Bologna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27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3E62148C-2270-4504-9E27-B7B562A3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96" y="1697163"/>
            <a:ext cx="9459904" cy="152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/>
          <a:p>
            <a:pPr lvl="0" algn="ctr"/>
            <a:r>
              <a:rPr lang="it-IT" sz="4600" dirty="0">
                <a:solidFill>
                  <a:srgbClr val="1ABAED"/>
                </a:solidFill>
              </a:rPr>
              <a:t>INTRODUCTION AND PROJECT PRESENTATION</a:t>
            </a:r>
            <a:endParaRPr kumimoji="0" lang="it-IT" sz="4600" b="0" i="0" u="none" strike="noStrike" kern="1200" cap="none" spc="0" normalizeH="0" baseline="0" noProof="0" dirty="0">
              <a:ln>
                <a:noFill/>
              </a:ln>
              <a:solidFill>
                <a:srgbClr val="1ABAE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id="{8059E083-EDF3-4F97-83DB-2FA8D1EC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7" y="3368678"/>
            <a:ext cx="8569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srgbClr val="57585A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rPr>
              <a:t>PRIZEFISH| UNIBO-CIRSA | ALESSIA CARIANI</a:t>
            </a: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id="{D5536291-417C-40CE-89BB-20D79B33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7" y="3977875"/>
            <a:ext cx="8569325" cy="38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57585A"/>
                </a:solidFill>
                <a:latin typeface="Calibri Light" panose="020F0302020204030204"/>
                <a:cs typeface="Arial" pitchFamily="34" charset="0"/>
              </a:rPr>
              <a:t>Kick Off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57585A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rPr>
              <a:t>Meeting | Ravenna | 6th March 2019</a:t>
            </a:r>
          </a:p>
        </p:txBody>
      </p:sp>
    </p:spTree>
    <p:extLst>
      <p:ext uri="{BB962C8B-B14F-4D97-AF65-F5344CB8AC3E}">
        <p14:creationId xmlns:p14="http://schemas.microsoft.com/office/powerpoint/2010/main" val="288435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735826" y="1938722"/>
            <a:ext cx="4711349" cy="26287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382" y="2468662"/>
            <a:ext cx="3767680" cy="158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b="1" dirty="0"/>
              <a:t>THANK YOU ALL ! </a:t>
            </a:r>
          </a:p>
          <a:p>
            <a:pPr algn="ctr" eaLnBrk="1" hangingPunct="1"/>
            <a:r>
              <a:rPr lang="it-IT" altLang="it-IT" sz="3200" b="1" dirty="0"/>
              <a:t>HVALA SVIMA !</a:t>
            </a:r>
          </a:p>
          <a:p>
            <a:pPr algn="ctr" eaLnBrk="1" hangingPunct="1"/>
            <a:r>
              <a:rPr lang="it-IT" altLang="it-IT" sz="3200" b="1" dirty="0"/>
              <a:t>GRAZIE A TUTTI !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B2D7399-E9E3-4F97-A037-768E4AA7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6312262"/>
            <a:ext cx="1609725" cy="122148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1C9E923-8857-4300-9C31-F59EB3ED1F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79" y="1354730"/>
            <a:ext cx="3883334" cy="900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73D255C-43C4-462B-85A4-E7EE1C21F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06" y="2193482"/>
            <a:ext cx="2174026" cy="90000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848E1AA-4C16-4CA4-979B-AB468C9AB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7" y="61411"/>
            <a:ext cx="1264007" cy="1474675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2238556-000E-45BB-A367-721ED2A63F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54" y="3265638"/>
            <a:ext cx="2011763" cy="9000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970D41D-D32A-41BA-A679-49E37D595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0" y="3458103"/>
            <a:ext cx="1248687" cy="1235258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C3A9E2F1-ED18-4052-AFA7-B2535365D5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4" t="8381" r="31511" b="17419"/>
          <a:stretch/>
        </p:blipFill>
        <p:spPr>
          <a:xfrm>
            <a:off x="7497442" y="4278697"/>
            <a:ext cx="1083581" cy="1492628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4DCFFE18-274E-4F4F-807E-A79FA9B7ED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0" y="1598779"/>
            <a:ext cx="3124636" cy="684000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F0883D34-712F-47C5-B9DD-B7658DD690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6" y="2551972"/>
            <a:ext cx="2525513" cy="90000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85B56204-B4B2-4E55-ABB2-D3DC4C9E0DB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0"/>
          <a:stretch/>
        </p:blipFill>
        <p:spPr>
          <a:xfrm>
            <a:off x="8659779" y="4489044"/>
            <a:ext cx="1316931" cy="957189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2C2FF37E-55CE-42FA-A07B-BAB71AC26D5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2" y="4693361"/>
            <a:ext cx="1732032" cy="900000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10FA0F62-0A83-4F13-B206-E37C6FC46B7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1"/>
          <a:stretch/>
        </p:blipFill>
        <p:spPr>
          <a:xfrm>
            <a:off x="3975923" y="30560"/>
            <a:ext cx="2160915" cy="1826126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1F74535D-4B8B-41E0-BAD1-362A85DFE9C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74"/>
          <a:stretch/>
        </p:blipFill>
        <p:spPr>
          <a:xfrm>
            <a:off x="8221254" y="52085"/>
            <a:ext cx="1600839" cy="131005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959258" y="4819022"/>
            <a:ext cx="3026004" cy="6272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25" y="4880602"/>
            <a:ext cx="3223967" cy="483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79" y="4416894"/>
            <a:ext cx="2194342" cy="14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8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ADF7B4BD-D7AD-44A4-BA24-07E21E76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258220"/>
            <a:ext cx="9497437" cy="10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3200" dirty="0">
                <a:solidFill>
                  <a:srgbClr val="1ABAED"/>
                </a:solidFill>
              </a:rPr>
              <a:t>INTEGRATED AND BALANCED TRANSNATIONAL PARTNERSHIP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8639B7-18FD-4B1D-914B-6A69472C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6312262"/>
            <a:ext cx="1609725" cy="1221488"/>
          </a:xfrm>
          <a:prstGeom prst="rect">
            <a:avLst/>
          </a:prstGeom>
        </p:spPr>
      </p:pic>
      <p:sp>
        <p:nvSpPr>
          <p:cNvPr id="7" name="Rettangolo 3">
            <a:extLst>
              <a:ext uri="{FF2B5EF4-FFF2-40B4-BE49-F238E27FC236}">
                <a16:creationId xmlns:a16="http://schemas.microsoft.com/office/drawing/2014/main" id="{E78139A1-9ACC-49B2-9E1C-D631154B5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1428861"/>
            <a:ext cx="3546476" cy="56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Research Institutes</a:t>
            </a:r>
            <a:endParaRPr lang="it-IT" sz="3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B18850A-50E1-4104-8D3B-5D8D85747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3" y="1970850"/>
            <a:ext cx="1459638" cy="13236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11CFD9A-1FC9-4B14-B03E-C7956CED3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42" y="2093563"/>
            <a:ext cx="2011763" cy="90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1E6B877-0614-4CAA-AF21-FE26E533E8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0"/>
          <a:stretch/>
        </p:blipFill>
        <p:spPr>
          <a:xfrm>
            <a:off x="7533034" y="2010124"/>
            <a:ext cx="1316931" cy="95718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F10FD14-70AF-4762-9CED-D3D4FE6FB3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74"/>
          <a:stretch/>
        </p:blipFill>
        <p:spPr>
          <a:xfrm>
            <a:off x="3229872" y="1998886"/>
            <a:ext cx="1331149" cy="1089354"/>
          </a:xfrm>
          <a:prstGeom prst="rect">
            <a:avLst/>
          </a:prstGeom>
        </p:spPr>
      </p:pic>
      <p:sp>
        <p:nvSpPr>
          <p:cNvPr id="13" name="Rettangolo 3">
            <a:extLst>
              <a:ext uri="{FF2B5EF4-FFF2-40B4-BE49-F238E27FC236}">
                <a16:creationId xmlns:a16="http://schemas.microsoft.com/office/drawing/2014/main" id="{071E8340-345B-4F20-BEE1-DAD900825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3849524"/>
            <a:ext cx="5337176" cy="56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SMEs/Producer Organizations</a:t>
            </a:r>
            <a:endParaRPr lang="it-IT" sz="3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3197CA3-032A-4B71-8859-98D0ED0788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65" y="4366624"/>
            <a:ext cx="1185312" cy="117256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C9F5F3D-C8F9-4053-A7C9-003FD2B9F9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26" y="4502906"/>
            <a:ext cx="2525513" cy="900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55B0DE6-3E41-437A-971C-F512FA73E89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18" y="4517544"/>
            <a:ext cx="1732032" cy="90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9692" y="3115388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UniBO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0377" y="3116956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CNR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4700" y="3109097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87555" y="3110668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OGS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90716" y="5431666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Omega3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79302" y="5433236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Istra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9639" y="5433234"/>
            <a:ext cx="111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Bivalvia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7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3773" y="4375965"/>
            <a:ext cx="3026004" cy="6272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ADF7B4BD-D7AD-44A4-BA24-07E21E76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258220"/>
            <a:ext cx="9497437" cy="109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 AND BALANCED TRANSNATIONAL PARTNERSHIP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8639B7-18FD-4B1D-914B-6A69472C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6312262"/>
            <a:ext cx="1609725" cy="1221488"/>
          </a:xfrm>
          <a:prstGeom prst="rect">
            <a:avLst/>
          </a:prstGeom>
        </p:spPr>
      </p:pic>
      <p:sp>
        <p:nvSpPr>
          <p:cNvPr id="7" name="Rettangolo 3">
            <a:extLst>
              <a:ext uri="{FF2B5EF4-FFF2-40B4-BE49-F238E27FC236}">
                <a16:creationId xmlns:a16="http://schemas.microsoft.com/office/drawing/2014/main" id="{E78139A1-9ACC-49B2-9E1C-D631154B5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76" y="1543642"/>
            <a:ext cx="7724777" cy="102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Territorial development and education bodies (both public and private)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64422BC-00F9-4B44-96A9-C422597BB4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39" y="4257518"/>
            <a:ext cx="3883334" cy="900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45BBE44-B7D5-4CD0-986C-828AEBD11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30" y="2568317"/>
            <a:ext cx="2174026" cy="900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703EE37-FE2C-4ECF-B783-93D377E526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4" y="2471557"/>
            <a:ext cx="1102796" cy="128659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932211E8-13BF-4E75-995C-31B648645D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4" t="8381" r="31511" b="11689"/>
          <a:stretch/>
        </p:blipFill>
        <p:spPr>
          <a:xfrm>
            <a:off x="1461483" y="3956116"/>
            <a:ext cx="1083581" cy="160789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17B66A6F-6253-4BC3-835C-024F805CEF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97" y="2649487"/>
            <a:ext cx="3124636" cy="68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512" y="3735905"/>
            <a:ext cx="17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Zadar </a:t>
            </a:r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county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9607" y="3737475"/>
            <a:ext cx="17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0460" y="3739043"/>
            <a:ext cx="244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Ministry of agriculture / CAFAS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9207" y="3731187"/>
            <a:ext cx="17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CESTHA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566" y="5362197"/>
            <a:ext cx="282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Region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Emilia- Romagna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34492" y="5373035"/>
            <a:ext cx="17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RERA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9539" y="5363769"/>
            <a:ext cx="372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superiore «Remo Brindisi»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40" y="4437545"/>
            <a:ext cx="3223967" cy="483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55" y="2292787"/>
            <a:ext cx="2194342" cy="14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5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ADF7B4BD-D7AD-44A4-BA24-07E21E76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PRIZEFISH AIM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8639B7-18FD-4B1D-914B-6A69472C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6312262"/>
            <a:ext cx="1609725" cy="122148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54C3642-C50E-423E-82E0-D861FA2319F1}"/>
              </a:ext>
            </a:extLst>
          </p:cNvPr>
          <p:cNvSpPr/>
          <p:nvPr/>
        </p:nvSpPr>
        <p:spPr>
          <a:xfrm>
            <a:off x="597189" y="1188113"/>
            <a:ext cx="55940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</a:t>
            </a:r>
            <a:r>
              <a:rPr lang="en-US" sz="2800" b="1" i="1" dirty="0"/>
              <a:t>sustainability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Adriatic fisheries 	(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environmental, social, economic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through a </a:t>
            </a:r>
            <a:r>
              <a:rPr lang="en-US" sz="2800" b="1" i="1" dirty="0"/>
              <a:t>innovation process</a:t>
            </a:r>
            <a:r>
              <a:rPr lang="en-US" sz="2800" i="1" dirty="0"/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fishery and sea-food value-chain. </a:t>
            </a:r>
          </a:p>
          <a:p>
            <a:pPr marL="457200" indent="-457200">
              <a:buFontTx/>
              <a:buChar char="-"/>
            </a:pP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5B42D59-711B-44EF-AD0D-3DE6252BCA77}"/>
              </a:ext>
            </a:extLst>
          </p:cNvPr>
          <p:cNvSpPr/>
          <p:nvPr/>
        </p:nvSpPr>
        <p:spPr>
          <a:xfrm>
            <a:off x="597188" y="4142949"/>
            <a:ext cx="47082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PRIZEFISH «3-step» motto:</a:t>
            </a:r>
          </a:p>
          <a:p>
            <a:r>
              <a:rPr lang="en-US" sz="2800" dirty="0"/>
              <a:t>«</a:t>
            </a:r>
            <a:r>
              <a:rPr lang="en-US" sz="2800" b="1" i="1"/>
              <a:t>Fish better!</a:t>
            </a:r>
            <a:endParaRPr lang="en-US" sz="2800" b="1" i="1" dirty="0"/>
          </a:p>
          <a:p>
            <a:r>
              <a:rPr lang="en-US" sz="2800" b="1" i="1" dirty="0"/>
              <a:t>		Gain more!</a:t>
            </a:r>
          </a:p>
          <a:p>
            <a:r>
              <a:rPr lang="en-US" sz="2800" b="1" i="1" dirty="0"/>
              <a:t>				Respect the sea!</a:t>
            </a:r>
            <a:r>
              <a:rPr lang="en-US" sz="2800" dirty="0"/>
              <a:t>»</a:t>
            </a:r>
            <a:endParaRPr lang="it-IT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49" y="-105796"/>
            <a:ext cx="5250944" cy="4525204"/>
          </a:xfrm>
          <a:prstGeom prst="rect">
            <a:avLst/>
          </a:prstGeom>
        </p:spPr>
      </p:pic>
      <p:sp>
        <p:nvSpPr>
          <p:cNvPr id="16" name="Rettangolo 6">
            <a:extLst>
              <a:ext uri="{FF2B5EF4-FFF2-40B4-BE49-F238E27FC236}">
                <a16:creationId xmlns:a16="http://schemas.microsoft.com/office/drawing/2014/main" id="{05B42D59-711B-44EF-AD0D-3DE6252BCA77}"/>
              </a:ext>
            </a:extLst>
          </p:cNvPr>
          <p:cNvSpPr/>
          <p:nvPr/>
        </p:nvSpPr>
        <p:spPr>
          <a:xfrm>
            <a:off x="5131255" y="4142949"/>
            <a:ext cx="47082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answers to:</a:t>
            </a:r>
          </a:p>
          <a:p>
            <a:r>
              <a:rPr lang="en-US" sz="2800" b="1" i="1" dirty="0"/>
              <a:t>- environment</a:t>
            </a:r>
          </a:p>
          <a:p>
            <a:r>
              <a:rPr lang="en-US" sz="2800" b="1" i="1" dirty="0"/>
              <a:t>		- economy		</a:t>
            </a:r>
          </a:p>
          <a:p>
            <a:r>
              <a:rPr lang="en-US" sz="2800" b="1" i="1" dirty="0"/>
              <a:t>				- society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9168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en-GB" sz="1323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23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ADF7B4BD-D7AD-44A4-BA24-07E21E76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3200" b="0" i="0" u="none" strike="noStrike" kern="1200" cap="none" spc="0" normalizeH="0" baseline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PRIZEFISH KEY ACTIONS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8639B7-18FD-4B1D-914B-6A69472C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6312262"/>
            <a:ext cx="1609725" cy="122148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54C3642-C50E-423E-82E0-D861FA2319F1}"/>
              </a:ext>
            </a:extLst>
          </p:cNvPr>
          <p:cNvSpPr/>
          <p:nvPr/>
        </p:nvSpPr>
        <p:spPr>
          <a:xfrm>
            <a:off x="425449" y="1560821"/>
            <a:ext cx="96691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and implementation of:</a:t>
            </a:r>
          </a:p>
          <a:p>
            <a:r>
              <a:rPr lang="en-GB" sz="2800" i="1" dirty="0"/>
              <a:t>Fishery best practices</a:t>
            </a:r>
          </a:p>
          <a:p>
            <a:r>
              <a:rPr lang="en-GB" sz="2800" i="1" dirty="0"/>
              <a:t>		Improved fish products processing technologies </a:t>
            </a:r>
          </a:p>
          <a:p>
            <a:r>
              <a:rPr lang="en-GB" sz="2800" i="1" dirty="0"/>
              <a:t>				Innovative supply-chain and value-chain </a:t>
            </a: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GB" sz="2800" b="1" i="1" dirty="0"/>
              <a:t>market eco-certified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GB" sz="2800" b="1" i="1" dirty="0"/>
              <a:t>added-value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Adriatic seafood products. </a:t>
            </a: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7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7449" b="29176"/>
          <a:stretch/>
        </p:blipFill>
        <p:spPr>
          <a:xfrm>
            <a:off x="862412" y="2118999"/>
            <a:ext cx="2542784" cy="16883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84" y="1329491"/>
            <a:ext cx="3579640" cy="3084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36" y="4130348"/>
            <a:ext cx="418529" cy="2084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91" y="4130347"/>
            <a:ext cx="418529" cy="2084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21" y="4131916"/>
            <a:ext cx="418529" cy="2084827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ADF7B4BD-D7AD-44A4-BA24-07E21E76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PRIZEFISH APPROACH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8639B7-18FD-4B1D-914B-6A69472C3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500" y="6312262"/>
            <a:ext cx="1609725" cy="122148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54C3642-C50E-423E-82E0-D861FA2319F1}"/>
              </a:ext>
            </a:extLst>
          </p:cNvPr>
          <p:cNvSpPr/>
          <p:nvPr/>
        </p:nvSpPr>
        <p:spPr>
          <a:xfrm>
            <a:off x="7710142" y="4323887"/>
            <a:ext cx="2865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i="1" dirty="0">
                <a:solidFill>
                  <a:prstClr val="black"/>
                </a:solidFill>
              </a:rPr>
              <a:t>capitalization in fishery-based communities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E333855-CA4F-445D-91DE-6DED4B48D3FD}"/>
              </a:ext>
            </a:extLst>
          </p:cNvPr>
          <p:cNvSpPr/>
          <p:nvPr/>
        </p:nvSpPr>
        <p:spPr>
          <a:xfrm>
            <a:off x="5296649" y="139564"/>
            <a:ext cx="25205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i="1" dirty="0">
                <a:solidFill>
                  <a:prstClr val="black"/>
                </a:solidFill>
              </a:rPr>
              <a:t>social awareness and sustainability</a:t>
            </a:r>
          </a:p>
        </p:txBody>
      </p:sp>
      <p:sp>
        <p:nvSpPr>
          <p:cNvPr id="12" name="Rettangolo 1">
            <a:extLst>
              <a:ext uri="{FF2B5EF4-FFF2-40B4-BE49-F238E27FC236}">
                <a16:creationId xmlns:a16="http://schemas.microsoft.com/office/drawing/2014/main" id="{F54C3642-C50E-423E-82E0-D861FA2319F1}"/>
              </a:ext>
            </a:extLst>
          </p:cNvPr>
          <p:cNvSpPr/>
          <p:nvPr/>
        </p:nvSpPr>
        <p:spPr>
          <a:xfrm>
            <a:off x="215254" y="4331321"/>
            <a:ext cx="25303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Three main integrated pillars: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ttangolo 1">
            <a:extLst>
              <a:ext uri="{FF2B5EF4-FFF2-40B4-BE49-F238E27FC236}">
                <a16:creationId xmlns:a16="http://schemas.microsoft.com/office/drawing/2014/main" id="{F54C3642-C50E-423E-82E0-D861FA2319F1}"/>
              </a:ext>
            </a:extLst>
          </p:cNvPr>
          <p:cNvSpPr/>
          <p:nvPr/>
        </p:nvSpPr>
        <p:spPr>
          <a:xfrm>
            <a:off x="2927313" y="4329780"/>
            <a:ext cx="2140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i="1" dirty="0">
                <a:solidFill>
                  <a:prstClr val="black"/>
                </a:solidFill>
              </a:rPr>
              <a:t>high content of research &amp; innovation</a:t>
            </a:r>
          </a:p>
        </p:txBody>
      </p:sp>
      <p:sp>
        <p:nvSpPr>
          <p:cNvPr id="14" name="Rettangolo 1">
            <a:extLst>
              <a:ext uri="{FF2B5EF4-FFF2-40B4-BE49-F238E27FC236}">
                <a16:creationId xmlns:a16="http://schemas.microsoft.com/office/drawing/2014/main" id="{F54C3642-C50E-423E-82E0-D861FA2319F1}"/>
              </a:ext>
            </a:extLst>
          </p:cNvPr>
          <p:cNvSpPr/>
          <p:nvPr/>
        </p:nvSpPr>
        <p:spPr>
          <a:xfrm>
            <a:off x="5250978" y="4329083"/>
            <a:ext cx="2482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i="1" dirty="0">
                <a:solidFill>
                  <a:prstClr val="black"/>
                </a:solidFill>
              </a:rPr>
              <a:t>industry-driven and market oriented</a:t>
            </a:r>
          </a:p>
        </p:txBody>
      </p:sp>
      <p:sp>
        <p:nvSpPr>
          <p:cNvPr id="15" name="Rettangolo 6">
            <a:extLst>
              <a:ext uri="{FF2B5EF4-FFF2-40B4-BE49-F238E27FC236}">
                <a16:creationId xmlns:a16="http://schemas.microsoft.com/office/drawing/2014/main" id="{3E333855-CA4F-445D-91DE-6DED4B48D3FD}"/>
              </a:ext>
            </a:extLst>
          </p:cNvPr>
          <p:cNvSpPr/>
          <p:nvPr/>
        </p:nvSpPr>
        <p:spPr>
          <a:xfrm>
            <a:off x="208423" y="2119730"/>
            <a:ext cx="2842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Territorial challenges tackled:</a:t>
            </a:r>
          </a:p>
        </p:txBody>
      </p:sp>
      <p:sp>
        <p:nvSpPr>
          <p:cNvPr id="17" name="Rettangolo 6">
            <a:extLst>
              <a:ext uri="{FF2B5EF4-FFF2-40B4-BE49-F238E27FC236}">
                <a16:creationId xmlns:a16="http://schemas.microsoft.com/office/drawing/2014/main" id="{3E333855-CA4F-445D-91DE-6DED4B48D3FD}"/>
              </a:ext>
            </a:extLst>
          </p:cNvPr>
          <p:cNvSpPr/>
          <p:nvPr/>
        </p:nvSpPr>
        <p:spPr>
          <a:xfrm>
            <a:off x="2953475" y="2118999"/>
            <a:ext cx="23431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i="1" dirty="0">
                <a:solidFill>
                  <a:prstClr val="black"/>
                </a:solidFill>
              </a:rPr>
              <a:t>ecosystem &amp; economic Adriatic fishery</a:t>
            </a:r>
          </a:p>
        </p:txBody>
      </p:sp>
      <p:sp>
        <p:nvSpPr>
          <p:cNvPr id="18" name="Rettangolo 6">
            <a:extLst>
              <a:ext uri="{FF2B5EF4-FFF2-40B4-BE49-F238E27FC236}">
                <a16:creationId xmlns:a16="http://schemas.microsoft.com/office/drawing/2014/main" id="{3E333855-CA4F-445D-91DE-6DED4B48D3FD}"/>
              </a:ext>
            </a:extLst>
          </p:cNvPr>
          <p:cNvSpPr/>
          <p:nvPr/>
        </p:nvSpPr>
        <p:spPr>
          <a:xfrm>
            <a:off x="8057338" y="2129692"/>
            <a:ext cx="1963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i="1" dirty="0">
                <a:solidFill>
                  <a:prstClr val="black"/>
                </a:solidFill>
              </a:rPr>
              <a:t>added value innovative products</a:t>
            </a:r>
          </a:p>
        </p:txBody>
      </p:sp>
    </p:spTree>
    <p:extLst>
      <p:ext uri="{BB962C8B-B14F-4D97-AF65-F5344CB8AC3E}">
        <p14:creationId xmlns:p14="http://schemas.microsoft.com/office/powerpoint/2010/main" val="146913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AF4C-ECE0-483C-A26F-0882D69BA3F5}" type="slidenum">
              <a:rPr kumimoji="0" lang="it-IT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ADF7B4BD-D7AD-44A4-BA24-07E21E76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504441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1ABA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PRIZEFISH OBJECTIVE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8639B7-18FD-4B1D-914B-6A69472C3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6312262"/>
            <a:ext cx="1609725" cy="122148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54C3642-C50E-423E-82E0-D861FA2319F1}"/>
              </a:ext>
            </a:extLst>
          </p:cNvPr>
          <p:cNvSpPr/>
          <p:nvPr/>
        </p:nvSpPr>
        <p:spPr>
          <a:xfrm>
            <a:off x="425450" y="1281421"/>
            <a:ext cx="97267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i="1" dirty="0"/>
              <a:t>Develop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cross-border fishery supply-chain and value-chain of eco-innovative added-value fish products and to </a:t>
            </a:r>
            <a:r>
              <a:rPr lang="en-US" sz="2800" b="1" i="1" dirty="0"/>
              <a:t>capitalize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>
                <a:solidFill>
                  <a:srgbClr val="0070C0"/>
                </a:solidFill>
              </a:rPr>
              <a:t>blue innovation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</a:t>
            </a:r>
            <a:r>
              <a:rPr lang="en-US" sz="2800" b="1" i="1" dirty="0"/>
              <a:t>long-term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i="1" dirty="0">
                <a:solidFill>
                  <a:srgbClr val="00B0F0"/>
                </a:solidFill>
              </a:rPr>
              <a:t>economic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b="1" i="1" dirty="0">
                <a:solidFill>
                  <a:srgbClr val="00B050"/>
                </a:solidFill>
              </a:rPr>
              <a:t>environmental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800" b="1" i="1" dirty="0">
                <a:solidFill>
                  <a:schemeClr val="accent2"/>
                </a:solidFill>
              </a:rPr>
              <a:t>social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i="1" dirty="0"/>
              <a:t>sustainability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area.</a:t>
            </a:r>
          </a:p>
          <a:p>
            <a:pPr lvl="0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2800" b="1" i="1" dirty="0">
                <a:solidFill>
                  <a:srgbClr val="0070C0"/>
                </a:solidFill>
              </a:rPr>
              <a:t>Blue innovation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improve the framework conditions of:</a:t>
            </a:r>
          </a:p>
          <a:p>
            <a:pPr lvl="0"/>
            <a:r>
              <a:rPr lang="en-US" sz="2800" dirty="0"/>
              <a:t>Adriatic fishery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							- </a:t>
            </a:r>
            <a:r>
              <a:rPr lang="en-US" sz="2800" b="1" dirty="0">
                <a:solidFill>
                  <a:srgbClr val="00B0F0"/>
                </a:solidFill>
              </a:rPr>
              <a:t>SO1</a:t>
            </a:r>
          </a:p>
          <a:p>
            <a:pPr lvl="0"/>
            <a:r>
              <a:rPr lang="en-US" sz="2800" dirty="0"/>
              <a:t>Fish processing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								- </a:t>
            </a:r>
            <a:r>
              <a:rPr lang="en-US" sz="2800" b="1" dirty="0">
                <a:solidFill>
                  <a:srgbClr val="FF0000"/>
                </a:solidFill>
              </a:rPr>
              <a:t>SO2</a:t>
            </a:r>
          </a:p>
          <a:p>
            <a:pPr lvl="0"/>
            <a:r>
              <a:rPr lang="en-US" sz="2800" dirty="0"/>
              <a:t>Marketing of eco-labelled added-value products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		- </a:t>
            </a:r>
            <a:r>
              <a:rPr lang="en-US" sz="2800" b="1" dirty="0">
                <a:solidFill>
                  <a:srgbClr val="00B050"/>
                </a:solidFill>
              </a:rPr>
              <a:t>SO3</a:t>
            </a:r>
          </a:p>
        </p:txBody>
      </p:sp>
    </p:spTree>
    <p:extLst>
      <p:ext uri="{BB962C8B-B14F-4D97-AF65-F5344CB8AC3E}">
        <p14:creationId xmlns:p14="http://schemas.microsoft.com/office/powerpoint/2010/main" val="3809766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979</Words>
  <Application>Microsoft Office PowerPoint</Application>
  <PresentationFormat>Personalizzato</PresentationFormat>
  <Paragraphs>195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Ciocca</dc:creator>
  <cp:lastModifiedBy>Alessia Cariani</cp:lastModifiedBy>
  <cp:revision>65</cp:revision>
  <dcterms:created xsi:type="dcterms:W3CDTF">2018-02-22T16:39:05Z</dcterms:created>
  <dcterms:modified xsi:type="dcterms:W3CDTF">2019-03-29T16:23:35Z</dcterms:modified>
</cp:coreProperties>
</file>