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328" r:id="rId3"/>
    <p:sldId id="295" r:id="rId4"/>
    <p:sldId id="297" r:id="rId5"/>
    <p:sldId id="257" r:id="rId6"/>
    <p:sldId id="329" r:id="rId7"/>
    <p:sldId id="330" r:id="rId8"/>
    <p:sldId id="331" r:id="rId9"/>
    <p:sldId id="333" r:id="rId10"/>
    <p:sldId id="258" r:id="rId11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sz="2400" b="1" kern="1200">
        <a:solidFill>
          <a:srgbClr val="0070C0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b="1" kern="1200">
        <a:solidFill>
          <a:srgbClr val="0070C0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b="1" kern="1200">
        <a:solidFill>
          <a:srgbClr val="0070C0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b="1" kern="1200">
        <a:solidFill>
          <a:srgbClr val="0070C0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b="1" kern="1200">
        <a:solidFill>
          <a:srgbClr val="0070C0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2400" b="1" kern="1200">
        <a:solidFill>
          <a:srgbClr val="0070C0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sz="2400" b="1" kern="1200">
        <a:solidFill>
          <a:srgbClr val="0070C0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sz="2400" b="1" kern="1200">
        <a:solidFill>
          <a:srgbClr val="0070C0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sz="2400" b="1" kern="1200">
        <a:solidFill>
          <a:srgbClr val="0070C0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9393"/>
    <a:srgbClr val="00823B"/>
    <a:srgbClr val="6671B2"/>
    <a:srgbClr val="2326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818A496-4173-4787-8121-11EDEE9485C0}" v="209" dt="2020-11-26T11:24:50.77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D083AE6-46FA-4A59-8FB0-9F97EB10719F}" styleName="Stile chiaro 3 - Colore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301B821-A1FF-4177-AEE7-76D212191A09}" styleName="Stile medio 1 - Color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00A15C55-8517-42AA-B614-E9B94910E393}" styleName="Stile medio 2 - Color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4B1156A-380E-4F78-BDF5-A606A8083BF9}" styleName="Stile medio 4 - Color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3C2FFA5D-87B4-456A-9821-1D502468CF0F}" styleName="Stile con tema 1 - Color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F2DE63D5-997A-4646-A377-4702673A728D}" styleName="Stile chiaro 2 - Colore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364" autoAdjust="0"/>
    <p:restoredTop sz="95118" autoAdjust="0"/>
  </p:normalViewPr>
  <p:slideViewPr>
    <p:cSldViewPr>
      <p:cViewPr varScale="1">
        <p:scale>
          <a:sx n="94" d="100"/>
          <a:sy n="94" d="100"/>
        </p:scale>
        <p:origin x="78" y="3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199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egadelli Stefano" userId="c2921065-8cc4-480e-8158-707a41db4e68" providerId="ADAL" clId="{736447A4-A2DB-4474-B726-C6972AB2DB91}"/>
    <pc:docChg chg="modSld">
      <pc:chgData name="Segadelli Stefano" userId="c2921065-8cc4-480e-8158-707a41db4e68" providerId="ADAL" clId="{736447A4-A2DB-4474-B726-C6972AB2DB91}" dt="2020-11-26T14:09:05.574" v="0" actId="13926"/>
      <pc:docMkLst>
        <pc:docMk/>
      </pc:docMkLst>
      <pc:sldChg chg="modSp mod">
        <pc:chgData name="Segadelli Stefano" userId="c2921065-8cc4-480e-8158-707a41db4e68" providerId="ADAL" clId="{736447A4-A2DB-4474-B726-C6972AB2DB91}" dt="2020-11-26T14:09:05.574" v="0" actId="13926"/>
        <pc:sldMkLst>
          <pc:docMk/>
          <pc:sldMk cId="822413573" sldId="331"/>
        </pc:sldMkLst>
        <pc:spChg chg="mod">
          <ac:chgData name="Segadelli Stefano" userId="c2921065-8cc4-480e-8158-707a41db4e68" providerId="ADAL" clId="{736447A4-A2DB-4474-B726-C6972AB2DB91}" dt="2020-11-26T14:09:05.574" v="0" actId="13926"/>
          <ac:spMkLst>
            <pc:docMk/>
            <pc:sldMk cId="822413573" sldId="331"/>
            <ac:spMk id="2" creationId="{B4BAF458-8F25-4363-9857-DA6CC242FFDD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A6A7C1-0A7D-4E72-B162-09779A12BEDA}" type="datetimeFigureOut">
              <a:rPr lang="it-IT" smtClean="0"/>
              <a:t>04/01/2021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CF4580-7E16-4E33-A016-A3922B9B1A1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963394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AAA1C8E7-4F4A-4D57-BFED-F1E3527FF9AF}" type="datetimeFigureOut">
              <a:rPr lang="it-IT"/>
              <a:pPr>
                <a:defRPr/>
              </a:pPr>
              <a:t>04/01/2021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noProof="0"/>
              <a:t>Fare clic per modificare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139DE0EF-C408-4E24-A031-7D59DA7C4C2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6324805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39DE0EF-C408-4E24-A031-7D59DA7C4C27}" type="slidenum">
              <a:rPr lang="it-IT" smtClean="0"/>
              <a:pPr>
                <a:defRPr/>
              </a:pPr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481978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3839725" y="1988840"/>
            <a:ext cx="5173120" cy="1037977"/>
          </a:xfrm>
        </p:spPr>
        <p:txBody>
          <a:bodyPr/>
          <a:lstStyle>
            <a:lvl1pPr algn="ctr">
              <a:defRPr lang="it-IT" sz="1800" b="1" i="0" u="none" strike="noStrike" baseline="0" smtClean="0"/>
            </a:lvl1pPr>
          </a:lstStyle>
          <a:p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 hasCustomPrompt="1"/>
          </p:nvPr>
        </p:nvSpPr>
        <p:spPr>
          <a:xfrm>
            <a:off x="3695043" y="4365104"/>
            <a:ext cx="5448957" cy="864096"/>
          </a:xfrm>
        </p:spPr>
        <p:txBody>
          <a:bodyPr>
            <a:normAutofit/>
          </a:bodyPr>
          <a:lstStyle>
            <a:lvl1pPr marL="0" indent="0" algn="ctr">
              <a:buNone/>
              <a:defRPr sz="2400" i="1">
                <a:solidFill>
                  <a:srgbClr val="6671B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/>
              <a:t>Relatori e data</a:t>
            </a:r>
          </a:p>
        </p:txBody>
      </p:sp>
      <p:sp>
        <p:nvSpPr>
          <p:cNvPr id="12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1</a:t>
            </a:r>
          </a:p>
        </p:txBody>
      </p:sp>
      <p:grpSp>
        <p:nvGrpSpPr>
          <p:cNvPr id="13" name="Gruppo 12"/>
          <p:cNvGrpSpPr/>
          <p:nvPr userDrawn="1"/>
        </p:nvGrpSpPr>
        <p:grpSpPr>
          <a:xfrm>
            <a:off x="-108520" y="0"/>
            <a:ext cx="9133560" cy="797472"/>
            <a:chOff x="-293350" y="0"/>
            <a:chExt cx="9318390" cy="797472"/>
          </a:xfrm>
        </p:grpSpPr>
        <p:sp>
          <p:nvSpPr>
            <p:cNvPr id="14" name="Rettangolo 13"/>
            <p:cNvSpPr/>
            <p:nvPr/>
          </p:nvSpPr>
          <p:spPr>
            <a:xfrm>
              <a:off x="-293350" y="59886"/>
              <a:ext cx="7020119" cy="704818"/>
            </a:xfrm>
            <a:prstGeom prst="rect">
              <a:avLst/>
            </a:prstGeom>
            <a:solidFill>
              <a:srgbClr val="179393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15" name="Picture 7" descr="lif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48264" y="59886"/>
              <a:ext cx="1094282" cy="7048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pic>
          <p:nvPicPr>
            <p:cNvPr id="16" name="Picture 8" descr="natura2000ufficiale UE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00392" y="0"/>
              <a:ext cx="924648" cy="7974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</p:grpSp>
      <p:grpSp>
        <p:nvGrpSpPr>
          <p:cNvPr id="17" name="Gruppo 16"/>
          <p:cNvGrpSpPr/>
          <p:nvPr userDrawn="1"/>
        </p:nvGrpSpPr>
        <p:grpSpPr>
          <a:xfrm>
            <a:off x="3479685" y="6060380"/>
            <a:ext cx="5545355" cy="648889"/>
            <a:chOff x="3491880" y="6145384"/>
            <a:chExt cx="5545355" cy="648889"/>
          </a:xfrm>
        </p:grpSpPr>
        <p:sp>
          <p:nvSpPr>
            <p:cNvPr id="18" name="Rettangolo 17"/>
            <p:cNvSpPr/>
            <p:nvPr/>
          </p:nvSpPr>
          <p:spPr>
            <a:xfrm>
              <a:off x="4860032" y="6693892"/>
              <a:ext cx="4177203" cy="100381"/>
            </a:xfrm>
            <a:prstGeom prst="rect">
              <a:avLst/>
            </a:prstGeom>
            <a:solidFill>
              <a:srgbClr val="1793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19" name="Picture 9" descr="parchi-nel-cuore_perweb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99401" y="6145384"/>
              <a:ext cx="582761" cy="5040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pic>
          <p:nvPicPr>
            <p:cNvPr id="20" name="Immagine 4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070"/>
            <a:stretch>
              <a:fillRect/>
            </a:stretch>
          </p:blipFill>
          <p:spPr bwMode="auto">
            <a:xfrm>
              <a:off x="8197456" y="6457231"/>
              <a:ext cx="827584" cy="192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Picture 11" descr="appennino_vert_sfondo trasparente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60032" y="6218359"/>
              <a:ext cx="428935" cy="4426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pic>
          <p:nvPicPr>
            <p:cNvPr id="22" name="Picture 12" descr="parchi nel cuore centrale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22"/>
            <a:stretch>
              <a:fillRect/>
            </a:stretch>
          </p:blipFill>
          <p:spPr bwMode="auto">
            <a:xfrm>
              <a:off x="6935348" y="6307506"/>
              <a:ext cx="684311" cy="3575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pic>
          <p:nvPicPr>
            <p:cNvPr id="23" name="Picture 13" descr="logo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00192" y="6307506"/>
              <a:ext cx="570893" cy="3311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pic>
          <p:nvPicPr>
            <p:cNvPr id="24" name="Picture 14" descr="logo regione orizzontale copia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91880" y="6608536"/>
              <a:ext cx="1293813" cy="1857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pic>
          <p:nvPicPr>
            <p:cNvPr id="25" name="Picture 15" descr="17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36096" y="6277339"/>
              <a:ext cx="748159" cy="3597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</p:grpSp>
      <p:pic>
        <p:nvPicPr>
          <p:cNvPr id="26" name="Immagine 25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862" y="1093841"/>
            <a:ext cx="3328156" cy="2571424"/>
          </a:xfrm>
          <a:prstGeom prst="rect">
            <a:avLst/>
          </a:prstGeom>
        </p:spPr>
      </p:pic>
      <p:sp>
        <p:nvSpPr>
          <p:cNvPr id="28" name="Rettangolo 27"/>
          <p:cNvSpPr/>
          <p:nvPr userDrawn="1"/>
        </p:nvSpPr>
        <p:spPr>
          <a:xfrm>
            <a:off x="137861" y="3861047"/>
            <a:ext cx="3328157" cy="1505037"/>
          </a:xfrm>
          <a:prstGeom prst="rect">
            <a:avLst/>
          </a:prstGeom>
          <a:solidFill>
            <a:srgbClr val="179393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Rettangolo 26"/>
          <p:cNvSpPr/>
          <p:nvPr userDrawn="1"/>
        </p:nvSpPr>
        <p:spPr>
          <a:xfrm>
            <a:off x="179513" y="3950313"/>
            <a:ext cx="3286506" cy="1415772"/>
          </a:xfrm>
          <a:prstGeom prst="rect">
            <a:avLst/>
          </a:prstGeom>
          <a:solidFill>
            <a:srgbClr val="179393"/>
          </a:solidFill>
        </p:spPr>
        <p:txBody>
          <a:bodyPr wrap="square">
            <a:spAutoFit/>
          </a:bodyPr>
          <a:lstStyle/>
          <a:p>
            <a:pPr algn="ctr"/>
            <a:r>
              <a:rPr lang="it-IT" sz="1600" b="1" dirty="0">
                <a:solidFill>
                  <a:srgbClr val="6671B2"/>
                </a:solidFill>
              </a:rPr>
              <a:t>PROGETTO LIFE EREMITA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sz="1400" b="1" dirty="0">
                <a:solidFill>
                  <a:schemeClr val="bg1"/>
                </a:solidFill>
              </a:rPr>
              <a:t>Azioni coordinate per preservare popolazioni residuali e isolate  </a:t>
            </a:r>
            <a:br>
              <a:rPr lang="it-IT" sz="1400" b="1" dirty="0">
                <a:solidFill>
                  <a:schemeClr val="bg1"/>
                </a:solidFill>
              </a:rPr>
            </a:br>
            <a:r>
              <a:rPr lang="it-IT" sz="1400" b="1" dirty="0">
                <a:solidFill>
                  <a:schemeClr val="bg1"/>
                </a:solidFill>
              </a:rPr>
              <a:t>di insetti forestali e d'acqua dolce </a:t>
            </a:r>
            <a:br>
              <a:rPr lang="it-IT" sz="1400" b="1" dirty="0">
                <a:solidFill>
                  <a:schemeClr val="bg1"/>
                </a:solidFill>
              </a:rPr>
            </a:br>
            <a:r>
              <a:rPr lang="it-IT" sz="1400" b="1" dirty="0">
                <a:solidFill>
                  <a:schemeClr val="bg1"/>
                </a:solidFill>
              </a:rPr>
              <a:t>in  Emilia-Romagna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sz="1400" b="1" dirty="0">
                <a:solidFill>
                  <a:srgbClr val="6671B2"/>
                </a:solidFill>
              </a:rPr>
              <a:t>LIFE14 NAT/IT/000209 EREMITA</a:t>
            </a:r>
            <a:endParaRPr lang="it-IT" sz="1400" dirty="0">
              <a:solidFill>
                <a:srgbClr val="6671B2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B7B2A3-B0B0-46DF-A656-00156771A130}" type="datetime1">
              <a:rPr lang="it-IT"/>
              <a:pPr>
                <a:defRPr/>
              </a:pPr>
              <a:t>04/01/2021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49B2FC-60EB-4C58-87F2-554D6FBDE08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0B1352-D86E-42C3-A420-12E20453F693}" type="datetime1">
              <a:rPr lang="it-IT"/>
              <a:pPr>
                <a:defRPr/>
              </a:pPr>
              <a:t>04/01/2021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CDA6AC-7136-4548-A03D-3BF08B3E105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it-IT" sz="3600" b="1" kern="1200" dirty="0">
                <a:solidFill>
                  <a:srgbClr val="179393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DAB5BB-B409-47DF-BC7E-32879EEFF18A}" type="datetime1">
              <a:rPr lang="it-IT"/>
              <a:pPr>
                <a:defRPr/>
              </a:pPr>
              <a:t>04/01/2021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F3E517-E53E-44F7-A118-10A760903B98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  <p:grpSp>
        <p:nvGrpSpPr>
          <p:cNvPr id="9" name="Gruppo 8"/>
          <p:cNvGrpSpPr/>
          <p:nvPr userDrawn="1"/>
        </p:nvGrpSpPr>
        <p:grpSpPr>
          <a:xfrm>
            <a:off x="0" y="6216859"/>
            <a:ext cx="9144000" cy="625365"/>
            <a:chOff x="0" y="6216859"/>
            <a:chExt cx="9144000" cy="625365"/>
          </a:xfrm>
        </p:grpSpPr>
        <p:sp>
          <p:nvSpPr>
            <p:cNvPr id="10" name="Rettangolo 9"/>
            <p:cNvSpPr/>
            <p:nvPr/>
          </p:nvSpPr>
          <p:spPr>
            <a:xfrm>
              <a:off x="0" y="6403255"/>
              <a:ext cx="9144000" cy="186269"/>
            </a:xfrm>
            <a:prstGeom prst="rect">
              <a:avLst/>
            </a:prstGeom>
            <a:solidFill>
              <a:srgbClr val="1793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11" name="Picture 7" descr="lif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06955" y="6309319"/>
              <a:ext cx="744029" cy="4792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pic>
          <p:nvPicPr>
            <p:cNvPr id="12" name="Picture 8" descr="natura2000ufficiale UE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44408" y="6216859"/>
              <a:ext cx="648070" cy="5589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sp>
          <p:nvSpPr>
            <p:cNvPr id="13" name="CasellaDiTesto 12"/>
            <p:cNvSpPr txBox="1"/>
            <p:nvPr/>
          </p:nvSpPr>
          <p:spPr>
            <a:xfrm>
              <a:off x="0" y="6611392"/>
              <a:ext cx="388843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900" b="1" i="1" dirty="0">
                  <a:solidFill>
                    <a:srgbClr val="179393"/>
                  </a:solidFill>
                </a:rPr>
                <a:t>Con il contributo dello strumento finanziario LIFE della Comunità Europea</a:t>
              </a:r>
            </a:p>
          </p:txBody>
        </p:sp>
        <p:sp>
          <p:nvSpPr>
            <p:cNvPr id="14" name="Rettangolo 13"/>
            <p:cNvSpPr/>
            <p:nvPr/>
          </p:nvSpPr>
          <p:spPr>
            <a:xfrm>
              <a:off x="212696" y="6357826"/>
              <a:ext cx="2199064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it-IT" sz="1200" b="1" dirty="0">
                  <a:solidFill>
                    <a:schemeClr val="bg1">
                      <a:lumMod val="85000"/>
                    </a:schemeClr>
                  </a:solidFill>
                </a:rPr>
                <a:t>LIFE14 NAT/IT/000209 EREMITA</a:t>
              </a:r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E3C5B6-518B-4E90-9051-3D66CF1B1358}" type="datetime1">
              <a:rPr lang="it-IT"/>
              <a:pPr>
                <a:defRPr/>
              </a:pPr>
              <a:t>04/01/2021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4FB1DF-4352-43B6-9C10-A9DB2930C34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46435A-4927-49E9-A7B7-8DD2A1D9CDB1}" type="datetime1">
              <a:rPr lang="it-IT"/>
              <a:pPr>
                <a:defRPr/>
              </a:pPr>
              <a:t>04/01/2021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91F324-8141-4114-A5E7-FA83952D2B4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332059-61DC-4F53-85B6-E772B62F6385}" type="datetime1">
              <a:rPr lang="it-IT"/>
              <a:pPr>
                <a:defRPr/>
              </a:pPr>
              <a:t>04/01/2021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A89E92-075E-49C8-8B99-7E4D60F920E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0825A8-EF36-4E52-80B3-3C63ADE69AD5}" type="datetime1">
              <a:rPr lang="it-IT"/>
              <a:pPr>
                <a:defRPr/>
              </a:pPr>
              <a:t>04/01/2021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64B858-8189-44D7-AE10-93328D4066F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8CD06D-62C9-406F-9A6E-CA0156B24838}" type="datetime1">
              <a:rPr lang="it-IT"/>
              <a:pPr>
                <a:defRPr/>
              </a:pPr>
              <a:t>04/01/2021</a:t>
            </a:fld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E0549C-804E-409E-A8AD-D048FA69AF5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AD892E-BC10-4B70-837D-E7C242D26B1E}" type="datetime1">
              <a:rPr lang="it-IT"/>
              <a:pPr>
                <a:defRPr/>
              </a:pPr>
              <a:t>04/01/2021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09709A-5E25-4ADA-9E4B-3DCEC4B7799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757797-7789-444F-B744-1F4B1E4D844D}" type="datetime1">
              <a:rPr lang="it-IT"/>
              <a:pPr>
                <a:defRPr/>
              </a:pPr>
              <a:t>04/01/2021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F155CA-E4C8-4B06-9CEA-1FC0CD96DB8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it-IT"/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A077BEE-A279-4611-B75F-27A2A1F2D17C}" type="datetime1">
              <a:rPr lang="it-IT"/>
              <a:pPr>
                <a:defRPr/>
              </a:pPr>
              <a:t>04/01/2021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8CA997C-540E-47B9-BB7A-41D83A68F9A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58" r:id="rId3"/>
    <p:sldLayoutId id="2147483657" r:id="rId4"/>
    <p:sldLayoutId id="2147483656" r:id="rId5"/>
    <p:sldLayoutId id="2147483655" r:id="rId6"/>
    <p:sldLayoutId id="2147483654" r:id="rId7"/>
    <p:sldLayoutId id="2147483653" r:id="rId8"/>
    <p:sldLayoutId id="2147483652" r:id="rId9"/>
    <p:sldLayoutId id="2147483651" r:id="rId10"/>
    <p:sldLayoutId id="2147483650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 sz="1800" b="0">
              <a:solidFill>
                <a:schemeClr val="tx1"/>
              </a:solidFill>
            </a:endParaRPr>
          </a:p>
        </p:txBody>
      </p:sp>
      <p:sp>
        <p:nvSpPr>
          <p:cNvPr id="14338" name="Sottotitolo 12"/>
          <p:cNvSpPr>
            <a:spLocks noGrp="1"/>
          </p:cNvSpPr>
          <p:nvPr>
            <p:ph type="subTitle" idx="1"/>
          </p:nvPr>
        </p:nvSpPr>
        <p:spPr>
          <a:xfrm>
            <a:off x="3779912" y="2717449"/>
            <a:ext cx="5256584" cy="1669918"/>
          </a:xfrm>
        </p:spPr>
        <p:txBody>
          <a:bodyPr>
            <a:normAutofit/>
          </a:bodyPr>
          <a:lstStyle/>
          <a:p>
            <a:pPr eaLnBrk="1" hangingPunct="1"/>
            <a:r>
              <a:rPr lang="en-US" b="1" i="0" dirty="0">
                <a:solidFill>
                  <a:srgbClr val="179393"/>
                </a:solidFill>
              </a:rPr>
              <a:t>Aquifers and springs in the Emilia-Romagna Apennines: the contribution of geology for the protection of biodiversity in wetlands </a:t>
            </a:r>
            <a:endParaRPr lang="it-IT" altLang="zh-CN" b="1" i="0" dirty="0">
              <a:solidFill>
                <a:srgbClr val="179393"/>
              </a:solidFill>
            </a:endParaRPr>
          </a:p>
        </p:txBody>
      </p:sp>
      <p:sp>
        <p:nvSpPr>
          <p:cNvPr id="14339" name="Titolo 13"/>
          <p:cNvSpPr>
            <a:spLocks noGrp="1"/>
          </p:cNvSpPr>
          <p:nvPr>
            <p:ph type="ctrTitle"/>
          </p:nvPr>
        </p:nvSpPr>
        <p:spPr>
          <a:xfrm>
            <a:off x="3995936" y="4581128"/>
            <a:ext cx="5040560" cy="1426426"/>
          </a:xfrm>
        </p:spPr>
        <p:txBody>
          <a:bodyPr/>
          <a:lstStyle/>
          <a:p>
            <a:pPr eaLnBrk="1" hangingPunct="1"/>
            <a:r>
              <a:rPr lang="it-IT" sz="2400" b="0" i="1" dirty="0">
                <a:solidFill>
                  <a:schemeClr val="bg1">
                    <a:lumMod val="50000"/>
                  </a:schemeClr>
                </a:solidFill>
              </a:rPr>
              <a:t>Stefano </a:t>
            </a:r>
            <a:r>
              <a:rPr lang="it-IT" sz="2400" b="0" i="1" dirty="0" err="1">
                <a:solidFill>
                  <a:schemeClr val="bg1">
                    <a:lumMod val="50000"/>
                  </a:schemeClr>
                </a:solidFill>
              </a:rPr>
              <a:t>Segadelli</a:t>
            </a:r>
            <a:r>
              <a:rPr lang="it-IT" sz="2400" b="0" i="1" dirty="0">
                <a:solidFill>
                  <a:schemeClr val="bg1">
                    <a:lumMod val="50000"/>
                  </a:schemeClr>
                </a:solidFill>
              </a:rPr>
              <a:t> and </a:t>
            </a:r>
            <a:br>
              <a:rPr lang="it-IT" sz="2400" b="0" i="1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it-IT" sz="2400" b="0" i="1" dirty="0">
                <a:solidFill>
                  <a:schemeClr val="bg1">
                    <a:lumMod val="50000"/>
                  </a:schemeClr>
                </a:solidFill>
              </a:rPr>
              <a:t>Maria Teresa De Nardo</a:t>
            </a:r>
            <a:br>
              <a:rPr lang="it-IT" sz="2000" b="0" i="1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it-IT" b="0" i="1" dirty="0">
                <a:solidFill>
                  <a:schemeClr val="bg1">
                    <a:lumMod val="50000"/>
                  </a:schemeClr>
                </a:solidFill>
              </a:rPr>
              <a:t>Emilia-Romagna </a:t>
            </a:r>
            <a:r>
              <a:rPr lang="it-IT" b="0" i="1" dirty="0" err="1">
                <a:solidFill>
                  <a:schemeClr val="bg1">
                    <a:lumMod val="50000"/>
                  </a:schemeClr>
                </a:solidFill>
              </a:rPr>
              <a:t>Region</a:t>
            </a:r>
            <a:r>
              <a:rPr lang="it-IT" b="0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it-IT" b="0" i="1" dirty="0" err="1">
                <a:solidFill>
                  <a:schemeClr val="bg1">
                    <a:lumMod val="50000"/>
                  </a:schemeClr>
                </a:solidFill>
              </a:rPr>
              <a:t>Direction</a:t>
            </a:r>
            <a:r>
              <a:rPr lang="it-IT" b="0" i="1" dirty="0">
                <a:solidFill>
                  <a:schemeClr val="bg1">
                    <a:lumMod val="50000"/>
                  </a:schemeClr>
                </a:solidFill>
              </a:rPr>
              <a:t> for </a:t>
            </a:r>
            <a:r>
              <a:rPr lang="it-IT" b="0" i="1" dirty="0" err="1">
                <a:solidFill>
                  <a:schemeClr val="bg1">
                    <a:lumMod val="50000"/>
                  </a:schemeClr>
                </a:solidFill>
              </a:rPr>
              <a:t>Territory</a:t>
            </a:r>
            <a:r>
              <a:rPr lang="it-IT" b="0" i="1" dirty="0">
                <a:solidFill>
                  <a:schemeClr val="bg1">
                    <a:lumMod val="50000"/>
                  </a:schemeClr>
                </a:solidFill>
              </a:rPr>
              <a:t> and Environmental Care - </a:t>
            </a:r>
            <a:r>
              <a:rPr lang="it-IT" b="0" i="1" dirty="0" err="1">
                <a:solidFill>
                  <a:schemeClr val="bg1">
                    <a:lumMod val="50000"/>
                  </a:schemeClr>
                </a:solidFill>
              </a:rPr>
              <a:t>Geological</a:t>
            </a:r>
            <a:r>
              <a:rPr lang="it-IT" b="0" i="1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it-IT" b="0" i="1" dirty="0" err="1">
                <a:solidFill>
                  <a:schemeClr val="bg1">
                    <a:lumMod val="50000"/>
                  </a:schemeClr>
                </a:solidFill>
              </a:rPr>
              <a:t>Seismic</a:t>
            </a:r>
            <a:r>
              <a:rPr lang="it-IT" b="0" i="1" dirty="0">
                <a:solidFill>
                  <a:schemeClr val="bg1">
                    <a:lumMod val="50000"/>
                  </a:schemeClr>
                </a:solidFill>
              </a:rPr>
              <a:t> and </a:t>
            </a:r>
            <a:r>
              <a:rPr lang="it-IT" b="0" i="1" dirty="0" err="1">
                <a:solidFill>
                  <a:schemeClr val="bg1">
                    <a:lumMod val="50000"/>
                  </a:schemeClr>
                </a:solidFill>
              </a:rPr>
              <a:t>Soil</a:t>
            </a:r>
            <a:r>
              <a:rPr lang="it-IT" b="0" i="1" dirty="0">
                <a:solidFill>
                  <a:schemeClr val="bg1">
                    <a:lumMod val="50000"/>
                  </a:schemeClr>
                </a:solidFill>
              </a:rPr>
              <a:t> Service (Servizio Geologico, Sismico e dei Suoli-SGSS)</a:t>
            </a:r>
            <a:br>
              <a:rPr lang="it-IT" sz="2000" b="0" i="1" dirty="0">
                <a:solidFill>
                  <a:schemeClr val="bg1">
                    <a:lumMod val="50000"/>
                  </a:schemeClr>
                </a:solidFill>
              </a:rPr>
            </a:br>
            <a:endParaRPr lang="it-IT" sz="16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15"/>
          <a:stretch/>
        </p:blipFill>
        <p:spPr>
          <a:xfrm>
            <a:off x="3131841" y="1052447"/>
            <a:ext cx="6012159" cy="138188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:\Nuovo_dominio\Per_sito_nuovo\Foto_varie_04032011\rosso_di_sera0020.JPG">
            <a:extLst>
              <a:ext uri="{FF2B5EF4-FFF2-40B4-BE49-F238E27FC236}">
                <a16:creationId xmlns:a16="http://schemas.microsoft.com/office/drawing/2014/main" id="{7AFF89F5-5D69-482D-AFBB-EC1054590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456" y="83514"/>
            <a:ext cx="8172000" cy="61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tangolo 1">
            <a:extLst>
              <a:ext uri="{FF2B5EF4-FFF2-40B4-BE49-F238E27FC236}">
                <a16:creationId xmlns:a16="http://schemas.microsoft.com/office/drawing/2014/main" id="{11E2F052-437B-4BDC-8D69-B792E7FE9C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2276872"/>
            <a:ext cx="914400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it-IT" sz="6000" dirty="0">
                <a:solidFill>
                  <a:schemeClr val="bg1"/>
                </a:solidFill>
              </a:rPr>
              <a:t>Thank you for your attention</a:t>
            </a:r>
            <a:endParaRPr lang="it-IT" altLang="it-IT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02898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>
            <a:extLst>
              <a:ext uri="{FF2B5EF4-FFF2-40B4-BE49-F238E27FC236}">
                <a16:creationId xmlns:a16="http://schemas.microsoft.com/office/drawing/2014/main" id="{55E1A38B-357A-49EA-94D7-B00DBA16FC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9893" y="3258762"/>
            <a:ext cx="5264068" cy="2741989"/>
          </a:xfrm>
          <a:prstGeom prst="rect">
            <a:avLst/>
          </a:prstGeom>
        </p:spPr>
      </p:pic>
      <p:grpSp>
        <p:nvGrpSpPr>
          <p:cNvPr id="7" name="Gruppo 6">
            <a:extLst>
              <a:ext uri="{FF2B5EF4-FFF2-40B4-BE49-F238E27FC236}">
                <a16:creationId xmlns:a16="http://schemas.microsoft.com/office/drawing/2014/main" id="{2F2157CE-F472-4CEF-82CC-464212713FE9}"/>
              </a:ext>
            </a:extLst>
          </p:cNvPr>
          <p:cNvGrpSpPr/>
          <p:nvPr/>
        </p:nvGrpSpPr>
        <p:grpSpPr>
          <a:xfrm>
            <a:off x="234730" y="1066249"/>
            <a:ext cx="4337270" cy="2594575"/>
            <a:chOff x="1282791" y="780058"/>
            <a:chExt cx="9626418" cy="5297883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pic>
          <p:nvPicPr>
            <p:cNvPr id="6" name="Immagine 5">
              <a:extLst>
                <a:ext uri="{FF2B5EF4-FFF2-40B4-BE49-F238E27FC236}">
                  <a16:creationId xmlns:a16="http://schemas.microsoft.com/office/drawing/2014/main" id="{62853657-F8E3-41D7-BA43-DB6E9BC07B5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82791" y="780058"/>
              <a:ext cx="9626418" cy="5297883"/>
            </a:xfrm>
            <a:prstGeom prst="rect">
              <a:avLst/>
            </a:prstGeom>
          </p:spPr>
        </p:pic>
        <p:sp>
          <p:nvSpPr>
            <p:cNvPr id="5" name="Rettangolo 4">
              <a:extLst>
                <a:ext uri="{FF2B5EF4-FFF2-40B4-BE49-F238E27FC236}">
                  <a16:creationId xmlns:a16="http://schemas.microsoft.com/office/drawing/2014/main" id="{82A4F896-A793-4AEA-8267-8E9E736E5962}"/>
                </a:ext>
              </a:extLst>
            </p:cNvPr>
            <p:cNvSpPr/>
            <p:nvPr/>
          </p:nvSpPr>
          <p:spPr>
            <a:xfrm>
              <a:off x="1452400" y="4774085"/>
              <a:ext cx="4982095" cy="122548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ct val="0"/>
                </a:spcBef>
                <a:defRPr/>
              </a:pPr>
              <a:endParaRPr lang="it-IT" altLang="it-IT" sz="1800" dirty="0"/>
            </a:p>
            <a:p>
              <a:pPr>
                <a:spcBef>
                  <a:spcPct val="0"/>
                </a:spcBef>
                <a:defRPr/>
              </a:pPr>
              <a:r>
                <a:rPr lang="it-IT" altLang="it-IT" sz="1500" dirty="0"/>
                <a:t>1961-1990</a:t>
              </a:r>
              <a:endParaRPr lang="it-IT" altLang="it-IT" sz="1800" dirty="0"/>
            </a:p>
          </p:txBody>
        </p:sp>
      </p:grpSp>
      <p:pic>
        <p:nvPicPr>
          <p:cNvPr id="8" name="Immagine 7">
            <a:extLst>
              <a:ext uri="{FF2B5EF4-FFF2-40B4-BE49-F238E27FC236}">
                <a16:creationId xmlns:a16="http://schemas.microsoft.com/office/drawing/2014/main" id="{26BD627D-7DCB-431D-A0EC-0904922182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23848" y="838447"/>
            <a:ext cx="4499021" cy="281801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9" name="Rettangolo 8">
            <a:extLst>
              <a:ext uri="{FF2B5EF4-FFF2-40B4-BE49-F238E27FC236}">
                <a16:creationId xmlns:a16="http://schemas.microsoft.com/office/drawing/2014/main" id="{A049BB37-C363-417F-9E89-CDD6ED9ABA5A}"/>
              </a:ext>
            </a:extLst>
          </p:cNvPr>
          <p:cNvSpPr/>
          <p:nvPr/>
        </p:nvSpPr>
        <p:spPr>
          <a:xfrm>
            <a:off x="4810040" y="3206526"/>
            <a:ext cx="1591887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it-IT" altLang="it-IT" sz="1500" dirty="0"/>
              <a:t>1961-1990</a:t>
            </a:r>
            <a:endParaRPr lang="it-IT" altLang="it-IT" sz="1800" dirty="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86BF548C-B5DC-4BAF-98B0-AE3D921986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6273" y="3675266"/>
            <a:ext cx="2723860" cy="2166707"/>
          </a:xfrm>
          <a:prstGeom prst="rect">
            <a:avLst/>
          </a:prstGeom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id="{B3BADC08-8315-42AF-803C-FEE781C4BC06}"/>
              </a:ext>
            </a:extLst>
          </p:cNvPr>
          <p:cNvSpPr/>
          <p:nvPr/>
        </p:nvSpPr>
        <p:spPr>
          <a:xfrm>
            <a:off x="2987942" y="5091589"/>
            <a:ext cx="2727978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it-IT" altLang="it-IT" sz="1500" dirty="0">
                <a:latin typeface="Arial" panose="020B0604020202020204" pitchFamily="34" charset="0"/>
                <a:cs typeface="Arial" panose="020B0604020202020204" pitchFamily="34" charset="0"/>
              </a:rPr>
              <a:t>Valori medi delle precipitazioni annue (mm/anno)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C8AD0564-00B2-49F0-85A5-C41D4D71241C}"/>
              </a:ext>
            </a:extLst>
          </p:cNvPr>
          <p:cNvSpPr/>
          <p:nvPr/>
        </p:nvSpPr>
        <p:spPr>
          <a:xfrm>
            <a:off x="206273" y="97456"/>
            <a:ext cx="89165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en-US" dirty="0">
                <a:solidFill>
                  <a:srgbClr val="179393"/>
                </a:solidFill>
              </a:rPr>
              <a:t>Precipitation over time and water availability </a:t>
            </a:r>
            <a:endParaRPr lang="it-IT" dirty="0">
              <a:solidFill>
                <a:srgbClr val="17939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39106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5" name="Gruppo 3">
            <a:extLst>
              <a:ext uri="{FF2B5EF4-FFF2-40B4-BE49-F238E27FC236}">
                <a16:creationId xmlns:a16="http://schemas.microsoft.com/office/drawing/2014/main" id="{2917774F-6C5F-4B33-831D-B2237B76ADC2}"/>
              </a:ext>
            </a:extLst>
          </p:cNvPr>
          <p:cNvGrpSpPr>
            <a:grpSpLocks/>
          </p:cNvGrpSpPr>
          <p:nvPr/>
        </p:nvGrpSpPr>
        <p:grpSpPr bwMode="auto">
          <a:xfrm>
            <a:off x="107504" y="107324"/>
            <a:ext cx="8789449" cy="4984700"/>
            <a:chOff x="0" y="-369785"/>
            <a:chExt cx="14423565" cy="8180230"/>
          </a:xfrm>
        </p:grpSpPr>
        <p:grpSp>
          <p:nvGrpSpPr>
            <p:cNvPr id="8196" name="Gruppo 19">
              <a:extLst>
                <a:ext uri="{FF2B5EF4-FFF2-40B4-BE49-F238E27FC236}">
                  <a16:creationId xmlns:a16="http://schemas.microsoft.com/office/drawing/2014/main" id="{E79A5B05-AB4F-49E9-94A3-E291444B19D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5811838" cy="4759325"/>
              <a:chOff x="1" y="0"/>
              <a:chExt cx="5812347" cy="4759569"/>
            </a:xfrm>
          </p:grpSpPr>
          <p:pic>
            <p:nvPicPr>
              <p:cNvPr id="8208" name="Immagine 12" descr="Immagine che contiene testo, mappa&#10;&#10;Descrizione generata con affidabilità molto elevata">
                <a:extLst>
                  <a:ext uri="{FF2B5EF4-FFF2-40B4-BE49-F238E27FC236}">
                    <a16:creationId xmlns:a16="http://schemas.microsoft.com/office/drawing/2014/main" id="{B7371B68-080D-4DDE-93AF-FCB5FF34706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" y="0"/>
                <a:ext cx="5812347" cy="47595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1282" name="CasellaDiTesto 18">
                <a:extLst>
                  <a:ext uri="{FF2B5EF4-FFF2-40B4-BE49-F238E27FC236}">
                    <a16:creationId xmlns:a16="http://schemas.microsoft.com/office/drawing/2014/main" id="{45B96C4C-91CB-4078-9D3F-B1BFF11E60A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755584" y="164136"/>
                <a:ext cx="1639497" cy="5209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  <a:defRPr/>
                </a:pPr>
                <a:r>
                  <a:rPr lang="it-IT" altLang="it-IT" sz="1463" dirty="0"/>
                  <a:t>1961-1990</a:t>
                </a:r>
              </a:p>
            </p:txBody>
          </p:sp>
        </p:grpSp>
        <p:grpSp>
          <p:nvGrpSpPr>
            <p:cNvPr id="8197" name="Gruppo 2">
              <a:extLst>
                <a:ext uri="{FF2B5EF4-FFF2-40B4-BE49-F238E27FC236}">
                  <a16:creationId xmlns:a16="http://schemas.microsoft.com/office/drawing/2014/main" id="{FBB75AEC-F8DE-49FB-8AEE-F0090009C86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894678" y="5251395"/>
              <a:ext cx="2528887" cy="2559050"/>
              <a:chOff x="11894678" y="5251395"/>
              <a:chExt cx="2528887" cy="2559050"/>
            </a:xfrm>
          </p:grpSpPr>
          <p:pic>
            <p:nvPicPr>
              <p:cNvPr id="8206" name="Immagine 17">
                <a:extLst>
                  <a:ext uri="{FF2B5EF4-FFF2-40B4-BE49-F238E27FC236}">
                    <a16:creationId xmlns:a16="http://schemas.microsoft.com/office/drawing/2014/main" id="{FCD81179-36A6-493D-87D4-5E56CDE7ECE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3087" r="26970"/>
              <a:stretch>
                <a:fillRect/>
              </a:stretch>
            </p:blipFill>
            <p:spPr bwMode="auto">
              <a:xfrm>
                <a:off x="11894678" y="5251395"/>
                <a:ext cx="2528887" cy="25590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1280" name="Rettangolo 1">
                <a:extLst>
                  <a:ext uri="{FF2B5EF4-FFF2-40B4-BE49-F238E27FC236}">
                    <a16:creationId xmlns:a16="http://schemas.microsoft.com/office/drawing/2014/main" id="{8FBB34C9-C099-4C32-841D-81D1722FFA5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277347" y="7237627"/>
                <a:ext cx="689729" cy="3209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  <a:defRPr/>
                </a:pPr>
                <a:r>
                  <a:rPr lang="it-IT" altLang="it-IT" sz="671" dirty="0"/>
                  <a:t>&gt; 2200</a:t>
                </a:r>
              </a:p>
            </p:txBody>
          </p:sp>
        </p:grpSp>
        <p:grpSp>
          <p:nvGrpSpPr>
            <p:cNvPr id="8198" name="Gruppo 4">
              <a:extLst>
                <a:ext uri="{FF2B5EF4-FFF2-40B4-BE49-F238E27FC236}">
                  <a16:creationId xmlns:a16="http://schemas.microsoft.com/office/drawing/2014/main" id="{B3AAFB76-8C29-4AE9-9C0C-E27F4102FD7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921373" y="163513"/>
              <a:ext cx="6161090" cy="5135562"/>
              <a:chOff x="5921373" y="163513"/>
              <a:chExt cx="6161090" cy="5135562"/>
            </a:xfrm>
          </p:grpSpPr>
          <p:grpSp>
            <p:nvGrpSpPr>
              <p:cNvPr id="8200" name="Gruppo 2">
                <a:extLst>
                  <a:ext uri="{FF2B5EF4-FFF2-40B4-BE49-F238E27FC236}">
                    <a16:creationId xmlns:a16="http://schemas.microsoft.com/office/drawing/2014/main" id="{176DBC0E-519F-44C5-8A3D-9E704BCB9CD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921373" y="163513"/>
                <a:ext cx="6161088" cy="5135562"/>
                <a:chOff x="5921373" y="163513"/>
                <a:chExt cx="6161088" cy="5135562"/>
              </a:xfrm>
            </p:grpSpPr>
            <p:grpSp>
              <p:nvGrpSpPr>
                <p:cNvPr id="8202" name="Gruppo 21">
                  <a:extLst>
                    <a:ext uri="{FF2B5EF4-FFF2-40B4-BE49-F238E27FC236}">
                      <a16:creationId xmlns:a16="http://schemas.microsoft.com/office/drawing/2014/main" id="{CD70B87D-58A1-4BDB-9F99-55B62DAAB3A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921373" y="163513"/>
                  <a:ext cx="6161088" cy="5135562"/>
                  <a:chOff x="5812346" y="164124"/>
                  <a:chExt cx="6270463" cy="5134707"/>
                </a:xfrm>
              </p:grpSpPr>
              <p:pic>
                <p:nvPicPr>
                  <p:cNvPr id="8204" name="Immagine 16" descr="Immagine che contiene testo, mappa&#10;&#10;Descrizione generata con affidabilità molto elevata">
                    <a:extLst>
                      <a:ext uri="{FF2B5EF4-FFF2-40B4-BE49-F238E27FC236}">
                        <a16:creationId xmlns:a16="http://schemas.microsoft.com/office/drawing/2014/main" id="{94329A5A-62A5-49ED-BF53-D0A206D514D9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812346" y="164124"/>
                    <a:ext cx="6270463" cy="513470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11278" name="Rettangolo 20">
                    <a:extLst>
                      <a:ext uri="{FF2B5EF4-FFF2-40B4-BE49-F238E27FC236}">
                        <a16:creationId xmlns:a16="http://schemas.microsoft.com/office/drawing/2014/main" id="{AE052877-9F28-43C8-88A9-3703AA6C47E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0332921" y="195995"/>
                    <a:ext cx="1668456" cy="52088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 eaLnBrk="1" hangingPunct="1"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  <a:defRPr/>
                    </a:pPr>
                    <a:r>
                      <a:rPr lang="it-IT" altLang="it-IT" sz="1463" dirty="0"/>
                      <a:t>1991-2015</a:t>
                    </a:r>
                  </a:p>
                </p:txBody>
              </p:sp>
            </p:grpSp>
            <p:sp>
              <p:nvSpPr>
                <p:cNvPr id="2" name="Rettangolo 1">
                  <a:extLst>
                    <a:ext uri="{FF2B5EF4-FFF2-40B4-BE49-F238E27FC236}">
                      <a16:creationId xmlns:a16="http://schemas.microsoft.com/office/drawing/2014/main" id="{E49CD48E-8D9B-4A9D-9879-3BCB3922D57F}"/>
                    </a:ext>
                  </a:extLst>
                </p:cNvPr>
                <p:cNvSpPr/>
                <p:nvPr/>
              </p:nvSpPr>
              <p:spPr>
                <a:xfrm>
                  <a:off x="5922048" y="896837"/>
                  <a:ext cx="2391484" cy="1508408"/>
                </a:xfrm>
                <a:prstGeom prst="rect">
                  <a:avLst/>
                </a:prstGeom>
                <a:noFill/>
                <a:ln w="254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it-IT" sz="1800"/>
                </a:p>
              </p:txBody>
            </p:sp>
          </p:grpSp>
          <p:sp>
            <p:nvSpPr>
              <p:cNvPr id="13" name="Rettangolo 12">
                <a:extLst>
                  <a:ext uri="{FF2B5EF4-FFF2-40B4-BE49-F238E27FC236}">
                    <a16:creationId xmlns:a16="http://schemas.microsoft.com/office/drawing/2014/main" id="{03C7B5E3-BF33-44EB-BB4B-7DCA67070879}"/>
                  </a:ext>
                </a:extLst>
              </p:cNvPr>
              <p:cNvSpPr/>
              <p:nvPr/>
            </p:nvSpPr>
            <p:spPr>
              <a:xfrm>
                <a:off x="9868778" y="2674883"/>
                <a:ext cx="2213685" cy="1215323"/>
              </a:xfrm>
              <a:prstGeom prst="rect">
                <a:avLst/>
              </a:prstGeom>
              <a:noFill/>
              <a:ln w="254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it-IT" sz="1800"/>
              </a:p>
            </p:txBody>
          </p:sp>
        </p:grpSp>
        <p:sp>
          <p:nvSpPr>
            <p:cNvPr id="11272" name="CasellaDiTesto 2">
              <a:extLst>
                <a:ext uri="{FF2B5EF4-FFF2-40B4-BE49-F238E27FC236}">
                  <a16:creationId xmlns:a16="http://schemas.microsoft.com/office/drawing/2014/main" id="{161100C2-386D-4184-B2D1-546135B437A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50896" y="-369785"/>
              <a:ext cx="5127559" cy="520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en-US" altLang="it-IT" sz="1463" dirty="0"/>
                <a:t>Western and central mountain sector </a:t>
              </a:r>
              <a:endParaRPr lang="it-IT" altLang="it-IT" sz="1463" dirty="0"/>
            </a:p>
          </p:txBody>
        </p:sp>
      </p:grpSp>
      <p:grpSp>
        <p:nvGrpSpPr>
          <p:cNvPr id="18" name="Gruppo 3">
            <a:extLst>
              <a:ext uri="{FF2B5EF4-FFF2-40B4-BE49-F238E27FC236}">
                <a16:creationId xmlns:a16="http://schemas.microsoft.com/office/drawing/2014/main" id="{6A8EE5E8-F8F2-482D-89E8-0D561930F6EB}"/>
              </a:ext>
            </a:extLst>
          </p:cNvPr>
          <p:cNvGrpSpPr>
            <a:grpSpLocks/>
          </p:cNvGrpSpPr>
          <p:nvPr/>
        </p:nvGrpSpPr>
        <p:grpSpPr bwMode="auto">
          <a:xfrm>
            <a:off x="161533" y="3147741"/>
            <a:ext cx="7376194" cy="2889001"/>
            <a:chOff x="-424421" y="2032437"/>
            <a:chExt cx="12105412" cy="4740923"/>
          </a:xfrm>
        </p:grpSpPr>
        <p:pic>
          <p:nvPicPr>
            <p:cNvPr id="19" name="Immagine 13" descr="Immagine che contiene testo, mappa&#10;&#10;Descrizione generata con affidabilità molto elevata">
              <a:extLst>
                <a:ext uri="{FF2B5EF4-FFF2-40B4-BE49-F238E27FC236}">
                  <a16:creationId xmlns:a16="http://schemas.microsoft.com/office/drawing/2014/main" id="{70C1A32B-13A3-438D-95A8-87A91FDA38E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236"/>
            <a:stretch/>
          </p:blipFill>
          <p:spPr bwMode="auto">
            <a:xfrm>
              <a:off x="-424421" y="2681948"/>
              <a:ext cx="6037263" cy="40914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3" name="Gruppo 1">
              <a:extLst>
                <a:ext uri="{FF2B5EF4-FFF2-40B4-BE49-F238E27FC236}">
                  <a16:creationId xmlns:a16="http://schemas.microsoft.com/office/drawing/2014/main" id="{C2F499ED-3173-4CCC-A6F4-817828F56A7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408778" y="2681949"/>
              <a:ext cx="6272213" cy="3797328"/>
              <a:chOff x="5408778" y="2681949"/>
              <a:chExt cx="6272213" cy="3797328"/>
            </a:xfrm>
          </p:grpSpPr>
          <p:pic>
            <p:nvPicPr>
              <p:cNvPr id="25" name="Immagine 7" descr="Immagine che contiene testo, mappa&#10;&#10;Descrizione generata con affidabilità molto elevata">
                <a:extLst>
                  <a:ext uri="{FF2B5EF4-FFF2-40B4-BE49-F238E27FC236}">
                    <a16:creationId xmlns:a16="http://schemas.microsoft.com/office/drawing/2014/main" id="{A5605E8E-6D69-4BCB-B917-ED8B4D60F94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7473" t="40834" b="22808"/>
              <a:stretch/>
            </p:blipFill>
            <p:spPr bwMode="auto">
              <a:xfrm>
                <a:off x="5408778" y="2681949"/>
                <a:ext cx="6272213" cy="37973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6" name="Rettangolo 25">
                <a:extLst>
                  <a:ext uri="{FF2B5EF4-FFF2-40B4-BE49-F238E27FC236}">
                    <a16:creationId xmlns:a16="http://schemas.microsoft.com/office/drawing/2014/main" id="{D81FD58D-95CA-4E7A-98EF-D7E4E9B1318F}"/>
                  </a:ext>
                </a:extLst>
              </p:cNvPr>
              <p:cNvSpPr/>
              <p:nvPr/>
            </p:nvSpPr>
            <p:spPr>
              <a:xfrm>
                <a:off x="5624382" y="2739370"/>
                <a:ext cx="1920773" cy="762000"/>
              </a:xfrm>
              <a:prstGeom prst="rect">
                <a:avLst/>
              </a:prstGeom>
              <a:noFill/>
              <a:ln w="254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it-IT" sz="1800"/>
              </a:p>
            </p:txBody>
          </p:sp>
          <p:sp>
            <p:nvSpPr>
              <p:cNvPr id="27" name="Rettangolo 26">
                <a:extLst>
                  <a:ext uri="{FF2B5EF4-FFF2-40B4-BE49-F238E27FC236}">
                    <a16:creationId xmlns:a16="http://schemas.microsoft.com/office/drawing/2014/main" id="{578932DA-3026-497B-8A7D-C1E0E77EA888}"/>
                  </a:ext>
                </a:extLst>
              </p:cNvPr>
              <p:cNvSpPr/>
              <p:nvPr/>
            </p:nvSpPr>
            <p:spPr>
              <a:xfrm>
                <a:off x="8150890" y="4323939"/>
                <a:ext cx="2000885" cy="1793631"/>
              </a:xfrm>
              <a:prstGeom prst="rect">
                <a:avLst/>
              </a:prstGeom>
              <a:noFill/>
              <a:ln w="254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it-IT" sz="1800"/>
              </a:p>
            </p:txBody>
          </p:sp>
        </p:grpSp>
        <p:sp>
          <p:nvSpPr>
            <p:cNvPr id="24" name="Rettangolo 2">
              <a:extLst>
                <a:ext uri="{FF2B5EF4-FFF2-40B4-BE49-F238E27FC236}">
                  <a16:creationId xmlns:a16="http://schemas.microsoft.com/office/drawing/2014/main" id="{3F600571-5067-40C6-83DF-4CD2823876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16362" y="2032437"/>
              <a:ext cx="3494914" cy="5209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it-IT" altLang="it-IT" sz="1463" dirty="0"/>
                <a:t>Eastern mountain </a:t>
              </a:r>
              <a:r>
                <a:rPr lang="it-IT" altLang="it-IT" sz="1463" dirty="0" err="1"/>
                <a:t>sector</a:t>
              </a:r>
              <a:r>
                <a:rPr lang="it-IT" altLang="it-IT" sz="1463" dirty="0"/>
                <a:t> </a:t>
              </a:r>
            </a:p>
          </p:txBody>
        </p:sp>
      </p:grpSp>
      <p:pic>
        <p:nvPicPr>
          <p:cNvPr id="4" name="Immagine 3">
            <a:extLst>
              <a:ext uri="{FF2B5EF4-FFF2-40B4-BE49-F238E27FC236}">
                <a16:creationId xmlns:a16="http://schemas.microsoft.com/office/drawing/2014/main" id="{ED2C3A9B-3031-4833-BA0B-10CF901BADA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43202" y="5844701"/>
            <a:ext cx="1005927" cy="384081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D47639B0-832E-4800-B422-806F75A104A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32069" y="5819000"/>
            <a:ext cx="1005927" cy="384081"/>
          </a:xfrm>
          <a:prstGeom prst="rect">
            <a:avLst/>
          </a:prstGeom>
        </p:spPr>
      </p:pic>
      <p:sp>
        <p:nvSpPr>
          <p:cNvPr id="7" name="Rettangolo 6">
            <a:extLst>
              <a:ext uri="{FF2B5EF4-FFF2-40B4-BE49-F238E27FC236}">
                <a16:creationId xmlns:a16="http://schemas.microsoft.com/office/drawing/2014/main" id="{D8A7A697-D5AF-417D-A044-4FD6718D43C0}"/>
              </a:ext>
            </a:extLst>
          </p:cNvPr>
          <p:cNvSpPr/>
          <p:nvPr/>
        </p:nvSpPr>
        <p:spPr>
          <a:xfrm>
            <a:off x="4554408" y="5674223"/>
            <a:ext cx="117981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it-IT" sz="1400" b="0" dirty="0">
                <a:solidFill>
                  <a:srgbClr val="FF0000"/>
                </a:solidFill>
              </a:rPr>
              <a:t>Ridracoli dam</a:t>
            </a:r>
            <a:endParaRPr lang="it-IT" sz="1400" b="0" dirty="0">
              <a:solidFill>
                <a:srgbClr val="FF0000"/>
              </a:solidFill>
            </a:endParaRP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61281653-E553-46AE-949F-C27A0B03FB95}"/>
              </a:ext>
            </a:extLst>
          </p:cNvPr>
          <p:cNvSpPr/>
          <p:nvPr/>
        </p:nvSpPr>
        <p:spPr>
          <a:xfrm>
            <a:off x="7437996" y="84746"/>
            <a:ext cx="166864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it-IT" sz="2000" dirty="0" err="1">
                <a:solidFill>
                  <a:srgbClr val="179393"/>
                </a:solidFill>
              </a:rPr>
              <a:t>Precipitation</a:t>
            </a:r>
            <a:r>
              <a:rPr lang="it-IT" sz="2000" dirty="0">
                <a:solidFill>
                  <a:srgbClr val="179393"/>
                </a:solidFill>
              </a:rPr>
              <a:t> and mountain </a:t>
            </a:r>
            <a:r>
              <a:rPr lang="it-IT" sz="2000" dirty="0" err="1">
                <a:solidFill>
                  <a:srgbClr val="179393"/>
                </a:solidFill>
              </a:rPr>
              <a:t>aquifers</a:t>
            </a:r>
            <a:r>
              <a:rPr lang="it-IT" sz="2000" dirty="0">
                <a:solidFill>
                  <a:srgbClr val="179393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181407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po 5">
            <a:extLst>
              <a:ext uri="{FF2B5EF4-FFF2-40B4-BE49-F238E27FC236}">
                <a16:creationId xmlns:a16="http://schemas.microsoft.com/office/drawing/2014/main" id="{A8DE1C73-2CD6-43C2-9647-67435F458B44}"/>
              </a:ext>
            </a:extLst>
          </p:cNvPr>
          <p:cNvGrpSpPr/>
          <p:nvPr/>
        </p:nvGrpSpPr>
        <p:grpSpPr>
          <a:xfrm>
            <a:off x="345095" y="317970"/>
            <a:ext cx="8453810" cy="4680520"/>
            <a:chOff x="1646238" y="229156"/>
            <a:chExt cx="10407650" cy="5682981"/>
          </a:xfrm>
        </p:grpSpPr>
        <p:pic>
          <p:nvPicPr>
            <p:cNvPr id="10242" name="Immagine 2" descr="Immagine che contiene testo, mappa&#10;&#10;Descrizione generata con affidabilità molto elevata">
              <a:extLst>
                <a:ext uri="{FF2B5EF4-FFF2-40B4-BE49-F238E27FC236}">
                  <a16:creationId xmlns:a16="http://schemas.microsoft.com/office/drawing/2014/main" id="{D8462EE6-A0AA-45A7-AD51-5D9E4B343FF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5152" b="22424"/>
            <a:stretch>
              <a:fillRect/>
            </a:stretch>
          </p:blipFill>
          <p:spPr bwMode="auto">
            <a:xfrm>
              <a:off x="1646238" y="229156"/>
              <a:ext cx="10407650" cy="56829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Rettangolo 3">
              <a:extLst>
                <a:ext uri="{FF2B5EF4-FFF2-40B4-BE49-F238E27FC236}">
                  <a16:creationId xmlns:a16="http://schemas.microsoft.com/office/drawing/2014/main" id="{854E6F25-C777-4C8D-A323-6697A37B1DA1}"/>
                </a:ext>
              </a:extLst>
            </p:cNvPr>
            <p:cNvSpPr/>
            <p:nvPr/>
          </p:nvSpPr>
          <p:spPr>
            <a:xfrm>
              <a:off x="4633802" y="2695042"/>
              <a:ext cx="3191416" cy="1921387"/>
            </a:xfrm>
            <a:prstGeom prst="rect">
              <a:avLst/>
            </a:prstGeom>
            <a:noFill/>
            <a:ln w="412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800"/>
            </a:p>
          </p:txBody>
        </p:sp>
        <p:pic>
          <p:nvPicPr>
            <p:cNvPr id="5" name="Immagine 4">
              <a:extLst>
                <a:ext uri="{FF2B5EF4-FFF2-40B4-BE49-F238E27FC236}">
                  <a16:creationId xmlns:a16="http://schemas.microsoft.com/office/drawing/2014/main" id="{5CEA7E07-05F9-4C93-9F39-A6D6354F39C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679090" y="4682075"/>
              <a:ext cx="2072820" cy="1219306"/>
            </a:xfrm>
            <a:prstGeom prst="rect">
              <a:avLst/>
            </a:prstGeom>
            <a:ln w="3175">
              <a:solidFill>
                <a:srgbClr val="0070C0"/>
              </a:solidFill>
            </a:ln>
          </p:spPr>
        </p:pic>
      </p:grpSp>
      <p:sp>
        <p:nvSpPr>
          <p:cNvPr id="13315" name="CasellaDiTesto 6">
            <a:extLst>
              <a:ext uri="{FF2B5EF4-FFF2-40B4-BE49-F238E27FC236}">
                <a16:creationId xmlns:a16="http://schemas.microsoft.com/office/drawing/2014/main" id="{28C76A1B-BC95-4080-9EC8-94B7E9A48D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533" y="4326480"/>
            <a:ext cx="5944129" cy="1780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it-IT" sz="1463" dirty="0">
                <a:latin typeface="Arial" panose="020B0604020202020204" pitchFamily="34" charset="0"/>
                <a:cs typeface="Arial" panose="020B0604020202020204" pitchFamily="34" charset="0"/>
              </a:rPr>
              <a:t>Difference between Average values of annual precipitation, intervals 1961-1990 and 1991-2015. ARPAE-SIMC and SGSS data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endParaRPr lang="en-US" altLang="it-IT" sz="1463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it-IT" sz="1463" dirty="0">
                <a:latin typeface="Arial" panose="020B0604020202020204" pitchFamily="34" charset="0"/>
                <a:cs typeface="Arial" panose="020B0604020202020204" pitchFamily="34" charset="0"/>
              </a:rPr>
              <a:t>Red, </a:t>
            </a:r>
            <a:r>
              <a:rPr lang="en-US" altLang="it-IT" sz="1463" b="0" dirty="0">
                <a:latin typeface="Arial" panose="020B0604020202020204" pitchFamily="34" charset="0"/>
                <a:cs typeface="Arial" panose="020B0604020202020204" pitchFamily="34" charset="0"/>
              </a:rPr>
              <a:t>decrease trend, local maximum value -200 mm / year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it-IT" sz="1463" dirty="0">
                <a:latin typeface="Arial" panose="020B0604020202020204" pitchFamily="34" charset="0"/>
                <a:cs typeface="Arial" panose="020B0604020202020204" pitchFamily="34" charset="0"/>
              </a:rPr>
              <a:t>Green, </a:t>
            </a:r>
            <a:r>
              <a:rPr lang="en-US" altLang="it-IT" sz="1463" b="0" dirty="0">
                <a:latin typeface="Arial" panose="020B0604020202020204" pitchFamily="34" charset="0"/>
                <a:cs typeface="Arial" panose="020B0604020202020204" pitchFamily="34" charset="0"/>
              </a:rPr>
              <a:t>conservation trend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it-IT" sz="1463" dirty="0">
                <a:latin typeface="Arial" panose="020B0604020202020204" pitchFamily="34" charset="0"/>
                <a:cs typeface="Arial" panose="020B0604020202020204" pitchFamily="34" charset="0"/>
              </a:rPr>
              <a:t>Blue, </a:t>
            </a:r>
            <a:r>
              <a:rPr lang="en-US" altLang="it-IT" sz="1463" b="0" dirty="0">
                <a:latin typeface="Arial" panose="020B0604020202020204" pitchFamily="34" charset="0"/>
                <a:cs typeface="Arial" panose="020B0604020202020204" pitchFamily="34" charset="0"/>
              </a:rPr>
              <a:t>increase trend, local maximum value + 200 mm / year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endParaRPr lang="it-IT" altLang="it-IT" sz="1097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endParaRPr lang="it-IT" altLang="it-IT" sz="1097" dirty="0"/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1B6B1588-EBD6-40BA-8D7B-24A4CA75050A}"/>
              </a:ext>
            </a:extLst>
          </p:cNvPr>
          <p:cNvSpPr/>
          <p:nvPr/>
        </p:nvSpPr>
        <p:spPr>
          <a:xfrm>
            <a:off x="0" y="0"/>
            <a:ext cx="770215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altLang="it-IT" sz="2000" dirty="0" err="1">
                <a:solidFill>
                  <a:srgbClr val="179393"/>
                </a:solidFill>
                <a:latin typeface="+mj-lt"/>
                <a:cs typeface="Arial" panose="020B0604020202020204" pitchFamily="34" charset="0"/>
              </a:rPr>
              <a:t>Generalisation</a:t>
            </a:r>
            <a:r>
              <a:rPr lang="en-US" altLang="it-IT" sz="2000" dirty="0">
                <a:solidFill>
                  <a:srgbClr val="179393"/>
                </a:solidFill>
                <a:latin typeface="+mj-lt"/>
                <a:cs typeface="Arial" panose="020B0604020202020204" pitchFamily="34" charset="0"/>
              </a:rPr>
              <a:t>: inflows on mountain aquifers SGSS 1961-2015 </a:t>
            </a:r>
            <a:endParaRPr lang="it-IT" altLang="it-IT" sz="2000" dirty="0">
              <a:solidFill>
                <a:srgbClr val="179393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E8F40CBD-3A55-472C-A90F-42848F89EB9F}"/>
              </a:ext>
            </a:extLst>
          </p:cNvPr>
          <p:cNvSpPr/>
          <p:nvPr/>
        </p:nvSpPr>
        <p:spPr>
          <a:xfrm>
            <a:off x="778932" y="836712"/>
            <a:ext cx="1416803" cy="2132057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31508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Immagine che contiene mappa&#10;&#10;Descrizione generata automaticamente">
            <a:extLst>
              <a:ext uri="{FF2B5EF4-FFF2-40B4-BE49-F238E27FC236}">
                <a16:creationId xmlns:a16="http://schemas.microsoft.com/office/drawing/2014/main" id="{93E21CB7-483D-427D-BDE0-34C1CAEBF73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3" y="1"/>
            <a:ext cx="8856000" cy="6266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407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Immagine che contiene mappa&#10;&#10;Descrizione generata automaticamente">
            <a:extLst>
              <a:ext uri="{FF2B5EF4-FFF2-40B4-BE49-F238E27FC236}">
                <a16:creationId xmlns:a16="http://schemas.microsoft.com/office/drawing/2014/main" id="{AC141041-300E-489E-9D84-D3C02DB9AB1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43" y="12"/>
            <a:ext cx="8856000" cy="6266900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0E806BA8-DB4D-4E85-8DA5-52EB769DCB3F}"/>
              </a:ext>
            </a:extLst>
          </p:cNvPr>
          <p:cNvSpPr txBox="1"/>
          <p:nvPr/>
        </p:nvSpPr>
        <p:spPr>
          <a:xfrm>
            <a:off x="5076056" y="5085184"/>
            <a:ext cx="2114550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900" b="0" dirty="0" err="1">
                <a:solidFill>
                  <a:schemeClr val="tx1"/>
                </a:solidFill>
              </a:rPr>
              <a:t>Graphoderus</a:t>
            </a:r>
            <a:r>
              <a:rPr lang="it-IT" sz="900" b="0" dirty="0">
                <a:solidFill>
                  <a:schemeClr val="tx1"/>
                </a:solidFill>
              </a:rPr>
              <a:t> </a:t>
            </a:r>
            <a:r>
              <a:rPr lang="it-IT" sz="900" b="0" dirty="0" err="1">
                <a:solidFill>
                  <a:schemeClr val="tx1"/>
                </a:solidFill>
              </a:rPr>
              <a:t>bilineatus</a:t>
            </a:r>
            <a:r>
              <a:rPr lang="it-IT" sz="900" b="0" dirty="0">
                <a:solidFill>
                  <a:schemeClr val="tx1"/>
                </a:solidFill>
              </a:rPr>
              <a:t> predilige</a:t>
            </a:r>
          </a:p>
          <a:p>
            <a:r>
              <a:rPr lang="it-IT" sz="900" b="0" dirty="0">
                <a:solidFill>
                  <a:schemeClr val="tx1"/>
                </a:solidFill>
              </a:rPr>
              <a:t>bacini con pH tra 5,5 e 7</a:t>
            </a:r>
          </a:p>
          <a:p>
            <a:r>
              <a:rPr lang="it-IT" sz="900" b="0" dirty="0">
                <a:solidFill>
                  <a:schemeClr val="tx1"/>
                </a:solidFill>
              </a:rPr>
              <a:t>e CE inferiore a 90 micro S/cm</a:t>
            </a:r>
          </a:p>
        </p:txBody>
      </p:sp>
    </p:spTree>
    <p:extLst>
      <p:ext uri="{BB962C8B-B14F-4D97-AF65-F5344CB8AC3E}">
        <p14:creationId xmlns:p14="http://schemas.microsoft.com/office/powerpoint/2010/main" val="30193728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Immagine che contiene mappa&#10;&#10;Descrizione generata automaticamente">
            <a:extLst>
              <a:ext uri="{FF2B5EF4-FFF2-40B4-BE49-F238E27FC236}">
                <a16:creationId xmlns:a16="http://schemas.microsoft.com/office/drawing/2014/main" id="{A1319BF7-0849-4F82-BFB1-125FBB7BD09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488" y="44625"/>
            <a:ext cx="8784000" cy="6215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56624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B4BAF458-8F25-4363-9857-DA6CC242FFDD}"/>
              </a:ext>
            </a:extLst>
          </p:cNvPr>
          <p:cNvSpPr txBox="1"/>
          <p:nvPr/>
        </p:nvSpPr>
        <p:spPr>
          <a:xfrm>
            <a:off x="0" y="1152614"/>
            <a:ext cx="91440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>
                <a:solidFill>
                  <a:schemeClr val="tx1"/>
                </a:solidFill>
              </a:rPr>
              <a:t>Coring at: Lago Moo (PC); </a:t>
            </a:r>
            <a:r>
              <a:rPr lang="en-US" sz="1800" b="1" dirty="0" err="1">
                <a:solidFill>
                  <a:schemeClr val="tx1"/>
                </a:solidFill>
              </a:rPr>
              <a:t>Lagdei</a:t>
            </a:r>
            <a:r>
              <a:rPr lang="en-US" sz="1800" b="1" dirty="0">
                <a:solidFill>
                  <a:schemeClr val="tx1"/>
                </a:solidFill>
              </a:rPr>
              <a:t> (PR) and the </a:t>
            </a:r>
            <a:r>
              <a:rPr lang="en-US" sz="1800" b="1" dirty="0" err="1">
                <a:solidFill>
                  <a:schemeClr val="tx1"/>
                </a:solidFill>
              </a:rPr>
              <a:t>Febbio</a:t>
            </a:r>
            <a:r>
              <a:rPr lang="en-US" sz="1800" b="1" dirty="0">
                <a:solidFill>
                  <a:schemeClr val="tx1"/>
                </a:solidFill>
              </a:rPr>
              <a:t> peat bog (RE) </a:t>
            </a:r>
          </a:p>
          <a:p>
            <a:pPr algn="ctr"/>
            <a:r>
              <a:rPr lang="en-US" sz="1800" b="1" dirty="0">
                <a:solidFill>
                  <a:schemeClr val="tx1"/>
                </a:solidFill>
              </a:rPr>
              <a:t>Objective: To reconstruct the variations over time of high-intensity precipitation in the northern Apennines using high-altitude peat bogs as natural archives </a:t>
            </a:r>
          </a:p>
          <a:p>
            <a:pPr algn="ctr"/>
            <a:r>
              <a:rPr lang="en-US" sz="1800" b="1" dirty="0">
                <a:solidFill>
                  <a:schemeClr val="tx1"/>
                </a:solidFill>
              </a:rPr>
              <a:t>The observed sedimentation rate is approximately 1 m every 100 years, </a:t>
            </a:r>
          </a:p>
          <a:p>
            <a:pPr algn="ctr"/>
            <a:r>
              <a:rPr lang="en-US" sz="1800" b="1" dirty="0">
                <a:solidFill>
                  <a:schemeClr val="tx1"/>
                </a:solidFill>
              </a:rPr>
              <a:t>starting from the 19th century. </a:t>
            </a:r>
          </a:p>
          <a:p>
            <a:pPr algn="ctr"/>
            <a:endParaRPr lang="it-IT" sz="1200" dirty="0">
              <a:solidFill>
                <a:schemeClr val="tx1"/>
              </a:solidFill>
            </a:endParaRPr>
          </a:p>
          <a:p>
            <a:pPr algn="ctr"/>
            <a:r>
              <a:rPr lang="en-US" sz="1200" dirty="0">
                <a:solidFill>
                  <a:srgbClr val="C00000"/>
                </a:solidFill>
              </a:rPr>
              <a:t>The results of this collaboration activity are available at the following link: </a:t>
            </a:r>
          </a:p>
          <a:p>
            <a:pPr algn="ctr"/>
            <a:r>
              <a:rPr lang="en-US" sz="1200" dirty="0">
                <a:solidFill>
                  <a:srgbClr val="C00000"/>
                </a:solidFill>
              </a:rPr>
              <a:t>Changes in high-intensity precipitation on the northern Apennines (Italy) as revealed by multidisciplinary data over the last 9000 years https://cp.copernicus.org/articles/16/1547/2020/</a:t>
            </a:r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0DB37FC0-4D51-4D58-9FB5-CF46E84988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76" t="9476"/>
          <a:stretch/>
        </p:blipFill>
        <p:spPr bwMode="auto">
          <a:xfrm>
            <a:off x="3124816" y="4301728"/>
            <a:ext cx="2959352" cy="18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EAFAF05D-A13B-473D-8225-8A163E12CC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17" t="9746"/>
          <a:stretch/>
        </p:blipFill>
        <p:spPr bwMode="auto">
          <a:xfrm>
            <a:off x="48301" y="4301728"/>
            <a:ext cx="2959352" cy="18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ttangolo 1">
            <a:extLst>
              <a:ext uri="{FF2B5EF4-FFF2-40B4-BE49-F238E27FC236}">
                <a16:creationId xmlns:a16="http://schemas.microsoft.com/office/drawing/2014/main" id="{7450CA57-69F8-41F1-9E56-72983A2A4A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-544" y="3903439"/>
            <a:ext cx="300819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/>
            <a:r>
              <a:rPr lang="it-IT" altLang="it-IT" sz="1200" b="1" dirty="0">
                <a:latin typeface="+mn-lt"/>
                <a:cs typeface="Arial" panose="020B0604020202020204" pitchFamily="34" charset="0"/>
              </a:rPr>
              <a:t>Lake </a:t>
            </a:r>
            <a:r>
              <a:rPr lang="it-IT" altLang="it-IT" sz="1200" b="1" dirty="0" err="1">
                <a:latin typeface="+mn-lt"/>
                <a:cs typeface="Arial" panose="020B0604020202020204" pitchFamily="34" charset="0"/>
              </a:rPr>
              <a:t>Pratignano</a:t>
            </a:r>
            <a:r>
              <a:rPr lang="it-IT" altLang="it-IT" sz="1200" b="1" dirty="0">
                <a:latin typeface="+mn-lt"/>
                <a:cs typeface="Arial" panose="020B0604020202020204" pitchFamily="34" charset="0"/>
              </a:rPr>
              <a:t> (Modenese </a:t>
            </a:r>
            <a:r>
              <a:rPr lang="it-IT" altLang="it-IT" sz="1200" b="1" dirty="0" err="1">
                <a:latin typeface="+mn-lt"/>
                <a:cs typeface="Arial" panose="020B0604020202020204" pitchFamily="34" charset="0"/>
              </a:rPr>
              <a:t>Apennines</a:t>
            </a:r>
            <a:r>
              <a:rPr lang="it-IT" altLang="it-IT" sz="1200" b="1" dirty="0">
                <a:latin typeface="+mn-lt"/>
                <a:cs typeface="Arial" panose="020B0604020202020204" pitchFamily="34" charset="0"/>
              </a:rPr>
              <a:t> 1309 m </a:t>
            </a:r>
            <a:r>
              <a:rPr lang="it-IT" altLang="it-IT" sz="1200" b="1" dirty="0" err="1">
                <a:latin typeface="+mn-lt"/>
                <a:cs typeface="Arial" panose="020B0604020202020204" pitchFamily="34" charset="0"/>
              </a:rPr>
              <a:t>a.s.l</a:t>
            </a:r>
            <a:r>
              <a:rPr lang="it-IT" altLang="it-IT" sz="1200" b="1" dirty="0">
                <a:latin typeface="+mn-lt"/>
                <a:cs typeface="Arial" panose="020B0604020202020204" pitchFamily="34" charset="0"/>
              </a:rPr>
              <a:t>.)</a:t>
            </a:r>
            <a:endParaRPr lang="it-IT" altLang="it-IT" sz="1200" dirty="0">
              <a:latin typeface="+mn-lt"/>
            </a:endParaRPr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3EE7E48E-1FCA-4E94-865A-901C91A0AF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57" t="10400" b="779"/>
          <a:stretch/>
        </p:blipFill>
        <p:spPr bwMode="auto">
          <a:xfrm>
            <a:off x="6228184" y="4301728"/>
            <a:ext cx="2839365" cy="18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ttangolo 1">
            <a:extLst>
              <a:ext uri="{FF2B5EF4-FFF2-40B4-BE49-F238E27FC236}">
                <a16:creationId xmlns:a16="http://schemas.microsoft.com/office/drawing/2014/main" id="{34D7E893-724C-40A1-8494-0A843598C4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8184" y="3903439"/>
            <a:ext cx="291581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/>
            <a:r>
              <a:rPr lang="it-IT" altLang="it-IT" sz="1200" b="1" dirty="0" err="1">
                <a:latin typeface="+mn-lt"/>
                <a:cs typeface="Arial" panose="020B0604020202020204" pitchFamily="34" charset="0"/>
              </a:rPr>
              <a:t>Badignana</a:t>
            </a:r>
            <a:r>
              <a:rPr lang="it-IT" altLang="it-IT" sz="1200" b="1" dirty="0">
                <a:latin typeface="+mn-lt"/>
                <a:cs typeface="Arial" panose="020B0604020202020204" pitchFamily="34" charset="0"/>
              </a:rPr>
              <a:t> (Parma </a:t>
            </a:r>
            <a:r>
              <a:rPr lang="it-IT" altLang="it-IT" sz="1200" b="1" dirty="0" err="1">
                <a:latin typeface="+mn-lt"/>
                <a:cs typeface="Arial" panose="020B0604020202020204" pitchFamily="34" charset="0"/>
              </a:rPr>
              <a:t>Apennines</a:t>
            </a:r>
            <a:r>
              <a:rPr lang="it-IT" altLang="it-IT" sz="1200" b="1" dirty="0">
                <a:latin typeface="+mn-lt"/>
                <a:cs typeface="Arial" panose="020B0604020202020204" pitchFamily="34" charset="0"/>
              </a:rPr>
              <a:t> </a:t>
            </a:r>
          </a:p>
          <a:p>
            <a:pPr algn="just" eaLnBrk="1" hangingPunct="1"/>
            <a:r>
              <a:rPr lang="it-IT" altLang="it-IT" sz="1200" b="1" dirty="0">
                <a:latin typeface="+mn-lt"/>
                <a:cs typeface="Arial" panose="020B0604020202020204" pitchFamily="34" charset="0"/>
              </a:rPr>
              <a:t>1511 m </a:t>
            </a:r>
            <a:r>
              <a:rPr lang="it-IT" altLang="it-IT" sz="1200" b="1" dirty="0" err="1">
                <a:latin typeface="+mn-lt"/>
                <a:cs typeface="Arial" panose="020B0604020202020204" pitchFamily="34" charset="0"/>
              </a:rPr>
              <a:t>a.s.l</a:t>
            </a:r>
            <a:r>
              <a:rPr lang="it-IT" altLang="it-IT" sz="1200" b="1" dirty="0">
                <a:latin typeface="+mn-lt"/>
                <a:cs typeface="Arial" panose="020B0604020202020204" pitchFamily="34" charset="0"/>
              </a:rPr>
              <a:t>.) </a:t>
            </a:r>
          </a:p>
        </p:txBody>
      </p:sp>
      <p:sp>
        <p:nvSpPr>
          <p:cNvPr id="8" name="Rettangolo 1">
            <a:extLst>
              <a:ext uri="{FF2B5EF4-FFF2-40B4-BE49-F238E27FC236}">
                <a16:creationId xmlns:a16="http://schemas.microsoft.com/office/drawing/2014/main" id="{43EC875F-1564-46F0-88A8-7CACA9DD4B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817" y="3903439"/>
            <a:ext cx="295935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/>
            <a:r>
              <a:rPr lang="it-IT" altLang="it-IT" sz="1200" b="1" dirty="0">
                <a:latin typeface="+mn-lt"/>
                <a:cs typeface="Arial" panose="020B0604020202020204" pitchFamily="34" charset="0"/>
              </a:rPr>
              <a:t>Lake Baccio (Modenese </a:t>
            </a:r>
            <a:r>
              <a:rPr lang="it-IT" altLang="it-IT" sz="1200" b="1" dirty="0" err="1">
                <a:latin typeface="+mn-lt"/>
                <a:cs typeface="Arial" panose="020B0604020202020204" pitchFamily="34" charset="0"/>
              </a:rPr>
              <a:t>Apennines</a:t>
            </a:r>
            <a:r>
              <a:rPr lang="it-IT" altLang="it-IT" sz="1200" b="1" dirty="0">
                <a:latin typeface="+mn-lt"/>
                <a:cs typeface="Arial" panose="020B0604020202020204" pitchFamily="34" charset="0"/>
              </a:rPr>
              <a:t> </a:t>
            </a:r>
          </a:p>
          <a:p>
            <a:pPr algn="just" eaLnBrk="1" hangingPunct="1"/>
            <a:r>
              <a:rPr lang="it-IT" altLang="it-IT" sz="1200" b="1" dirty="0">
                <a:latin typeface="+mn-lt"/>
                <a:cs typeface="Arial" panose="020B0604020202020204" pitchFamily="34" charset="0"/>
              </a:rPr>
              <a:t>1560 m </a:t>
            </a:r>
            <a:r>
              <a:rPr lang="it-IT" altLang="it-IT" sz="1200" b="1" dirty="0" err="1">
                <a:latin typeface="+mn-lt"/>
                <a:cs typeface="Arial" panose="020B0604020202020204" pitchFamily="34" charset="0"/>
              </a:rPr>
              <a:t>a.s.l</a:t>
            </a:r>
            <a:r>
              <a:rPr lang="it-IT" altLang="it-IT" sz="1200" b="1" dirty="0">
                <a:latin typeface="+mn-lt"/>
                <a:cs typeface="Arial" panose="020B0604020202020204" pitchFamily="34" charset="0"/>
              </a:rPr>
              <a:t>.) 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2E6ACCF1-BD1B-4352-832B-7DCFDF1B4B3B}"/>
              </a:ext>
            </a:extLst>
          </p:cNvPr>
          <p:cNvSpPr txBox="1"/>
          <p:nvPr/>
        </p:nvSpPr>
        <p:spPr>
          <a:xfrm>
            <a:off x="-544" y="0"/>
            <a:ext cx="914454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kern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Since 2017, a collaboration has been in place between the Geological, Seismic and Soil Service (SGSS) and ARPAE- </a:t>
            </a:r>
            <a:r>
              <a:rPr lang="en-US" sz="1800" kern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Idro</a:t>
            </a:r>
            <a:r>
              <a:rPr lang="en-US" sz="1800" kern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-</a:t>
            </a:r>
            <a:r>
              <a:rPr lang="en-US" sz="1800" kern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Meteo</a:t>
            </a:r>
            <a:r>
              <a:rPr lang="en-US" sz="1800" kern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-Climate Service (</a:t>
            </a:r>
            <a:r>
              <a:rPr lang="en-US" sz="1800" kern="1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ARPAe</a:t>
            </a:r>
            <a:r>
              <a:rPr lang="en-US" sz="1800" kern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-SIMC), for the study of some high-altitude peat bogs in the Emilian Apennines. </a:t>
            </a:r>
            <a:endParaRPr lang="it-IT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24135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igura_13">
            <a:extLst>
              <a:ext uri="{FF2B5EF4-FFF2-40B4-BE49-F238E27FC236}">
                <a16:creationId xmlns:a16="http://schemas.microsoft.com/office/drawing/2014/main" id="{88614043-465D-4A58-892C-3453840820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068"/>
            <a:ext cx="8340505" cy="626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23124FF9-E937-48DE-8B8C-EC917444D60D}"/>
              </a:ext>
            </a:extLst>
          </p:cNvPr>
          <p:cNvSpPr/>
          <p:nvPr/>
        </p:nvSpPr>
        <p:spPr>
          <a:xfrm>
            <a:off x="107504" y="38631"/>
            <a:ext cx="8928992" cy="5820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7353AD94-D0EF-4590-A7AE-07ED8D3194AA}"/>
              </a:ext>
            </a:extLst>
          </p:cNvPr>
          <p:cNvSpPr txBox="1"/>
          <p:nvPr/>
        </p:nvSpPr>
        <p:spPr>
          <a:xfrm>
            <a:off x="1475656" y="44624"/>
            <a:ext cx="2886531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b="1" dirty="0">
                <a:solidFill>
                  <a:srgbClr val="00823B"/>
                </a:solidFill>
              </a:rPr>
              <a:t>Aquatic environments with a high risk of extinction</a:t>
            </a:r>
            <a:endParaRPr lang="en-GB" sz="1700" b="1" dirty="0">
              <a:solidFill>
                <a:srgbClr val="00823B"/>
              </a:solidFill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A6471D6B-D38B-4600-BFE3-07E8D68B2126}"/>
              </a:ext>
            </a:extLst>
          </p:cNvPr>
          <p:cNvSpPr txBox="1"/>
          <p:nvPr/>
        </p:nvSpPr>
        <p:spPr>
          <a:xfrm>
            <a:off x="5929206" y="54561"/>
            <a:ext cx="321479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b="1" dirty="0">
                <a:solidFill>
                  <a:srgbClr val="00823B"/>
                </a:solidFill>
              </a:rPr>
              <a:t>Aquatic environments  with a low </a:t>
            </a:r>
          </a:p>
          <a:p>
            <a:r>
              <a:rPr lang="en-US" sz="1700" b="1" dirty="0">
                <a:solidFill>
                  <a:srgbClr val="00823B"/>
                </a:solidFill>
              </a:rPr>
              <a:t>risk of extinction </a:t>
            </a:r>
          </a:p>
        </p:txBody>
      </p:sp>
    </p:spTree>
    <p:extLst>
      <p:ext uri="{BB962C8B-B14F-4D97-AF65-F5344CB8AC3E}">
        <p14:creationId xmlns:p14="http://schemas.microsoft.com/office/powerpoint/2010/main" val="167628099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7946</TotalTime>
  <Words>369</Words>
  <Application>Microsoft Office PowerPoint</Application>
  <PresentationFormat>Presentazione su schermo (4:3)</PresentationFormat>
  <Paragraphs>41</Paragraphs>
  <Slides>10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3" baseType="lpstr">
      <vt:lpstr>Arial</vt:lpstr>
      <vt:lpstr>Calibri</vt:lpstr>
      <vt:lpstr>Tema di Office</vt:lpstr>
      <vt:lpstr>Stefano Segadelli and  Maria Teresa De Nardo Emilia-Romagna Region Direction for Territory and Environmental Care - Geological, Seismic and Soil Service (Servizio Geologico, Sismico e dei Suoli-SGSS)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Coordinated actions to preserve residual and isolated  populations of forest and freshwater insects in  Emilia-Romagna - Project LIFE14 NAT/IT/000209</dc:title>
  <dc:creator>Cristina Barbieri</dc:creator>
  <cp:lastModifiedBy>GuestAccount</cp:lastModifiedBy>
  <cp:revision>208</cp:revision>
  <dcterms:created xsi:type="dcterms:W3CDTF">2016-05-29T15:42:00Z</dcterms:created>
  <dcterms:modified xsi:type="dcterms:W3CDTF">2021-01-04T09:59:03Z</dcterms:modified>
</cp:coreProperties>
</file>