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28" r:id="rId3"/>
    <p:sldId id="295" r:id="rId4"/>
    <p:sldId id="297" r:id="rId5"/>
    <p:sldId id="257" r:id="rId6"/>
    <p:sldId id="329" r:id="rId7"/>
    <p:sldId id="330" r:id="rId8"/>
    <p:sldId id="331" r:id="rId9"/>
    <p:sldId id="333" r:id="rId10"/>
    <p:sldId id="258" r:id="rId1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393"/>
    <a:srgbClr val="00823B"/>
    <a:srgbClr val="6671B2"/>
    <a:srgbClr val="232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8A496-4173-4787-8121-11EDEE9485C0}" v="209" dt="2020-11-26T11:24:50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4" autoAdjust="0"/>
    <p:restoredTop sz="95118" autoAdjust="0"/>
  </p:normalViewPr>
  <p:slideViewPr>
    <p:cSldViewPr>
      <p:cViewPr varScale="1">
        <p:scale>
          <a:sx n="94" d="100"/>
          <a:sy n="94" d="100"/>
        </p:scale>
        <p:origin x="78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adelli Stefano" userId="c2921065-8cc4-480e-8158-707a41db4e68" providerId="ADAL" clId="{736447A4-A2DB-4474-B726-C6972AB2DB91}"/>
    <pc:docChg chg="modSld">
      <pc:chgData name="Segadelli Stefano" userId="c2921065-8cc4-480e-8158-707a41db4e68" providerId="ADAL" clId="{736447A4-A2DB-4474-B726-C6972AB2DB91}" dt="2020-11-26T14:09:05.574" v="0" actId="13926"/>
      <pc:docMkLst>
        <pc:docMk/>
      </pc:docMkLst>
      <pc:sldChg chg="modSp mod">
        <pc:chgData name="Segadelli Stefano" userId="c2921065-8cc4-480e-8158-707a41db4e68" providerId="ADAL" clId="{736447A4-A2DB-4474-B726-C6972AB2DB91}" dt="2020-11-26T14:09:05.574" v="0" actId="13926"/>
        <pc:sldMkLst>
          <pc:docMk/>
          <pc:sldMk cId="822413573" sldId="331"/>
        </pc:sldMkLst>
        <pc:spChg chg="mod">
          <ac:chgData name="Segadelli Stefano" userId="c2921065-8cc4-480e-8158-707a41db4e68" providerId="ADAL" clId="{736447A4-A2DB-4474-B726-C6972AB2DB91}" dt="2020-11-26T14:09:05.574" v="0" actId="13926"/>
          <ac:spMkLst>
            <pc:docMk/>
            <pc:sldMk cId="822413573" sldId="331"/>
            <ac:spMk id="2" creationId="{B4BAF458-8F25-4363-9857-DA6CC242FF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6A7C1-0A7D-4E72-B162-09779A12BEDA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F4580-7E16-4E33-A016-A3922B9B1A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39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AA1C8E7-4F4A-4D57-BFED-F1E3527FF9AF}" type="datetimeFigureOut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9DE0EF-C408-4E24-A031-7D59DA7C4C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4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9DE0EF-C408-4E24-A031-7D59DA7C4C27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19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39725" y="1988840"/>
            <a:ext cx="5173120" cy="1037977"/>
          </a:xfrm>
        </p:spPr>
        <p:txBody>
          <a:bodyPr/>
          <a:lstStyle>
            <a:lvl1pPr algn="ctr">
              <a:defRPr lang="it-IT" sz="1800" b="1" i="0" u="none" strike="noStrike" baseline="0" smtClean="0"/>
            </a:lvl1pPr>
          </a:lstStyle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5043" y="4365104"/>
            <a:ext cx="5448957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6671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Relatori e data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</a:t>
            </a:r>
          </a:p>
        </p:txBody>
      </p:sp>
      <p:grpSp>
        <p:nvGrpSpPr>
          <p:cNvPr id="13" name="Gruppo 12"/>
          <p:cNvGrpSpPr/>
          <p:nvPr userDrawn="1"/>
        </p:nvGrpSpPr>
        <p:grpSpPr>
          <a:xfrm>
            <a:off x="-108520" y="0"/>
            <a:ext cx="9133560" cy="797472"/>
            <a:chOff x="-293350" y="0"/>
            <a:chExt cx="9318390" cy="797472"/>
          </a:xfrm>
        </p:grpSpPr>
        <p:sp>
          <p:nvSpPr>
            <p:cNvPr id="14" name="Rettangolo 13"/>
            <p:cNvSpPr/>
            <p:nvPr/>
          </p:nvSpPr>
          <p:spPr>
            <a:xfrm>
              <a:off x="-293350" y="59886"/>
              <a:ext cx="7020119" cy="704818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9886"/>
              <a:ext cx="1094282" cy="70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6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0"/>
              <a:ext cx="924648" cy="797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po 16"/>
          <p:cNvGrpSpPr/>
          <p:nvPr userDrawn="1"/>
        </p:nvGrpSpPr>
        <p:grpSpPr>
          <a:xfrm>
            <a:off x="3479685" y="6060380"/>
            <a:ext cx="5545355" cy="648889"/>
            <a:chOff x="3491880" y="6145384"/>
            <a:chExt cx="5545355" cy="648889"/>
          </a:xfrm>
        </p:grpSpPr>
        <p:sp>
          <p:nvSpPr>
            <p:cNvPr id="18" name="Rettangolo 17"/>
            <p:cNvSpPr/>
            <p:nvPr/>
          </p:nvSpPr>
          <p:spPr>
            <a:xfrm>
              <a:off x="4860032" y="6693892"/>
              <a:ext cx="4177203" cy="100381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9" descr="parchi-nel-cuore_per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401" y="6145384"/>
              <a:ext cx="582761" cy="50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Immagin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0"/>
            <a:stretch>
              <a:fillRect/>
            </a:stretch>
          </p:blipFill>
          <p:spPr bwMode="auto">
            <a:xfrm>
              <a:off x="8197456" y="6457231"/>
              <a:ext cx="827584" cy="19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appennino_vert_sfondo trasparen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6218359"/>
              <a:ext cx="428935" cy="442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Picture 12" descr="parchi nel cuore centra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2"/>
            <a:stretch>
              <a:fillRect/>
            </a:stretch>
          </p:blipFill>
          <p:spPr bwMode="auto">
            <a:xfrm>
              <a:off x="6935348" y="6307506"/>
              <a:ext cx="684311" cy="357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3" name="Picture 13" descr="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307506"/>
              <a:ext cx="570893" cy="331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4" name="Picture 14" descr="logo regione orizzontale copi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6608536"/>
              <a:ext cx="1293813" cy="18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5" name="Picture 15" descr="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6277339"/>
              <a:ext cx="748159" cy="359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" y="1093841"/>
            <a:ext cx="3328156" cy="2571424"/>
          </a:xfrm>
          <a:prstGeom prst="rect">
            <a:avLst/>
          </a:prstGeom>
        </p:spPr>
      </p:pic>
      <p:sp>
        <p:nvSpPr>
          <p:cNvPr id="28" name="Rettangolo 27"/>
          <p:cNvSpPr/>
          <p:nvPr userDrawn="1"/>
        </p:nvSpPr>
        <p:spPr>
          <a:xfrm>
            <a:off x="137861" y="3861047"/>
            <a:ext cx="3328157" cy="1505037"/>
          </a:xfrm>
          <a:prstGeom prst="rect">
            <a:avLst/>
          </a:prstGeom>
          <a:solidFill>
            <a:srgbClr val="17939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 userDrawn="1"/>
        </p:nvSpPr>
        <p:spPr>
          <a:xfrm>
            <a:off x="179513" y="3950313"/>
            <a:ext cx="3286506" cy="1415772"/>
          </a:xfrm>
          <a:prstGeom prst="rect">
            <a:avLst/>
          </a:prstGeom>
          <a:solidFill>
            <a:srgbClr val="179393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6671B2"/>
                </a:solidFill>
              </a:rPr>
              <a:t>PROGETTO LIFE EREMITA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chemeClr val="bg1"/>
                </a:solidFill>
              </a:rPr>
              <a:t>Azioni coordinate per preservare popolazioni residuali e isolate  </a:t>
            </a:r>
            <a:br>
              <a:rPr lang="it-IT" sz="1400" b="1" dirty="0">
                <a:solidFill>
                  <a:schemeClr val="bg1"/>
                </a:solidFill>
              </a:rPr>
            </a:br>
            <a:r>
              <a:rPr lang="it-IT" sz="1400" b="1" dirty="0">
                <a:solidFill>
                  <a:schemeClr val="bg1"/>
                </a:solidFill>
              </a:rPr>
              <a:t>di insetti forestali e d'acqua dolce </a:t>
            </a:r>
            <a:br>
              <a:rPr lang="it-IT" sz="1400" b="1" dirty="0">
                <a:solidFill>
                  <a:schemeClr val="bg1"/>
                </a:solidFill>
              </a:rPr>
            </a:br>
            <a:r>
              <a:rPr lang="it-IT" sz="1400" b="1" dirty="0">
                <a:solidFill>
                  <a:schemeClr val="bg1"/>
                </a:solidFill>
              </a:rPr>
              <a:t>in  Emilia-Romagna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rgbClr val="6671B2"/>
                </a:solidFill>
              </a:rPr>
              <a:t>LIFE14 NAT/IT/000209 EREMITA</a:t>
            </a:r>
            <a:endParaRPr lang="it-IT" sz="1400" dirty="0">
              <a:solidFill>
                <a:srgbClr val="6671B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B2A3-B0B0-46DF-A656-00156771A130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9B2FC-60EB-4C58-87F2-554D6FBDE0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B1352-D86E-42C3-A420-12E20453F693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A6AC-7136-4548-A03D-3BF08B3E10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AB5BB-B409-47DF-BC7E-32879EEFF18A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3E517-E53E-44F7-A118-10A760903B9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grpSp>
        <p:nvGrpSpPr>
          <p:cNvPr id="9" name="Gruppo 8"/>
          <p:cNvGrpSpPr/>
          <p:nvPr userDrawn="1"/>
        </p:nvGrpSpPr>
        <p:grpSpPr>
          <a:xfrm>
            <a:off x="0" y="6216859"/>
            <a:ext cx="9144000" cy="625365"/>
            <a:chOff x="0" y="6216859"/>
            <a:chExt cx="9144000" cy="625365"/>
          </a:xfrm>
        </p:grpSpPr>
        <p:sp>
          <p:nvSpPr>
            <p:cNvPr id="10" name="Rettangolo 9"/>
            <p:cNvSpPr/>
            <p:nvPr/>
          </p:nvSpPr>
          <p:spPr>
            <a:xfrm>
              <a:off x="0" y="6403255"/>
              <a:ext cx="9144000" cy="186269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955" y="6309319"/>
              <a:ext cx="744029" cy="479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6216859"/>
              <a:ext cx="648070" cy="558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0" y="6611392"/>
              <a:ext cx="38884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i="1" dirty="0">
                  <a:solidFill>
                    <a:srgbClr val="179393"/>
                  </a:solidFill>
                </a:rPr>
                <a:t>Con il contributo dello strumento finanziario LIFE della Comunità Europea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12696" y="6357826"/>
              <a:ext cx="21990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</a:rPr>
                <a:t>LIFE14 NAT/IT/000209 EREMITA</a:t>
              </a: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C5B6-518B-4E90-9051-3D66CF1B1358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B1DF-4352-43B6-9C10-A9DB2930C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A-4927-49E9-A7B7-8DD2A1D9CDB1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F324-8141-4114-A5E7-FA83952D2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2059-61DC-4F53-85B6-E772B62F6385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9E92-075E-49C8-8B99-7E4D60F920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25A8-EF36-4E52-80B3-3C63ADE69AD5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B858-8189-44D7-AE10-93328D406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D06D-62C9-406F-9A6E-CA0156B24838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549C-804E-409E-A8AD-D048FA69A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892E-BC10-4B70-837D-E7C242D26B1E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709A-5E25-4ADA-9E4B-3DCEC4B77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7797-7789-444F-B744-1F4B1E4D844D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55CA-E4C8-4B06-9CEA-1FC0CD96DB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077BEE-A279-4611-B75F-27A2A1F2D17C}" type="datetime1">
              <a:rPr lang="it-IT"/>
              <a:pPr>
                <a:defRPr/>
              </a:pPr>
              <a:t>04/01/2021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CA997C-540E-47B9-BB7A-41D83A68F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800" b="0">
              <a:solidFill>
                <a:schemeClr val="tx1"/>
              </a:solidFill>
            </a:endParaRPr>
          </a:p>
        </p:txBody>
      </p:sp>
      <p:sp>
        <p:nvSpPr>
          <p:cNvPr id="14338" name="Sottotitolo 12"/>
          <p:cNvSpPr>
            <a:spLocks noGrp="1"/>
          </p:cNvSpPr>
          <p:nvPr>
            <p:ph type="subTitle" idx="1"/>
          </p:nvPr>
        </p:nvSpPr>
        <p:spPr>
          <a:xfrm>
            <a:off x="3779912" y="2717449"/>
            <a:ext cx="5256584" cy="1669918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i="0" dirty="0">
                <a:solidFill>
                  <a:srgbClr val="179393"/>
                </a:solidFill>
              </a:rPr>
              <a:t>Aquifers and springs in the Emilia-Romagna Apennines: the contribution of geology for the protection of biodiversity in wetlands </a:t>
            </a:r>
            <a:endParaRPr lang="it-IT" altLang="zh-CN" b="1" i="0" dirty="0">
              <a:solidFill>
                <a:srgbClr val="179393"/>
              </a:solidFill>
            </a:endParaRPr>
          </a:p>
        </p:txBody>
      </p:sp>
      <p:sp>
        <p:nvSpPr>
          <p:cNvPr id="14339" name="Titolo 13"/>
          <p:cNvSpPr>
            <a:spLocks noGrp="1"/>
          </p:cNvSpPr>
          <p:nvPr>
            <p:ph type="ctrTitle"/>
          </p:nvPr>
        </p:nvSpPr>
        <p:spPr>
          <a:xfrm>
            <a:off x="3995936" y="4581128"/>
            <a:ext cx="5040560" cy="1426426"/>
          </a:xfrm>
        </p:spPr>
        <p:txBody>
          <a:bodyPr/>
          <a:lstStyle/>
          <a:p>
            <a:pPr eaLnBrk="1" hangingPunct="1"/>
            <a:r>
              <a:rPr lang="it-IT" sz="2400" b="0" i="1" dirty="0">
                <a:solidFill>
                  <a:schemeClr val="bg1">
                    <a:lumMod val="50000"/>
                  </a:schemeClr>
                </a:solidFill>
              </a:rPr>
              <a:t>Stefano </a:t>
            </a:r>
            <a:r>
              <a:rPr lang="it-IT" sz="2400" b="0" i="1" dirty="0" err="1">
                <a:solidFill>
                  <a:schemeClr val="bg1">
                    <a:lumMod val="50000"/>
                  </a:schemeClr>
                </a:solidFill>
              </a:rPr>
              <a:t>Segadelli</a:t>
            </a:r>
            <a:r>
              <a:rPr lang="it-IT" sz="2400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br>
              <a:rPr lang="it-IT" sz="2400" b="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2400" b="0" i="1" dirty="0">
                <a:solidFill>
                  <a:schemeClr val="bg1">
                    <a:lumMod val="50000"/>
                  </a:schemeClr>
                </a:solidFill>
              </a:rPr>
              <a:t>Maria Teresa De Nardo</a:t>
            </a:r>
            <a:br>
              <a:rPr lang="it-IT" sz="2000" b="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Emilia-Romagna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Region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Direction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Territory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 and Environmental Care -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Geological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Seismic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b="0" i="1" dirty="0" err="1">
                <a:solidFill>
                  <a:schemeClr val="bg1">
                    <a:lumMod val="50000"/>
                  </a:schemeClr>
                </a:solidFill>
              </a:rPr>
              <a:t>Soil</a:t>
            </a:r>
            <a:r>
              <a:rPr lang="it-IT" b="0" i="1" dirty="0">
                <a:solidFill>
                  <a:schemeClr val="bg1">
                    <a:lumMod val="50000"/>
                  </a:schemeClr>
                </a:solidFill>
              </a:rPr>
              <a:t> Service (Servizio Geologico, Sismico e dei Suoli-SGSS)</a:t>
            </a:r>
            <a:br>
              <a:rPr lang="it-IT" sz="2000" b="0" i="1" dirty="0">
                <a:solidFill>
                  <a:schemeClr val="bg1">
                    <a:lumMod val="50000"/>
                  </a:schemeClr>
                </a:solidFill>
              </a:rPr>
            </a:br>
            <a:endParaRPr lang="it-IT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>
          <a:xfrm>
            <a:off x="3131841" y="1052447"/>
            <a:ext cx="6012159" cy="13818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Nuovo_dominio\Per_sito_nuovo\Foto_varie_04032011\rosso_di_sera0020.JPG">
            <a:extLst>
              <a:ext uri="{FF2B5EF4-FFF2-40B4-BE49-F238E27FC236}">
                <a16:creationId xmlns:a16="http://schemas.microsoft.com/office/drawing/2014/main" id="{7AFF89F5-5D69-482D-AFBB-EC105459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6" y="83514"/>
            <a:ext cx="8172000" cy="61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1">
            <a:extLst>
              <a:ext uri="{FF2B5EF4-FFF2-40B4-BE49-F238E27FC236}">
                <a16:creationId xmlns:a16="http://schemas.microsoft.com/office/drawing/2014/main" id="{11E2F052-437B-4BDC-8D69-B792E7FE9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276872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6000" dirty="0">
                <a:solidFill>
                  <a:schemeClr val="bg1"/>
                </a:solidFill>
              </a:rPr>
              <a:t>Thank you for your attention</a:t>
            </a:r>
            <a:endParaRPr lang="it-IT" altLang="it-IT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8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5E1A38B-357A-49EA-94D7-B00DBA16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93" y="3258762"/>
            <a:ext cx="5264068" cy="274198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F2157CE-F472-4CEF-82CC-464212713FE9}"/>
              </a:ext>
            </a:extLst>
          </p:cNvPr>
          <p:cNvGrpSpPr/>
          <p:nvPr/>
        </p:nvGrpSpPr>
        <p:grpSpPr>
          <a:xfrm>
            <a:off x="234730" y="1066249"/>
            <a:ext cx="4337270" cy="2594575"/>
            <a:chOff x="1282791" y="780058"/>
            <a:chExt cx="9626418" cy="52978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2853657-F8E3-41D7-BA43-DB6E9BC07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791" y="780058"/>
              <a:ext cx="9626418" cy="5297883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2A4F896-A793-4AEA-8267-8E9E736E5962}"/>
                </a:ext>
              </a:extLst>
            </p:cNvPr>
            <p:cNvSpPr/>
            <p:nvPr/>
          </p:nvSpPr>
          <p:spPr>
            <a:xfrm>
              <a:off x="1452400" y="4774085"/>
              <a:ext cx="4982095" cy="1225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it-IT" altLang="it-IT" sz="1800" dirty="0"/>
            </a:p>
            <a:p>
              <a:pPr>
                <a:spcBef>
                  <a:spcPct val="0"/>
                </a:spcBef>
                <a:defRPr/>
              </a:pPr>
              <a:r>
                <a:rPr lang="it-IT" altLang="it-IT" sz="1500" dirty="0"/>
                <a:t>1961-1990</a:t>
              </a:r>
              <a:endParaRPr lang="it-IT" altLang="it-IT" sz="1800" dirty="0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26BD627D-7DCB-431D-A0EC-090492218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848" y="838447"/>
            <a:ext cx="4499021" cy="28180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049BB37-C363-417F-9E89-CDD6ED9ABA5A}"/>
              </a:ext>
            </a:extLst>
          </p:cNvPr>
          <p:cNvSpPr/>
          <p:nvPr/>
        </p:nvSpPr>
        <p:spPr>
          <a:xfrm>
            <a:off x="4810040" y="3206526"/>
            <a:ext cx="15918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altLang="it-IT" sz="1500" dirty="0"/>
              <a:t>1961-1990</a:t>
            </a:r>
            <a:endParaRPr lang="it-IT" altLang="it-IT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6BF548C-B5DC-4BAF-98B0-AE3D92198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73" y="3675266"/>
            <a:ext cx="2723860" cy="216670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3BADC08-8315-42AF-803C-FEE781C4BC06}"/>
              </a:ext>
            </a:extLst>
          </p:cNvPr>
          <p:cNvSpPr/>
          <p:nvPr/>
        </p:nvSpPr>
        <p:spPr>
          <a:xfrm>
            <a:off x="2987942" y="5091589"/>
            <a:ext cx="272797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Valori medi delle precipitazioni annue (mm/anno)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AD0564-00B2-49F0-85A5-C41D4D71241C}"/>
              </a:ext>
            </a:extLst>
          </p:cNvPr>
          <p:cNvSpPr/>
          <p:nvPr/>
        </p:nvSpPr>
        <p:spPr>
          <a:xfrm>
            <a:off x="206273" y="97456"/>
            <a:ext cx="8916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179393"/>
                </a:solidFill>
              </a:rPr>
              <a:t>Precipitation over time and water availability </a:t>
            </a:r>
            <a:endParaRPr lang="it-IT" dirty="0">
              <a:solidFill>
                <a:srgbClr val="1793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1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uppo 3">
            <a:extLst>
              <a:ext uri="{FF2B5EF4-FFF2-40B4-BE49-F238E27FC236}">
                <a16:creationId xmlns:a16="http://schemas.microsoft.com/office/drawing/2014/main" id="{2917774F-6C5F-4B33-831D-B2237B76ADC2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107324"/>
            <a:ext cx="8789449" cy="4984700"/>
            <a:chOff x="0" y="-369785"/>
            <a:chExt cx="14423565" cy="8180230"/>
          </a:xfrm>
        </p:grpSpPr>
        <p:grpSp>
          <p:nvGrpSpPr>
            <p:cNvPr id="8196" name="Gruppo 19">
              <a:extLst>
                <a:ext uri="{FF2B5EF4-FFF2-40B4-BE49-F238E27FC236}">
                  <a16:creationId xmlns:a16="http://schemas.microsoft.com/office/drawing/2014/main" id="{E79A5B05-AB4F-49E9-94A3-E291444B1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11838" cy="4759325"/>
              <a:chOff x="1" y="0"/>
              <a:chExt cx="5812347" cy="4759569"/>
            </a:xfrm>
          </p:grpSpPr>
          <p:pic>
            <p:nvPicPr>
              <p:cNvPr id="8208" name="Immagine 12" descr="Immagine che contiene testo, mappa&#10;&#10;Descrizione generata con affidabilità molto elevata">
                <a:extLst>
                  <a:ext uri="{FF2B5EF4-FFF2-40B4-BE49-F238E27FC236}">
                    <a16:creationId xmlns:a16="http://schemas.microsoft.com/office/drawing/2014/main" id="{B7371B68-080D-4DDE-93AF-FCB5FF347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5812347" cy="4759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2" name="CasellaDiTesto 18">
                <a:extLst>
                  <a:ext uri="{FF2B5EF4-FFF2-40B4-BE49-F238E27FC236}">
                    <a16:creationId xmlns:a16="http://schemas.microsoft.com/office/drawing/2014/main" id="{45B96C4C-91CB-4078-9D3F-B1BFF11E60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5584" y="164136"/>
                <a:ext cx="1639497" cy="520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it-IT" sz="1463" dirty="0"/>
                  <a:t>1961-1990</a:t>
                </a:r>
              </a:p>
            </p:txBody>
          </p:sp>
        </p:grpSp>
        <p:grpSp>
          <p:nvGrpSpPr>
            <p:cNvPr id="8197" name="Gruppo 2">
              <a:extLst>
                <a:ext uri="{FF2B5EF4-FFF2-40B4-BE49-F238E27FC236}">
                  <a16:creationId xmlns:a16="http://schemas.microsoft.com/office/drawing/2014/main" id="{FBB75AEC-F8DE-49FB-8AEE-F0090009C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4678" y="5251395"/>
              <a:ext cx="2528887" cy="2559050"/>
              <a:chOff x="11894678" y="5251395"/>
              <a:chExt cx="2528887" cy="2559050"/>
            </a:xfrm>
          </p:grpSpPr>
          <p:pic>
            <p:nvPicPr>
              <p:cNvPr id="8206" name="Immagine 17">
                <a:extLst>
                  <a:ext uri="{FF2B5EF4-FFF2-40B4-BE49-F238E27FC236}">
                    <a16:creationId xmlns:a16="http://schemas.microsoft.com/office/drawing/2014/main" id="{FCD81179-36A6-493D-87D4-5E56CDE7EC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87" r="26970"/>
              <a:stretch>
                <a:fillRect/>
              </a:stretch>
            </p:blipFill>
            <p:spPr bwMode="auto">
              <a:xfrm>
                <a:off x="11894678" y="5251395"/>
                <a:ext cx="2528887" cy="2559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0" name="Rettangolo 1">
                <a:extLst>
                  <a:ext uri="{FF2B5EF4-FFF2-40B4-BE49-F238E27FC236}">
                    <a16:creationId xmlns:a16="http://schemas.microsoft.com/office/drawing/2014/main" id="{8FBB34C9-C099-4C32-841D-81D1722FF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7347" y="7237627"/>
                <a:ext cx="689729" cy="32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it-IT" sz="671" dirty="0"/>
                  <a:t>&gt; 2200</a:t>
                </a:r>
              </a:p>
            </p:txBody>
          </p:sp>
        </p:grpSp>
        <p:grpSp>
          <p:nvGrpSpPr>
            <p:cNvPr id="8198" name="Gruppo 4">
              <a:extLst>
                <a:ext uri="{FF2B5EF4-FFF2-40B4-BE49-F238E27FC236}">
                  <a16:creationId xmlns:a16="http://schemas.microsoft.com/office/drawing/2014/main" id="{B3AAFB76-8C29-4AE9-9C0C-E27F4102FD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21373" y="163513"/>
              <a:ext cx="6161090" cy="5135562"/>
              <a:chOff x="5921373" y="163513"/>
              <a:chExt cx="6161090" cy="5135562"/>
            </a:xfrm>
          </p:grpSpPr>
          <p:grpSp>
            <p:nvGrpSpPr>
              <p:cNvPr id="8200" name="Gruppo 2">
                <a:extLst>
                  <a:ext uri="{FF2B5EF4-FFF2-40B4-BE49-F238E27FC236}">
                    <a16:creationId xmlns:a16="http://schemas.microsoft.com/office/drawing/2014/main" id="{176DBC0E-519F-44C5-8A3D-9E704BCB9C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21373" y="163513"/>
                <a:ext cx="6161088" cy="5135562"/>
                <a:chOff x="5921373" y="163513"/>
                <a:chExt cx="6161088" cy="5135562"/>
              </a:xfrm>
            </p:grpSpPr>
            <p:grpSp>
              <p:nvGrpSpPr>
                <p:cNvPr id="8202" name="Gruppo 21">
                  <a:extLst>
                    <a:ext uri="{FF2B5EF4-FFF2-40B4-BE49-F238E27FC236}">
                      <a16:creationId xmlns:a16="http://schemas.microsoft.com/office/drawing/2014/main" id="{CD70B87D-58A1-4BDB-9F99-55B62DAAB3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21373" y="163513"/>
                  <a:ext cx="6161088" cy="5135562"/>
                  <a:chOff x="5812346" y="164124"/>
                  <a:chExt cx="6270463" cy="5134707"/>
                </a:xfrm>
              </p:grpSpPr>
              <p:pic>
                <p:nvPicPr>
                  <p:cNvPr id="8204" name="Immagine 16" descr="Immagine che contiene testo, mappa&#10;&#10;Descrizione generata con affidabilità molto elevata">
                    <a:extLst>
                      <a:ext uri="{FF2B5EF4-FFF2-40B4-BE49-F238E27FC236}">
                        <a16:creationId xmlns:a16="http://schemas.microsoft.com/office/drawing/2014/main" id="{94329A5A-62A5-49ED-BF53-D0A206D514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2346" y="164124"/>
                    <a:ext cx="6270463" cy="5134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278" name="Rettangolo 20">
                    <a:extLst>
                      <a:ext uri="{FF2B5EF4-FFF2-40B4-BE49-F238E27FC236}">
                        <a16:creationId xmlns:a16="http://schemas.microsoft.com/office/drawing/2014/main" id="{AE052877-9F28-43C8-88A9-3703AA6C47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32921" y="195995"/>
                    <a:ext cx="1668456" cy="5208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it-IT" altLang="it-IT" sz="1463" dirty="0"/>
                      <a:t>1991-2015</a:t>
                    </a:r>
                  </a:p>
                </p:txBody>
              </p:sp>
            </p:grpSp>
            <p:sp>
              <p:nvSpPr>
                <p:cNvPr id="2" name="Rettangolo 1">
                  <a:extLst>
                    <a:ext uri="{FF2B5EF4-FFF2-40B4-BE49-F238E27FC236}">
                      <a16:creationId xmlns:a16="http://schemas.microsoft.com/office/drawing/2014/main" id="{E49CD48E-8D9B-4A9D-9879-3BCB3922D57F}"/>
                    </a:ext>
                  </a:extLst>
                </p:cNvPr>
                <p:cNvSpPr/>
                <p:nvPr/>
              </p:nvSpPr>
              <p:spPr>
                <a:xfrm>
                  <a:off x="5922048" y="896837"/>
                  <a:ext cx="2391484" cy="150840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800"/>
                </a:p>
              </p:txBody>
            </p:sp>
          </p:grp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03C7B5E3-BF33-44EB-BB4B-7DCA67070879}"/>
                  </a:ext>
                </a:extLst>
              </p:cNvPr>
              <p:cNvSpPr/>
              <p:nvPr/>
            </p:nvSpPr>
            <p:spPr>
              <a:xfrm>
                <a:off x="9868778" y="2674883"/>
                <a:ext cx="2213685" cy="1215323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800"/>
              </a:p>
            </p:txBody>
          </p:sp>
        </p:grpSp>
        <p:sp>
          <p:nvSpPr>
            <p:cNvPr id="11272" name="CasellaDiTesto 2">
              <a:extLst>
                <a:ext uri="{FF2B5EF4-FFF2-40B4-BE49-F238E27FC236}">
                  <a16:creationId xmlns:a16="http://schemas.microsoft.com/office/drawing/2014/main" id="{161100C2-386D-4184-B2D1-546135B43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896" y="-369785"/>
              <a:ext cx="5127559" cy="52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it-IT" sz="1463" dirty="0"/>
                <a:t>Western and central mountain sector </a:t>
              </a:r>
              <a:endParaRPr lang="it-IT" altLang="it-IT" sz="1463" dirty="0"/>
            </a:p>
          </p:txBody>
        </p:sp>
      </p:grpSp>
      <p:grpSp>
        <p:nvGrpSpPr>
          <p:cNvPr id="18" name="Gruppo 3">
            <a:extLst>
              <a:ext uri="{FF2B5EF4-FFF2-40B4-BE49-F238E27FC236}">
                <a16:creationId xmlns:a16="http://schemas.microsoft.com/office/drawing/2014/main" id="{6A8EE5E8-F8F2-482D-89E8-0D561930F6EB}"/>
              </a:ext>
            </a:extLst>
          </p:cNvPr>
          <p:cNvGrpSpPr>
            <a:grpSpLocks/>
          </p:cNvGrpSpPr>
          <p:nvPr/>
        </p:nvGrpSpPr>
        <p:grpSpPr bwMode="auto">
          <a:xfrm>
            <a:off x="161533" y="3147741"/>
            <a:ext cx="7376194" cy="2889001"/>
            <a:chOff x="-424421" y="2032437"/>
            <a:chExt cx="12105412" cy="4740923"/>
          </a:xfrm>
        </p:grpSpPr>
        <p:pic>
          <p:nvPicPr>
            <p:cNvPr id="19" name="Immagine 13" descr="Immagine che contiene testo, mappa&#10;&#10;Descrizione generata con affidabilità molto elevata">
              <a:extLst>
                <a:ext uri="{FF2B5EF4-FFF2-40B4-BE49-F238E27FC236}">
                  <a16:creationId xmlns:a16="http://schemas.microsoft.com/office/drawing/2014/main" id="{70C1A32B-13A3-438D-95A8-87A91FDA38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36"/>
            <a:stretch/>
          </p:blipFill>
          <p:spPr bwMode="auto">
            <a:xfrm>
              <a:off x="-424421" y="2681948"/>
              <a:ext cx="6037263" cy="409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o 1">
              <a:extLst>
                <a:ext uri="{FF2B5EF4-FFF2-40B4-BE49-F238E27FC236}">
                  <a16:creationId xmlns:a16="http://schemas.microsoft.com/office/drawing/2014/main" id="{C2F499ED-3173-4CCC-A6F4-817828F56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8778" y="2681949"/>
              <a:ext cx="6272213" cy="3797328"/>
              <a:chOff x="5408778" y="2681949"/>
              <a:chExt cx="6272213" cy="3797328"/>
            </a:xfrm>
          </p:grpSpPr>
          <p:pic>
            <p:nvPicPr>
              <p:cNvPr id="25" name="Immagine 7" descr="Immagine che contiene testo, mappa&#10;&#10;Descrizione generata con affidabilità molto elevata">
                <a:extLst>
                  <a:ext uri="{FF2B5EF4-FFF2-40B4-BE49-F238E27FC236}">
                    <a16:creationId xmlns:a16="http://schemas.microsoft.com/office/drawing/2014/main" id="{A5605E8E-6D69-4BCB-B917-ED8B4D60F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73" t="40834" b="22808"/>
              <a:stretch/>
            </p:blipFill>
            <p:spPr bwMode="auto">
              <a:xfrm>
                <a:off x="5408778" y="2681949"/>
                <a:ext cx="6272213" cy="379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D81FD58D-95CA-4E7A-98EF-D7E4E9B1318F}"/>
                  </a:ext>
                </a:extLst>
              </p:cNvPr>
              <p:cNvSpPr/>
              <p:nvPr/>
            </p:nvSpPr>
            <p:spPr>
              <a:xfrm>
                <a:off x="5624382" y="2739370"/>
                <a:ext cx="1920773" cy="7620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800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578932DA-3026-497B-8A7D-C1E0E77EA888}"/>
                  </a:ext>
                </a:extLst>
              </p:cNvPr>
              <p:cNvSpPr/>
              <p:nvPr/>
            </p:nvSpPr>
            <p:spPr>
              <a:xfrm>
                <a:off x="8150890" y="4323939"/>
                <a:ext cx="2000885" cy="1793631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800"/>
              </a:p>
            </p:txBody>
          </p:sp>
        </p:grpSp>
        <p:sp>
          <p:nvSpPr>
            <p:cNvPr id="24" name="Rettangolo 2">
              <a:extLst>
                <a:ext uri="{FF2B5EF4-FFF2-40B4-BE49-F238E27FC236}">
                  <a16:creationId xmlns:a16="http://schemas.microsoft.com/office/drawing/2014/main" id="{3F600571-5067-40C6-83DF-4CD282387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362" y="2032437"/>
              <a:ext cx="3494914" cy="52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463" dirty="0"/>
                <a:t>Eastern mountain </a:t>
              </a:r>
              <a:r>
                <a:rPr lang="it-IT" altLang="it-IT" sz="1463" dirty="0" err="1"/>
                <a:t>sector</a:t>
              </a:r>
              <a:r>
                <a:rPr lang="it-IT" altLang="it-IT" sz="1463" dirty="0"/>
                <a:t> 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ED2C3A9B-3031-4833-BA0B-10CF901BA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202" y="5844701"/>
            <a:ext cx="1005927" cy="3840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7639B0-832E-4800-B422-806F75A10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2069" y="5819000"/>
            <a:ext cx="1005927" cy="38408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8A7A697-D5AF-417D-A044-4FD6718D43C0}"/>
              </a:ext>
            </a:extLst>
          </p:cNvPr>
          <p:cNvSpPr/>
          <p:nvPr/>
        </p:nvSpPr>
        <p:spPr>
          <a:xfrm>
            <a:off x="4554408" y="5674223"/>
            <a:ext cx="1179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400" b="0" dirty="0">
                <a:solidFill>
                  <a:srgbClr val="FF0000"/>
                </a:solidFill>
              </a:rPr>
              <a:t>Ridracoli dam</a:t>
            </a:r>
            <a:endParaRPr lang="it-IT" sz="1400" b="0" dirty="0">
              <a:solidFill>
                <a:srgbClr val="FF000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281653-E553-46AE-949F-C27A0B03FB95}"/>
              </a:ext>
            </a:extLst>
          </p:cNvPr>
          <p:cNvSpPr/>
          <p:nvPr/>
        </p:nvSpPr>
        <p:spPr>
          <a:xfrm>
            <a:off x="7437996" y="84746"/>
            <a:ext cx="1668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2000" dirty="0" err="1">
                <a:solidFill>
                  <a:srgbClr val="179393"/>
                </a:solidFill>
              </a:rPr>
              <a:t>Precipitation</a:t>
            </a:r>
            <a:r>
              <a:rPr lang="it-IT" sz="2000" dirty="0">
                <a:solidFill>
                  <a:srgbClr val="179393"/>
                </a:solidFill>
              </a:rPr>
              <a:t> and mountain </a:t>
            </a:r>
            <a:r>
              <a:rPr lang="it-IT" sz="2000" dirty="0" err="1">
                <a:solidFill>
                  <a:srgbClr val="179393"/>
                </a:solidFill>
              </a:rPr>
              <a:t>aquifers</a:t>
            </a:r>
            <a:r>
              <a:rPr lang="it-IT" sz="2000" dirty="0">
                <a:solidFill>
                  <a:srgbClr val="17939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814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8DE1C73-2CD6-43C2-9647-67435F458B44}"/>
              </a:ext>
            </a:extLst>
          </p:cNvPr>
          <p:cNvGrpSpPr/>
          <p:nvPr/>
        </p:nvGrpSpPr>
        <p:grpSpPr>
          <a:xfrm>
            <a:off x="345095" y="317970"/>
            <a:ext cx="8453810" cy="4680520"/>
            <a:chOff x="1646238" y="229156"/>
            <a:chExt cx="10407650" cy="5682981"/>
          </a:xfrm>
        </p:grpSpPr>
        <p:pic>
          <p:nvPicPr>
            <p:cNvPr id="10242" name="Immagine 2" descr="Immagine che contiene testo, mappa&#10;&#10;Descrizione generata con affidabilità molto elevata">
              <a:extLst>
                <a:ext uri="{FF2B5EF4-FFF2-40B4-BE49-F238E27FC236}">
                  <a16:creationId xmlns:a16="http://schemas.microsoft.com/office/drawing/2014/main" id="{D8462EE6-A0AA-45A7-AD51-5D9E4B343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2" b="22424"/>
            <a:stretch>
              <a:fillRect/>
            </a:stretch>
          </p:blipFill>
          <p:spPr bwMode="auto">
            <a:xfrm>
              <a:off x="1646238" y="229156"/>
              <a:ext cx="10407650" cy="568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54E6F25-C777-4C8D-A323-6697A37B1DA1}"/>
                </a:ext>
              </a:extLst>
            </p:cNvPr>
            <p:cNvSpPr/>
            <p:nvPr/>
          </p:nvSpPr>
          <p:spPr>
            <a:xfrm>
              <a:off x="4633802" y="2695042"/>
              <a:ext cx="3191416" cy="1921387"/>
            </a:xfrm>
            <a:prstGeom prst="rect">
              <a:avLst/>
            </a:prstGeom>
            <a:noFill/>
            <a:ln w="412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CEA7E07-05F9-4C93-9F39-A6D6354F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9090" y="4682075"/>
              <a:ext cx="2072820" cy="1219306"/>
            </a:xfrm>
            <a:prstGeom prst="rect">
              <a:avLst/>
            </a:prstGeom>
            <a:ln w="3175">
              <a:solidFill>
                <a:srgbClr val="0070C0"/>
              </a:solidFill>
            </a:ln>
          </p:spPr>
        </p:pic>
      </p:grpSp>
      <p:sp>
        <p:nvSpPr>
          <p:cNvPr id="13315" name="CasellaDiTesto 6">
            <a:extLst>
              <a:ext uri="{FF2B5EF4-FFF2-40B4-BE49-F238E27FC236}">
                <a16:creationId xmlns:a16="http://schemas.microsoft.com/office/drawing/2014/main" id="{28C76A1B-BC95-4080-9EC8-94B7E9A48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3" y="4326480"/>
            <a:ext cx="5944129" cy="178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463" dirty="0">
                <a:latin typeface="Arial" panose="020B0604020202020204" pitchFamily="34" charset="0"/>
                <a:cs typeface="Arial" panose="020B0604020202020204" pitchFamily="34" charset="0"/>
              </a:rPr>
              <a:t>Difference between Average values of annual precipitation, intervals 1961-1990 and 1991-2015. ARPAE-SIMC and SGSS data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it-IT" sz="14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463" dirty="0">
                <a:latin typeface="Arial" panose="020B0604020202020204" pitchFamily="34" charset="0"/>
                <a:cs typeface="Arial" panose="020B0604020202020204" pitchFamily="34" charset="0"/>
              </a:rPr>
              <a:t>Red, </a:t>
            </a:r>
            <a:r>
              <a:rPr lang="en-US" altLang="it-IT" sz="1463" b="0" dirty="0">
                <a:latin typeface="Arial" panose="020B0604020202020204" pitchFamily="34" charset="0"/>
                <a:cs typeface="Arial" panose="020B0604020202020204" pitchFamily="34" charset="0"/>
              </a:rPr>
              <a:t>decrease trend, local maximum value -200 mm / year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463" dirty="0">
                <a:latin typeface="Arial" panose="020B0604020202020204" pitchFamily="34" charset="0"/>
                <a:cs typeface="Arial" panose="020B0604020202020204" pitchFamily="34" charset="0"/>
              </a:rPr>
              <a:t>Green, </a:t>
            </a:r>
            <a:r>
              <a:rPr lang="en-US" altLang="it-IT" sz="1463" b="0" dirty="0">
                <a:latin typeface="Arial" panose="020B0604020202020204" pitchFamily="34" charset="0"/>
                <a:cs typeface="Arial" panose="020B0604020202020204" pitchFamily="34" charset="0"/>
              </a:rPr>
              <a:t>conservation trend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463" dirty="0">
                <a:latin typeface="Arial" panose="020B0604020202020204" pitchFamily="34" charset="0"/>
                <a:cs typeface="Arial" panose="020B0604020202020204" pitchFamily="34" charset="0"/>
              </a:rPr>
              <a:t>Blue, </a:t>
            </a:r>
            <a:r>
              <a:rPr lang="en-US" altLang="it-IT" sz="1463" b="0" dirty="0">
                <a:latin typeface="Arial" panose="020B0604020202020204" pitchFamily="34" charset="0"/>
                <a:cs typeface="Arial" panose="020B0604020202020204" pitchFamily="34" charset="0"/>
              </a:rPr>
              <a:t>increase trend, local maximum value + 200 mm / year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97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97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B6B1588-EBD6-40BA-8D7B-24A4CA75050A}"/>
              </a:ext>
            </a:extLst>
          </p:cNvPr>
          <p:cNvSpPr/>
          <p:nvPr/>
        </p:nvSpPr>
        <p:spPr>
          <a:xfrm>
            <a:off x="0" y="0"/>
            <a:ext cx="7702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it-IT" sz="2000" dirty="0" err="1">
                <a:solidFill>
                  <a:srgbClr val="179393"/>
                </a:solidFill>
                <a:latin typeface="+mj-lt"/>
                <a:cs typeface="Arial" panose="020B0604020202020204" pitchFamily="34" charset="0"/>
              </a:rPr>
              <a:t>Generalisation</a:t>
            </a:r>
            <a:r>
              <a:rPr lang="en-US" altLang="it-IT" sz="2000" dirty="0">
                <a:solidFill>
                  <a:srgbClr val="179393"/>
                </a:solidFill>
                <a:latin typeface="+mj-lt"/>
                <a:cs typeface="Arial" panose="020B0604020202020204" pitchFamily="34" charset="0"/>
              </a:rPr>
              <a:t>: inflows on mountain aquifers SGSS 1961-2015 </a:t>
            </a:r>
            <a:endParaRPr lang="it-IT" altLang="it-IT" sz="2000" dirty="0">
              <a:solidFill>
                <a:srgbClr val="17939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8F40CBD-3A55-472C-A90F-42848F89EB9F}"/>
              </a:ext>
            </a:extLst>
          </p:cNvPr>
          <p:cNvSpPr/>
          <p:nvPr/>
        </p:nvSpPr>
        <p:spPr>
          <a:xfrm>
            <a:off x="778932" y="836712"/>
            <a:ext cx="1416803" cy="213205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5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93E21CB7-483D-427D-BDE0-34C1CAEBF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"/>
            <a:ext cx="8856000" cy="62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AC141041-300E-489E-9D84-D3C02DB9A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" y="12"/>
            <a:ext cx="8856000" cy="62669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806BA8-DB4D-4E85-8DA5-52EB769DCB3F}"/>
              </a:ext>
            </a:extLst>
          </p:cNvPr>
          <p:cNvSpPr txBox="1"/>
          <p:nvPr/>
        </p:nvSpPr>
        <p:spPr>
          <a:xfrm>
            <a:off x="5076056" y="5085184"/>
            <a:ext cx="21145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dirty="0" err="1">
                <a:solidFill>
                  <a:schemeClr val="tx1"/>
                </a:solidFill>
              </a:rPr>
              <a:t>Graphoderus</a:t>
            </a:r>
            <a:r>
              <a:rPr lang="it-IT" sz="900" b="0" dirty="0">
                <a:solidFill>
                  <a:schemeClr val="tx1"/>
                </a:solidFill>
              </a:rPr>
              <a:t> </a:t>
            </a:r>
            <a:r>
              <a:rPr lang="it-IT" sz="900" b="0" dirty="0" err="1">
                <a:solidFill>
                  <a:schemeClr val="tx1"/>
                </a:solidFill>
              </a:rPr>
              <a:t>bilineatus</a:t>
            </a:r>
            <a:r>
              <a:rPr lang="it-IT" sz="900" b="0" dirty="0">
                <a:solidFill>
                  <a:schemeClr val="tx1"/>
                </a:solidFill>
              </a:rPr>
              <a:t> predilige</a:t>
            </a:r>
          </a:p>
          <a:p>
            <a:r>
              <a:rPr lang="it-IT" sz="900" b="0" dirty="0">
                <a:solidFill>
                  <a:schemeClr val="tx1"/>
                </a:solidFill>
              </a:rPr>
              <a:t>bacini con pH tra 5,5 e 7</a:t>
            </a:r>
          </a:p>
          <a:p>
            <a:r>
              <a:rPr lang="it-IT" sz="900" b="0" dirty="0">
                <a:solidFill>
                  <a:schemeClr val="tx1"/>
                </a:solidFill>
              </a:rPr>
              <a:t>e CE inferiore a 90 micro S/cm</a:t>
            </a:r>
          </a:p>
        </p:txBody>
      </p:sp>
    </p:spTree>
    <p:extLst>
      <p:ext uri="{BB962C8B-B14F-4D97-AF65-F5344CB8AC3E}">
        <p14:creationId xmlns:p14="http://schemas.microsoft.com/office/powerpoint/2010/main" val="301937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A1319BF7-0849-4F82-BFB1-125FBB7BD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8" y="44625"/>
            <a:ext cx="8784000" cy="62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BAF458-8F25-4363-9857-DA6CC242FFDD}"/>
              </a:ext>
            </a:extLst>
          </p:cNvPr>
          <p:cNvSpPr txBox="1"/>
          <p:nvPr/>
        </p:nvSpPr>
        <p:spPr>
          <a:xfrm>
            <a:off x="0" y="115261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Coring at: Lago Moo (PC); </a:t>
            </a:r>
            <a:r>
              <a:rPr lang="en-US" sz="1800" b="1" dirty="0" err="1">
                <a:solidFill>
                  <a:schemeClr val="tx1"/>
                </a:solidFill>
              </a:rPr>
              <a:t>Lagdei</a:t>
            </a:r>
            <a:r>
              <a:rPr lang="en-US" sz="1800" b="1" dirty="0">
                <a:solidFill>
                  <a:schemeClr val="tx1"/>
                </a:solidFill>
              </a:rPr>
              <a:t> (PR) and the </a:t>
            </a:r>
            <a:r>
              <a:rPr lang="en-US" sz="1800" b="1" dirty="0" err="1">
                <a:solidFill>
                  <a:schemeClr val="tx1"/>
                </a:solidFill>
              </a:rPr>
              <a:t>Febbio</a:t>
            </a:r>
            <a:r>
              <a:rPr lang="en-US" sz="1800" b="1" dirty="0">
                <a:solidFill>
                  <a:schemeClr val="tx1"/>
                </a:solidFill>
              </a:rPr>
              <a:t> peat bog (RE)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Objective: To reconstruct the variations over time of high-intensity precipitation in the northern Apennines using high-altitude peat bogs as natural archives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The observed sedimentation rate is approximately 1 m every 100 years,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starting from the 19th century. 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The results of this collaboration activity are available at the following link: 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Changes in high-intensity precipitation on the northern Apennines (Italy) as revealed by multidisciplinary data over the last 9000 years https://cp.copernicus.org/articles/16/1547/2020/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DB37FC0-4D51-4D58-9FB5-CF46E8498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9476"/>
          <a:stretch/>
        </p:blipFill>
        <p:spPr bwMode="auto">
          <a:xfrm>
            <a:off x="3124816" y="4301728"/>
            <a:ext cx="2959352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FAF05D-A13B-473D-8225-8A163E12C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t="9746"/>
          <a:stretch/>
        </p:blipFill>
        <p:spPr bwMode="auto">
          <a:xfrm>
            <a:off x="48301" y="4301728"/>
            <a:ext cx="2959352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1">
            <a:extLst>
              <a:ext uri="{FF2B5EF4-FFF2-40B4-BE49-F238E27FC236}">
                <a16:creationId xmlns:a16="http://schemas.microsoft.com/office/drawing/2014/main" id="{7450CA57-69F8-41F1-9E56-72983A2A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4" y="3903439"/>
            <a:ext cx="3008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Lake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Pratignano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 (Modenese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Apennines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 1309 m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a.s.l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.)</a:t>
            </a:r>
            <a:endParaRPr lang="it-IT" altLang="it-IT" sz="1200" dirty="0">
              <a:latin typeface="+mn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EE7E48E-1FCA-4E94-865A-901C91A0A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10400" b="779"/>
          <a:stretch/>
        </p:blipFill>
        <p:spPr bwMode="auto">
          <a:xfrm>
            <a:off x="6228184" y="4301728"/>
            <a:ext cx="2839365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">
            <a:extLst>
              <a:ext uri="{FF2B5EF4-FFF2-40B4-BE49-F238E27FC236}">
                <a16:creationId xmlns:a16="http://schemas.microsoft.com/office/drawing/2014/main" id="{34D7E893-724C-40A1-8494-0A843598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3903439"/>
            <a:ext cx="2915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Badignana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 (Parma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Apennines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1511 m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a.s.l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.) </a:t>
            </a:r>
          </a:p>
        </p:txBody>
      </p:sp>
      <p:sp>
        <p:nvSpPr>
          <p:cNvPr id="8" name="Rettangolo 1">
            <a:extLst>
              <a:ext uri="{FF2B5EF4-FFF2-40B4-BE49-F238E27FC236}">
                <a16:creationId xmlns:a16="http://schemas.microsoft.com/office/drawing/2014/main" id="{43EC875F-1564-46F0-88A8-7CACA9DD4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817" y="3903439"/>
            <a:ext cx="2959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Lake Baccio (Modenese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Apennines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1560 m </a:t>
            </a:r>
            <a:r>
              <a:rPr lang="it-IT" altLang="it-IT" sz="1200" b="1" dirty="0" err="1">
                <a:latin typeface="+mn-lt"/>
                <a:cs typeface="Arial" panose="020B0604020202020204" pitchFamily="34" charset="0"/>
              </a:rPr>
              <a:t>a.s.l</a:t>
            </a:r>
            <a:r>
              <a:rPr lang="it-IT" altLang="it-IT" sz="1200" b="1" dirty="0">
                <a:latin typeface="+mn-lt"/>
                <a:cs typeface="Arial" panose="020B0604020202020204" pitchFamily="34" charset="0"/>
              </a:rPr>
              <a:t>.)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6ACCF1-BD1B-4352-832B-7DCFDF1B4B3B}"/>
              </a:ext>
            </a:extLst>
          </p:cNvPr>
          <p:cNvSpPr txBox="1"/>
          <p:nvPr/>
        </p:nvSpPr>
        <p:spPr>
          <a:xfrm>
            <a:off x="-544" y="0"/>
            <a:ext cx="9144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kern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Since 2017, a collaboration has been in place between the Geological, Seismic and Soil Service (SGSS) and ARPAE- </a:t>
            </a:r>
            <a:r>
              <a:rPr lang="en-US" sz="1800" kern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Idro</a:t>
            </a:r>
            <a:r>
              <a:rPr lang="en-US" sz="1800" kern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en-US" sz="1800" kern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Meteo</a:t>
            </a:r>
            <a:r>
              <a:rPr lang="en-US" sz="1800" kern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-Climate Service (</a:t>
            </a:r>
            <a:r>
              <a:rPr lang="en-US" sz="1800" kern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ARPAe</a:t>
            </a:r>
            <a:r>
              <a:rPr lang="en-US" sz="1800" kern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-SIMC), for the study of some high-altitude peat bogs in the Emilian Apennines. </a:t>
            </a:r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1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a_13">
            <a:extLst>
              <a:ext uri="{FF2B5EF4-FFF2-40B4-BE49-F238E27FC236}">
                <a16:creationId xmlns:a16="http://schemas.microsoft.com/office/drawing/2014/main" id="{88614043-465D-4A58-892C-34538408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68"/>
            <a:ext cx="8340505" cy="62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124FF9-E937-48DE-8B8C-EC917444D60D}"/>
              </a:ext>
            </a:extLst>
          </p:cNvPr>
          <p:cNvSpPr/>
          <p:nvPr/>
        </p:nvSpPr>
        <p:spPr>
          <a:xfrm>
            <a:off x="107504" y="38631"/>
            <a:ext cx="8928992" cy="582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53AD94-D0EF-4590-A7AE-07ED8D3194AA}"/>
              </a:ext>
            </a:extLst>
          </p:cNvPr>
          <p:cNvSpPr txBox="1"/>
          <p:nvPr/>
        </p:nvSpPr>
        <p:spPr>
          <a:xfrm>
            <a:off x="1475656" y="44624"/>
            <a:ext cx="28865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823B"/>
                </a:solidFill>
              </a:rPr>
              <a:t>Aquatic environments with a high risk of extinction</a:t>
            </a:r>
            <a:endParaRPr lang="en-GB" sz="1700" b="1" dirty="0">
              <a:solidFill>
                <a:srgbClr val="00823B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471D6B-D38B-4600-BFE3-07E8D68B2126}"/>
              </a:ext>
            </a:extLst>
          </p:cNvPr>
          <p:cNvSpPr txBox="1"/>
          <p:nvPr/>
        </p:nvSpPr>
        <p:spPr>
          <a:xfrm>
            <a:off x="5929206" y="54561"/>
            <a:ext cx="32147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823B"/>
                </a:solidFill>
              </a:rPr>
              <a:t>Aquatic environments  with a low </a:t>
            </a:r>
          </a:p>
          <a:p>
            <a:r>
              <a:rPr lang="en-US" sz="1700" b="1" dirty="0">
                <a:solidFill>
                  <a:srgbClr val="00823B"/>
                </a:solidFill>
              </a:rPr>
              <a:t>risk of extinction </a:t>
            </a:r>
          </a:p>
        </p:txBody>
      </p:sp>
    </p:spTree>
    <p:extLst>
      <p:ext uri="{BB962C8B-B14F-4D97-AF65-F5344CB8AC3E}">
        <p14:creationId xmlns:p14="http://schemas.microsoft.com/office/powerpoint/2010/main" val="1676280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7946</TotalTime>
  <Words>369</Words>
  <Application>Microsoft Office PowerPoint</Application>
  <PresentationFormat>Presentazione su schermo (4:3)</PresentationFormat>
  <Paragraphs>41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di Office</vt:lpstr>
      <vt:lpstr>Stefano Segadelli and  Maria Teresa De Nardo Emilia-Romagna Region Direction for Territory and Environmental Care - Geological, Seismic and Soil Service (Servizio Geologico, Sismico e dei Suoli-SGSS)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actions to preserve residual and isolated  populations of forest and freshwater insects in  Emilia-Romagna - Project LIFE14 NAT/IT/000209</dc:title>
  <dc:creator>Cristina Barbieri</dc:creator>
  <cp:lastModifiedBy>GuestAccount</cp:lastModifiedBy>
  <cp:revision>208</cp:revision>
  <dcterms:created xsi:type="dcterms:W3CDTF">2016-05-29T15:42:00Z</dcterms:created>
  <dcterms:modified xsi:type="dcterms:W3CDTF">2021-01-04T09:59:03Z</dcterms:modified>
</cp:coreProperties>
</file>