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Lst>
  <p:notesMasterIdLst>
    <p:notesMasterId r:id="rId28"/>
  </p:notesMasterIdLst>
  <p:handoutMasterIdLst>
    <p:handoutMasterId r:id="rId29"/>
  </p:handoutMasterIdLst>
  <p:sldIdLst>
    <p:sldId id="256" r:id="rId6"/>
    <p:sldId id="257" r:id="rId7"/>
    <p:sldId id="274" r:id="rId8"/>
    <p:sldId id="279" r:id="rId9"/>
    <p:sldId id="273" r:id="rId10"/>
    <p:sldId id="278" r:id="rId11"/>
    <p:sldId id="258" r:id="rId12"/>
    <p:sldId id="259" r:id="rId13"/>
    <p:sldId id="277" r:id="rId14"/>
    <p:sldId id="275" r:id="rId15"/>
    <p:sldId id="260" r:id="rId16"/>
    <p:sldId id="261" r:id="rId17"/>
    <p:sldId id="263" r:id="rId18"/>
    <p:sldId id="262" r:id="rId19"/>
    <p:sldId id="264" r:id="rId20"/>
    <p:sldId id="265" r:id="rId21"/>
    <p:sldId id="266" r:id="rId22"/>
    <p:sldId id="267" r:id="rId23"/>
    <p:sldId id="271" r:id="rId24"/>
    <p:sldId id="272" r:id="rId25"/>
    <p:sldId id="270" r:id="rId26"/>
    <p:sldId id="280" r:id="rId27"/>
  </p:sldIdLst>
  <p:sldSz cx="9144000" cy="6858000" type="screen4x3"/>
  <p:notesSz cx="6858000" cy="9144000"/>
  <p:defaultTextStyle>
    <a:defPPr>
      <a:defRPr lang="it-IT"/>
    </a:defPPr>
    <a:lvl1pPr algn="l" rtl="0" fontAlgn="base">
      <a:spcBef>
        <a:spcPct val="0"/>
      </a:spcBef>
      <a:spcAft>
        <a:spcPct val="0"/>
      </a:spcAft>
      <a:defRPr sz="2400" b="1" kern="1200">
        <a:solidFill>
          <a:srgbClr val="0070C0"/>
        </a:solidFill>
        <a:latin typeface="Calibri" pitchFamily="34" charset="0"/>
        <a:ea typeface="+mn-ea"/>
        <a:cs typeface="+mn-cs"/>
      </a:defRPr>
    </a:lvl1pPr>
    <a:lvl2pPr marL="457200" algn="l" rtl="0" fontAlgn="base">
      <a:spcBef>
        <a:spcPct val="0"/>
      </a:spcBef>
      <a:spcAft>
        <a:spcPct val="0"/>
      </a:spcAft>
      <a:defRPr sz="2400" b="1" kern="1200">
        <a:solidFill>
          <a:srgbClr val="0070C0"/>
        </a:solidFill>
        <a:latin typeface="Calibri" pitchFamily="34" charset="0"/>
        <a:ea typeface="+mn-ea"/>
        <a:cs typeface="+mn-cs"/>
      </a:defRPr>
    </a:lvl2pPr>
    <a:lvl3pPr marL="914400" algn="l" rtl="0" fontAlgn="base">
      <a:spcBef>
        <a:spcPct val="0"/>
      </a:spcBef>
      <a:spcAft>
        <a:spcPct val="0"/>
      </a:spcAft>
      <a:defRPr sz="2400" b="1" kern="1200">
        <a:solidFill>
          <a:srgbClr val="0070C0"/>
        </a:solidFill>
        <a:latin typeface="Calibri" pitchFamily="34" charset="0"/>
        <a:ea typeface="+mn-ea"/>
        <a:cs typeface="+mn-cs"/>
      </a:defRPr>
    </a:lvl3pPr>
    <a:lvl4pPr marL="1371600" algn="l" rtl="0" fontAlgn="base">
      <a:spcBef>
        <a:spcPct val="0"/>
      </a:spcBef>
      <a:spcAft>
        <a:spcPct val="0"/>
      </a:spcAft>
      <a:defRPr sz="2400" b="1" kern="1200">
        <a:solidFill>
          <a:srgbClr val="0070C0"/>
        </a:solidFill>
        <a:latin typeface="Calibri" pitchFamily="34" charset="0"/>
        <a:ea typeface="+mn-ea"/>
        <a:cs typeface="+mn-cs"/>
      </a:defRPr>
    </a:lvl4pPr>
    <a:lvl5pPr marL="1828800" algn="l" rtl="0" fontAlgn="base">
      <a:spcBef>
        <a:spcPct val="0"/>
      </a:spcBef>
      <a:spcAft>
        <a:spcPct val="0"/>
      </a:spcAft>
      <a:defRPr sz="2400" b="1" kern="1200">
        <a:solidFill>
          <a:srgbClr val="0070C0"/>
        </a:solidFill>
        <a:latin typeface="Calibri" pitchFamily="34" charset="0"/>
        <a:ea typeface="+mn-ea"/>
        <a:cs typeface="+mn-cs"/>
      </a:defRPr>
    </a:lvl5pPr>
    <a:lvl6pPr marL="2286000" algn="l" defTabSz="914400" rtl="0" eaLnBrk="1" latinLnBrk="0" hangingPunct="1">
      <a:defRPr sz="2400" b="1" kern="1200">
        <a:solidFill>
          <a:srgbClr val="0070C0"/>
        </a:solidFill>
        <a:latin typeface="Calibri" pitchFamily="34" charset="0"/>
        <a:ea typeface="+mn-ea"/>
        <a:cs typeface="+mn-cs"/>
      </a:defRPr>
    </a:lvl6pPr>
    <a:lvl7pPr marL="2743200" algn="l" defTabSz="914400" rtl="0" eaLnBrk="1" latinLnBrk="0" hangingPunct="1">
      <a:defRPr sz="2400" b="1" kern="1200">
        <a:solidFill>
          <a:srgbClr val="0070C0"/>
        </a:solidFill>
        <a:latin typeface="Calibri" pitchFamily="34" charset="0"/>
        <a:ea typeface="+mn-ea"/>
        <a:cs typeface="+mn-cs"/>
      </a:defRPr>
    </a:lvl7pPr>
    <a:lvl8pPr marL="3200400" algn="l" defTabSz="914400" rtl="0" eaLnBrk="1" latinLnBrk="0" hangingPunct="1">
      <a:defRPr sz="2400" b="1" kern="1200">
        <a:solidFill>
          <a:srgbClr val="0070C0"/>
        </a:solidFill>
        <a:latin typeface="Calibri" pitchFamily="34" charset="0"/>
        <a:ea typeface="+mn-ea"/>
        <a:cs typeface="+mn-cs"/>
      </a:defRPr>
    </a:lvl8pPr>
    <a:lvl9pPr marL="3657600" algn="l" defTabSz="914400" rtl="0" eaLnBrk="1" latinLnBrk="0" hangingPunct="1">
      <a:defRPr sz="2400" b="1" kern="1200">
        <a:solidFill>
          <a:srgbClr val="0070C0"/>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3333FF"/>
    <a:srgbClr val="23269D"/>
    <a:srgbClr val="179393"/>
    <a:srgbClr val="667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7059" autoAdjust="0"/>
  </p:normalViewPr>
  <p:slideViewPr>
    <p:cSldViewPr>
      <p:cViewPr varScale="1">
        <p:scale>
          <a:sx n="93" d="100"/>
          <a:sy n="93" d="100"/>
        </p:scale>
        <p:origin x="90"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27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A6A7C1-0A7D-4E72-B162-09779A12BEDA}" type="datetimeFigureOut">
              <a:rPr lang="it-IT" smtClean="0"/>
              <a:t>04/01/2021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CF4580-7E16-4E33-A016-A3922B9B1A16}" type="slidenum">
              <a:rPr lang="it-IT" smtClean="0"/>
              <a:t>‹N›</a:t>
            </a:fld>
            <a:endParaRPr lang="it-IT"/>
          </a:p>
        </p:txBody>
      </p:sp>
    </p:spTree>
    <p:extLst>
      <p:ext uri="{BB962C8B-B14F-4D97-AF65-F5344CB8AC3E}">
        <p14:creationId xmlns:p14="http://schemas.microsoft.com/office/powerpoint/2010/main" val="239633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solidFill>
                  <a:schemeClr val="tx1"/>
                </a:solidFill>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solidFill>
                  <a:schemeClr val="tx1"/>
                </a:solidFill>
                <a:latin typeface="+mn-lt"/>
              </a:defRPr>
            </a:lvl1pPr>
          </a:lstStyle>
          <a:p>
            <a:pPr>
              <a:defRPr/>
            </a:pPr>
            <a:fld id="{AAA1C8E7-4F4A-4D57-BFED-F1E3527FF9AF}" type="datetimeFigureOut">
              <a:rPr lang="it-IT"/>
              <a:pPr>
                <a:defRPr/>
              </a:pPr>
              <a:t>04/01/2021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solidFill>
                  <a:schemeClr val="tx1"/>
                </a:solidFill>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solidFill>
                  <a:schemeClr val="tx1"/>
                </a:solidFill>
                <a:latin typeface="+mn-lt"/>
              </a:defRPr>
            </a:lvl1pPr>
          </a:lstStyle>
          <a:p>
            <a:pPr>
              <a:defRPr/>
            </a:pPr>
            <a:fld id="{139DE0EF-C408-4E24-A031-7D59DA7C4C27}" type="slidenum">
              <a:rPr lang="it-IT"/>
              <a:pPr>
                <a:defRPr/>
              </a:pPr>
              <a:t>‹N›</a:t>
            </a:fld>
            <a:endParaRPr lang="it-IT"/>
          </a:p>
        </p:txBody>
      </p:sp>
    </p:spTree>
    <p:extLst>
      <p:ext uri="{BB962C8B-B14F-4D97-AF65-F5344CB8AC3E}">
        <p14:creationId xmlns:p14="http://schemas.microsoft.com/office/powerpoint/2010/main" val="1763248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839725" y="1988840"/>
            <a:ext cx="5173120" cy="1037977"/>
          </a:xfrm>
        </p:spPr>
        <p:txBody>
          <a:bodyPr/>
          <a:lstStyle>
            <a:lvl1pPr algn="ctr">
              <a:defRPr lang="it-IT" sz="1800" b="1" i="0" u="none" strike="noStrike" baseline="0" smtClean="0"/>
            </a:lvl1pPr>
          </a:lstStyle>
          <a:p>
            <a:endParaRPr lang="it-IT" dirty="0"/>
          </a:p>
        </p:txBody>
      </p:sp>
      <p:sp>
        <p:nvSpPr>
          <p:cNvPr id="3" name="Sottotitolo 2"/>
          <p:cNvSpPr>
            <a:spLocks noGrp="1"/>
          </p:cNvSpPr>
          <p:nvPr>
            <p:ph type="subTitle" idx="1" hasCustomPrompt="1"/>
          </p:nvPr>
        </p:nvSpPr>
        <p:spPr>
          <a:xfrm>
            <a:off x="3695043" y="4365104"/>
            <a:ext cx="5448957" cy="864096"/>
          </a:xfrm>
        </p:spPr>
        <p:txBody>
          <a:bodyPr>
            <a:normAutofit/>
          </a:bodyPr>
          <a:lstStyle>
            <a:lvl1pPr marL="0" indent="0" algn="ctr">
              <a:buNone/>
              <a:defRPr sz="2400" i="1">
                <a:solidFill>
                  <a:srgbClr val="6671B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Relatori e data</a:t>
            </a:r>
          </a:p>
        </p:txBody>
      </p:sp>
      <p:sp>
        <p:nvSpPr>
          <p:cNvPr id="12" name="Segnaposto numero diapositiva 5"/>
          <p:cNvSpPr>
            <a:spLocks noGrp="1"/>
          </p:cNvSpPr>
          <p:nvPr>
            <p:ph type="sldNum" sz="quarter" idx="12"/>
          </p:nvPr>
        </p:nvSpPr>
        <p:spPr/>
        <p:txBody>
          <a:bodyPr/>
          <a:lstStyle>
            <a:lvl1pPr>
              <a:defRPr/>
            </a:lvl1pPr>
          </a:lstStyle>
          <a:p>
            <a:pPr>
              <a:defRPr/>
            </a:pPr>
            <a:r>
              <a:rPr lang="it-IT"/>
              <a:t>1</a:t>
            </a:r>
          </a:p>
        </p:txBody>
      </p:sp>
      <p:grpSp>
        <p:nvGrpSpPr>
          <p:cNvPr id="13" name="Gruppo 12"/>
          <p:cNvGrpSpPr/>
          <p:nvPr userDrawn="1"/>
        </p:nvGrpSpPr>
        <p:grpSpPr>
          <a:xfrm>
            <a:off x="-108520" y="0"/>
            <a:ext cx="9133560" cy="797472"/>
            <a:chOff x="-293350" y="0"/>
            <a:chExt cx="9318390" cy="797472"/>
          </a:xfrm>
        </p:grpSpPr>
        <p:sp>
          <p:nvSpPr>
            <p:cNvPr id="14" name="Rettangolo 13"/>
            <p:cNvSpPr/>
            <p:nvPr/>
          </p:nvSpPr>
          <p:spPr>
            <a:xfrm>
              <a:off x="-293350" y="59886"/>
              <a:ext cx="7020119" cy="704818"/>
            </a:xfrm>
            <a:prstGeom prst="rect">
              <a:avLst/>
            </a:prstGeom>
            <a:solidFill>
              <a:srgbClr val="17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7" descr="lif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59886"/>
              <a:ext cx="1094282" cy="704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8" descr="natura2000ufficiale 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00392" y="0"/>
              <a:ext cx="924648" cy="797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7" name="Gruppo 16"/>
          <p:cNvGrpSpPr/>
          <p:nvPr userDrawn="1"/>
        </p:nvGrpSpPr>
        <p:grpSpPr>
          <a:xfrm>
            <a:off x="3479685" y="6060380"/>
            <a:ext cx="5545355" cy="648889"/>
            <a:chOff x="3491880" y="6145384"/>
            <a:chExt cx="5545355" cy="648889"/>
          </a:xfrm>
        </p:grpSpPr>
        <p:sp>
          <p:nvSpPr>
            <p:cNvPr id="18" name="Rettangolo 17"/>
            <p:cNvSpPr/>
            <p:nvPr/>
          </p:nvSpPr>
          <p:spPr>
            <a:xfrm>
              <a:off x="4860032" y="6693892"/>
              <a:ext cx="4177203" cy="100381"/>
            </a:xfrm>
            <a:prstGeom prst="rect">
              <a:avLst/>
            </a:prstGeom>
            <a:solidFill>
              <a:srgbClr val="17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9" descr="parchi-nel-cuore_perwe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9401" y="6145384"/>
              <a:ext cx="582761" cy="504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 name="Immagin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97456" y="6457231"/>
              <a:ext cx="827584" cy="19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 name="Picture 11" descr="appennino_vert_sfondo trasparent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60032" y="6218359"/>
              <a:ext cx="428935" cy="442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2" name="Picture 12" descr="parchi nel cuore central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5348" y="6307506"/>
              <a:ext cx="684311" cy="357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3" name="Picture 13" descr="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00192" y="6307506"/>
              <a:ext cx="570893" cy="331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4" name="Picture 14" descr="logo regione orizzontale copia"/>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491880" y="6608536"/>
              <a:ext cx="1293813" cy="18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 name="Picture 15" descr="1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36096" y="6277339"/>
              <a:ext cx="748159" cy="359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pic>
        <p:nvPicPr>
          <p:cNvPr id="26" name="Immagine 2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37862" y="1093841"/>
            <a:ext cx="3328156" cy="2571424"/>
          </a:xfrm>
          <a:prstGeom prst="rect">
            <a:avLst/>
          </a:prstGeom>
        </p:spPr>
      </p:pic>
      <p:sp>
        <p:nvSpPr>
          <p:cNvPr id="28" name="Rettangolo 27"/>
          <p:cNvSpPr/>
          <p:nvPr userDrawn="1"/>
        </p:nvSpPr>
        <p:spPr>
          <a:xfrm>
            <a:off x="137861" y="3861047"/>
            <a:ext cx="3328157" cy="1505037"/>
          </a:xfrm>
          <a:prstGeom prst="rect">
            <a:avLst/>
          </a:prstGeom>
          <a:solidFill>
            <a:srgbClr val="17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userDrawn="1"/>
        </p:nvSpPr>
        <p:spPr>
          <a:xfrm>
            <a:off x="179513" y="3950313"/>
            <a:ext cx="3286506" cy="1415772"/>
          </a:xfrm>
          <a:prstGeom prst="rect">
            <a:avLst/>
          </a:prstGeom>
          <a:solidFill>
            <a:srgbClr val="179393"/>
          </a:solidFill>
        </p:spPr>
        <p:txBody>
          <a:bodyPr wrap="square">
            <a:spAutoFit/>
          </a:bodyPr>
          <a:lstStyle/>
          <a:p>
            <a:pPr algn="ctr"/>
            <a:r>
              <a:rPr lang="it-IT" sz="1600" b="1" dirty="0">
                <a:solidFill>
                  <a:srgbClr val="6671B2"/>
                </a:solidFill>
              </a:rPr>
              <a:t>PROGETTO LIFE EREMITA</a:t>
            </a:r>
          </a:p>
          <a:p>
            <a:pPr marL="0" marR="0" indent="0" algn="ctr" defTabSz="914400" rtl="0" eaLnBrk="1" fontAlgn="base" latinLnBrk="0" hangingPunct="1">
              <a:lnSpc>
                <a:spcPct val="100000"/>
              </a:lnSpc>
              <a:spcBef>
                <a:spcPct val="0"/>
              </a:spcBef>
              <a:spcAft>
                <a:spcPct val="0"/>
              </a:spcAft>
              <a:buClrTx/>
              <a:buSzTx/>
              <a:buFontTx/>
              <a:buNone/>
              <a:tabLst/>
              <a:defRPr/>
            </a:pPr>
            <a:r>
              <a:rPr lang="it-IT" sz="1400" b="1" dirty="0">
                <a:solidFill>
                  <a:schemeClr val="bg1"/>
                </a:solidFill>
              </a:rPr>
              <a:t>Azioni coordinate per preservare popolazioni residuali e isolate  </a:t>
            </a:r>
            <a:br>
              <a:rPr lang="it-IT" sz="1400" b="1" dirty="0">
                <a:solidFill>
                  <a:schemeClr val="bg1"/>
                </a:solidFill>
              </a:rPr>
            </a:br>
            <a:r>
              <a:rPr lang="it-IT" sz="1400" b="1" dirty="0">
                <a:solidFill>
                  <a:schemeClr val="bg1"/>
                </a:solidFill>
              </a:rPr>
              <a:t>di insetti forestali e d'acqua dolce </a:t>
            </a:r>
            <a:br>
              <a:rPr lang="it-IT" sz="1400" b="1" dirty="0">
                <a:solidFill>
                  <a:schemeClr val="bg1"/>
                </a:solidFill>
              </a:rPr>
            </a:br>
            <a:r>
              <a:rPr lang="it-IT" sz="1400" b="1" dirty="0">
                <a:solidFill>
                  <a:schemeClr val="bg1"/>
                </a:solidFill>
              </a:rPr>
              <a:t>in  Emilia-Romagna </a:t>
            </a:r>
          </a:p>
          <a:p>
            <a:pPr marL="0" marR="0" indent="0" algn="ctr" defTabSz="914400" rtl="0" eaLnBrk="1" fontAlgn="base" latinLnBrk="0" hangingPunct="1">
              <a:lnSpc>
                <a:spcPct val="100000"/>
              </a:lnSpc>
              <a:spcBef>
                <a:spcPct val="0"/>
              </a:spcBef>
              <a:spcAft>
                <a:spcPct val="0"/>
              </a:spcAft>
              <a:buClrTx/>
              <a:buSzTx/>
              <a:buFontTx/>
              <a:buNone/>
              <a:tabLst/>
              <a:defRPr/>
            </a:pPr>
            <a:r>
              <a:rPr lang="it-IT" sz="1400" b="1" dirty="0">
                <a:solidFill>
                  <a:srgbClr val="6671B2"/>
                </a:solidFill>
              </a:rPr>
              <a:t>LIFE14 NAT/IT/000209 EREMITA</a:t>
            </a:r>
            <a:endParaRPr lang="it-IT" sz="1400" dirty="0">
              <a:solidFill>
                <a:srgbClr val="6671B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FB7B2A3-B0B0-46DF-A656-00156771A130}" type="datetime1">
              <a:rPr lang="it-IT"/>
              <a:pPr>
                <a:defRPr/>
              </a:pPr>
              <a:t>04/01/2021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049B2FC-60EB-4C58-87F2-554D6FBDE08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940B1352-D86E-42C3-A420-12E20453F693}" type="datetime1">
              <a:rPr lang="it-IT"/>
              <a:pPr>
                <a:defRPr/>
              </a:pPr>
              <a:t>04/01/2021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2CDA6AC-7136-4548-A03D-3BF08B3E105B}"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1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2759586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925020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526429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extLst>
      <p:ext uri="{BB962C8B-B14F-4D97-AF65-F5344CB8AC3E}">
        <p14:creationId xmlns:p14="http://schemas.microsoft.com/office/powerpoint/2010/main" val="27372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202916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2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714492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02253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lvl1pPr>
              <a:defRPr/>
            </a:lvl1pPr>
          </a:lstStyle>
          <a:p>
            <a:pPr>
              <a:defRPr/>
            </a:pPr>
            <a:fld id="{10DAB5BB-B409-47DF-BC7E-32879EEFF18A}" type="datetime1">
              <a:rPr lang="it-IT"/>
              <a:pPr>
                <a:defRPr/>
              </a:pPr>
              <a:t>04/01/2021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9F3E517-E53E-44F7-A118-10A760903B98}" type="slidenum">
              <a:rPr lang="it-IT"/>
              <a:pPr>
                <a:defRPr/>
              </a:pPr>
              <a:t>‹N›</a:t>
            </a:fld>
            <a:endParaRPr lang="it-IT" dirty="0"/>
          </a:p>
        </p:txBody>
      </p:sp>
      <p:grpSp>
        <p:nvGrpSpPr>
          <p:cNvPr id="9" name="Gruppo 8"/>
          <p:cNvGrpSpPr/>
          <p:nvPr userDrawn="1"/>
        </p:nvGrpSpPr>
        <p:grpSpPr>
          <a:xfrm>
            <a:off x="0" y="6216859"/>
            <a:ext cx="9144000" cy="625365"/>
            <a:chOff x="0" y="6216859"/>
            <a:chExt cx="9144000" cy="625365"/>
          </a:xfrm>
        </p:grpSpPr>
        <p:sp>
          <p:nvSpPr>
            <p:cNvPr id="10" name="Rettangolo 9"/>
            <p:cNvSpPr/>
            <p:nvPr/>
          </p:nvSpPr>
          <p:spPr>
            <a:xfrm>
              <a:off x="0" y="6403255"/>
              <a:ext cx="9144000" cy="186269"/>
            </a:xfrm>
            <a:prstGeom prst="rect">
              <a:avLst/>
            </a:prstGeom>
            <a:solidFill>
              <a:srgbClr val="17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7" descr="lif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6955" y="6309319"/>
              <a:ext cx="744029" cy="479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8" descr="natura2000ufficiale 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4408" y="6216859"/>
              <a:ext cx="648070" cy="558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CasellaDiTesto 12"/>
            <p:cNvSpPr txBox="1"/>
            <p:nvPr/>
          </p:nvSpPr>
          <p:spPr>
            <a:xfrm>
              <a:off x="0" y="6611392"/>
              <a:ext cx="3888432" cy="230832"/>
            </a:xfrm>
            <a:prstGeom prst="rect">
              <a:avLst/>
            </a:prstGeom>
            <a:noFill/>
          </p:spPr>
          <p:txBody>
            <a:bodyPr wrap="square" rtlCol="0">
              <a:spAutoFit/>
            </a:bodyPr>
            <a:lstStyle/>
            <a:p>
              <a:r>
                <a:rPr lang="it-IT" sz="900" b="1" i="1" dirty="0">
                  <a:solidFill>
                    <a:srgbClr val="179393"/>
                  </a:solidFill>
                </a:rPr>
                <a:t>Con il contributo dello strumento finanziario LIFE della Comunità Europea</a:t>
              </a:r>
            </a:p>
          </p:txBody>
        </p:sp>
        <p:sp>
          <p:nvSpPr>
            <p:cNvPr id="14" name="Rettangolo 13"/>
            <p:cNvSpPr/>
            <p:nvPr/>
          </p:nvSpPr>
          <p:spPr>
            <a:xfrm>
              <a:off x="212696" y="6357826"/>
              <a:ext cx="2199064" cy="276999"/>
            </a:xfrm>
            <a:prstGeom prst="rect">
              <a:avLst/>
            </a:prstGeom>
          </p:spPr>
          <p:txBody>
            <a:bodyPr wrap="none">
              <a:spAutoFit/>
            </a:bodyPr>
            <a:lstStyle/>
            <a:p>
              <a:pPr algn="ctr"/>
              <a:r>
                <a:rPr lang="it-IT" sz="1200" b="1" dirty="0">
                  <a:solidFill>
                    <a:schemeClr val="bg1">
                      <a:lumMod val="85000"/>
                    </a:schemeClr>
                  </a:solidFill>
                </a:rPr>
                <a:t>LIFE14 NAT/IT/000209 EREMITA</a:t>
              </a: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45303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84940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3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3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912208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3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4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4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4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4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75317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4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1277133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518454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498754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extLst>
      <p:ext uri="{BB962C8B-B14F-4D97-AF65-F5344CB8AC3E}">
        <p14:creationId xmlns:p14="http://schemas.microsoft.com/office/powerpoint/2010/main" val="2698210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367968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7E3C5B6-518B-4E90-9051-3D66CF1B1358}" type="datetime1">
              <a:rPr lang="it-IT"/>
              <a:pPr>
                <a:defRPr/>
              </a:pPr>
              <a:t>04/01/2021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04FB1DF-4352-43B6-9C10-A9DB2930C34C}"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665338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349628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330066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624610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951528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384897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05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927008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386591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0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88456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9C46435A-4927-49E9-A7B7-8DD2A1D9CDB1}" type="datetime1">
              <a:rPr lang="it-IT"/>
              <a:pPr>
                <a:defRPr/>
              </a:pPr>
              <a:t>04/01/2021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191F324-8141-4114-A5E7-FA83952D2B42}"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extLst>
      <p:ext uri="{BB962C8B-B14F-4D97-AF65-F5344CB8AC3E}">
        <p14:creationId xmlns:p14="http://schemas.microsoft.com/office/powerpoint/2010/main" val="2170306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2421016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0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0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53032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1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1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472330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1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341182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11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535049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2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12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11092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2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12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12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12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13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13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321081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257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227990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F332059-61DC-4F53-85B6-E772B62F6385}" type="datetime1">
              <a:rPr lang="it-IT"/>
              <a:pPr>
                <a:defRPr/>
              </a:pPr>
              <a:t>04/01/2021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6A89E92-075E-49C8-8B99-7E4D60F920E1}"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277916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057093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extLst>
      <p:ext uri="{BB962C8B-B14F-4D97-AF65-F5344CB8AC3E}">
        <p14:creationId xmlns:p14="http://schemas.microsoft.com/office/powerpoint/2010/main" val="3232850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extLst>
      <p:ext uri="{BB962C8B-B14F-4D97-AF65-F5344CB8AC3E}">
        <p14:creationId xmlns:p14="http://schemas.microsoft.com/office/powerpoint/2010/main" val="3850088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230022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31032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950566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1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200909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1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664006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1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1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1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1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1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73992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4A0825A8-EF36-4E52-80B3-3C63ADE69AD5}" type="datetime1">
              <a:rPr lang="it-IT"/>
              <a:pPr>
                <a:defRPr/>
              </a:pPr>
              <a:t>04/01/2021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364B858-8189-44D7-AE10-93328D4066F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E8CD06D-62C9-406F-9A6E-CA0156B24838}" type="datetime1">
              <a:rPr lang="it-IT"/>
              <a:pPr>
                <a:defRPr/>
              </a:pPr>
              <a:t>04/01/2021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FE0549C-804E-409E-A8AD-D048FA69AF5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1AD892E-BC10-4B70-837D-E7C242D26B1E}" type="datetime1">
              <a:rPr lang="it-IT"/>
              <a:pPr>
                <a:defRPr/>
              </a:pPr>
              <a:t>04/01/2021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609709A-5E25-4ADA-9E4B-3DCEC4B7799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4757797-7789-444F-B744-1F4B1E4D844D}" type="datetime1">
              <a:rPr lang="it-IT"/>
              <a:pPr>
                <a:defRPr/>
              </a:pPr>
              <a:t>04/01/2021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AF155CA-E4C8-4B06-9CEA-1FC0CD96DB8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4.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it-IT"/>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DA077BEE-A279-4611-B75F-27A2A1F2D17C}" type="datetime1">
              <a:rPr lang="it-IT"/>
              <a:pPr>
                <a:defRPr/>
              </a:pPr>
              <a:t>04/01/2021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A8CA997C-540E-47B9-BB7A-41D83A68F9A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sldNum="0" hdr="0" dt="0"/>
  <p:txStyles>
    <p:title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1"/>
          <p:cNvGrpSpPr/>
          <p:nvPr/>
        </p:nvGrpSpPr>
        <p:grpSpPr>
          <a:xfrm>
            <a:off x="0" y="6216840"/>
            <a:ext cx="9142560" cy="621360"/>
            <a:chOff x="0" y="6216840"/>
            <a:chExt cx="9142560" cy="621360"/>
          </a:xfrm>
        </p:grpSpPr>
        <p:sp>
          <p:nvSpPr>
            <p:cNvPr id="9" name="CustomShape 2"/>
            <p:cNvSpPr/>
            <p:nvPr/>
          </p:nvSpPr>
          <p:spPr>
            <a:xfrm>
              <a:off x="0" y="6403320"/>
              <a:ext cx="9142560" cy="184680"/>
            </a:xfrm>
            <a:prstGeom prst="rect">
              <a:avLst/>
            </a:prstGeom>
            <a:solidFill>
              <a:srgbClr val="179393"/>
            </a:solidFill>
            <a:ln w="25560">
              <a:noFill/>
            </a:ln>
          </p:spPr>
          <p:style>
            <a:lnRef idx="0">
              <a:scrgbClr r="0" g="0" b="0"/>
            </a:lnRef>
            <a:fillRef idx="0">
              <a:scrgbClr r="0" g="0" b="0"/>
            </a:fillRef>
            <a:effectRef idx="0">
              <a:scrgbClr r="0" g="0" b="0"/>
            </a:effectRef>
            <a:fontRef idx="minor"/>
          </p:style>
        </p:sp>
        <p:pic>
          <p:nvPicPr>
            <p:cNvPr id="2" name="Picture 7" descr="life"/>
            <p:cNvPicPr/>
            <p:nvPr/>
          </p:nvPicPr>
          <p:blipFill>
            <a:blip r:embed="rId14" cstate="email">
              <a:extLst>
                <a:ext uri="{28A0092B-C50C-407E-A947-70E740481C1C}">
                  <a14:useLocalDpi xmlns:a14="http://schemas.microsoft.com/office/drawing/2010/main"/>
                </a:ext>
              </a:extLst>
            </a:blip>
            <a:stretch/>
          </p:blipFill>
          <p:spPr>
            <a:xfrm>
              <a:off x="7306920" y="6309360"/>
              <a:ext cx="742680" cy="477720"/>
            </a:xfrm>
            <a:prstGeom prst="rect">
              <a:avLst/>
            </a:prstGeom>
            <a:ln>
              <a:noFill/>
            </a:ln>
          </p:spPr>
        </p:pic>
        <p:pic>
          <p:nvPicPr>
            <p:cNvPr id="3" name="Picture 8" descr="natura2000ufficiale UE"/>
            <p:cNvPicPr/>
            <p:nvPr/>
          </p:nvPicPr>
          <p:blipFill>
            <a:blip r:embed="rId15" cstate="email">
              <a:extLst>
                <a:ext uri="{28A0092B-C50C-407E-A947-70E740481C1C}">
                  <a14:useLocalDpi xmlns:a14="http://schemas.microsoft.com/office/drawing/2010/main"/>
                </a:ext>
              </a:extLst>
            </a:blip>
            <a:stretch/>
          </p:blipFill>
          <p:spPr>
            <a:xfrm>
              <a:off x="8244360" y="6216840"/>
              <a:ext cx="646560" cy="557640"/>
            </a:xfrm>
            <a:prstGeom prst="rect">
              <a:avLst/>
            </a:prstGeom>
            <a:ln>
              <a:noFill/>
            </a:ln>
          </p:spPr>
        </p:pic>
        <p:sp>
          <p:nvSpPr>
            <p:cNvPr id="4" name="CustomShape 3"/>
            <p:cNvSpPr/>
            <p:nvPr/>
          </p:nvSpPr>
          <p:spPr>
            <a:xfrm>
              <a:off x="0" y="6611400"/>
              <a:ext cx="3886920" cy="22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fontAlgn="auto">
                <a:spcBef>
                  <a:spcPts val="0"/>
                </a:spcBef>
                <a:spcAft>
                  <a:spcPts val="0"/>
                </a:spcAft>
              </a:pPr>
              <a:r>
                <a:rPr lang="it-IT" sz="900" i="1" spc="-1">
                  <a:solidFill>
                    <a:srgbClr val="179393"/>
                  </a:solidFill>
                  <a:latin typeface="Calibri"/>
                </a:rPr>
                <a:t>Con il contributo dello strumento finanziario LIFE della Comunità Europea</a:t>
              </a:r>
              <a:endParaRPr lang="it-IT" sz="900" b="0" spc="-1">
                <a:solidFill>
                  <a:prstClr val="black"/>
                </a:solidFill>
              </a:endParaRPr>
            </a:p>
          </p:txBody>
        </p:sp>
        <p:sp>
          <p:nvSpPr>
            <p:cNvPr id="5" name="CustomShape 4"/>
            <p:cNvSpPr/>
            <p:nvPr/>
          </p:nvSpPr>
          <p:spPr>
            <a:xfrm>
              <a:off x="224280" y="6357960"/>
              <a:ext cx="2174760" cy="27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fontAlgn="auto">
                <a:spcBef>
                  <a:spcPts val="0"/>
                </a:spcBef>
                <a:spcAft>
                  <a:spcPts val="0"/>
                </a:spcAft>
              </a:pPr>
              <a:r>
                <a:rPr lang="it-IT" sz="1200" spc="-1">
                  <a:solidFill>
                    <a:srgbClr val="D9D9D9"/>
                  </a:solidFill>
                  <a:latin typeface="Calibri"/>
                </a:rPr>
                <a:t>LIFE14 NAT/IT/000209 EREMITA</a:t>
              </a:r>
              <a:endParaRPr lang="it-IT" sz="1200" b="0" spc="-1">
                <a:solidFill>
                  <a:prstClr val="black"/>
                </a:solidFill>
              </a:endParaRPr>
            </a:p>
          </p:txBody>
        </p:sp>
      </p:grpSp>
      <p:sp>
        <p:nvSpPr>
          <p:cNvPr id="6"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7"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extLst>
      <p:ext uri="{BB962C8B-B14F-4D97-AF65-F5344CB8AC3E}">
        <p14:creationId xmlns:p14="http://schemas.microsoft.com/office/powerpoint/2010/main" val="33063862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1"/>
          <p:cNvGrpSpPr/>
          <p:nvPr/>
        </p:nvGrpSpPr>
        <p:grpSpPr>
          <a:xfrm>
            <a:off x="0" y="6216840"/>
            <a:ext cx="9142560" cy="621360"/>
            <a:chOff x="0" y="6216840"/>
            <a:chExt cx="9142560" cy="621360"/>
          </a:xfrm>
        </p:grpSpPr>
        <p:sp>
          <p:nvSpPr>
            <p:cNvPr id="45" name="CustomShape 2"/>
            <p:cNvSpPr/>
            <p:nvPr/>
          </p:nvSpPr>
          <p:spPr>
            <a:xfrm>
              <a:off x="0" y="6403320"/>
              <a:ext cx="9142560" cy="184680"/>
            </a:xfrm>
            <a:prstGeom prst="rect">
              <a:avLst/>
            </a:prstGeom>
            <a:solidFill>
              <a:srgbClr val="179393"/>
            </a:solidFill>
            <a:ln w="25560">
              <a:noFill/>
            </a:ln>
          </p:spPr>
          <p:style>
            <a:lnRef idx="0">
              <a:scrgbClr r="0" g="0" b="0"/>
            </a:lnRef>
            <a:fillRef idx="0">
              <a:scrgbClr r="0" g="0" b="0"/>
            </a:fillRef>
            <a:effectRef idx="0">
              <a:scrgbClr r="0" g="0" b="0"/>
            </a:effectRef>
            <a:fontRef idx="minor"/>
          </p:style>
        </p:sp>
        <p:pic>
          <p:nvPicPr>
            <p:cNvPr id="46" name="Picture 7" descr="life"/>
            <p:cNvPicPr/>
            <p:nvPr/>
          </p:nvPicPr>
          <p:blipFill>
            <a:blip r:embed="rId14" cstate="email">
              <a:extLst>
                <a:ext uri="{28A0092B-C50C-407E-A947-70E740481C1C}">
                  <a14:useLocalDpi xmlns:a14="http://schemas.microsoft.com/office/drawing/2010/main"/>
                </a:ext>
              </a:extLst>
            </a:blip>
            <a:stretch/>
          </p:blipFill>
          <p:spPr>
            <a:xfrm>
              <a:off x="7306920" y="6309360"/>
              <a:ext cx="742680" cy="477720"/>
            </a:xfrm>
            <a:prstGeom prst="rect">
              <a:avLst/>
            </a:prstGeom>
            <a:ln>
              <a:noFill/>
            </a:ln>
          </p:spPr>
        </p:pic>
        <p:pic>
          <p:nvPicPr>
            <p:cNvPr id="47" name="Picture 8" descr="natura2000ufficiale UE"/>
            <p:cNvPicPr/>
            <p:nvPr/>
          </p:nvPicPr>
          <p:blipFill>
            <a:blip r:embed="rId15" cstate="email">
              <a:extLst>
                <a:ext uri="{28A0092B-C50C-407E-A947-70E740481C1C}">
                  <a14:useLocalDpi xmlns:a14="http://schemas.microsoft.com/office/drawing/2010/main"/>
                </a:ext>
              </a:extLst>
            </a:blip>
            <a:stretch/>
          </p:blipFill>
          <p:spPr>
            <a:xfrm>
              <a:off x="8244360" y="6216840"/>
              <a:ext cx="646560" cy="557640"/>
            </a:xfrm>
            <a:prstGeom prst="rect">
              <a:avLst/>
            </a:prstGeom>
            <a:ln>
              <a:noFill/>
            </a:ln>
          </p:spPr>
        </p:pic>
        <p:sp>
          <p:nvSpPr>
            <p:cNvPr id="48" name="CustomShape 3"/>
            <p:cNvSpPr/>
            <p:nvPr/>
          </p:nvSpPr>
          <p:spPr>
            <a:xfrm>
              <a:off x="0" y="6611400"/>
              <a:ext cx="3886920" cy="22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fontAlgn="auto">
                <a:spcBef>
                  <a:spcPts val="0"/>
                </a:spcBef>
                <a:spcAft>
                  <a:spcPts val="0"/>
                </a:spcAft>
              </a:pPr>
              <a:r>
                <a:rPr lang="it-IT" sz="900" i="1" spc="-1">
                  <a:solidFill>
                    <a:srgbClr val="179393"/>
                  </a:solidFill>
                  <a:latin typeface="Calibri"/>
                </a:rPr>
                <a:t>Con il contributo dello strumento finanziario LIFE della Comunità Europea</a:t>
              </a:r>
              <a:endParaRPr lang="it-IT" sz="900" b="0" spc="-1">
                <a:solidFill>
                  <a:prstClr val="black"/>
                </a:solidFill>
              </a:endParaRPr>
            </a:p>
          </p:txBody>
        </p:sp>
        <p:sp>
          <p:nvSpPr>
            <p:cNvPr id="49" name="CustomShape 4"/>
            <p:cNvSpPr/>
            <p:nvPr/>
          </p:nvSpPr>
          <p:spPr>
            <a:xfrm>
              <a:off x="224280" y="6357960"/>
              <a:ext cx="2174760" cy="27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fontAlgn="auto">
                <a:spcBef>
                  <a:spcPts val="0"/>
                </a:spcBef>
                <a:spcAft>
                  <a:spcPts val="0"/>
                </a:spcAft>
              </a:pPr>
              <a:r>
                <a:rPr lang="it-IT" sz="1200" spc="-1">
                  <a:solidFill>
                    <a:srgbClr val="D9D9D9"/>
                  </a:solidFill>
                  <a:latin typeface="Calibri"/>
                </a:rPr>
                <a:t>LIFE14 NAT/IT/000209 EREMITA</a:t>
              </a:r>
              <a:endParaRPr lang="it-IT" sz="1200" b="0" spc="-1">
                <a:solidFill>
                  <a:prstClr val="black"/>
                </a:solidFill>
              </a:endParaRPr>
            </a:p>
          </p:txBody>
        </p:sp>
      </p:grpSp>
      <p:sp>
        <p:nvSpPr>
          <p:cNvPr id="50"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51"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extLst>
      <p:ext uri="{BB962C8B-B14F-4D97-AF65-F5344CB8AC3E}">
        <p14:creationId xmlns:p14="http://schemas.microsoft.com/office/powerpoint/2010/main" val="12647061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8" name="Group 1"/>
          <p:cNvGrpSpPr/>
          <p:nvPr/>
        </p:nvGrpSpPr>
        <p:grpSpPr>
          <a:xfrm>
            <a:off x="0" y="6216840"/>
            <a:ext cx="9142560" cy="621360"/>
            <a:chOff x="0" y="6216840"/>
            <a:chExt cx="9142560" cy="621360"/>
          </a:xfrm>
        </p:grpSpPr>
        <p:sp>
          <p:nvSpPr>
            <p:cNvPr id="89" name="CustomShape 2"/>
            <p:cNvSpPr/>
            <p:nvPr/>
          </p:nvSpPr>
          <p:spPr>
            <a:xfrm>
              <a:off x="0" y="6403320"/>
              <a:ext cx="9142560" cy="184680"/>
            </a:xfrm>
            <a:prstGeom prst="rect">
              <a:avLst/>
            </a:prstGeom>
            <a:solidFill>
              <a:srgbClr val="179393"/>
            </a:solidFill>
            <a:ln w="25560">
              <a:noFill/>
            </a:ln>
          </p:spPr>
          <p:style>
            <a:lnRef idx="0">
              <a:scrgbClr r="0" g="0" b="0"/>
            </a:lnRef>
            <a:fillRef idx="0">
              <a:scrgbClr r="0" g="0" b="0"/>
            </a:fillRef>
            <a:effectRef idx="0">
              <a:scrgbClr r="0" g="0" b="0"/>
            </a:effectRef>
            <a:fontRef idx="minor"/>
          </p:style>
        </p:sp>
        <p:pic>
          <p:nvPicPr>
            <p:cNvPr id="90" name="Picture 7" descr="life"/>
            <p:cNvPicPr/>
            <p:nvPr/>
          </p:nvPicPr>
          <p:blipFill>
            <a:blip r:embed="rId14" cstate="email">
              <a:extLst>
                <a:ext uri="{28A0092B-C50C-407E-A947-70E740481C1C}">
                  <a14:useLocalDpi xmlns:a14="http://schemas.microsoft.com/office/drawing/2010/main"/>
                </a:ext>
              </a:extLst>
            </a:blip>
            <a:stretch/>
          </p:blipFill>
          <p:spPr>
            <a:xfrm>
              <a:off x="7306920" y="6309360"/>
              <a:ext cx="742680" cy="477720"/>
            </a:xfrm>
            <a:prstGeom prst="rect">
              <a:avLst/>
            </a:prstGeom>
            <a:ln>
              <a:noFill/>
            </a:ln>
          </p:spPr>
        </p:pic>
        <p:pic>
          <p:nvPicPr>
            <p:cNvPr id="91" name="Picture 8" descr="natura2000ufficiale UE"/>
            <p:cNvPicPr/>
            <p:nvPr/>
          </p:nvPicPr>
          <p:blipFill>
            <a:blip r:embed="rId15" cstate="email">
              <a:extLst>
                <a:ext uri="{28A0092B-C50C-407E-A947-70E740481C1C}">
                  <a14:useLocalDpi xmlns:a14="http://schemas.microsoft.com/office/drawing/2010/main"/>
                </a:ext>
              </a:extLst>
            </a:blip>
            <a:stretch/>
          </p:blipFill>
          <p:spPr>
            <a:xfrm>
              <a:off x="8244360" y="6216840"/>
              <a:ext cx="646560" cy="557640"/>
            </a:xfrm>
            <a:prstGeom prst="rect">
              <a:avLst/>
            </a:prstGeom>
            <a:ln>
              <a:noFill/>
            </a:ln>
          </p:spPr>
        </p:pic>
        <p:sp>
          <p:nvSpPr>
            <p:cNvPr id="92" name="CustomShape 3"/>
            <p:cNvSpPr/>
            <p:nvPr/>
          </p:nvSpPr>
          <p:spPr>
            <a:xfrm>
              <a:off x="0" y="6611400"/>
              <a:ext cx="3886920" cy="22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fontAlgn="auto">
                <a:spcBef>
                  <a:spcPts val="0"/>
                </a:spcBef>
                <a:spcAft>
                  <a:spcPts val="0"/>
                </a:spcAft>
              </a:pPr>
              <a:r>
                <a:rPr lang="it-IT" sz="900" i="1" spc="-1">
                  <a:solidFill>
                    <a:srgbClr val="179393"/>
                  </a:solidFill>
                  <a:latin typeface="Calibri"/>
                </a:rPr>
                <a:t>Con il contributo dello strumento finanziario LIFE della Comunità Europea</a:t>
              </a:r>
              <a:endParaRPr lang="it-IT" sz="900" b="0" spc="-1">
                <a:solidFill>
                  <a:prstClr val="black"/>
                </a:solidFill>
              </a:endParaRPr>
            </a:p>
          </p:txBody>
        </p:sp>
        <p:sp>
          <p:nvSpPr>
            <p:cNvPr id="93" name="CustomShape 4"/>
            <p:cNvSpPr/>
            <p:nvPr/>
          </p:nvSpPr>
          <p:spPr>
            <a:xfrm>
              <a:off x="224280" y="6357960"/>
              <a:ext cx="2174760" cy="27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fontAlgn="auto">
                <a:spcBef>
                  <a:spcPts val="0"/>
                </a:spcBef>
                <a:spcAft>
                  <a:spcPts val="0"/>
                </a:spcAft>
              </a:pPr>
              <a:r>
                <a:rPr lang="it-IT" sz="1200" spc="-1">
                  <a:solidFill>
                    <a:srgbClr val="D9D9D9"/>
                  </a:solidFill>
                  <a:latin typeface="Calibri"/>
                </a:rPr>
                <a:t>LIFE14 NAT/IT/000209 EREMITA</a:t>
              </a:r>
              <a:endParaRPr lang="it-IT" sz="1200" b="0" spc="-1">
                <a:solidFill>
                  <a:prstClr val="black"/>
                </a:solidFill>
              </a:endParaRPr>
            </a:p>
          </p:txBody>
        </p:sp>
      </p:grpSp>
      <p:sp>
        <p:nvSpPr>
          <p:cNvPr id="94"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9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extLst>
      <p:ext uri="{BB962C8B-B14F-4D97-AF65-F5344CB8AC3E}">
        <p14:creationId xmlns:p14="http://schemas.microsoft.com/office/powerpoint/2010/main" val="11657916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2" name="Group 1"/>
          <p:cNvGrpSpPr/>
          <p:nvPr/>
        </p:nvGrpSpPr>
        <p:grpSpPr>
          <a:xfrm>
            <a:off x="0" y="6216840"/>
            <a:ext cx="9142560" cy="621360"/>
            <a:chOff x="0" y="6216840"/>
            <a:chExt cx="9142560" cy="621360"/>
          </a:xfrm>
        </p:grpSpPr>
        <p:sp>
          <p:nvSpPr>
            <p:cNvPr id="133" name="CustomShape 2"/>
            <p:cNvSpPr/>
            <p:nvPr/>
          </p:nvSpPr>
          <p:spPr>
            <a:xfrm>
              <a:off x="0" y="6403320"/>
              <a:ext cx="9142560" cy="184680"/>
            </a:xfrm>
            <a:prstGeom prst="rect">
              <a:avLst/>
            </a:prstGeom>
            <a:solidFill>
              <a:srgbClr val="179393"/>
            </a:solidFill>
            <a:ln w="25560">
              <a:noFill/>
            </a:ln>
          </p:spPr>
          <p:style>
            <a:lnRef idx="0">
              <a:scrgbClr r="0" g="0" b="0"/>
            </a:lnRef>
            <a:fillRef idx="0">
              <a:scrgbClr r="0" g="0" b="0"/>
            </a:fillRef>
            <a:effectRef idx="0">
              <a:scrgbClr r="0" g="0" b="0"/>
            </a:effectRef>
            <a:fontRef idx="minor"/>
          </p:style>
        </p:sp>
        <p:pic>
          <p:nvPicPr>
            <p:cNvPr id="134" name="Picture 7" descr="life"/>
            <p:cNvPicPr/>
            <p:nvPr/>
          </p:nvPicPr>
          <p:blipFill>
            <a:blip r:embed="rId14" cstate="email">
              <a:extLst>
                <a:ext uri="{28A0092B-C50C-407E-A947-70E740481C1C}">
                  <a14:useLocalDpi xmlns:a14="http://schemas.microsoft.com/office/drawing/2010/main"/>
                </a:ext>
              </a:extLst>
            </a:blip>
            <a:stretch/>
          </p:blipFill>
          <p:spPr>
            <a:xfrm>
              <a:off x="7306920" y="6309360"/>
              <a:ext cx="742680" cy="477720"/>
            </a:xfrm>
            <a:prstGeom prst="rect">
              <a:avLst/>
            </a:prstGeom>
            <a:ln>
              <a:noFill/>
            </a:ln>
          </p:spPr>
        </p:pic>
        <p:pic>
          <p:nvPicPr>
            <p:cNvPr id="135" name="Picture 8" descr="natura2000ufficiale UE"/>
            <p:cNvPicPr/>
            <p:nvPr/>
          </p:nvPicPr>
          <p:blipFill>
            <a:blip r:embed="rId15" cstate="email">
              <a:extLst>
                <a:ext uri="{28A0092B-C50C-407E-A947-70E740481C1C}">
                  <a14:useLocalDpi xmlns:a14="http://schemas.microsoft.com/office/drawing/2010/main"/>
                </a:ext>
              </a:extLst>
            </a:blip>
            <a:stretch/>
          </p:blipFill>
          <p:spPr>
            <a:xfrm>
              <a:off x="8244360" y="6216840"/>
              <a:ext cx="646560" cy="557640"/>
            </a:xfrm>
            <a:prstGeom prst="rect">
              <a:avLst/>
            </a:prstGeom>
            <a:ln>
              <a:noFill/>
            </a:ln>
          </p:spPr>
        </p:pic>
        <p:sp>
          <p:nvSpPr>
            <p:cNvPr id="136" name="CustomShape 3"/>
            <p:cNvSpPr/>
            <p:nvPr/>
          </p:nvSpPr>
          <p:spPr>
            <a:xfrm>
              <a:off x="0" y="6611400"/>
              <a:ext cx="3886920" cy="22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fontAlgn="auto">
                <a:spcBef>
                  <a:spcPts val="0"/>
                </a:spcBef>
                <a:spcAft>
                  <a:spcPts val="0"/>
                </a:spcAft>
              </a:pPr>
              <a:r>
                <a:rPr lang="it-IT" sz="900" i="1" spc="-1">
                  <a:solidFill>
                    <a:srgbClr val="179393"/>
                  </a:solidFill>
                  <a:latin typeface="Calibri"/>
                </a:rPr>
                <a:t>Con il contributo dello strumento finanziario LIFE della Comunità Europea</a:t>
              </a:r>
              <a:endParaRPr lang="it-IT" sz="900" b="0" spc="-1">
                <a:solidFill>
                  <a:prstClr val="black"/>
                </a:solidFill>
              </a:endParaRPr>
            </a:p>
          </p:txBody>
        </p:sp>
        <p:sp>
          <p:nvSpPr>
            <p:cNvPr id="137" name="CustomShape 4"/>
            <p:cNvSpPr/>
            <p:nvPr/>
          </p:nvSpPr>
          <p:spPr>
            <a:xfrm>
              <a:off x="224280" y="6357960"/>
              <a:ext cx="2174760" cy="27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fontAlgn="auto">
                <a:spcBef>
                  <a:spcPts val="0"/>
                </a:spcBef>
                <a:spcAft>
                  <a:spcPts val="0"/>
                </a:spcAft>
              </a:pPr>
              <a:r>
                <a:rPr lang="it-IT" sz="1200" spc="-1">
                  <a:solidFill>
                    <a:srgbClr val="D9D9D9"/>
                  </a:solidFill>
                  <a:latin typeface="Calibri"/>
                </a:rPr>
                <a:t>LIFE14 NAT/IT/000209 EREMITA</a:t>
              </a:r>
              <a:endParaRPr lang="it-IT" sz="1200" b="0" spc="-1">
                <a:solidFill>
                  <a:prstClr val="black"/>
                </a:solidFill>
              </a:endParaRPr>
            </a:p>
          </p:txBody>
        </p:sp>
      </p:grpSp>
      <p:sp>
        <p:nvSpPr>
          <p:cNvPr id="138"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13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extLst>
      <p:ext uri="{BB962C8B-B14F-4D97-AF65-F5344CB8AC3E}">
        <p14:creationId xmlns:p14="http://schemas.microsoft.com/office/powerpoint/2010/main" val="35676903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3.png"/><Relationship Id="rId1" Type="http://schemas.openxmlformats.org/officeDocument/2006/relationships/slideLayout" Target="../slideLayouts/slideLayout24.xml"/><Relationship Id="rId5" Type="http://schemas.openxmlformats.org/officeDocument/2006/relationships/image" Target="../media/image34.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image" Target="../media/image41.jpeg"/><Relationship Id="rId5" Type="http://schemas.openxmlformats.org/officeDocument/2006/relationships/image" Target="../media/image21.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6.xml"/><Relationship Id="rId5" Type="http://schemas.openxmlformats.org/officeDocument/2006/relationships/image" Target="../media/image21.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3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sz="1800" b="0">
              <a:solidFill>
                <a:schemeClr val="tx1"/>
              </a:solidFill>
            </a:endParaRPr>
          </a:p>
        </p:txBody>
      </p:sp>
      <p:sp>
        <p:nvSpPr>
          <p:cNvPr id="14338" name="Sottotitolo 12"/>
          <p:cNvSpPr>
            <a:spLocks noGrp="1"/>
          </p:cNvSpPr>
          <p:nvPr>
            <p:ph type="subTitle" idx="1"/>
          </p:nvPr>
        </p:nvSpPr>
        <p:spPr>
          <a:xfrm>
            <a:off x="3707904" y="2948390"/>
            <a:ext cx="5328592" cy="2208802"/>
          </a:xfrm>
        </p:spPr>
        <p:txBody>
          <a:bodyPr>
            <a:normAutofit fontScale="70000" lnSpcReduction="20000"/>
          </a:bodyPr>
          <a:lstStyle/>
          <a:p>
            <a:pPr eaLnBrk="1" hangingPunct="1"/>
            <a:r>
              <a:rPr lang="en-US" altLang="zh-CN" sz="4000" b="1" i="0" dirty="0">
                <a:solidFill>
                  <a:srgbClr val="3333FF"/>
                </a:solidFill>
                <a:cs typeface="宋体"/>
              </a:rPr>
              <a:t>Life </a:t>
            </a:r>
            <a:r>
              <a:rPr lang="en-US" altLang="zh-CN" sz="4000" b="1" i="0" dirty="0" err="1">
                <a:solidFill>
                  <a:srgbClr val="3333FF"/>
                </a:solidFill>
                <a:cs typeface="宋体"/>
              </a:rPr>
              <a:t>Eremita</a:t>
            </a:r>
            <a:r>
              <a:rPr lang="en-US" altLang="zh-CN" sz="4000" b="1" i="0" dirty="0">
                <a:solidFill>
                  <a:srgbClr val="3333FF"/>
                </a:solidFill>
                <a:cs typeface="宋体"/>
              </a:rPr>
              <a:t> Project: environmental recovery / improvement interventions of the Romagna rivers for the conservation of </a:t>
            </a:r>
            <a:r>
              <a:rPr lang="en-US" altLang="zh-CN" sz="4000" b="1" i="0" dirty="0" err="1">
                <a:solidFill>
                  <a:srgbClr val="3333FF"/>
                </a:solidFill>
                <a:cs typeface="宋体"/>
              </a:rPr>
              <a:t>Coenagrion</a:t>
            </a:r>
            <a:r>
              <a:rPr lang="en-US" altLang="zh-CN" sz="4000" b="1" i="0" dirty="0">
                <a:solidFill>
                  <a:srgbClr val="3333FF"/>
                </a:solidFill>
                <a:cs typeface="宋体"/>
              </a:rPr>
              <a:t> </a:t>
            </a:r>
            <a:r>
              <a:rPr lang="en-US" altLang="zh-CN" sz="4000" b="1" i="0" dirty="0" err="1">
                <a:solidFill>
                  <a:srgbClr val="3333FF"/>
                </a:solidFill>
                <a:cs typeface="宋体"/>
              </a:rPr>
              <a:t>mercuriale</a:t>
            </a:r>
            <a:r>
              <a:rPr lang="en-US" altLang="zh-CN" sz="4000" b="1" i="0" dirty="0">
                <a:solidFill>
                  <a:srgbClr val="3333FF"/>
                </a:solidFill>
                <a:cs typeface="宋体"/>
              </a:rPr>
              <a:t> </a:t>
            </a:r>
            <a:r>
              <a:rPr lang="en-US" altLang="zh-CN" sz="4000" b="1" i="0" dirty="0" err="1">
                <a:solidFill>
                  <a:srgbClr val="3333FF"/>
                </a:solidFill>
                <a:cs typeface="宋体"/>
              </a:rPr>
              <a:t>castellani</a:t>
            </a:r>
            <a:r>
              <a:rPr lang="en-US" altLang="zh-CN" sz="4000" b="1" i="0" dirty="0">
                <a:solidFill>
                  <a:srgbClr val="3333FF"/>
                </a:solidFill>
                <a:cs typeface="宋体"/>
              </a:rPr>
              <a:t> (Odonata) </a:t>
            </a:r>
            <a:endParaRPr lang="it-IT" altLang="zh-CN" sz="4000" b="1" i="0" dirty="0">
              <a:solidFill>
                <a:srgbClr val="3333FF"/>
              </a:solidFill>
              <a:cs typeface="宋体"/>
            </a:endParaRPr>
          </a:p>
        </p:txBody>
      </p:sp>
      <p:sp>
        <p:nvSpPr>
          <p:cNvPr id="14339" name="Titolo 13"/>
          <p:cNvSpPr>
            <a:spLocks noGrp="1"/>
          </p:cNvSpPr>
          <p:nvPr>
            <p:ph type="ctrTitle"/>
          </p:nvPr>
        </p:nvSpPr>
        <p:spPr>
          <a:xfrm>
            <a:off x="4283968" y="5130900"/>
            <a:ext cx="2592288" cy="936104"/>
          </a:xfrm>
        </p:spPr>
        <p:txBody>
          <a:bodyPr/>
          <a:lstStyle/>
          <a:p>
            <a:pPr algn="l" eaLnBrk="1" hangingPunct="1"/>
            <a:r>
              <a:rPr lang="it-IT" altLang="zh-CN" sz="2400" i="1" dirty="0">
                <a:solidFill>
                  <a:schemeClr val="bg1">
                    <a:lumMod val="50000"/>
                  </a:schemeClr>
                </a:solidFill>
                <a:cs typeface="宋体"/>
              </a:rPr>
              <a:t>Gabriele </a:t>
            </a:r>
            <a:r>
              <a:rPr lang="it-IT" altLang="zh-CN" sz="2400" i="1" dirty="0" err="1">
                <a:solidFill>
                  <a:schemeClr val="bg1">
                    <a:lumMod val="50000"/>
                  </a:schemeClr>
                </a:solidFill>
                <a:cs typeface="宋体"/>
              </a:rPr>
              <a:t>Cassani</a:t>
            </a:r>
            <a:r>
              <a:rPr lang="it-IT" altLang="zh-CN" sz="2400" i="1" dirty="0">
                <a:solidFill>
                  <a:schemeClr val="bg1">
                    <a:lumMod val="50000"/>
                  </a:schemeClr>
                </a:solidFill>
                <a:cs typeface="宋体"/>
              </a:rPr>
              <a:t> </a:t>
            </a:r>
            <a:br>
              <a:rPr lang="it-IT" altLang="zh-CN" sz="2400" i="1" dirty="0">
                <a:solidFill>
                  <a:schemeClr val="bg1">
                    <a:lumMod val="50000"/>
                  </a:schemeClr>
                </a:solidFill>
                <a:cs typeface="宋体"/>
              </a:rPr>
            </a:br>
            <a:r>
              <a:rPr lang="it-IT" altLang="zh-CN" sz="2400" i="1" dirty="0">
                <a:solidFill>
                  <a:schemeClr val="bg1">
                    <a:lumMod val="50000"/>
                  </a:schemeClr>
                </a:solidFill>
                <a:cs typeface="宋体"/>
              </a:rPr>
              <a:t>Roberto Fabbri</a:t>
            </a:r>
            <a:endParaRPr lang="it-IT" sz="2400" b="0" dirty="0">
              <a:solidFill>
                <a:schemeClr val="bg1">
                  <a:lumMod val="50000"/>
                </a:schemeClr>
              </a:solidFill>
            </a:endParaRPr>
          </a:p>
        </p:txBody>
      </p:sp>
      <p:pic>
        <p:nvPicPr>
          <p:cNvPr id="3" name="Immagin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12369" y="1124744"/>
            <a:ext cx="5796135" cy="1381886"/>
          </a:xfrm>
          <a:prstGeom prst="rect">
            <a:avLst/>
          </a:prstGeom>
        </p:spPr>
      </p:pic>
      <p:pic>
        <p:nvPicPr>
          <p:cNvPr id="6" name="Immagine 6"/>
          <p:cNvPicPr/>
          <p:nvPr/>
        </p:nvPicPr>
        <p:blipFill>
          <a:blip r:embed="rId3" cstate="email">
            <a:extLst>
              <a:ext uri="{28A0092B-C50C-407E-A947-70E740481C1C}">
                <a14:useLocalDpi xmlns:a14="http://schemas.microsoft.com/office/drawing/2010/main"/>
              </a:ext>
            </a:extLst>
          </a:blip>
          <a:stretch/>
        </p:blipFill>
        <p:spPr>
          <a:xfrm>
            <a:off x="6588224" y="5275492"/>
            <a:ext cx="646920" cy="646920"/>
          </a:xfrm>
          <a:prstGeom prst="rect">
            <a:avLst/>
          </a:prstGeom>
          <a:ln w="9360">
            <a:noFill/>
          </a:ln>
        </p:spPr>
      </p:pic>
      <p:sp>
        <p:nvSpPr>
          <p:cNvPr id="2" name="Rettangolo 1"/>
          <p:cNvSpPr/>
          <p:nvPr/>
        </p:nvSpPr>
        <p:spPr>
          <a:xfrm>
            <a:off x="7235144" y="5309822"/>
            <a:ext cx="1564383" cy="615553"/>
          </a:xfrm>
          <a:prstGeom prst="rect">
            <a:avLst/>
          </a:prstGeom>
        </p:spPr>
        <p:txBody>
          <a:bodyPr wrap="square">
            <a:spAutoFit/>
          </a:bodyPr>
          <a:lstStyle/>
          <a:p>
            <a:r>
              <a:rPr lang="it-IT" sz="1000" b="0" dirty="0">
                <a:solidFill>
                  <a:srgbClr val="00823B"/>
                </a:solidFill>
              </a:rPr>
              <a:t>Ente di Gestione per i Parchi e la Biodiversità </a:t>
            </a:r>
            <a:r>
              <a:rPr lang="it-IT" sz="1400" b="0" dirty="0">
                <a:solidFill>
                  <a:srgbClr val="00823B"/>
                </a:solidFill>
              </a:rPr>
              <a:t>Romagna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0" y="1173840"/>
            <a:ext cx="9144000" cy="430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360"/>
              </a:spcBef>
            </a:pPr>
            <a:r>
              <a:rPr lang="en-US" sz="1900" b="0" strike="noStrike" spc="-1" dirty="0">
                <a:solidFill>
                  <a:srgbClr val="000000"/>
                </a:solidFill>
                <a:latin typeface="Calibri"/>
                <a:ea typeface="DejaVu Sans"/>
              </a:rPr>
              <a:t>Localization of the 6 areas of interventions for </a:t>
            </a:r>
            <a:r>
              <a:rPr lang="en-US" sz="1900" b="0" i="1" strike="noStrike" spc="-1" dirty="0">
                <a:solidFill>
                  <a:srgbClr val="000000"/>
                </a:solidFill>
                <a:latin typeface="Calibri"/>
                <a:ea typeface="DejaVu Sans"/>
              </a:rPr>
              <a:t>C. </a:t>
            </a:r>
            <a:r>
              <a:rPr lang="en-US" sz="1900" b="0" i="1" strike="noStrike" spc="-1" dirty="0" err="1">
                <a:solidFill>
                  <a:srgbClr val="000000"/>
                </a:solidFill>
                <a:latin typeface="Calibri"/>
                <a:ea typeface="DejaVu Sans"/>
              </a:rPr>
              <a:t>mercuriale</a:t>
            </a:r>
            <a:r>
              <a:rPr lang="en-US" sz="1900" b="0" i="1" strike="noStrike" spc="-1" dirty="0">
                <a:solidFill>
                  <a:srgbClr val="000000"/>
                </a:solidFill>
                <a:latin typeface="Calibri"/>
                <a:ea typeface="DejaVu Sans"/>
              </a:rPr>
              <a:t> </a:t>
            </a:r>
            <a:r>
              <a:rPr lang="en-US" sz="1900" b="0" i="1" strike="noStrike" spc="-1" dirty="0" err="1">
                <a:solidFill>
                  <a:srgbClr val="000000"/>
                </a:solidFill>
                <a:latin typeface="Calibri"/>
                <a:ea typeface="DejaVu Sans"/>
              </a:rPr>
              <a:t>castellani</a:t>
            </a:r>
            <a:r>
              <a:rPr lang="en-US" sz="1900" b="0" strike="noStrike" spc="-1" dirty="0">
                <a:solidFill>
                  <a:srgbClr val="000000"/>
                </a:solidFill>
                <a:latin typeface="Calibri"/>
                <a:ea typeface="DejaVu Sans"/>
              </a:rPr>
              <a:t> with the 9 streams </a:t>
            </a:r>
            <a:endParaRPr lang="it-IT" sz="1900" b="0" strike="noStrike" spc="-1" dirty="0">
              <a:latin typeface="Arial"/>
            </a:endParaRPr>
          </a:p>
        </p:txBody>
      </p:sp>
      <p:pic>
        <p:nvPicPr>
          <p:cNvPr id="8" name="Picture 2" descr="C:\Users\Moo\Desktop\Alfonsine Riserva\lezioni insetti\foto da ridurre\foto ridotte RF\Area intervento A7 COE GR (700x506).jpg"/>
          <p:cNvPicPr/>
          <p:nvPr/>
        </p:nvPicPr>
        <p:blipFill>
          <a:blip r:embed="rId2" cstate="email">
            <a:extLst>
              <a:ext uri="{28A0092B-C50C-407E-A947-70E740481C1C}">
                <a14:useLocalDpi xmlns:a14="http://schemas.microsoft.com/office/drawing/2010/main"/>
              </a:ext>
            </a:extLst>
          </a:blip>
          <a:stretch/>
        </p:blipFill>
        <p:spPr>
          <a:xfrm>
            <a:off x="1512204" y="1843696"/>
            <a:ext cx="6119592" cy="4449928"/>
          </a:xfrm>
          <a:prstGeom prst="rect">
            <a:avLst/>
          </a:prstGeom>
          <a:ln>
            <a:noFill/>
          </a:ln>
        </p:spPr>
      </p:pic>
      <p:pic>
        <p:nvPicPr>
          <p:cNvPr id="9" name="Picture 8" descr="C:\Users\Moo\Desktop\Alfonsine Riserva\lezioni insetti\foto da ridurre\foto ridotte RF\ODONATA - Coenagrion mercuriale castellanii (580x7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72400" y="2310389"/>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1" name="Titolo 1">
            <a:extLst>
              <a:ext uri="{FF2B5EF4-FFF2-40B4-BE49-F238E27FC236}">
                <a16:creationId xmlns:a16="http://schemas.microsoft.com/office/drawing/2014/main" id="{66D5A684-E1EE-41CC-A2F6-FDA420E1211E}"/>
              </a:ext>
            </a:extLst>
          </p:cNvPr>
          <p:cNvSpPr txBox="1">
            <a:spLocks/>
          </p:cNvSpPr>
          <p:nvPr/>
        </p:nvSpPr>
        <p:spPr bwMode="auto">
          <a:xfrm>
            <a:off x="457200" y="260648"/>
            <a:ext cx="8229600" cy="7348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US" sz="2400" dirty="0">
                <a:latin typeface="Calibri" panose="020F0502020204030204" pitchFamily="34" charset="0"/>
                <a:cs typeface="宋体"/>
              </a:rPr>
              <a:t>Action C2 - Recovery of streams suitable </a:t>
            </a:r>
            <a:r>
              <a:rPr lang="en-US" sz="2400" i="1" dirty="0">
                <a:latin typeface="Calibri" panose="020F0502020204030204" pitchFamily="34" charset="0"/>
                <a:cs typeface="宋体"/>
              </a:rPr>
              <a:t>for </a:t>
            </a:r>
            <a:r>
              <a:rPr lang="en-US" sz="2400" i="1" dirty="0" err="1">
                <a:latin typeface="Calibri" panose="020F0502020204030204" pitchFamily="34" charset="0"/>
                <a:cs typeface="宋体"/>
              </a:rPr>
              <a:t>Coenagrion</a:t>
            </a:r>
            <a:r>
              <a:rPr lang="en-US" sz="2400" i="1" dirty="0">
                <a:latin typeface="Calibri" panose="020F0502020204030204" pitchFamily="34" charset="0"/>
                <a:cs typeface="宋体"/>
              </a:rPr>
              <a:t> </a:t>
            </a:r>
            <a:r>
              <a:rPr lang="en-US" sz="2400" i="1" dirty="0" err="1">
                <a:latin typeface="Calibri" panose="020F0502020204030204" pitchFamily="34" charset="0"/>
                <a:cs typeface="宋体"/>
              </a:rPr>
              <a:t>mercuriale</a:t>
            </a:r>
            <a:r>
              <a:rPr lang="en-US" sz="2400" i="1" dirty="0">
                <a:latin typeface="Calibri" panose="020F0502020204030204" pitchFamily="34" charset="0"/>
                <a:cs typeface="宋体"/>
              </a:rPr>
              <a:t> </a:t>
            </a:r>
            <a:r>
              <a:rPr lang="en-US" sz="2400" i="1" dirty="0" err="1">
                <a:latin typeface="Calibri" panose="020F0502020204030204" pitchFamily="34" charset="0"/>
                <a:cs typeface="宋体"/>
              </a:rPr>
              <a:t>castellani</a:t>
            </a:r>
            <a:r>
              <a:rPr lang="en-US" sz="2400" dirty="0">
                <a:latin typeface="Calibri" panose="020F0502020204030204" pitchFamily="34" charset="0"/>
                <a:cs typeface="宋体"/>
              </a:rPr>
              <a:t> in the Romagna </a:t>
            </a:r>
            <a:r>
              <a:rPr lang="en-US" sz="2400" dirty="0" err="1">
                <a:latin typeface="Calibri" panose="020F0502020204030204" pitchFamily="34" charset="0"/>
                <a:cs typeface="宋体"/>
              </a:rPr>
              <a:t>Macroarea</a:t>
            </a:r>
            <a:endParaRPr lang="it-IT" sz="2400" dirty="0">
              <a:latin typeface="Calibri" panose="020F0502020204030204" pitchFamily="34" charset="0"/>
              <a:cs typeface="宋体"/>
            </a:endParaRPr>
          </a:p>
        </p:txBody>
      </p:sp>
    </p:spTree>
    <p:extLst>
      <p:ext uri="{BB962C8B-B14F-4D97-AF65-F5344CB8AC3E}">
        <p14:creationId xmlns:p14="http://schemas.microsoft.com/office/powerpoint/2010/main" val="198503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2"/>
          <p:cNvSpPr/>
          <p:nvPr/>
        </p:nvSpPr>
        <p:spPr>
          <a:xfrm>
            <a:off x="457200" y="1600200"/>
            <a:ext cx="8228160" cy="4524480"/>
          </a:xfrm>
          <a:prstGeom prst="rect">
            <a:avLst/>
          </a:prstGeom>
          <a:noFill/>
          <a:ln w="9360">
            <a:noFill/>
          </a:ln>
        </p:spPr>
        <p:style>
          <a:lnRef idx="0">
            <a:scrgbClr r="0" g="0" b="0"/>
          </a:lnRef>
          <a:fillRef idx="0">
            <a:scrgbClr r="0" g="0" b="0"/>
          </a:fillRef>
          <a:effectRef idx="0">
            <a:scrgbClr r="0" g="0" b="0"/>
          </a:effectRef>
          <a:fontRef idx="minor"/>
        </p:style>
      </p:sp>
      <p:pic>
        <p:nvPicPr>
          <p:cNvPr id="180" name="Immagine 179"/>
          <p:cNvPicPr/>
          <p:nvPr/>
        </p:nvPicPr>
        <p:blipFill>
          <a:blip r:embed="rId2" cstate="email">
            <a:extLst>
              <a:ext uri="{28A0092B-C50C-407E-A947-70E740481C1C}">
                <a14:useLocalDpi xmlns:a14="http://schemas.microsoft.com/office/drawing/2010/main"/>
              </a:ext>
            </a:extLst>
          </a:blip>
          <a:stretch/>
        </p:blipFill>
        <p:spPr>
          <a:xfrm>
            <a:off x="256966" y="711117"/>
            <a:ext cx="8495640" cy="5556600"/>
          </a:xfrm>
          <a:prstGeom prst="rect">
            <a:avLst/>
          </a:prstGeom>
          <a:ln>
            <a:noFill/>
          </a:ln>
        </p:spPr>
      </p:pic>
      <p:sp>
        <p:nvSpPr>
          <p:cNvPr id="2" name="CasellaDiTesto 1"/>
          <p:cNvSpPr txBox="1"/>
          <p:nvPr/>
        </p:nvSpPr>
        <p:spPr>
          <a:xfrm>
            <a:off x="6272539" y="711117"/>
            <a:ext cx="2199641" cy="461665"/>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Lotto 1 – Rio nel comune di</a:t>
            </a:r>
          </a:p>
          <a:p>
            <a:pPr fontAlgn="auto">
              <a:spcBef>
                <a:spcPts val="0"/>
              </a:spcBef>
              <a:spcAft>
                <a:spcPts val="0"/>
              </a:spcAft>
            </a:pPr>
            <a:r>
              <a:rPr lang="it-IT" sz="1200" dirty="0">
                <a:solidFill>
                  <a:prstClr val="black"/>
                </a:solidFill>
                <a:latin typeface="Arial"/>
              </a:rPr>
              <a:t>Casola Valsenio </a:t>
            </a:r>
          </a:p>
        </p:txBody>
      </p:sp>
      <p:sp>
        <p:nvSpPr>
          <p:cNvPr id="6" name="Rettangolo 5"/>
          <p:cNvSpPr/>
          <p:nvPr/>
        </p:nvSpPr>
        <p:spPr>
          <a:xfrm>
            <a:off x="1612926" y="77274"/>
            <a:ext cx="7356413" cy="646331"/>
          </a:xfrm>
          <a:prstGeom prst="rect">
            <a:avLst/>
          </a:prstGeom>
        </p:spPr>
        <p:txBody>
          <a:bodyPr wrap="square">
            <a:spAutoFit/>
          </a:bodyPr>
          <a:lstStyle/>
          <a:p>
            <a:pPr fontAlgn="auto">
              <a:spcBef>
                <a:spcPts val="0"/>
              </a:spcBef>
              <a:spcAft>
                <a:spcPts val="0"/>
              </a:spcAft>
            </a:pPr>
            <a:r>
              <a:rPr lang="en-US" sz="1800" dirty="0">
                <a:solidFill>
                  <a:prstClr val="black"/>
                </a:solidFill>
                <a:latin typeface="Arial"/>
              </a:rPr>
              <a:t>Map of Stream 1 in the municipality of Casola </a:t>
            </a:r>
            <a:r>
              <a:rPr lang="en-US" sz="1800" dirty="0" err="1">
                <a:solidFill>
                  <a:prstClr val="black"/>
                </a:solidFill>
                <a:latin typeface="Arial"/>
              </a:rPr>
              <a:t>Valsenio</a:t>
            </a:r>
            <a:r>
              <a:rPr lang="en-US" sz="1800" dirty="0">
                <a:solidFill>
                  <a:prstClr val="black"/>
                </a:solidFill>
                <a:latin typeface="Arial"/>
              </a:rPr>
              <a:t> (RA) with the sections on which the interventions were carried out </a:t>
            </a:r>
            <a:endParaRPr lang="it-IT" sz="1800" dirty="0">
              <a:solidFill>
                <a:prstClr val="black"/>
              </a:solidFill>
              <a:latin typeface="Arial"/>
            </a:endParaRPr>
          </a:p>
        </p:txBody>
      </p:sp>
      <p:pic>
        <p:nvPicPr>
          <p:cNvPr id="7" name="Picture 8" descr="C:\Users\Moo\Desktop\Alfonsine Riserva\lezioni insetti\foto da ridurre\foto ridotte RF\ODONATA - Coenagrion mercuriale castellanii (580x7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2528" y="696215"/>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2267744" y="3332496"/>
            <a:ext cx="817853" cy="276999"/>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Rio CV1 </a:t>
            </a:r>
          </a:p>
        </p:txBody>
      </p:sp>
      <p:pic>
        <p:nvPicPr>
          <p:cNvPr id="9"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0" name="Picture 2" descr="Cap3_Fig4_AQ-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80315" y="1916538"/>
            <a:ext cx="2472525" cy="331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38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magine 181"/>
          <p:cNvPicPr/>
          <p:nvPr/>
        </p:nvPicPr>
        <p:blipFill>
          <a:blip r:embed="rId2" cstate="email">
            <a:extLst>
              <a:ext uri="{28A0092B-C50C-407E-A947-70E740481C1C}">
                <a14:useLocalDpi xmlns:a14="http://schemas.microsoft.com/office/drawing/2010/main"/>
              </a:ext>
            </a:extLst>
          </a:blip>
          <a:stretch/>
        </p:blipFill>
        <p:spPr>
          <a:xfrm>
            <a:off x="0" y="1074060"/>
            <a:ext cx="3802976" cy="5115791"/>
          </a:xfrm>
          <a:prstGeom prst="rect">
            <a:avLst/>
          </a:prstGeom>
          <a:ln>
            <a:noFill/>
          </a:ln>
        </p:spPr>
      </p:pic>
      <p:pic>
        <p:nvPicPr>
          <p:cNvPr id="4" name="Immagine 3"/>
          <p:cNvPicPr/>
          <p:nvPr/>
        </p:nvPicPr>
        <p:blipFill>
          <a:blip r:embed="rId3" cstate="email">
            <a:extLst>
              <a:ext uri="{28A0092B-C50C-407E-A947-70E740481C1C}">
                <a14:useLocalDpi xmlns:a14="http://schemas.microsoft.com/office/drawing/2010/main"/>
              </a:ext>
            </a:extLst>
          </a:blip>
          <a:stretch/>
        </p:blipFill>
        <p:spPr>
          <a:xfrm>
            <a:off x="4155289" y="1820358"/>
            <a:ext cx="4988711" cy="3761280"/>
          </a:xfrm>
          <a:prstGeom prst="rect">
            <a:avLst/>
          </a:prstGeom>
          <a:ln>
            <a:noFill/>
          </a:ln>
        </p:spPr>
      </p:pic>
      <p:sp>
        <p:nvSpPr>
          <p:cNvPr id="2" name="Rettangolo 1"/>
          <p:cNvSpPr/>
          <p:nvPr/>
        </p:nvSpPr>
        <p:spPr>
          <a:xfrm>
            <a:off x="1869141" y="106101"/>
            <a:ext cx="5916706" cy="646331"/>
          </a:xfrm>
          <a:prstGeom prst="rect">
            <a:avLst/>
          </a:prstGeom>
        </p:spPr>
        <p:txBody>
          <a:bodyPr wrap="square">
            <a:spAutoFit/>
          </a:bodyPr>
          <a:lstStyle/>
          <a:p>
            <a:pPr fontAlgn="auto">
              <a:spcBef>
                <a:spcPts val="0"/>
              </a:spcBef>
              <a:spcAft>
                <a:spcPts val="0"/>
              </a:spcAft>
            </a:pPr>
            <a:r>
              <a:rPr lang="en-US" sz="1800" dirty="0">
                <a:solidFill>
                  <a:prstClr val="black"/>
                </a:solidFill>
                <a:latin typeface="Arial"/>
              </a:rPr>
              <a:t>Stream 1 in the municipality of Casola </a:t>
            </a:r>
            <a:r>
              <a:rPr lang="en-US" sz="1800" dirty="0" err="1">
                <a:solidFill>
                  <a:prstClr val="black"/>
                </a:solidFill>
                <a:latin typeface="Arial"/>
              </a:rPr>
              <a:t>Valsenio</a:t>
            </a:r>
            <a:r>
              <a:rPr lang="en-US" sz="1800" dirty="0">
                <a:solidFill>
                  <a:prstClr val="black"/>
                </a:solidFill>
                <a:latin typeface="Arial"/>
              </a:rPr>
              <a:t> (RA) after the vegetation control interventions </a:t>
            </a:r>
            <a:endParaRPr lang="it-IT" sz="1800" dirty="0">
              <a:solidFill>
                <a:prstClr val="black"/>
              </a:solidFill>
              <a:latin typeface="Arial"/>
            </a:endParaRPr>
          </a:p>
        </p:txBody>
      </p:sp>
      <p:pic>
        <p:nvPicPr>
          <p:cNvPr id="5" name="Picture 8" descr="C:\Users\Moo\Desktop\Alfonsine Riserva\lezioni insetti\foto da ridurre\foto ridotte RF\ODONATA - Coenagrion mercuriale castellanii (580x7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4408" y="125156"/>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63192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magine 187"/>
          <p:cNvPicPr/>
          <p:nvPr/>
        </p:nvPicPr>
        <p:blipFill>
          <a:blip r:embed="rId2"/>
          <a:stretch/>
        </p:blipFill>
        <p:spPr>
          <a:xfrm>
            <a:off x="0" y="983701"/>
            <a:ext cx="8237414" cy="5164564"/>
          </a:xfrm>
          <a:prstGeom prst="rect">
            <a:avLst/>
          </a:prstGeom>
          <a:ln>
            <a:noFill/>
          </a:ln>
        </p:spPr>
      </p:pic>
      <p:sp>
        <p:nvSpPr>
          <p:cNvPr id="3" name="CasellaDiTesto 2"/>
          <p:cNvSpPr txBox="1"/>
          <p:nvPr/>
        </p:nvSpPr>
        <p:spPr>
          <a:xfrm>
            <a:off x="5958447" y="874427"/>
            <a:ext cx="2533066" cy="461665"/>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Lotto 5 – Rii 2 e 3 nel comune di</a:t>
            </a:r>
          </a:p>
          <a:p>
            <a:pPr fontAlgn="auto">
              <a:spcBef>
                <a:spcPts val="0"/>
              </a:spcBef>
              <a:spcAft>
                <a:spcPts val="0"/>
              </a:spcAft>
            </a:pPr>
            <a:r>
              <a:rPr lang="it-IT" sz="1200" dirty="0">
                <a:solidFill>
                  <a:prstClr val="black"/>
                </a:solidFill>
                <a:latin typeface="Arial"/>
              </a:rPr>
              <a:t>Casola Valsenio</a:t>
            </a:r>
          </a:p>
        </p:txBody>
      </p:sp>
      <p:sp>
        <p:nvSpPr>
          <p:cNvPr id="4" name="Rettangolo 3"/>
          <p:cNvSpPr/>
          <p:nvPr/>
        </p:nvSpPr>
        <p:spPr>
          <a:xfrm>
            <a:off x="1259632" y="77273"/>
            <a:ext cx="7416824" cy="646331"/>
          </a:xfrm>
          <a:prstGeom prst="rect">
            <a:avLst/>
          </a:prstGeom>
        </p:spPr>
        <p:txBody>
          <a:bodyPr wrap="square">
            <a:spAutoFit/>
          </a:bodyPr>
          <a:lstStyle/>
          <a:p>
            <a:pPr fontAlgn="auto">
              <a:spcBef>
                <a:spcPts val="0"/>
              </a:spcBef>
              <a:spcAft>
                <a:spcPts val="0"/>
              </a:spcAft>
            </a:pPr>
            <a:r>
              <a:rPr lang="en-US" sz="1800" dirty="0">
                <a:solidFill>
                  <a:prstClr val="black"/>
                </a:solidFill>
                <a:latin typeface="Arial"/>
              </a:rPr>
              <a:t>Map of Streams 2 and 3 in the municipality of Casola </a:t>
            </a:r>
            <a:r>
              <a:rPr lang="en-US" sz="1800" dirty="0" err="1">
                <a:solidFill>
                  <a:prstClr val="black"/>
                </a:solidFill>
                <a:latin typeface="Arial"/>
              </a:rPr>
              <a:t>Valsenio</a:t>
            </a:r>
            <a:r>
              <a:rPr lang="en-US" sz="1800" dirty="0">
                <a:solidFill>
                  <a:prstClr val="black"/>
                </a:solidFill>
                <a:latin typeface="Arial"/>
              </a:rPr>
              <a:t> (RA) with the sections on which the interventions were carried out</a:t>
            </a:r>
            <a:endParaRPr lang="it-IT" sz="1800" dirty="0">
              <a:solidFill>
                <a:prstClr val="black"/>
              </a:solidFill>
              <a:latin typeface="Arial"/>
            </a:endParaRPr>
          </a:p>
        </p:txBody>
      </p:sp>
      <p:pic>
        <p:nvPicPr>
          <p:cNvPr id="5" name="Immagine 4"/>
          <p:cNvPicPr/>
          <p:nvPr/>
        </p:nvPicPr>
        <p:blipFill>
          <a:blip r:embed="rId3" cstate="email">
            <a:extLst>
              <a:ext uri="{28A0092B-C50C-407E-A947-70E740481C1C}">
                <a14:useLocalDpi xmlns:a14="http://schemas.microsoft.com/office/drawing/2010/main"/>
              </a:ext>
            </a:extLst>
          </a:blip>
          <a:stretch/>
        </p:blipFill>
        <p:spPr>
          <a:xfrm>
            <a:off x="5940152" y="2124636"/>
            <a:ext cx="2943506" cy="3751729"/>
          </a:xfrm>
          <a:prstGeom prst="rect">
            <a:avLst/>
          </a:prstGeom>
          <a:ln>
            <a:noFill/>
          </a:ln>
        </p:spPr>
      </p:pic>
      <p:pic>
        <p:nvPicPr>
          <p:cNvPr id="6" name="Picture 8" descr="C:\Users\Moo\Desktop\Alfonsine Riserva\lezioni insetti\foto da ridurre\foto ridotte RF\ODONATA - Coenagrion mercuriale castellanii (580x7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23932" y="761988"/>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150973" y="4293096"/>
            <a:ext cx="817853" cy="276999"/>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Rio CV3 </a:t>
            </a:r>
          </a:p>
        </p:txBody>
      </p:sp>
      <p:sp>
        <p:nvSpPr>
          <p:cNvPr id="8" name="CasellaDiTesto 7"/>
          <p:cNvSpPr txBox="1"/>
          <p:nvPr/>
        </p:nvSpPr>
        <p:spPr>
          <a:xfrm>
            <a:off x="1763688" y="1718750"/>
            <a:ext cx="774571" cy="276999"/>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Rio CV2</a:t>
            </a:r>
          </a:p>
        </p:txBody>
      </p:sp>
      <p:pic>
        <p:nvPicPr>
          <p:cNvPr id="9"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08590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274680"/>
            <a:ext cx="8228160" cy="1141560"/>
          </a:xfrm>
          <a:prstGeom prst="rect">
            <a:avLst/>
          </a:prstGeom>
          <a:noFill/>
          <a:ln>
            <a:noFill/>
          </a:ln>
        </p:spPr>
        <p:style>
          <a:lnRef idx="0">
            <a:scrgbClr r="0" g="0" b="0"/>
          </a:lnRef>
          <a:fillRef idx="0">
            <a:scrgbClr r="0" g="0" b="0"/>
          </a:fillRef>
          <a:effectRef idx="0">
            <a:scrgbClr r="0" g="0" b="0"/>
          </a:effectRef>
          <a:fontRef idx="minor"/>
        </p:style>
      </p:sp>
      <p:pic>
        <p:nvPicPr>
          <p:cNvPr id="186" name="Immagine 185"/>
          <p:cNvPicPr/>
          <p:nvPr/>
        </p:nvPicPr>
        <p:blipFill>
          <a:blip r:embed="rId2" cstate="email">
            <a:extLst>
              <a:ext uri="{28A0092B-C50C-407E-A947-70E740481C1C}">
                <a14:useLocalDpi xmlns:a14="http://schemas.microsoft.com/office/drawing/2010/main"/>
              </a:ext>
            </a:extLst>
          </a:blip>
          <a:stretch/>
        </p:blipFill>
        <p:spPr>
          <a:xfrm>
            <a:off x="0" y="1063552"/>
            <a:ext cx="7576666" cy="4805894"/>
          </a:xfrm>
          <a:prstGeom prst="rect">
            <a:avLst/>
          </a:prstGeom>
          <a:ln>
            <a:noFill/>
          </a:ln>
        </p:spPr>
      </p:pic>
      <p:sp>
        <p:nvSpPr>
          <p:cNvPr id="4" name="CasellaDiTesto 3"/>
          <p:cNvSpPr txBox="1"/>
          <p:nvPr/>
        </p:nvSpPr>
        <p:spPr>
          <a:xfrm>
            <a:off x="5581209" y="984236"/>
            <a:ext cx="2284600" cy="461665"/>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Lotto 3 – Rio nel comune di</a:t>
            </a:r>
          </a:p>
          <a:p>
            <a:pPr fontAlgn="auto">
              <a:spcBef>
                <a:spcPts val="0"/>
              </a:spcBef>
              <a:spcAft>
                <a:spcPts val="0"/>
              </a:spcAft>
            </a:pPr>
            <a:r>
              <a:rPr lang="it-IT" sz="1200" dirty="0">
                <a:solidFill>
                  <a:prstClr val="black"/>
                </a:solidFill>
                <a:latin typeface="Arial"/>
              </a:rPr>
              <a:t>Brisighella</a:t>
            </a:r>
          </a:p>
        </p:txBody>
      </p:sp>
      <p:pic>
        <p:nvPicPr>
          <p:cNvPr id="5" name="Immagine 4"/>
          <p:cNvPicPr/>
          <p:nvPr/>
        </p:nvPicPr>
        <p:blipFill rotWithShape="1">
          <a:blip r:embed="rId3" cstate="email">
            <a:extLst>
              <a:ext uri="{28A0092B-C50C-407E-A947-70E740481C1C}">
                <a14:useLocalDpi xmlns:a14="http://schemas.microsoft.com/office/drawing/2010/main"/>
              </a:ext>
            </a:extLst>
          </a:blip>
          <a:srcRect/>
          <a:stretch/>
        </p:blipFill>
        <p:spPr>
          <a:xfrm>
            <a:off x="5364088" y="3861048"/>
            <a:ext cx="1974365" cy="2378007"/>
          </a:xfrm>
          <a:prstGeom prst="rect">
            <a:avLst/>
          </a:prstGeom>
          <a:ln>
            <a:noFill/>
          </a:ln>
        </p:spPr>
      </p:pic>
      <p:sp>
        <p:nvSpPr>
          <p:cNvPr id="6" name="Rettangolo 5"/>
          <p:cNvSpPr/>
          <p:nvPr/>
        </p:nvSpPr>
        <p:spPr>
          <a:xfrm>
            <a:off x="1612927" y="77273"/>
            <a:ext cx="6698732" cy="646331"/>
          </a:xfrm>
          <a:prstGeom prst="rect">
            <a:avLst/>
          </a:prstGeom>
        </p:spPr>
        <p:txBody>
          <a:bodyPr wrap="square">
            <a:spAutoFit/>
          </a:bodyPr>
          <a:lstStyle/>
          <a:p>
            <a:pPr fontAlgn="auto">
              <a:spcBef>
                <a:spcPts val="0"/>
              </a:spcBef>
              <a:spcAft>
                <a:spcPts val="0"/>
              </a:spcAft>
            </a:pPr>
            <a:r>
              <a:rPr lang="en-US" sz="1800" dirty="0">
                <a:solidFill>
                  <a:prstClr val="black"/>
                </a:solidFill>
                <a:latin typeface="Arial"/>
              </a:rPr>
              <a:t>Map of Stream 3 in the municipality of </a:t>
            </a:r>
            <a:r>
              <a:rPr lang="en-US" sz="1800" dirty="0" err="1">
                <a:solidFill>
                  <a:prstClr val="black"/>
                </a:solidFill>
                <a:latin typeface="Arial"/>
              </a:rPr>
              <a:t>Brisighella</a:t>
            </a:r>
            <a:r>
              <a:rPr lang="en-US" sz="1800" dirty="0">
                <a:solidFill>
                  <a:prstClr val="black"/>
                </a:solidFill>
                <a:latin typeface="Arial"/>
              </a:rPr>
              <a:t> (RA) with the sections on which the interventions were carried out </a:t>
            </a:r>
            <a:endParaRPr lang="it-IT" sz="1800" dirty="0">
              <a:solidFill>
                <a:prstClr val="black"/>
              </a:solidFill>
              <a:latin typeface="Arial"/>
            </a:endParaRPr>
          </a:p>
        </p:txBody>
      </p:sp>
      <p:pic>
        <p:nvPicPr>
          <p:cNvPr id="7" name="Picture 8" descr="C:\Users\Moo\Desktop\Alfonsine Riserva\lezioni insetti\foto da ridurre\foto ridotte RF\ODONATA - Coenagrion mercuriale castellanii (580x7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1659" y="100229"/>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637189" y="3584049"/>
            <a:ext cx="774571" cy="276999"/>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Rio Br3 </a:t>
            </a:r>
          </a:p>
        </p:txBody>
      </p:sp>
      <p:pic>
        <p:nvPicPr>
          <p:cNvPr id="9"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 name="Picture 3" descr="C:\Users\Moo\Desktop\Alfonsine Riserva\lezioni insetti\foto da ridurre\foto ridotte RF2\DSCN4604 (525x70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38452" y="1986008"/>
            <a:ext cx="1805548" cy="240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
          <p:cNvSpPr>
            <a:spLocks noChangeArrowheads="1"/>
          </p:cNvSpPr>
          <p:nvPr/>
        </p:nvSpPr>
        <p:spPr bwMode="auto">
          <a:xfrm>
            <a:off x="6519305" y="2862984"/>
            <a:ext cx="788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0" dirty="0">
                <a:solidFill>
                  <a:srgbClr val="000000"/>
                </a:solidFill>
              </a:rPr>
              <a:t>Prima</a:t>
            </a:r>
            <a:r>
              <a:rPr lang="it-IT" altLang="it-IT" sz="2000" b="0" dirty="0">
                <a:solidFill>
                  <a:srgbClr val="000000"/>
                </a:solidFill>
              </a:rPr>
              <a:t> </a:t>
            </a:r>
            <a:endParaRPr lang="it-IT" altLang="it-IT" sz="2000" dirty="0">
              <a:solidFill>
                <a:srgbClr val="0070C0"/>
              </a:solidFill>
            </a:endParaRPr>
          </a:p>
        </p:txBody>
      </p:sp>
      <p:sp>
        <p:nvSpPr>
          <p:cNvPr id="12" name="Rettangolo 1"/>
          <p:cNvSpPr>
            <a:spLocks noChangeArrowheads="1"/>
          </p:cNvSpPr>
          <p:nvPr/>
        </p:nvSpPr>
        <p:spPr bwMode="auto">
          <a:xfrm>
            <a:off x="7340916" y="5005245"/>
            <a:ext cx="69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0" dirty="0">
                <a:solidFill>
                  <a:srgbClr val="000000"/>
                </a:solidFill>
              </a:rPr>
              <a:t>Dopo</a:t>
            </a:r>
            <a:endParaRPr lang="it-IT" altLang="it-IT" sz="2000" dirty="0">
              <a:solidFill>
                <a:srgbClr val="0070C0"/>
              </a:solidFill>
            </a:endParaRPr>
          </a:p>
        </p:txBody>
      </p:sp>
    </p:spTree>
    <p:extLst>
      <p:ext uri="{BB962C8B-B14F-4D97-AF65-F5344CB8AC3E}">
        <p14:creationId xmlns:p14="http://schemas.microsoft.com/office/powerpoint/2010/main" val="141102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magine 189"/>
          <p:cNvPicPr/>
          <p:nvPr/>
        </p:nvPicPr>
        <p:blipFill rotWithShape="1">
          <a:blip r:embed="rId2" cstate="email">
            <a:extLst>
              <a:ext uri="{28A0092B-C50C-407E-A947-70E740481C1C}">
                <a14:useLocalDpi xmlns:a14="http://schemas.microsoft.com/office/drawing/2010/main"/>
              </a:ext>
            </a:extLst>
          </a:blip>
          <a:srcRect b="2813"/>
          <a:stretch/>
        </p:blipFill>
        <p:spPr>
          <a:xfrm>
            <a:off x="-11226" y="1025745"/>
            <a:ext cx="9142920" cy="5328592"/>
          </a:xfrm>
          <a:prstGeom prst="rect">
            <a:avLst/>
          </a:prstGeom>
          <a:ln>
            <a:noFill/>
          </a:ln>
        </p:spPr>
      </p:pic>
      <p:sp>
        <p:nvSpPr>
          <p:cNvPr id="3" name="Rettangolo 2"/>
          <p:cNvSpPr/>
          <p:nvPr/>
        </p:nvSpPr>
        <p:spPr>
          <a:xfrm>
            <a:off x="1612927" y="77273"/>
            <a:ext cx="6661125" cy="923330"/>
          </a:xfrm>
          <a:prstGeom prst="rect">
            <a:avLst/>
          </a:prstGeom>
        </p:spPr>
        <p:txBody>
          <a:bodyPr wrap="square">
            <a:spAutoFit/>
          </a:bodyPr>
          <a:lstStyle/>
          <a:p>
            <a:pPr fontAlgn="auto">
              <a:spcBef>
                <a:spcPts val="0"/>
              </a:spcBef>
              <a:spcAft>
                <a:spcPts val="0"/>
              </a:spcAft>
            </a:pPr>
            <a:r>
              <a:rPr lang="en-US" sz="1800" dirty="0">
                <a:solidFill>
                  <a:prstClr val="black"/>
                </a:solidFill>
                <a:latin typeface="Arial"/>
              </a:rPr>
              <a:t>Map of the Streams 1-2-3 in the municipality of San Leo (RN) with the sections on which the interventions were carried out </a:t>
            </a:r>
            <a:endParaRPr lang="it-IT" sz="1800" dirty="0">
              <a:solidFill>
                <a:prstClr val="black"/>
              </a:solidFill>
              <a:latin typeface="Arial"/>
            </a:endParaRPr>
          </a:p>
        </p:txBody>
      </p:sp>
      <p:sp>
        <p:nvSpPr>
          <p:cNvPr id="4" name="CasellaDiTesto 3"/>
          <p:cNvSpPr txBox="1"/>
          <p:nvPr/>
        </p:nvSpPr>
        <p:spPr>
          <a:xfrm>
            <a:off x="6300192" y="782342"/>
            <a:ext cx="1778051" cy="461665"/>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Lotto 6 – Rii 1-2-3 nel </a:t>
            </a:r>
          </a:p>
          <a:p>
            <a:pPr fontAlgn="auto">
              <a:spcBef>
                <a:spcPts val="0"/>
              </a:spcBef>
              <a:spcAft>
                <a:spcPts val="0"/>
              </a:spcAft>
            </a:pPr>
            <a:r>
              <a:rPr lang="it-IT" sz="1200" dirty="0">
                <a:solidFill>
                  <a:prstClr val="black"/>
                </a:solidFill>
                <a:latin typeface="Arial"/>
              </a:rPr>
              <a:t>comune di San Leo</a:t>
            </a:r>
          </a:p>
        </p:txBody>
      </p:sp>
      <p:pic>
        <p:nvPicPr>
          <p:cNvPr id="5" name="Immagine 4"/>
          <p:cNvPicPr/>
          <p:nvPr/>
        </p:nvPicPr>
        <p:blipFill>
          <a:blip r:embed="rId3" cstate="email">
            <a:extLst>
              <a:ext uri="{28A0092B-C50C-407E-A947-70E740481C1C}">
                <a14:useLocalDpi xmlns:a14="http://schemas.microsoft.com/office/drawing/2010/main"/>
              </a:ext>
            </a:extLst>
          </a:blip>
          <a:stretch/>
        </p:blipFill>
        <p:spPr>
          <a:xfrm>
            <a:off x="6429094" y="2033464"/>
            <a:ext cx="2714906" cy="4147458"/>
          </a:xfrm>
          <a:prstGeom prst="rect">
            <a:avLst/>
          </a:prstGeom>
          <a:ln>
            <a:noFill/>
          </a:ln>
        </p:spPr>
      </p:pic>
      <p:pic>
        <p:nvPicPr>
          <p:cNvPr id="6" name="Picture 8" descr="C:\Users\Moo\Desktop\Alfonsine Riserva\lezioni insetti\foto da ridurre\foto ridotte RF\ODONATA - Coenagrion mercuriale castellanii (580x7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7803" y="0"/>
            <a:ext cx="76244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5076056" y="5805264"/>
            <a:ext cx="1023037" cy="276999"/>
          </a:xfrm>
          <a:prstGeom prst="rect">
            <a:avLst/>
          </a:prstGeom>
          <a:solidFill>
            <a:schemeClr val="bg1"/>
          </a:solidFill>
        </p:spPr>
        <p:txBody>
          <a:bodyPr wrap="none" rtlCol="0">
            <a:spAutoFit/>
          </a:bodyPr>
          <a:lstStyle/>
          <a:p>
            <a:pPr fontAlgn="auto">
              <a:spcBef>
                <a:spcPts val="0"/>
              </a:spcBef>
              <a:spcAft>
                <a:spcPts val="0"/>
              </a:spcAft>
            </a:pPr>
            <a:r>
              <a:rPr lang="it-IT" sz="1200" dirty="0">
                <a:solidFill>
                  <a:prstClr val="black"/>
                </a:solidFill>
                <a:latin typeface="Arial"/>
              </a:rPr>
              <a:t>Rii SL1-2-3 </a:t>
            </a:r>
          </a:p>
        </p:txBody>
      </p:sp>
      <p:pic>
        <p:nvPicPr>
          <p:cNvPr id="8"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69554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13647" y="146442"/>
            <a:ext cx="5916706" cy="646331"/>
          </a:xfrm>
          <a:prstGeom prst="rect">
            <a:avLst/>
          </a:prstGeom>
        </p:spPr>
        <p:txBody>
          <a:bodyPr wrap="square">
            <a:spAutoFit/>
          </a:bodyPr>
          <a:lstStyle/>
          <a:p>
            <a:pPr fontAlgn="auto">
              <a:spcBef>
                <a:spcPts val="0"/>
              </a:spcBef>
              <a:spcAft>
                <a:spcPts val="0"/>
              </a:spcAft>
            </a:pPr>
            <a:r>
              <a:rPr lang="en-US" sz="1800" dirty="0">
                <a:solidFill>
                  <a:prstClr val="black"/>
                </a:solidFill>
                <a:latin typeface="Arial"/>
              </a:rPr>
              <a:t>Stream 1 in the municipality of San Leo (RN) after the vegetation control interventions </a:t>
            </a:r>
            <a:endParaRPr lang="it-IT" sz="1800" dirty="0">
              <a:solidFill>
                <a:prstClr val="black"/>
              </a:solidFill>
              <a:latin typeface="Arial"/>
            </a:endParaRPr>
          </a:p>
        </p:txBody>
      </p:sp>
      <p:pic>
        <p:nvPicPr>
          <p:cNvPr id="5" name="Immagine 4"/>
          <p:cNvPicPr/>
          <p:nvPr/>
        </p:nvPicPr>
        <p:blipFill>
          <a:blip r:embed="rId2" cstate="email">
            <a:extLst>
              <a:ext uri="{28A0092B-C50C-407E-A947-70E740481C1C}">
                <a14:useLocalDpi xmlns:a14="http://schemas.microsoft.com/office/drawing/2010/main"/>
              </a:ext>
            </a:extLst>
          </a:blip>
          <a:stretch/>
        </p:blipFill>
        <p:spPr>
          <a:xfrm>
            <a:off x="6074796" y="469607"/>
            <a:ext cx="2911114" cy="3997923"/>
          </a:xfrm>
          <a:prstGeom prst="rect">
            <a:avLst/>
          </a:prstGeom>
          <a:ln>
            <a:noFill/>
          </a:ln>
        </p:spPr>
      </p:pic>
      <p:pic>
        <p:nvPicPr>
          <p:cNvPr id="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470" y="980728"/>
            <a:ext cx="3715751" cy="279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1"/>
          <p:cNvSpPr>
            <a:spLocks noChangeArrowheads="1"/>
          </p:cNvSpPr>
          <p:nvPr/>
        </p:nvSpPr>
        <p:spPr bwMode="auto">
          <a:xfrm>
            <a:off x="3872367" y="981983"/>
            <a:ext cx="860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0" dirty="0" err="1">
                <a:solidFill>
                  <a:srgbClr val="000000"/>
                </a:solidFill>
              </a:rPr>
              <a:t>Before</a:t>
            </a:r>
            <a:r>
              <a:rPr lang="it-IT" altLang="it-IT" sz="2000" b="0" dirty="0">
                <a:solidFill>
                  <a:srgbClr val="000000"/>
                </a:solidFill>
              </a:rPr>
              <a:t> </a:t>
            </a:r>
            <a:endParaRPr lang="it-IT" altLang="it-IT" sz="2000" dirty="0">
              <a:solidFill>
                <a:srgbClr val="0070C0"/>
              </a:solidFill>
            </a:endParaRPr>
          </a:p>
        </p:txBody>
      </p:sp>
      <p:sp>
        <p:nvSpPr>
          <p:cNvPr id="9" name="Rettangolo 1"/>
          <p:cNvSpPr>
            <a:spLocks noChangeArrowheads="1"/>
          </p:cNvSpPr>
          <p:nvPr/>
        </p:nvSpPr>
        <p:spPr bwMode="auto">
          <a:xfrm>
            <a:off x="4141442" y="1872257"/>
            <a:ext cx="1956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it-IT" altLang="it-IT" sz="1800" b="0" dirty="0">
                <a:solidFill>
                  <a:srgbClr val="000000"/>
                </a:solidFill>
              </a:rPr>
              <a:t>After </a:t>
            </a:r>
            <a:r>
              <a:rPr lang="it-IT" altLang="it-IT" sz="1800" b="0" dirty="0" err="1">
                <a:solidFill>
                  <a:srgbClr val="000000"/>
                </a:solidFill>
              </a:rPr>
              <a:t>interventions</a:t>
            </a:r>
            <a:endParaRPr lang="it-IT" altLang="it-IT" sz="2000" dirty="0">
              <a:solidFill>
                <a:srgbClr val="0070C0"/>
              </a:solidFill>
            </a:endParaRPr>
          </a:p>
        </p:txBody>
      </p:sp>
      <p:pic>
        <p:nvPicPr>
          <p:cNvPr id="10" name="Picture 8" descr="C:\Users\Moo\Desktop\Alfonsine Riserva\lezioni insetti\foto da ridurre\foto ridotte RF\ODONATA - Coenagrion mercuriale castellanii (580x7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59203" y="44624"/>
            <a:ext cx="68479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61447" y="4149080"/>
            <a:ext cx="2946135" cy="2209601"/>
          </a:xfrm>
          <a:prstGeom prst="rect">
            <a:avLst/>
          </a:prstGeom>
        </p:spPr>
      </p:pic>
      <p:pic>
        <p:nvPicPr>
          <p:cNvPr id="12" name="Immagin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171" y="3959917"/>
            <a:ext cx="3046276" cy="2284707"/>
          </a:xfrm>
          <a:prstGeom prst="rect">
            <a:avLst/>
          </a:prstGeom>
        </p:spPr>
      </p:pic>
      <p:sp>
        <p:nvSpPr>
          <p:cNvPr id="13" name="Rettangolo 1"/>
          <p:cNvSpPr>
            <a:spLocks noChangeArrowheads="1"/>
          </p:cNvSpPr>
          <p:nvPr/>
        </p:nvSpPr>
        <p:spPr bwMode="auto">
          <a:xfrm>
            <a:off x="6007582" y="5422427"/>
            <a:ext cx="2635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0" dirty="0">
                <a:solidFill>
                  <a:srgbClr val="000000"/>
                </a:solidFill>
              </a:rPr>
              <a:t>After intervention (spring)</a:t>
            </a:r>
          </a:p>
        </p:txBody>
      </p:sp>
    </p:spTree>
    <p:extLst>
      <p:ext uri="{BB962C8B-B14F-4D97-AF65-F5344CB8AC3E}">
        <p14:creationId xmlns:p14="http://schemas.microsoft.com/office/powerpoint/2010/main" val="405238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457200" y="1541190"/>
            <a:ext cx="8352000" cy="37756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fontAlgn="auto">
              <a:spcBef>
                <a:spcPts val="0"/>
              </a:spcBef>
              <a:spcAft>
                <a:spcPts val="0"/>
              </a:spcAft>
            </a:pPr>
            <a:r>
              <a:rPr lang="it-IT" sz="2200" b="0" spc="-1" dirty="0">
                <a:solidFill>
                  <a:prstClr val="black"/>
                </a:solidFill>
                <a:latin typeface="Calibri" panose="020F0502020204030204" pitchFamily="34" charset="0"/>
                <a:ea typeface="Corbel"/>
              </a:rPr>
              <a:t>Food for </a:t>
            </a:r>
            <a:r>
              <a:rPr lang="it-IT" sz="2200" b="0" spc="-1" dirty="0" err="1">
                <a:solidFill>
                  <a:prstClr val="black"/>
                </a:solidFill>
                <a:latin typeface="Calibri" panose="020F0502020204030204" pitchFamily="34" charset="0"/>
                <a:ea typeface="Corbel"/>
              </a:rPr>
              <a:t>thought</a:t>
            </a:r>
            <a:r>
              <a:rPr lang="it-IT" sz="2200" b="0" spc="-1" dirty="0">
                <a:solidFill>
                  <a:prstClr val="black"/>
                </a:solidFill>
                <a:latin typeface="Calibri" panose="020F0502020204030204" pitchFamily="34" charset="0"/>
                <a:ea typeface="Corbel"/>
              </a:rPr>
              <a:t>. </a:t>
            </a:r>
            <a:endParaRPr lang="it-IT" sz="2200" b="0" spc="-1" dirty="0">
              <a:solidFill>
                <a:prstClr val="black"/>
              </a:solidFill>
              <a:latin typeface="Calibri" panose="020F0502020204030204" pitchFamily="34" charset="0"/>
            </a:endParaRPr>
          </a:p>
          <a:p>
            <a:pPr fontAlgn="auto">
              <a:spcBef>
                <a:spcPts val="0"/>
              </a:spcBef>
              <a:spcAft>
                <a:spcPts val="0"/>
              </a:spcAft>
            </a:pPr>
            <a:endParaRPr lang="en-US" sz="2200" b="0" spc="-1" dirty="0">
              <a:solidFill>
                <a:prstClr val="black"/>
              </a:solidFill>
              <a:latin typeface="Calibri" panose="020F0502020204030204" pitchFamily="34" charset="0"/>
              <a:ea typeface="Corbel"/>
            </a:endParaRPr>
          </a:p>
          <a:p>
            <a:pPr fontAlgn="auto">
              <a:spcBef>
                <a:spcPts val="0"/>
              </a:spcBef>
              <a:spcAft>
                <a:spcPts val="0"/>
              </a:spcAft>
            </a:pPr>
            <a:r>
              <a:rPr lang="en-US" sz="2200" b="0" spc="-1" dirty="0">
                <a:solidFill>
                  <a:prstClr val="black"/>
                </a:solidFill>
                <a:latin typeface="Calibri" panose="020F0502020204030204" pitchFamily="34" charset="0"/>
                <a:ea typeface="Corbel"/>
              </a:rPr>
              <a:t>Different approaches to the analysis and management of riparian environments: </a:t>
            </a:r>
          </a:p>
          <a:p>
            <a:pPr fontAlgn="auto">
              <a:spcBef>
                <a:spcPts val="0"/>
              </a:spcBef>
              <a:spcAft>
                <a:spcPts val="0"/>
              </a:spcAft>
            </a:pPr>
            <a:r>
              <a:rPr lang="en-US" sz="2200" b="0" spc="-1" dirty="0">
                <a:solidFill>
                  <a:prstClr val="black"/>
                </a:solidFill>
                <a:latin typeface="Calibri" panose="020F0502020204030204" pitchFamily="34" charset="0"/>
                <a:ea typeface="Corbel"/>
              </a:rPr>
              <a:t>-Hydraulic approach (the water body as a container for flood volumes). </a:t>
            </a:r>
          </a:p>
          <a:p>
            <a:pPr fontAlgn="auto">
              <a:spcBef>
                <a:spcPts val="0"/>
              </a:spcBef>
              <a:spcAft>
                <a:spcPts val="0"/>
              </a:spcAft>
            </a:pPr>
            <a:r>
              <a:rPr lang="en-US" sz="2200" b="0" spc="-1" dirty="0">
                <a:solidFill>
                  <a:prstClr val="black"/>
                </a:solidFill>
                <a:latin typeface="Calibri" panose="020F0502020204030204" pitchFamily="34" charset="0"/>
                <a:ea typeface="Corbel"/>
              </a:rPr>
              <a:t>- River ecology approach that operates through indicators of fluvial functionality with a central role attributed to the vegetation of the banks (large and diverse ecosystems). </a:t>
            </a:r>
          </a:p>
          <a:p>
            <a:pPr fontAlgn="auto">
              <a:spcBef>
                <a:spcPts val="0"/>
              </a:spcBef>
              <a:spcAft>
                <a:spcPts val="0"/>
              </a:spcAft>
            </a:pPr>
            <a:endParaRPr lang="it-IT" sz="2200" b="0" spc="-1" dirty="0">
              <a:solidFill>
                <a:prstClr val="black"/>
              </a:solidFill>
              <a:latin typeface="Calibri" panose="020F0502020204030204" pitchFamily="34" charset="0"/>
            </a:endParaRPr>
          </a:p>
          <a:p>
            <a:pPr fontAlgn="auto">
              <a:spcBef>
                <a:spcPts val="0"/>
              </a:spcBef>
              <a:spcAft>
                <a:spcPts val="0"/>
              </a:spcAft>
            </a:pPr>
            <a:endParaRPr lang="it-IT" sz="2200" b="0" spc="-1" dirty="0">
              <a:solidFill>
                <a:prstClr val="black"/>
              </a:solidFill>
              <a:latin typeface="Calibri" panose="020F0502020204030204" pitchFamily="34" charset="0"/>
            </a:endParaRPr>
          </a:p>
        </p:txBody>
      </p:sp>
      <p:pic>
        <p:nvPicPr>
          <p:cNvPr id="3"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4299" y="94201"/>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p:cNvSpPr txBox="1">
            <a:spLocks/>
          </p:cNvSpPr>
          <p:nvPr/>
        </p:nvSpPr>
        <p:spPr bwMode="auto">
          <a:xfrm>
            <a:off x="457200" y="260648"/>
            <a:ext cx="8229600" cy="7348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US" sz="2400" dirty="0">
                <a:latin typeface="Calibri" panose="020F0502020204030204" pitchFamily="34" charset="0"/>
                <a:cs typeface="宋体"/>
              </a:rPr>
              <a:t>Action C2 - Recovery of streams suitable for </a:t>
            </a:r>
            <a:r>
              <a:rPr lang="en-US" sz="2400" dirty="0" err="1">
                <a:latin typeface="Calibri" panose="020F0502020204030204" pitchFamily="34" charset="0"/>
                <a:cs typeface="宋体"/>
              </a:rPr>
              <a:t>Coenagrion</a:t>
            </a:r>
            <a:r>
              <a:rPr lang="en-US" sz="2400" dirty="0">
                <a:latin typeface="Calibri" panose="020F0502020204030204" pitchFamily="34" charset="0"/>
                <a:cs typeface="宋体"/>
              </a:rPr>
              <a:t> </a:t>
            </a:r>
            <a:r>
              <a:rPr lang="en-US" sz="2400" dirty="0" err="1">
                <a:latin typeface="Calibri" panose="020F0502020204030204" pitchFamily="34" charset="0"/>
                <a:cs typeface="宋体"/>
              </a:rPr>
              <a:t>mercuriale</a:t>
            </a:r>
            <a:r>
              <a:rPr lang="en-US" sz="2400" dirty="0">
                <a:latin typeface="Calibri" panose="020F0502020204030204" pitchFamily="34" charset="0"/>
                <a:cs typeface="宋体"/>
              </a:rPr>
              <a:t> </a:t>
            </a:r>
            <a:r>
              <a:rPr lang="en-US" sz="2400" dirty="0" err="1">
                <a:latin typeface="Calibri" panose="020F0502020204030204" pitchFamily="34" charset="0"/>
                <a:cs typeface="宋体"/>
              </a:rPr>
              <a:t>castellani</a:t>
            </a:r>
            <a:r>
              <a:rPr lang="en-US" sz="2400" dirty="0">
                <a:latin typeface="Calibri" panose="020F0502020204030204" pitchFamily="34" charset="0"/>
                <a:cs typeface="宋体"/>
              </a:rPr>
              <a:t> in the Romagna </a:t>
            </a:r>
            <a:r>
              <a:rPr lang="en-US" sz="2400" dirty="0" err="1">
                <a:latin typeface="Calibri" panose="020F0502020204030204" pitchFamily="34" charset="0"/>
                <a:cs typeface="宋体"/>
              </a:rPr>
              <a:t>Macroarea</a:t>
            </a:r>
            <a:endParaRPr lang="it-IT" sz="2400" dirty="0">
              <a:latin typeface="Calibri" panose="020F0502020204030204" pitchFamily="34" charset="0"/>
              <a:cs typeface="宋体"/>
            </a:endParaRPr>
          </a:p>
        </p:txBody>
      </p:sp>
      <p:pic>
        <p:nvPicPr>
          <p:cNvPr id="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24046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360000" y="1368056"/>
            <a:ext cx="8352000" cy="44372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fontAlgn="auto">
              <a:spcBef>
                <a:spcPts val="0"/>
              </a:spcBef>
              <a:spcAft>
                <a:spcPts val="0"/>
              </a:spcAft>
            </a:pPr>
            <a:r>
              <a:rPr lang="en-US" sz="2200" b="0" spc="-1" dirty="0">
                <a:solidFill>
                  <a:prstClr val="black"/>
                </a:solidFill>
                <a:latin typeface="Calibri" panose="020F0502020204030204" pitchFamily="34" charset="0"/>
                <a:ea typeface="Corbel"/>
              </a:rPr>
              <a:t>The interventions implemented for </a:t>
            </a:r>
            <a:r>
              <a:rPr lang="en-US" sz="2200" b="0" spc="-1" dirty="0" err="1">
                <a:solidFill>
                  <a:prstClr val="black"/>
                </a:solidFill>
                <a:latin typeface="Calibri" panose="020F0502020204030204" pitchFamily="34" charset="0"/>
                <a:ea typeface="Corbel"/>
              </a:rPr>
              <a:t>Coenagrion</a:t>
            </a:r>
            <a:r>
              <a:rPr lang="en-US" sz="2200" b="0" spc="-1" dirty="0">
                <a:solidFill>
                  <a:prstClr val="black"/>
                </a:solidFill>
                <a:latin typeface="Calibri" panose="020F0502020204030204" pitchFamily="34" charset="0"/>
                <a:ea typeface="Corbel"/>
              </a:rPr>
              <a:t> </a:t>
            </a:r>
            <a:r>
              <a:rPr lang="en-US" sz="2200" b="0" spc="-1" dirty="0" err="1">
                <a:solidFill>
                  <a:prstClr val="black"/>
                </a:solidFill>
                <a:latin typeface="Calibri" panose="020F0502020204030204" pitchFamily="34" charset="0"/>
                <a:ea typeface="Corbel"/>
              </a:rPr>
              <a:t>mercuriale</a:t>
            </a:r>
            <a:r>
              <a:rPr lang="en-US" sz="2200" b="0" spc="-1" dirty="0">
                <a:solidFill>
                  <a:prstClr val="black"/>
                </a:solidFill>
                <a:latin typeface="Calibri" panose="020F0502020204030204" pitchFamily="34" charset="0"/>
                <a:ea typeface="Corbel"/>
              </a:rPr>
              <a:t> </a:t>
            </a:r>
            <a:r>
              <a:rPr lang="en-US" sz="2200" b="0" spc="-1" dirty="0" err="1">
                <a:solidFill>
                  <a:prstClr val="black"/>
                </a:solidFill>
                <a:latin typeface="Calibri" panose="020F0502020204030204" pitchFamily="34" charset="0"/>
                <a:ea typeface="Corbel"/>
              </a:rPr>
              <a:t>castellani</a:t>
            </a:r>
            <a:r>
              <a:rPr lang="en-US" sz="2200" b="0" spc="-1" dirty="0">
                <a:solidFill>
                  <a:prstClr val="black"/>
                </a:solidFill>
                <a:latin typeface="Calibri" panose="020F0502020204030204" pitchFamily="34" charset="0"/>
                <a:ea typeface="Corbel"/>
              </a:rPr>
              <a:t> appear to be in contrast with the principles of river ecology, as they operate a regression towards less advanced forms of the riparian structure. </a:t>
            </a:r>
          </a:p>
          <a:p>
            <a:pPr fontAlgn="auto">
              <a:spcBef>
                <a:spcPts val="0"/>
              </a:spcBef>
              <a:spcAft>
                <a:spcPts val="0"/>
              </a:spcAft>
            </a:pPr>
            <a:r>
              <a:rPr lang="en-US" sz="2200" b="0" spc="-1" dirty="0">
                <a:solidFill>
                  <a:prstClr val="black"/>
                </a:solidFill>
                <a:latin typeface="Calibri" panose="020F0502020204030204" pitchFamily="34" charset="0"/>
                <a:ea typeface="Corbel"/>
              </a:rPr>
              <a:t>The apparent contradiction is resolved by taking another approach, that aimed at protecting biodiversity. </a:t>
            </a:r>
          </a:p>
          <a:p>
            <a:pPr fontAlgn="auto">
              <a:spcBef>
                <a:spcPts val="0"/>
              </a:spcBef>
              <a:spcAft>
                <a:spcPts val="0"/>
              </a:spcAft>
            </a:pPr>
            <a:r>
              <a:rPr lang="en-US" sz="2200" b="0" spc="-1" dirty="0">
                <a:solidFill>
                  <a:prstClr val="black"/>
                </a:solidFill>
                <a:latin typeface="Calibri" panose="020F0502020204030204" pitchFamily="34" charset="0"/>
                <a:ea typeface="Corbel"/>
              </a:rPr>
              <a:t>Great attention must be paid to the creation of interdisciplinary contexts, in which the exchange between the different technical-scientific cultures can prevail in order to build a synoptic vision that at least remotely can approximate the infinite complexity of the natural world. </a:t>
            </a:r>
          </a:p>
        </p:txBody>
      </p:sp>
      <p:pic>
        <p:nvPicPr>
          <p:cNvPr id="3"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61102" y="116632"/>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Titolo 1">
            <a:extLst>
              <a:ext uri="{FF2B5EF4-FFF2-40B4-BE49-F238E27FC236}">
                <a16:creationId xmlns:a16="http://schemas.microsoft.com/office/drawing/2014/main" id="{9C937F3C-856A-4C2A-B762-94ECC12B32E9}"/>
              </a:ext>
            </a:extLst>
          </p:cNvPr>
          <p:cNvSpPr txBox="1">
            <a:spLocks/>
          </p:cNvSpPr>
          <p:nvPr/>
        </p:nvSpPr>
        <p:spPr bwMode="auto">
          <a:xfrm>
            <a:off x="457200" y="260648"/>
            <a:ext cx="8229600" cy="7348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US" sz="2400" dirty="0">
                <a:latin typeface="Calibri" panose="020F0502020204030204" pitchFamily="34" charset="0"/>
                <a:cs typeface="宋体"/>
              </a:rPr>
              <a:t>Action C2 - Recovery of streams suitable for </a:t>
            </a:r>
            <a:r>
              <a:rPr lang="en-US" sz="2400" dirty="0" err="1">
                <a:latin typeface="Calibri" panose="020F0502020204030204" pitchFamily="34" charset="0"/>
                <a:cs typeface="宋体"/>
              </a:rPr>
              <a:t>Coenagrion</a:t>
            </a:r>
            <a:r>
              <a:rPr lang="en-US" sz="2400" dirty="0">
                <a:latin typeface="Calibri" panose="020F0502020204030204" pitchFamily="34" charset="0"/>
                <a:cs typeface="宋体"/>
              </a:rPr>
              <a:t> </a:t>
            </a:r>
            <a:r>
              <a:rPr lang="en-US" sz="2400" dirty="0" err="1">
                <a:latin typeface="Calibri" panose="020F0502020204030204" pitchFamily="34" charset="0"/>
                <a:cs typeface="宋体"/>
              </a:rPr>
              <a:t>mercuriale</a:t>
            </a:r>
            <a:r>
              <a:rPr lang="en-US" sz="2400" dirty="0">
                <a:latin typeface="Calibri" panose="020F0502020204030204" pitchFamily="34" charset="0"/>
                <a:cs typeface="宋体"/>
              </a:rPr>
              <a:t> </a:t>
            </a:r>
            <a:r>
              <a:rPr lang="en-US" sz="2400" dirty="0" err="1">
                <a:latin typeface="Calibri" panose="020F0502020204030204" pitchFamily="34" charset="0"/>
                <a:cs typeface="宋体"/>
              </a:rPr>
              <a:t>castellani</a:t>
            </a:r>
            <a:r>
              <a:rPr lang="en-US" sz="2400" dirty="0">
                <a:latin typeface="Calibri" panose="020F0502020204030204" pitchFamily="34" charset="0"/>
                <a:cs typeface="宋体"/>
              </a:rPr>
              <a:t> in the Romagna </a:t>
            </a:r>
            <a:r>
              <a:rPr lang="en-US" sz="2400" dirty="0" err="1">
                <a:latin typeface="Calibri" panose="020F0502020204030204" pitchFamily="34" charset="0"/>
                <a:cs typeface="宋体"/>
              </a:rPr>
              <a:t>Macroarea</a:t>
            </a:r>
            <a:endParaRPr lang="it-IT" sz="2400" dirty="0">
              <a:latin typeface="Calibri" panose="020F0502020204030204" pitchFamily="34" charset="0"/>
              <a:cs typeface="宋体"/>
            </a:endParaRPr>
          </a:p>
        </p:txBody>
      </p:sp>
    </p:spTree>
    <p:extLst>
      <p:ext uri="{BB962C8B-B14F-4D97-AF65-F5344CB8AC3E}">
        <p14:creationId xmlns:p14="http://schemas.microsoft.com/office/powerpoint/2010/main" val="128923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96292" y="173904"/>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olo 1"/>
          <p:cNvSpPr>
            <a:spLocks noGrp="1"/>
          </p:cNvSpPr>
          <p:nvPr>
            <p:ph type="title"/>
          </p:nvPr>
        </p:nvSpPr>
        <p:spPr>
          <a:xfrm>
            <a:off x="887412" y="173904"/>
            <a:ext cx="7408880" cy="734816"/>
          </a:xfrm>
        </p:spPr>
        <p:txBody>
          <a:bodyPr/>
          <a:lstStyle/>
          <a:p>
            <a:r>
              <a:rPr lang="en-US" sz="2400" dirty="0">
                <a:cs typeface="宋体"/>
              </a:rPr>
              <a:t>Action C5 - Translocation of </a:t>
            </a:r>
            <a:r>
              <a:rPr lang="en-US" sz="2400" i="1" dirty="0" err="1">
                <a:cs typeface="宋体"/>
              </a:rPr>
              <a:t>Coenagrion</a:t>
            </a:r>
            <a:r>
              <a:rPr lang="en-US" sz="2400" i="1" dirty="0">
                <a:cs typeface="宋体"/>
              </a:rPr>
              <a:t> </a:t>
            </a:r>
            <a:r>
              <a:rPr lang="en-US" sz="2400" i="1" dirty="0" err="1">
                <a:cs typeface="宋体"/>
              </a:rPr>
              <a:t>mercuriale</a:t>
            </a:r>
            <a:r>
              <a:rPr lang="en-US" sz="2400" i="1" dirty="0">
                <a:cs typeface="宋体"/>
              </a:rPr>
              <a:t> </a:t>
            </a:r>
            <a:r>
              <a:rPr lang="en-US" sz="2400" i="1" dirty="0" err="1">
                <a:cs typeface="宋体"/>
              </a:rPr>
              <a:t>castellanii</a:t>
            </a:r>
            <a:r>
              <a:rPr lang="en-US" sz="2400" i="1" dirty="0">
                <a:cs typeface="宋体"/>
              </a:rPr>
              <a:t> </a:t>
            </a:r>
            <a:r>
              <a:rPr lang="en-US" sz="2400" dirty="0">
                <a:cs typeface="宋体"/>
              </a:rPr>
              <a:t> Romagna </a:t>
            </a:r>
            <a:r>
              <a:rPr lang="en-US" sz="2400" dirty="0" err="1">
                <a:cs typeface="宋体"/>
              </a:rPr>
              <a:t>Macroarea</a:t>
            </a:r>
            <a:r>
              <a:rPr lang="en-US" sz="2400" dirty="0">
                <a:cs typeface="宋体"/>
              </a:rPr>
              <a:t> Release period </a:t>
            </a:r>
            <a:endParaRPr lang="it-IT" sz="2400" dirty="0">
              <a:cs typeface="宋体"/>
            </a:endParaRPr>
          </a:p>
        </p:txBody>
      </p:sp>
      <p:pic>
        <p:nvPicPr>
          <p:cNvPr id="7" name="Picture 2" descr="DSCN6780 rio1 Pietracuta 25giu19 teche in au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6399" y="3718629"/>
            <a:ext cx="3567885" cy="24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3718629"/>
            <a:ext cx="3362191" cy="24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3"/>
          <p:cNvGraphicFramePr/>
          <p:nvPr>
            <p:extLst>
              <p:ext uri="{D42A27DB-BD31-4B8C-83A1-F6EECF244321}">
                <p14:modId xmlns:p14="http://schemas.microsoft.com/office/powerpoint/2010/main" val="568796093"/>
              </p:ext>
            </p:extLst>
          </p:nvPr>
        </p:nvGraphicFramePr>
        <p:xfrm>
          <a:off x="672306" y="1503853"/>
          <a:ext cx="7799388" cy="1847041"/>
        </p:xfrm>
        <a:graphic>
          <a:graphicData uri="http://schemas.openxmlformats.org/drawingml/2006/table">
            <a:tbl>
              <a:tblPr/>
              <a:tblGrid>
                <a:gridCol w="2192345">
                  <a:extLst>
                    <a:ext uri="{9D8B030D-6E8A-4147-A177-3AD203B41FA5}">
                      <a16:colId xmlns:a16="http://schemas.microsoft.com/office/drawing/2014/main" val="20000"/>
                    </a:ext>
                  </a:extLst>
                </a:gridCol>
                <a:gridCol w="1058373">
                  <a:extLst>
                    <a:ext uri="{9D8B030D-6E8A-4147-A177-3AD203B41FA5}">
                      <a16:colId xmlns:a16="http://schemas.microsoft.com/office/drawing/2014/main" val="20001"/>
                    </a:ext>
                  </a:extLst>
                </a:gridCol>
                <a:gridCol w="1130246">
                  <a:extLst>
                    <a:ext uri="{9D8B030D-6E8A-4147-A177-3AD203B41FA5}">
                      <a16:colId xmlns:a16="http://schemas.microsoft.com/office/drawing/2014/main" val="20002"/>
                    </a:ext>
                  </a:extLst>
                </a:gridCol>
                <a:gridCol w="1173997">
                  <a:extLst>
                    <a:ext uri="{9D8B030D-6E8A-4147-A177-3AD203B41FA5}">
                      <a16:colId xmlns:a16="http://schemas.microsoft.com/office/drawing/2014/main" val="20003"/>
                    </a:ext>
                  </a:extLst>
                </a:gridCol>
                <a:gridCol w="2244427">
                  <a:extLst>
                    <a:ext uri="{9D8B030D-6E8A-4147-A177-3AD203B41FA5}">
                      <a16:colId xmlns:a16="http://schemas.microsoft.com/office/drawing/2014/main" val="20004"/>
                    </a:ext>
                  </a:extLst>
                </a:gridCol>
              </a:tblGrid>
              <a:tr h="908125">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1" strike="noStrike" spc="-1" dirty="0">
                          <a:solidFill>
                            <a:srgbClr val="FFFFFF"/>
                          </a:solidFill>
                          <a:latin typeface="Calibri"/>
                        </a:rPr>
                        <a:t>Periodo di rilascio</a:t>
                      </a:r>
                      <a:endParaRPr lang="it-IT" sz="1600" b="0" strike="noStrike" spc="-1" dirty="0">
                        <a:latin typeface="Arial"/>
                      </a:endParaRPr>
                    </a:p>
                    <a:p>
                      <a:pPr algn="ctr">
                        <a:lnSpc>
                          <a:spcPct val="107000"/>
                        </a:lnSpc>
                      </a:pPr>
                      <a:r>
                        <a:rPr lang="it-IT" sz="1600" b="1" i="1" strike="noStrike" spc="-1" dirty="0" err="1">
                          <a:solidFill>
                            <a:srgbClr val="FFFFFF"/>
                          </a:solidFill>
                          <a:latin typeface="Calibri"/>
                          <a:ea typeface="Calibri"/>
                        </a:rPr>
                        <a:t>Coenagrion</a:t>
                      </a:r>
                      <a:r>
                        <a:rPr lang="it-IT" sz="1600" b="1" i="1" strike="noStrike" spc="-1" dirty="0">
                          <a:solidFill>
                            <a:srgbClr val="FFFFFF"/>
                          </a:solidFill>
                          <a:latin typeface="Calibri"/>
                          <a:ea typeface="Calibri"/>
                        </a:rPr>
                        <a:t> mercuriale castellani</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1" strike="noStrike" kern="1200" spc="-1" dirty="0">
                          <a:solidFill>
                            <a:srgbClr val="FFFFFF"/>
                          </a:solidFill>
                          <a:latin typeface="Calibri"/>
                          <a:ea typeface="DejaVu Sans"/>
                          <a:cs typeface="DejaVu Sans"/>
                        </a:rPr>
                        <a:t>No. of </a:t>
                      </a:r>
                      <a:r>
                        <a:rPr lang="it-IT" sz="1600" b="1" strike="noStrike" kern="1200" spc="-1" dirty="0" err="1">
                          <a:solidFill>
                            <a:srgbClr val="FFFFFF"/>
                          </a:solidFill>
                          <a:latin typeface="Calibri"/>
                          <a:ea typeface="DejaVu Sans"/>
                          <a:cs typeface="DejaVu Sans"/>
                        </a:rPr>
                        <a:t>adults</a:t>
                      </a:r>
                      <a:r>
                        <a:rPr lang="it-IT" sz="1600" b="1" strike="noStrike" kern="1200" spc="-1" dirty="0">
                          <a:solidFill>
                            <a:srgbClr val="FFFFFF"/>
                          </a:solidFill>
                          <a:latin typeface="Calibri"/>
                          <a:ea typeface="DejaVu Sans"/>
                          <a:cs typeface="DejaVu Sans"/>
                        </a:rPr>
                        <a:t> </a:t>
                      </a:r>
                    </a:p>
                  </a:txBody>
                  <a:tcPr marL="68400" marR="68400">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1" strike="noStrike" kern="1200" spc="-1" dirty="0">
                          <a:solidFill>
                            <a:srgbClr val="FFFFFF"/>
                          </a:solidFill>
                          <a:latin typeface="Calibri"/>
                          <a:ea typeface="DejaVu Sans"/>
                          <a:cs typeface="DejaVu Sans"/>
                        </a:rPr>
                        <a:t>No. of </a:t>
                      </a:r>
                      <a:r>
                        <a:rPr lang="it-IT" sz="1600" b="1" strike="noStrike" spc="-1" dirty="0">
                          <a:solidFill>
                            <a:srgbClr val="FFFFFF"/>
                          </a:solidFill>
                          <a:latin typeface="Calibri"/>
                        </a:rPr>
                        <a:t>release streams</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1" strike="noStrike" spc="-1" dirty="0">
                          <a:solidFill>
                            <a:srgbClr val="FFFFFF"/>
                          </a:solidFill>
                          <a:latin typeface="Calibri"/>
                        </a:rPr>
                        <a:t>No. of release sessions </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1" strike="noStrike" spc="-1" dirty="0" err="1">
                          <a:solidFill>
                            <a:srgbClr val="FFFFFF"/>
                          </a:solidFill>
                          <a:latin typeface="Calibri"/>
                        </a:rPr>
                        <a:t>Recapture</a:t>
                      </a:r>
                      <a:r>
                        <a:rPr lang="it-IT" sz="1600" b="1" strike="noStrike" spc="-1" dirty="0">
                          <a:solidFill>
                            <a:srgbClr val="FFFFFF"/>
                          </a:solidFill>
                          <a:latin typeface="Calibri"/>
                        </a:rPr>
                        <a:t> </a:t>
                      </a:r>
                      <a:r>
                        <a:rPr lang="it-IT" sz="1600" b="1" strike="noStrike" spc="-1" dirty="0" err="1">
                          <a:solidFill>
                            <a:srgbClr val="FFFFFF"/>
                          </a:solidFill>
                          <a:latin typeface="Calibri"/>
                        </a:rPr>
                        <a:t>period</a:t>
                      </a:r>
                      <a:r>
                        <a:rPr lang="it-IT" sz="1600" b="1" strike="noStrike" spc="-1" dirty="0">
                          <a:solidFill>
                            <a:srgbClr val="FFFFFF"/>
                          </a:solidFill>
                          <a:latin typeface="Calibri"/>
                        </a:rPr>
                        <a:t> </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80748">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0" strike="noStrike" spc="-1" dirty="0" err="1">
                          <a:solidFill>
                            <a:srgbClr val="000000"/>
                          </a:solidFill>
                          <a:latin typeface="Calibri"/>
                        </a:rPr>
                        <a:t>June</a:t>
                      </a:r>
                      <a:r>
                        <a:rPr lang="it-IT" sz="1600" b="0" strike="noStrike" spc="-1" dirty="0">
                          <a:solidFill>
                            <a:srgbClr val="000000"/>
                          </a:solidFill>
                          <a:latin typeface="Calibri"/>
                        </a:rPr>
                        <a:t> 2019 </a:t>
                      </a: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0" strike="noStrike" spc="-1" dirty="0">
                          <a:solidFill>
                            <a:srgbClr val="000000"/>
                          </a:solidFill>
                          <a:latin typeface="Calibri"/>
                        </a:rPr>
                        <a:t>About 300 </a:t>
                      </a: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0" strike="noStrike" spc="-1" dirty="0">
                          <a:solidFill>
                            <a:srgbClr val="000000"/>
                          </a:solidFill>
                          <a:latin typeface="Calibri"/>
                        </a:rPr>
                        <a:t>4</a:t>
                      </a:r>
                      <a:endParaRPr lang="it-IT" sz="1600" b="0" strike="noStrike" spc="-1" dirty="0">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0" strike="noStrike" spc="-1" dirty="0">
                          <a:solidFill>
                            <a:srgbClr val="000000"/>
                          </a:solidFill>
                          <a:latin typeface="Calibri"/>
                        </a:rPr>
                        <a:t>3</a:t>
                      </a:r>
                      <a:endParaRPr lang="it-IT" sz="1600" b="0" strike="noStrike" spc="-1" dirty="0">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nSpc>
                          <a:spcPct val="107000"/>
                        </a:lnSpc>
                      </a:pPr>
                      <a:r>
                        <a:rPr lang="it-IT" sz="1600" b="0" strike="noStrike" spc="-1" dirty="0" err="1">
                          <a:solidFill>
                            <a:srgbClr val="000000"/>
                          </a:solidFill>
                          <a:latin typeface="Calibri"/>
                        </a:rPr>
                        <a:t>June</a:t>
                      </a:r>
                      <a:r>
                        <a:rPr lang="it-IT" sz="1600" b="0" strike="noStrike" spc="-1" dirty="0">
                          <a:solidFill>
                            <a:srgbClr val="000000"/>
                          </a:solidFill>
                          <a:latin typeface="Calibri"/>
                        </a:rPr>
                        <a:t>-August 2019 </a:t>
                      </a:r>
                      <a:endParaRPr lang="it-IT" sz="1600" b="0" strike="noStrike" spc="-1" dirty="0">
                        <a:latin typeface="Arial"/>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C6D9F1"/>
                    </a:solidFill>
                  </a:tcPr>
                </a:tc>
                <a:extLst>
                  <a:ext uri="{0D108BD9-81ED-4DB2-BD59-A6C34878D82A}">
                    <a16:rowId xmlns:a16="http://schemas.microsoft.com/office/drawing/2014/main" val="10001"/>
                  </a:ext>
                </a:extLst>
              </a:tr>
              <a:tr h="458168">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0" strike="noStrike" spc="-1" dirty="0" err="1">
                          <a:solidFill>
                            <a:srgbClr val="000000"/>
                          </a:solidFill>
                          <a:latin typeface="Calibri"/>
                          <a:ea typeface="Calibri"/>
                        </a:rPr>
                        <a:t>May</a:t>
                      </a:r>
                      <a:r>
                        <a:rPr lang="it-IT" sz="1600" b="0" strike="noStrike" spc="-1" dirty="0">
                          <a:solidFill>
                            <a:srgbClr val="000000"/>
                          </a:solidFill>
                          <a:latin typeface="Calibri"/>
                          <a:ea typeface="Calibri"/>
                        </a:rPr>
                        <a:t> 2020</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8EB4E3"/>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0" strike="noStrike" spc="-1" dirty="0">
                          <a:solidFill>
                            <a:srgbClr val="000000"/>
                          </a:solidFill>
                          <a:latin typeface="Calibri"/>
                          <a:ea typeface="Calibri"/>
                        </a:rPr>
                        <a:t>Over 200</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8EB4E3"/>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0" strike="noStrike" spc="-1" dirty="0">
                          <a:solidFill>
                            <a:srgbClr val="000000"/>
                          </a:solidFill>
                          <a:latin typeface="Calibri"/>
                          <a:ea typeface="Calibri"/>
                        </a:rPr>
                        <a:t>5</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8EB4E3"/>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lnSpc>
                          <a:spcPct val="107000"/>
                        </a:lnSpc>
                      </a:pPr>
                      <a:r>
                        <a:rPr lang="it-IT" sz="1600" b="0" strike="noStrike" spc="-1" dirty="0">
                          <a:solidFill>
                            <a:srgbClr val="000000"/>
                          </a:solidFill>
                          <a:latin typeface="Calibri"/>
                          <a:ea typeface="Calibri"/>
                        </a:rPr>
                        <a:t>2</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8EB4E3"/>
                    </a:solid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nSpc>
                          <a:spcPct val="107000"/>
                        </a:lnSpc>
                      </a:pPr>
                      <a:r>
                        <a:rPr lang="it-IT" sz="1600" b="0" strike="noStrike" spc="-1" dirty="0" err="1">
                          <a:solidFill>
                            <a:srgbClr val="000000"/>
                          </a:solidFill>
                          <a:latin typeface="Calibri"/>
                          <a:ea typeface="Calibri"/>
                        </a:rPr>
                        <a:t>May-July</a:t>
                      </a:r>
                      <a:r>
                        <a:rPr lang="it-IT" sz="1600" b="0" strike="noStrike" spc="-1" dirty="0">
                          <a:solidFill>
                            <a:srgbClr val="000000"/>
                          </a:solidFill>
                          <a:latin typeface="Calibri"/>
                          <a:ea typeface="Calibri"/>
                        </a:rPr>
                        <a:t> 2020 </a:t>
                      </a:r>
                      <a:endParaRPr lang="it-IT" sz="1600" b="0" strike="noStrike" spc="-1" dirty="0">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lnTlToBr w="12700" cmpd="sng">
                      <a:noFill/>
                      <a:prstDash val="solid"/>
                    </a:lnTlToBr>
                    <a:lnBlToTr w="12700" cmpd="sng">
                      <a:noFill/>
                      <a:prstDash val="solid"/>
                    </a:lnBlToTr>
                    <a:solidFill>
                      <a:srgbClr val="8EB4E3"/>
                    </a:solidFill>
                  </a:tcPr>
                </a:tc>
                <a:extLst>
                  <a:ext uri="{0D108BD9-81ED-4DB2-BD59-A6C34878D82A}">
                    <a16:rowId xmlns:a16="http://schemas.microsoft.com/office/drawing/2014/main" val="10002"/>
                  </a:ext>
                </a:extLst>
              </a:tr>
            </a:tbl>
          </a:graphicData>
        </a:graphic>
      </p:graphicFrame>
      <p:pic>
        <p:nvPicPr>
          <p:cNvPr id="8"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52297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bwMode="auto">
          <a:xfrm>
            <a:off x="457200" y="44624"/>
            <a:ext cx="8229600" cy="13906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it-IT" sz="2800" dirty="0">
                <a:cs typeface="宋体"/>
              </a:rPr>
              <a:t>Southern </a:t>
            </a:r>
            <a:r>
              <a:rPr lang="it-IT" sz="2800" dirty="0" err="1">
                <a:cs typeface="宋体"/>
              </a:rPr>
              <a:t>damselfly</a:t>
            </a:r>
            <a:r>
              <a:rPr lang="it-IT" sz="2800" dirty="0">
                <a:cs typeface="宋体"/>
              </a:rPr>
              <a:t> </a:t>
            </a:r>
          </a:p>
          <a:p>
            <a:r>
              <a:rPr lang="it-IT" sz="2800" dirty="0" err="1">
                <a:cs typeface="宋体"/>
              </a:rPr>
              <a:t>Coenagrion</a:t>
            </a:r>
            <a:r>
              <a:rPr lang="it-IT" sz="2800" dirty="0">
                <a:cs typeface="宋体"/>
              </a:rPr>
              <a:t> mercuriale castellani </a:t>
            </a:r>
          </a:p>
          <a:p>
            <a:r>
              <a:rPr lang="it-IT" sz="2800" dirty="0" err="1">
                <a:cs typeface="宋体"/>
              </a:rPr>
              <a:t>Odonata</a:t>
            </a:r>
            <a:r>
              <a:rPr lang="it-IT" sz="2800" dirty="0">
                <a:cs typeface="宋体"/>
              </a:rPr>
              <a:t> </a:t>
            </a:r>
            <a:r>
              <a:rPr lang="it-IT" sz="2800" dirty="0" err="1">
                <a:cs typeface="宋体"/>
              </a:rPr>
              <a:t>Insects</a:t>
            </a:r>
            <a:r>
              <a:rPr lang="it-IT" sz="2800" dirty="0">
                <a:cs typeface="宋体"/>
              </a:rPr>
              <a:t> (</a:t>
            </a:r>
            <a:r>
              <a:rPr lang="it-IT" sz="2800" dirty="0" err="1">
                <a:cs typeface="宋体"/>
              </a:rPr>
              <a:t>Dragonflies</a:t>
            </a:r>
            <a:r>
              <a:rPr lang="it-IT" sz="2800" dirty="0">
                <a:cs typeface="宋体"/>
              </a:rPr>
              <a:t>) </a:t>
            </a:r>
          </a:p>
        </p:txBody>
      </p:sp>
      <p:pic>
        <p:nvPicPr>
          <p:cNvPr id="9" name="Picture 3" descr="C:\Users\Moo\Desktop\Alfonsine Riserva\lezioni insetti\foto da ridurre\foto ridotte RF\23- DSCN9954 Coenagrion mercuriale coppia fotoRF (300x40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39223" y="1543125"/>
            <a:ext cx="2381249" cy="287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179387" y="4534088"/>
            <a:ext cx="878522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defRPr/>
            </a:pPr>
            <a:r>
              <a:rPr lang="en-US" altLang="it-IT" sz="2000" b="0" dirty="0">
                <a:solidFill>
                  <a:srgbClr val="000000"/>
                </a:solidFill>
                <a:latin typeface="Calibri" panose="020F0502020204030204" pitchFamily="34" charset="0"/>
              </a:rPr>
              <a:t>Species present in some small freshwater streams, very </a:t>
            </a:r>
            <a:r>
              <a:rPr lang="en-US" altLang="it-IT" sz="2000" b="0" dirty="0" err="1">
                <a:solidFill>
                  <a:srgbClr val="000000"/>
                </a:solidFill>
                <a:latin typeface="Calibri" panose="020F0502020204030204" pitchFamily="34" charset="0"/>
              </a:rPr>
              <a:t>stenoecious</a:t>
            </a:r>
            <a:r>
              <a:rPr lang="en-US" altLang="it-IT" sz="2000" b="0" dirty="0">
                <a:solidFill>
                  <a:srgbClr val="000000"/>
                </a:solidFill>
                <a:latin typeface="Calibri" panose="020F0502020204030204" pitchFamily="34" charset="0"/>
              </a:rPr>
              <a:t>. It flies from the end of March to July, with reappearance between August-October (bivoltine). Total adult length 27-31 mm and maximum wingspan 15-20 mm. In the region it is very </a:t>
            </a:r>
            <a:r>
              <a:rPr lang="en-US" altLang="it-IT" sz="2000" b="0" dirty="0" err="1">
                <a:solidFill>
                  <a:srgbClr val="000000"/>
                </a:solidFill>
                <a:latin typeface="Calibri" panose="020F0502020204030204" pitchFamily="34" charset="0"/>
              </a:rPr>
              <a:t>localised</a:t>
            </a:r>
            <a:r>
              <a:rPr lang="en-US" altLang="it-IT" sz="2000" b="0" dirty="0">
                <a:solidFill>
                  <a:srgbClr val="000000"/>
                </a:solidFill>
                <a:latin typeface="Calibri" panose="020F0502020204030204" pitchFamily="34" charset="0"/>
              </a:rPr>
              <a:t>, with very few sites of presence and is considered very vulnerable. It is included in Annex II of the Habitat Directive 92/43 / EEC. </a:t>
            </a:r>
            <a:endParaRPr lang="it-IT" altLang="it-IT" sz="2000" b="0" dirty="0">
              <a:solidFill>
                <a:srgbClr val="000000"/>
              </a:solidFill>
              <a:latin typeface="Calibri" panose="020F0502020204030204" pitchFamily="34" charset="0"/>
            </a:endParaRPr>
          </a:p>
        </p:txBody>
      </p:sp>
      <p:pic>
        <p:nvPicPr>
          <p:cNvPr id="11" name="Picture 3" descr="D:\a_foto LIFE EREMITA\foto per comunicati web conferenze\Coenagrion mercuriale castellanii m foto3 RFabbri rid (350x26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297" y="1823492"/>
            <a:ext cx="30988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Users\Moo\Desktop\Alfonsine Riserva\lezioni insetti\foto da ridurre\foto ridotte RF\ODONATA - Coenagrion mercuriale castellanii (580x7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66381" y="95995"/>
            <a:ext cx="89693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Moo\Desktop\Alfonsine Riserva\lezioni insetti\foto da ridurre\foto ridotte RF\22b- DSCN9639 Coenagrion mercuriale castellanii m fotoRF (400x30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34110" y="1556792"/>
            <a:ext cx="25781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9534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13099" y="98802"/>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18" y="4070901"/>
            <a:ext cx="3083312" cy="173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SCN729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44016" y="3903028"/>
            <a:ext cx="2865550" cy="226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68891" y="3789040"/>
            <a:ext cx="2933064" cy="224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DSCN711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01955" y="1449680"/>
            <a:ext cx="2888174" cy="218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DSCN708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9576" y="1124722"/>
            <a:ext cx="2857254" cy="21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olo 1"/>
          <p:cNvSpPr>
            <a:spLocks noGrp="1"/>
          </p:cNvSpPr>
          <p:nvPr>
            <p:ph type="title"/>
          </p:nvPr>
        </p:nvSpPr>
        <p:spPr>
          <a:xfrm>
            <a:off x="971600" y="173904"/>
            <a:ext cx="7200800" cy="734816"/>
          </a:xfrm>
        </p:spPr>
        <p:txBody>
          <a:bodyPr/>
          <a:lstStyle/>
          <a:p>
            <a:r>
              <a:rPr lang="en-US" sz="2400" dirty="0">
                <a:cs typeface="宋体"/>
              </a:rPr>
              <a:t>Action C5 - Translocation of </a:t>
            </a:r>
            <a:r>
              <a:rPr lang="en-US" sz="2400" i="1" dirty="0" err="1">
                <a:cs typeface="宋体"/>
              </a:rPr>
              <a:t>Coenagrion</a:t>
            </a:r>
            <a:r>
              <a:rPr lang="en-US" sz="2400" i="1" dirty="0">
                <a:cs typeface="宋体"/>
              </a:rPr>
              <a:t> </a:t>
            </a:r>
            <a:r>
              <a:rPr lang="en-US" sz="2400" i="1" dirty="0" err="1">
                <a:cs typeface="宋体"/>
              </a:rPr>
              <a:t>mercuriale</a:t>
            </a:r>
            <a:r>
              <a:rPr lang="en-US" sz="2400" i="1" dirty="0">
                <a:cs typeface="宋体"/>
              </a:rPr>
              <a:t> </a:t>
            </a:r>
            <a:r>
              <a:rPr lang="en-US" sz="2400" i="1" dirty="0" err="1">
                <a:cs typeface="宋体"/>
              </a:rPr>
              <a:t>castellanii</a:t>
            </a:r>
            <a:r>
              <a:rPr lang="en-US" sz="2400" dirty="0">
                <a:cs typeface="宋体"/>
              </a:rPr>
              <a:t> in  the Romagna </a:t>
            </a:r>
            <a:r>
              <a:rPr lang="en-US" sz="2400" dirty="0" err="1">
                <a:cs typeface="宋体"/>
              </a:rPr>
              <a:t>Macroarea</a:t>
            </a:r>
            <a:r>
              <a:rPr lang="en-US" sz="2400" dirty="0">
                <a:cs typeface="宋体"/>
              </a:rPr>
              <a:t> </a:t>
            </a:r>
            <a:endParaRPr lang="it-IT" sz="2400" dirty="0">
              <a:cs typeface="宋体"/>
            </a:endParaRPr>
          </a:p>
        </p:txBody>
      </p:sp>
      <p:pic>
        <p:nvPicPr>
          <p:cNvPr id="12"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6" name="Picture 2" descr="DSCN019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93963" y="1406736"/>
            <a:ext cx="28733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82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72400" y="944697"/>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2"/>
          <p:cNvSpPr>
            <a:spLocks noChangeArrowheads="1"/>
          </p:cNvSpPr>
          <p:nvPr/>
        </p:nvSpPr>
        <p:spPr bwMode="auto">
          <a:xfrm>
            <a:off x="1364586" y="5805264"/>
            <a:ext cx="62544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000" b="0" dirty="0">
                <a:solidFill>
                  <a:srgbClr val="000000"/>
                </a:solidFill>
              </a:rPr>
              <a:t>Moments of the release of adult specimens in the streams</a:t>
            </a:r>
            <a:endParaRPr lang="it-IT" altLang="it-IT" sz="2000" dirty="0">
              <a:solidFill>
                <a:srgbClr val="0070C0"/>
              </a:solidFill>
            </a:endParaRPr>
          </a:p>
        </p:txBody>
      </p:sp>
      <p:pic>
        <p:nvPicPr>
          <p:cNvPr id="9" name="Immagin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487022"/>
            <a:ext cx="4114800" cy="3946312"/>
          </a:xfrm>
          <a:prstGeom prst="rect">
            <a:avLst/>
          </a:prstGeom>
        </p:spPr>
      </p:pic>
      <p:pic>
        <p:nvPicPr>
          <p:cNvPr id="10" name="Immagin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19807" y="2169254"/>
            <a:ext cx="3684641" cy="3510701"/>
          </a:xfrm>
          <a:prstGeom prst="rect">
            <a:avLst/>
          </a:prstGeom>
        </p:spPr>
      </p:pic>
      <p:pic>
        <p:nvPicPr>
          <p:cNvPr id="7"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1" name="Titolo 1">
            <a:extLst>
              <a:ext uri="{FF2B5EF4-FFF2-40B4-BE49-F238E27FC236}">
                <a16:creationId xmlns:a16="http://schemas.microsoft.com/office/drawing/2014/main" id="{3E4B9928-B2EB-47A4-8460-86392E225E8C}"/>
              </a:ext>
            </a:extLst>
          </p:cNvPr>
          <p:cNvSpPr>
            <a:spLocks noGrp="1"/>
          </p:cNvSpPr>
          <p:nvPr>
            <p:ph type="title"/>
          </p:nvPr>
        </p:nvSpPr>
        <p:spPr>
          <a:xfrm>
            <a:off x="971600" y="173904"/>
            <a:ext cx="7200800" cy="734816"/>
          </a:xfrm>
        </p:spPr>
        <p:txBody>
          <a:bodyPr/>
          <a:lstStyle/>
          <a:p>
            <a:r>
              <a:rPr lang="en-US" sz="2400" dirty="0">
                <a:cs typeface="宋体"/>
              </a:rPr>
              <a:t>Action C5 - Translocation of </a:t>
            </a:r>
            <a:r>
              <a:rPr lang="en-US" sz="2400" i="1" dirty="0" err="1">
                <a:cs typeface="宋体"/>
              </a:rPr>
              <a:t>Coenagrion</a:t>
            </a:r>
            <a:r>
              <a:rPr lang="en-US" sz="2400" i="1" dirty="0">
                <a:cs typeface="宋体"/>
              </a:rPr>
              <a:t> </a:t>
            </a:r>
            <a:r>
              <a:rPr lang="en-US" sz="2400" i="1" dirty="0" err="1">
                <a:cs typeface="宋体"/>
              </a:rPr>
              <a:t>mercuriale</a:t>
            </a:r>
            <a:r>
              <a:rPr lang="en-US" sz="2400" i="1" dirty="0">
                <a:cs typeface="宋体"/>
              </a:rPr>
              <a:t> </a:t>
            </a:r>
            <a:r>
              <a:rPr lang="en-US" sz="2400" i="1" dirty="0" err="1">
                <a:cs typeface="宋体"/>
              </a:rPr>
              <a:t>castellanii</a:t>
            </a:r>
            <a:r>
              <a:rPr lang="en-US" sz="2400" dirty="0">
                <a:cs typeface="宋体"/>
              </a:rPr>
              <a:t> in  the Romagna </a:t>
            </a:r>
            <a:r>
              <a:rPr lang="en-US" sz="2400" dirty="0" err="1">
                <a:cs typeface="宋体"/>
              </a:rPr>
              <a:t>Macroarea</a:t>
            </a:r>
            <a:r>
              <a:rPr lang="en-US" sz="2400" dirty="0">
                <a:cs typeface="宋体"/>
              </a:rPr>
              <a:t> </a:t>
            </a:r>
            <a:endParaRPr lang="it-IT" sz="2400" dirty="0">
              <a:cs typeface="宋体"/>
            </a:endParaRPr>
          </a:p>
        </p:txBody>
      </p:sp>
    </p:spTree>
    <p:extLst>
      <p:ext uri="{BB962C8B-B14F-4D97-AF65-F5344CB8AC3E}">
        <p14:creationId xmlns:p14="http://schemas.microsoft.com/office/powerpoint/2010/main" val="145550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26476" y="5580"/>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238259" y="4410583"/>
            <a:ext cx="3998890" cy="1200329"/>
          </a:xfrm>
          <a:prstGeom prst="rect">
            <a:avLst/>
          </a:prstGeom>
        </p:spPr>
        <p:txBody>
          <a:bodyPr wrap="square">
            <a:spAutoFit/>
          </a:bodyPr>
          <a:lstStyle/>
          <a:p>
            <a:pPr fontAlgn="auto">
              <a:spcBef>
                <a:spcPts val="0"/>
              </a:spcBef>
              <a:spcAft>
                <a:spcPts val="0"/>
              </a:spcAft>
            </a:pPr>
            <a:r>
              <a:rPr lang="en-US" sz="1800" b="0" dirty="0">
                <a:solidFill>
                  <a:prstClr val="black"/>
                </a:solidFill>
                <a:ea typeface="Calibri" panose="020F0502020204030204" pitchFamily="34" charset="0"/>
                <a:cs typeface="Times New Roman" panose="02020603050405020304" pitchFamily="18" charset="0"/>
              </a:rPr>
              <a:t>Number of individuals introduced (blue), percentage of recaptured (blue) and indigenous individuals (black) in Stream CV1 of Casola </a:t>
            </a:r>
            <a:r>
              <a:rPr lang="en-US" sz="1800" b="0" dirty="0" err="1">
                <a:solidFill>
                  <a:prstClr val="black"/>
                </a:solidFill>
                <a:ea typeface="Calibri" panose="020F0502020204030204" pitchFamily="34" charset="0"/>
                <a:cs typeface="Times New Roman" panose="02020603050405020304" pitchFamily="18" charset="0"/>
              </a:rPr>
              <a:t>Valsenio</a:t>
            </a:r>
            <a:r>
              <a:rPr lang="en-US" sz="1800" b="0" dirty="0">
                <a:solidFill>
                  <a:prstClr val="black"/>
                </a:solidFill>
                <a:ea typeface="Calibri" panose="020F0502020204030204" pitchFamily="34" charset="0"/>
                <a:cs typeface="Times New Roman" panose="02020603050405020304" pitchFamily="18" charset="0"/>
              </a:rPr>
              <a:t> in 2019 and 2020 </a:t>
            </a:r>
            <a:endParaRPr lang="it-IT" sz="1800" b="0" dirty="0">
              <a:solidFill>
                <a:prstClr val="black"/>
              </a:solidFill>
              <a:latin typeface="Arial"/>
            </a:endParaRPr>
          </a:p>
        </p:txBody>
      </p:sp>
      <p:sp>
        <p:nvSpPr>
          <p:cNvPr id="8" name="Rettangolo 7"/>
          <p:cNvSpPr/>
          <p:nvPr/>
        </p:nvSpPr>
        <p:spPr>
          <a:xfrm>
            <a:off x="4237149" y="5108991"/>
            <a:ext cx="4668592" cy="1200329"/>
          </a:xfrm>
          <a:prstGeom prst="rect">
            <a:avLst/>
          </a:prstGeom>
        </p:spPr>
        <p:txBody>
          <a:bodyPr wrap="square">
            <a:spAutoFit/>
          </a:bodyPr>
          <a:lstStyle/>
          <a:p>
            <a:pPr fontAlgn="auto">
              <a:spcBef>
                <a:spcPts val="0"/>
              </a:spcBef>
              <a:spcAft>
                <a:spcPts val="0"/>
              </a:spcAft>
            </a:pPr>
            <a:r>
              <a:rPr lang="en-US" sz="1800" b="0" dirty="0">
                <a:solidFill>
                  <a:prstClr val="black"/>
                </a:solidFill>
                <a:ea typeface="Calibri" panose="020F0502020204030204" pitchFamily="34" charset="0"/>
                <a:cs typeface="Times New Roman" panose="02020603050405020304" pitchFamily="18" charset="0"/>
              </a:rPr>
              <a:t>Number of individuals introduced (blue), percentage of recaptured (blue) and indigenous individuals (black) in Stream Br1 in the municipality of </a:t>
            </a:r>
            <a:r>
              <a:rPr lang="en-US" sz="1800" b="0" dirty="0" err="1">
                <a:solidFill>
                  <a:prstClr val="black"/>
                </a:solidFill>
                <a:ea typeface="Calibri" panose="020F0502020204030204" pitchFamily="34" charset="0"/>
                <a:cs typeface="Times New Roman" panose="02020603050405020304" pitchFamily="18" charset="0"/>
              </a:rPr>
              <a:t>Brisighella</a:t>
            </a:r>
            <a:r>
              <a:rPr lang="en-US" sz="1800" b="0" dirty="0">
                <a:solidFill>
                  <a:prstClr val="black"/>
                </a:solidFill>
                <a:ea typeface="Calibri" panose="020F0502020204030204" pitchFamily="34" charset="0"/>
                <a:cs typeface="Times New Roman" panose="02020603050405020304" pitchFamily="18" charset="0"/>
              </a:rPr>
              <a:t> in 2019 and 2020</a:t>
            </a:r>
            <a:endParaRPr lang="it-IT" sz="1800" b="0" dirty="0">
              <a:solidFill>
                <a:prstClr val="black"/>
              </a:solidFill>
              <a:latin typeface="Arial"/>
            </a:endParaRPr>
          </a:p>
        </p:txBody>
      </p:sp>
      <p:sp>
        <p:nvSpPr>
          <p:cNvPr id="10" name="Titolo 1"/>
          <p:cNvSpPr>
            <a:spLocks noGrp="1"/>
          </p:cNvSpPr>
          <p:nvPr>
            <p:ph type="title"/>
          </p:nvPr>
        </p:nvSpPr>
        <p:spPr>
          <a:xfrm>
            <a:off x="899592" y="173904"/>
            <a:ext cx="7426884" cy="734816"/>
          </a:xfrm>
        </p:spPr>
        <p:txBody>
          <a:bodyPr/>
          <a:lstStyle/>
          <a:p>
            <a:r>
              <a:rPr lang="en-US" sz="2400" dirty="0">
                <a:cs typeface="宋体"/>
              </a:rPr>
              <a:t>Action C5 - Translocation of </a:t>
            </a:r>
            <a:r>
              <a:rPr lang="en-US" sz="2400" i="1" dirty="0" err="1">
                <a:cs typeface="宋体"/>
              </a:rPr>
              <a:t>Coenagrion</a:t>
            </a:r>
            <a:r>
              <a:rPr lang="en-US" sz="2400" i="1" dirty="0">
                <a:cs typeface="宋体"/>
              </a:rPr>
              <a:t> </a:t>
            </a:r>
            <a:r>
              <a:rPr lang="en-US" sz="2400" i="1" dirty="0" err="1">
                <a:cs typeface="宋体"/>
              </a:rPr>
              <a:t>mercuriale</a:t>
            </a:r>
            <a:r>
              <a:rPr lang="en-US" sz="2400" i="1" dirty="0">
                <a:cs typeface="宋体"/>
              </a:rPr>
              <a:t> </a:t>
            </a:r>
            <a:r>
              <a:rPr lang="en-US" sz="2400" i="1" dirty="0" err="1">
                <a:cs typeface="宋体"/>
              </a:rPr>
              <a:t>castellanii</a:t>
            </a:r>
            <a:r>
              <a:rPr lang="en-US" sz="2400" dirty="0">
                <a:cs typeface="宋体"/>
              </a:rPr>
              <a:t> in the Romagna </a:t>
            </a:r>
            <a:r>
              <a:rPr lang="en-US" sz="2400" dirty="0" err="1">
                <a:cs typeface="宋体"/>
              </a:rPr>
              <a:t>Macroarea</a:t>
            </a:r>
            <a:r>
              <a:rPr lang="en-US" sz="2400" dirty="0">
                <a:cs typeface="宋体"/>
              </a:rPr>
              <a:t> </a:t>
            </a:r>
            <a:endParaRPr lang="it-IT" sz="2400" dirty="0">
              <a:cs typeface="宋体"/>
            </a:endParaRPr>
          </a:p>
        </p:txBody>
      </p:sp>
      <p:pic>
        <p:nvPicPr>
          <p:cNvPr id="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 name="Immagine 1"/>
          <p:cNvPicPr>
            <a:picLocks noChangeAspect="1"/>
          </p:cNvPicPr>
          <p:nvPr/>
        </p:nvPicPr>
        <p:blipFill>
          <a:blip r:embed="rId4"/>
          <a:stretch>
            <a:fillRect/>
          </a:stretch>
        </p:blipFill>
        <p:spPr>
          <a:xfrm>
            <a:off x="35496" y="1413647"/>
            <a:ext cx="3707667" cy="2830055"/>
          </a:xfrm>
          <a:prstGeom prst="rect">
            <a:avLst/>
          </a:prstGeom>
        </p:spPr>
      </p:pic>
      <p:pic>
        <p:nvPicPr>
          <p:cNvPr id="3" name="Immagine 2"/>
          <p:cNvPicPr>
            <a:picLocks noChangeAspect="1"/>
          </p:cNvPicPr>
          <p:nvPr/>
        </p:nvPicPr>
        <p:blipFill rotWithShape="1">
          <a:blip r:embed="rId5" cstate="email">
            <a:extLst>
              <a:ext uri="{28A0092B-C50C-407E-A947-70E740481C1C}">
                <a14:useLocalDpi xmlns:a14="http://schemas.microsoft.com/office/drawing/2010/main"/>
              </a:ext>
            </a:extLst>
          </a:blip>
          <a:srcRect r="2076"/>
          <a:stretch/>
        </p:blipFill>
        <p:spPr>
          <a:xfrm>
            <a:off x="3635896" y="1212651"/>
            <a:ext cx="5472608" cy="3878435"/>
          </a:xfrm>
          <a:prstGeom prst="rect">
            <a:avLst/>
          </a:prstGeom>
        </p:spPr>
      </p:pic>
    </p:spTree>
    <p:extLst>
      <p:ext uri="{BB962C8B-B14F-4D97-AF65-F5344CB8AC3E}">
        <p14:creationId xmlns:p14="http://schemas.microsoft.com/office/powerpoint/2010/main" val="254027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bwMode="auto">
          <a:xfrm>
            <a:off x="457200" y="44624"/>
            <a:ext cx="8229600" cy="5577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sz="2800" i="1" dirty="0" err="1">
                <a:cs typeface="宋体"/>
              </a:rPr>
              <a:t>Coenagrion</a:t>
            </a:r>
            <a:r>
              <a:rPr sz="2800" dirty="0">
                <a:cs typeface="宋体"/>
              </a:rPr>
              <a:t> </a:t>
            </a:r>
            <a:r>
              <a:rPr sz="2800" i="1" dirty="0">
                <a:cs typeface="宋体"/>
              </a:rPr>
              <a:t>mercuriale</a:t>
            </a:r>
            <a:r>
              <a:rPr sz="2800" dirty="0">
                <a:cs typeface="宋体"/>
              </a:rPr>
              <a:t> </a:t>
            </a:r>
            <a:r>
              <a:rPr sz="2800" i="1" dirty="0">
                <a:cs typeface="宋体"/>
              </a:rPr>
              <a:t>castellani</a:t>
            </a:r>
          </a:p>
        </p:txBody>
      </p:sp>
      <p:pic>
        <p:nvPicPr>
          <p:cNvPr id="6"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0392" y="225644"/>
            <a:ext cx="641971" cy="94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258763" y="548680"/>
            <a:ext cx="8483600"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800100" indent="-342900" algn="l">
              <a:spcBef>
                <a:spcPct val="20000"/>
              </a:spcBef>
              <a:buChar char="–"/>
              <a:defRPr sz="2800">
                <a:solidFill>
                  <a:schemeClr val="tx1"/>
                </a:solidFill>
                <a:latin typeface="Times New Roman" pitchFamily="18" charset="0"/>
              </a:defRPr>
            </a:lvl2pPr>
            <a:lvl3pPr marL="1257300" indent="-342900" algn="l">
              <a:spcBef>
                <a:spcPct val="20000"/>
              </a:spcBef>
              <a:buChar char="•"/>
              <a:defRPr sz="2400">
                <a:solidFill>
                  <a:schemeClr val="tx1"/>
                </a:solidFill>
                <a:latin typeface="Times New Roman" pitchFamily="18" charset="0"/>
              </a:defRPr>
            </a:lvl3pPr>
            <a:lvl4pPr marL="1714500" indent="-342900" algn="l">
              <a:spcBef>
                <a:spcPct val="20000"/>
              </a:spcBef>
              <a:buChar char="–"/>
              <a:defRPr sz="2000">
                <a:solidFill>
                  <a:schemeClr val="tx1"/>
                </a:solidFill>
                <a:latin typeface="Times New Roman" pitchFamily="18" charset="0"/>
              </a:defRPr>
            </a:lvl4pPr>
            <a:lvl5pPr marL="2171700" indent="-342900" algn="l">
              <a:spcBef>
                <a:spcPct val="20000"/>
              </a:spcBef>
              <a:buChar char="»"/>
              <a:defRPr sz="2000">
                <a:solidFill>
                  <a:schemeClr val="tx1"/>
                </a:solidFill>
                <a:latin typeface="Times New Roman" pitchFamily="18" charset="0"/>
              </a:defRPr>
            </a:lvl5pPr>
            <a:lvl6pPr marL="2628900" indent="-342900" eaLnBrk="0" fontAlgn="base" hangingPunct="0">
              <a:spcBef>
                <a:spcPct val="20000"/>
              </a:spcBef>
              <a:spcAft>
                <a:spcPct val="0"/>
              </a:spcAft>
              <a:buChar char="»"/>
              <a:defRPr sz="2000">
                <a:solidFill>
                  <a:schemeClr val="tx1"/>
                </a:solidFill>
                <a:latin typeface="Times New Roman" pitchFamily="18" charset="0"/>
              </a:defRPr>
            </a:lvl6pPr>
            <a:lvl7pPr marL="3086100" indent="-342900" eaLnBrk="0" fontAlgn="base" hangingPunct="0">
              <a:spcBef>
                <a:spcPct val="20000"/>
              </a:spcBef>
              <a:spcAft>
                <a:spcPct val="0"/>
              </a:spcAft>
              <a:buChar char="»"/>
              <a:defRPr sz="2000">
                <a:solidFill>
                  <a:schemeClr val="tx1"/>
                </a:solidFill>
                <a:latin typeface="Times New Roman" pitchFamily="18" charset="0"/>
              </a:defRPr>
            </a:lvl7pPr>
            <a:lvl8pPr marL="3543300" indent="-342900" eaLnBrk="0" fontAlgn="base" hangingPunct="0">
              <a:spcBef>
                <a:spcPct val="20000"/>
              </a:spcBef>
              <a:spcAft>
                <a:spcPct val="0"/>
              </a:spcAft>
              <a:buChar char="»"/>
              <a:defRPr sz="2000">
                <a:solidFill>
                  <a:schemeClr val="tx1"/>
                </a:solidFill>
                <a:latin typeface="Times New Roman" pitchFamily="18" charset="0"/>
              </a:defRPr>
            </a:lvl8pPr>
            <a:lvl9pPr marL="4000500" indent="-3429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ct val="50000"/>
              </a:spcBef>
              <a:buFontTx/>
              <a:buNone/>
              <a:defRPr/>
            </a:pPr>
            <a:r>
              <a:rPr lang="it-IT" altLang="it-IT" sz="2200" dirty="0" err="1">
                <a:solidFill>
                  <a:srgbClr val="000000"/>
                </a:solidFill>
                <a:latin typeface="Calibri" panose="020F0502020204030204" pitchFamily="34" charset="0"/>
              </a:rPr>
              <a:t>Ecology</a:t>
            </a:r>
            <a:endParaRPr lang="it-IT" altLang="it-IT" sz="2200" dirty="0">
              <a:solidFill>
                <a:srgbClr val="000000"/>
              </a:solidFill>
              <a:latin typeface="Calibri" panose="020F0502020204030204" pitchFamily="34" charset="0"/>
            </a:endParaRPr>
          </a:p>
          <a:p>
            <a:pPr marL="0" indent="0" algn="just" eaLnBrk="1" hangingPunct="1">
              <a:spcBef>
                <a:spcPct val="50000"/>
              </a:spcBef>
              <a:buFontTx/>
              <a:buNone/>
              <a:defRPr/>
            </a:pPr>
            <a:r>
              <a:rPr lang="en-US" altLang="it-IT" sz="2200" b="0" i="1" dirty="0">
                <a:solidFill>
                  <a:srgbClr val="000000"/>
                </a:solidFill>
                <a:latin typeface="Calibri" panose="020F0502020204030204" pitchFamily="34" charset="0"/>
              </a:rPr>
              <a:t>C. </a:t>
            </a:r>
            <a:r>
              <a:rPr lang="en-US" altLang="it-IT" sz="2200" b="0" i="1" dirty="0" err="1">
                <a:solidFill>
                  <a:srgbClr val="000000"/>
                </a:solidFill>
                <a:latin typeface="Calibri" panose="020F0502020204030204" pitchFamily="34" charset="0"/>
              </a:rPr>
              <a:t>mercuriale</a:t>
            </a:r>
            <a:r>
              <a:rPr lang="en-US" altLang="it-IT" sz="2200" b="0" i="1" dirty="0">
                <a:solidFill>
                  <a:srgbClr val="000000"/>
                </a:solidFill>
                <a:latin typeface="Calibri" panose="020F0502020204030204" pitchFamily="34" charset="0"/>
              </a:rPr>
              <a:t> </a:t>
            </a:r>
            <a:r>
              <a:rPr lang="en-US" altLang="it-IT" sz="2200" b="0" i="1" dirty="0" err="1">
                <a:solidFill>
                  <a:srgbClr val="000000"/>
                </a:solidFill>
                <a:latin typeface="Calibri" panose="020F0502020204030204" pitchFamily="34" charset="0"/>
              </a:rPr>
              <a:t>castellani</a:t>
            </a:r>
            <a:r>
              <a:rPr lang="en-US" altLang="it-IT" sz="2200" b="0" i="1" dirty="0">
                <a:solidFill>
                  <a:srgbClr val="000000"/>
                </a:solidFill>
                <a:latin typeface="Calibri" panose="020F0502020204030204" pitchFamily="34" charset="0"/>
              </a:rPr>
              <a:t> is associated with running waters (rarely stagnant but in any case, fed by spring streams), even cold, not excessively fast, and in particular streams, springs and  resurgent springs, often of karst nature up to 750 m in altitude. An essential feature for the suitability of the habitat is that there is always water and the presence of dense riparian and submerged vegetation; the latter is used for laying eggs by the female, who can even completely immerse herself in the water. </a:t>
            </a:r>
            <a:endParaRPr lang="it-IT" altLang="it-IT" sz="2200" b="0" dirty="0">
              <a:solidFill>
                <a:srgbClr val="000000"/>
              </a:solidFill>
              <a:latin typeface="Calibri" panose="020F050202020403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3932238"/>
            <a:ext cx="32480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3968" y="3512662"/>
            <a:ext cx="2160240" cy="28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tangolo 1"/>
          <p:cNvSpPr>
            <a:spLocks noChangeArrowheads="1"/>
          </p:cNvSpPr>
          <p:nvPr/>
        </p:nvSpPr>
        <p:spPr bwMode="auto">
          <a:xfrm>
            <a:off x="6389058" y="4365104"/>
            <a:ext cx="27744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defRPr/>
            </a:pPr>
            <a:r>
              <a:rPr lang="en-US" altLang="it-IT" sz="1800" b="0" dirty="0">
                <a:solidFill>
                  <a:srgbClr val="000000"/>
                </a:solidFill>
                <a:latin typeface="Calibri" pitchFamily="34" charset="0"/>
                <a:cs typeface="+mn-cs"/>
              </a:rPr>
              <a:t>Streams fed by springs with settled populations of </a:t>
            </a:r>
            <a:r>
              <a:rPr lang="en-US" altLang="it-IT" sz="1800" b="0" i="1" dirty="0">
                <a:solidFill>
                  <a:srgbClr val="000000"/>
                </a:solidFill>
                <a:latin typeface="Calibri" pitchFamily="34" charset="0"/>
                <a:cs typeface="+mn-cs"/>
              </a:rPr>
              <a:t>C. </a:t>
            </a:r>
            <a:r>
              <a:rPr lang="en-US" altLang="it-IT" sz="1800" b="0" i="1" dirty="0" err="1">
                <a:solidFill>
                  <a:srgbClr val="000000"/>
                </a:solidFill>
                <a:latin typeface="Calibri" pitchFamily="34" charset="0"/>
                <a:cs typeface="+mn-cs"/>
              </a:rPr>
              <a:t>mercuriale</a:t>
            </a:r>
            <a:r>
              <a:rPr lang="en-US" altLang="it-IT" sz="1800" b="0" i="1" dirty="0">
                <a:solidFill>
                  <a:srgbClr val="000000"/>
                </a:solidFill>
                <a:latin typeface="Calibri" pitchFamily="34" charset="0"/>
                <a:cs typeface="+mn-cs"/>
              </a:rPr>
              <a:t> </a:t>
            </a:r>
            <a:r>
              <a:rPr lang="en-US" altLang="it-IT" sz="1800" b="0" i="1" dirty="0" err="1">
                <a:solidFill>
                  <a:srgbClr val="000000"/>
                </a:solidFill>
                <a:latin typeface="Calibri" pitchFamily="34" charset="0"/>
                <a:cs typeface="+mn-cs"/>
              </a:rPr>
              <a:t>castellani</a:t>
            </a:r>
            <a:endParaRPr lang="it-IT" altLang="it-IT" sz="1800" b="0" i="1" dirty="0">
              <a:solidFill>
                <a:srgbClr val="000000"/>
              </a:solidFill>
              <a:latin typeface="Calibri" pitchFamily="34" charset="0"/>
              <a:cs typeface="+mn-cs"/>
            </a:endParaRPr>
          </a:p>
        </p:txBody>
      </p:sp>
      <p:pic>
        <p:nvPicPr>
          <p:cNvPr id="11"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55510" y="5418604"/>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99072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457200" y="62931"/>
            <a:ext cx="8229600" cy="5577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sz="2800" i="1" dirty="0" err="1">
                <a:cs typeface="宋体"/>
              </a:rPr>
              <a:t>Coenagrion</a:t>
            </a:r>
            <a:r>
              <a:rPr sz="2800" dirty="0">
                <a:cs typeface="宋体"/>
              </a:rPr>
              <a:t> </a:t>
            </a:r>
            <a:r>
              <a:rPr sz="2800" i="1" dirty="0">
                <a:cs typeface="宋体"/>
              </a:rPr>
              <a:t>mercuriale</a:t>
            </a:r>
            <a:r>
              <a:rPr sz="2800" dirty="0">
                <a:cs typeface="宋体"/>
              </a:rPr>
              <a:t> </a:t>
            </a:r>
            <a:r>
              <a:rPr sz="2800" i="1" dirty="0">
                <a:cs typeface="宋体"/>
              </a:rPr>
              <a:t>castellani</a:t>
            </a:r>
          </a:p>
        </p:txBody>
      </p:sp>
      <p:pic>
        <p:nvPicPr>
          <p:cNvPr id="3"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0392" y="225644"/>
            <a:ext cx="89693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774156" cy="64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550" y="1123974"/>
            <a:ext cx="6970713" cy="511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nettore 8"/>
          <p:cNvSpPr/>
          <p:nvPr/>
        </p:nvSpPr>
        <p:spPr>
          <a:xfrm>
            <a:off x="2370138" y="2576537"/>
            <a:ext cx="144462" cy="144462"/>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0" name="Connettore 9"/>
          <p:cNvSpPr/>
          <p:nvPr/>
        </p:nvSpPr>
        <p:spPr>
          <a:xfrm>
            <a:off x="5754688" y="4379937"/>
            <a:ext cx="142875" cy="142875"/>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1" name="Connettore 10"/>
          <p:cNvSpPr/>
          <p:nvPr/>
        </p:nvSpPr>
        <p:spPr>
          <a:xfrm>
            <a:off x="2560638" y="2795612"/>
            <a:ext cx="144462" cy="144462"/>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2" name="Rettangolo 11"/>
          <p:cNvSpPr/>
          <p:nvPr/>
        </p:nvSpPr>
        <p:spPr>
          <a:xfrm>
            <a:off x="1462717" y="580618"/>
            <a:ext cx="6218566" cy="400110"/>
          </a:xfrm>
          <a:prstGeom prst="rect">
            <a:avLst/>
          </a:prstGeom>
        </p:spPr>
        <p:txBody>
          <a:bodyPr wrap="square">
            <a:spAutoFit/>
          </a:bodyPr>
          <a:lstStyle/>
          <a:p>
            <a:pPr algn="ctr"/>
            <a:r>
              <a:rPr lang="en-US" altLang="it-IT" sz="2000" b="0" dirty="0">
                <a:solidFill>
                  <a:schemeClr val="tx1"/>
                </a:solidFill>
              </a:rPr>
              <a:t>Presence 2016-2017 before Life interventions </a:t>
            </a:r>
            <a:endParaRPr lang="it-IT" sz="2000" b="0" dirty="0">
              <a:solidFill>
                <a:schemeClr val="tx1"/>
              </a:solidFill>
            </a:endParaRPr>
          </a:p>
        </p:txBody>
      </p:sp>
    </p:spTree>
    <p:extLst>
      <p:ext uri="{BB962C8B-B14F-4D97-AF65-F5344CB8AC3E}">
        <p14:creationId xmlns:p14="http://schemas.microsoft.com/office/powerpoint/2010/main" val="213218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457200" y="62931"/>
            <a:ext cx="8229600" cy="5577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sz="2800" i="1" dirty="0" err="1">
                <a:cs typeface="宋体"/>
              </a:rPr>
              <a:t>Coenagrion</a:t>
            </a:r>
            <a:r>
              <a:rPr sz="2800" dirty="0">
                <a:cs typeface="宋体"/>
              </a:rPr>
              <a:t> </a:t>
            </a:r>
            <a:r>
              <a:rPr sz="2800" i="1" dirty="0">
                <a:cs typeface="宋体"/>
              </a:rPr>
              <a:t>mercuriale</a:t>
            </a:r>
            <a:r>
              <a:rPr sz="2800" dirty="0">
                <a:cs typeface="宋体"/>
              </a:rPr>
              <a:t> </a:t>
            </a:r>
            <a:r>
              <a:rPr sz="2800" i="1" dirty="0">
                <a:cs typeface="宋体"/>
              </a:rPr>
              <a:t>castellani</a:t>
            </a:r>
          </a:p>
        </p:txBody>
      </p:sp>
      <p:pic>
        <p:nvPicPr>
          <p:cNvPr id="3"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0392" y="225644"/>
            <a:ext cx="89693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23528" y="889843"/>
            <a:ext cx="6230938" cy="5078313"/>
          </a:xfrm>
          <a:prstGeom prst="rect">
            <a:avLst/>
          </a:prstGeom>
        </p:spPr>
        <p:txBody>
          <a:bodyPr>
            <a:spAutoFit/>
          </a:bodyPr>
          <a:lstStyle/>
          <a:p>
            <a:pPr lvl="0">
              <a:spcBef>
                <a:spcPts val="0"/>
              </a:spcBef>
              <a:defRPr/>
            </a:pPr>
            <a:r>
              <a:rPr lang="en-US" altLang="it-IT" sz="1800" dirty="0">
                <a:solidFill>
                  <a:srgbClr val="000000"/>
                </a:solidFill>
                <a:cs typeface="Arial" panose="020B0604020202020204" pitchFamily="34" charset="0"/>
              </a:rPr>
              <a:t>Threats </a:t>
            </a:r>
          </a:p>
          <a:p>
            <a:pPr lvl="0">
              <a:spcBef>
                <a:spcPts val="0"/>
              </a:spcBef>
              <a:defRPr/>
            </a:pPr>
            <a:r>
              <a:rPr lang="en-US" altLang="it-IT" sz="1800" b="0" dirty="0">
                <a:solidFill>
                  <a:srgbClr val="000000"/>
                </a:solidFill>
                <a:cs typeface="Arial" panose="020B0604020202020204" pitchFamily="34" charset="0"/>
              </a:rPr>
              <a:t>- rarefaction and loss of small suitable streams </a:t>
            </a:r>
          </a:p>
          <a:p>
            <a:pPr lvl="0">
              <a:spcBef>
                <a:spcPts val="0"/>
              </a:spcBef>
              <a:defRPr/>
            </a:pPr>
            <a:r>
              <a:rPr lang="en-US" altLang="it-IT" sz="1800" b="0" dirty="0">
                <a:solidFill>
                  <a:srgbClr val="000000"/>
                </a:solidFill>
                <a:cs typeface="Arial" panose="020B0604020202020204" pitchFamily="34" charset="0"/>
              </a:rPr>
              <a:t>- low dispersion rate </a:t>
            </a:r>
          </a:p>
          <a:p>
            <a:pPr lvl="0">
              <a:spcBef>
                <a:spcPts val="0"/>
              </a:spcBef>
              <a:defRPr/>
            </a:pPr>
            <a:r>
              <a:rPr lang="en-US" altLang="it-IT" sz="1800" b="0" dirty="0">
                <a:solidFill>
                  <a:srgbClr val="000000"/>
                </a:solidFill>
                <a:cs typeface="Arial" panose="020B0604020202020204" pitchFamily="34" charset="0"/>
              </a:rPr>
              <a:t>- very isolated populations </a:t>
            </a:r>
          </a:p>
          <a:p>
            <a:pPr lvl="0">
              <a:spcBef>
                <a:spcPts val="0"/>
              </a:spcBef>
              <a:defRPr/>
            </a:pPr>
            <a:r>
              <a:rPr lang="en-US" altLang="it-IT" sz="1800" dirty="0">
                <a:solidFill>
                  <a:srgbClr val="000000"/>
                </a:solidFill>
                <a:cs typeface="Arial" panose="020B0604020202020204" pitchFamily="34" charset="0"/>
              </a:rPr>
              <a:t>Threats in detail </a:t>
            </a:r>
          </a:p>
          <a:p>
            <a:pPr lvl="0">
              <a:spcBef>
                <a:spcPts val="0"/>
              </a:spcBef>
              <a:defRPr/>
            </a:pPr>
            <a:r>
              <a:rPr lang="en-US" altLang="it-IT" sz="1800" b="0" dirty="0">
                <a:solidFill>
                  <a:srgbClr val="000000"/>
                </a:solidFill>
                <a:cs typeface="Arial" panose="020B0604020202020204" pitchFamily="34" charset="0"/>
              </a:rPr>
              <a:t>- water extraction for various purposes </a:t>
            </a:r>
          </a:p>
          <a:p>
            <a:pPr lvl="0">
              <a:spcBef>
                <a:spcPts val="0"/>
              </a:spcBef>
              <a:defRPr/>
            </a:pPr>
            <a:r>
              <a:rPr lang="en-US" altLang="it-IT" sz="1800" b="0" dirty="0">
                <a:solidFill>
                  <a:srgbClr val="000000"/>
                </a:solidFill>
                <a:cs typeface="Arial" panose="020B0604020202020204" pitchFamily="34" charset="0"/>
              </a:rPr>
              <a:t>- course deviations </a:t>
            </a:r>
          </a:p>
          <a:p>
            <a:pPr lvl="0">
              <a:spcBef>
                <a:spcPts val="0"/>
              </a:spcBef>
              <a:defRPr/>
            </a:pPr>
            <a:r>
              <a:rPr lang="en-US" altLang="it-IT" sz="1800" b="0" dirty="0">
                <a:solidFill>
                  <a:srgbClr val="000000"/>
                </a:solidFill>
                <a:cs typeface="Arial" panose="020B0604020202020204" pitchFamily="34" charset="0"/>
              </a:rPr>
              <a:t>- excessive grazing of cattle on the banks </a:t>
            </a:r>
          </a:p>
          <a:p>
            <a:pPr lvl="0">
              <a:spcBef>
                <a:spcPts val="0"/>
              </a:spcBef>
              <a:defRPr/>
            </a:pPr>
            <a:r>
              <a:rPr lang="en-US" altLang="it-IT" sz="1800" b="0" dirty="0">
                <a:solidFill>
                  <a:srgbClr val="000000"/>
                </a:solidFill>
                <a:cs typeface="Arial" panose="020B0604020202020204" pitchFamily="34" charset="0"/>
              </a:rPr>
              <a:t>- breeding of other animals on the margins </a:t>
            </a:r>
          </a:p>
          <a:p>
            <a:pPr lvl="0">
              <a:spcBef>
                <a:spcPts val="0"/>
              </a:spcBef>
              <a:defRPr/>
            </a:pPr>
            <a:r>
              <a:rPr lang="en-US" altLang="it-IT" sz="1800" b="0" dirty="0">
                <a:solidFill>
                  <a:srgbClr val="000000"/>
                </a:solidFill>
                <a:cs typeface="Arial" panose="020B0604020202020204" pitchFamily="34" charset="0"/>
              </a:rPr>
              <a:t>- domestic animals in the riverbed </a:t>
            </a:r>
          </a:p>
          <a:p>
            <a:pPr lvl="0">
              <a:spcBef>
                <a:spcPts val="0"/>
              </a:spcBef>
              <a:defRPr/>
            </a:pPr>
            <a:r>
              <a:rPr lang="en-US" altLang="it-IT" sz="1800" b="0" dirty="0">
                <a:solidFill>
                  <a:srgbClr val="000000"/>
                </a:solidFill>
                <a:cs typeface="Arial" panose="020B0604020202020204" pitchFamily="34" charset="0"/>
              </a:rPr>
              <a:t>- exotic animals in the riverbed </a:t>
            </a:r>
          </a:p>
          <a:p>
            <a:pPr lvl="0">
              <a:spcBef>
                <a:spcPts val="0"/>
              </a:spcBef>
              <a:defRPr/>
            </a:pPr>
            <a:r>
              <a:rPr lang="en-US" altLang="it-IT" sz="1800" b="0" dirty="0">
                <a:solidFill>
                  <a:srgbClr val="000000"/>
                </a:solidFill>
                <a:cs typeface="Arial" panose="020B0604020202020204" pitchFamily="34" charset="0"/>
              </a:rPr>
              <a:t>- wild boars’ mudhole</a:t>
            </a:r>
          </a:p>
          <a:p>
            <a:pPr lvl="0">
              <a:spcBef>
                <a:spcPts val="0"/>
              </a:spcBef>
              <a:defRPr/>
            </a:pPr>
            <a:r>
              <a:rPr lang="en-US" altLang="it-IT" sz="1800" b="0" dirty="0">
                <a:solidFill>
                  <a:srgbClr val="000000"/>
                </a:solidFill>
                <a:cs typeface="Arial" panose="020B0604020202020204" pitchFamily="34" charset="0"/>
              </a:rPr>
              <a:t>- ecological succession and too much shade </a:t>
            </a:r>
          </a:p>
          <a:p>
            <a:pPr lvl="0">
              <a:spcBef>
                <a:spcPts val="0"/>
              </a:spcBef>
              <a:defRPr/>
            </a:pPr>
            <a:r>
              <a:rPr lang="en-US" altLang="it-IT" sz="1800" b="0" dirty="0">
                <a:solidFill>
                  <a:srgbClr val="000000"/>
                </a:solidFill>
                <a:cs typeface="Arial" panose="020B0604020202020204" pitchFamily="34" charset="0"/>
              </a:rPr>
              <a:t>- burial </a:t>
            </a:r>
          </a:p>
          <a:p>
            <a:pPr lvl="0">
              <a:spcBef>
                <a:spcPts val="0"/>
              </a:spcBef>
              <a:defRPr/>
            </a:pPr>
            <a:r>
              <a:rPr lang="en-US" altLang="it-IT" sz="1800" b="0" dirty="0">
                <a:solidFill>
                  <a:srgbClr val="000000"/>
                </a:solidFill>
                <a:cs typeface="Arial" panose="020B0604020202020204" pitchFamily="34" charset="0"/>
              </a:rPr>
              <a:t>- agriculture on the margins and banks </a:t>
            </a:r>
          </a:p>
          <a:p>
            <a:pPr lvl="0">
              <a:spcBef>
                <a:spcPts val="0"/>
              </a:spcBef>
              <a:defRPr/>
            </a:pPr>
            <a:r>
              <a:rPr lang="en-US" altLang="it-IT" sz="1800" b="0" dirty="0">
                <a:solidFill>
                  <a:srgbClr val="000000"/>
                </a:solidFill>
                <a:cs typeface="Arial" panose="020B0604020202020204" pitchFamily="34" charset="0"/>
              </a:rPr>
              <a:t>- industrial or construction activities </a:t>
            </a:r>
          </a:p>
          <a:p>
            <a:pPr lvl="0">
              <a:spcBef>
                <a:spcPts val="0"/>
              </a:spcBef>
              <a:defRPr/>
            </a:pPr>
            <a:r>
              <a:rPr lang="en-US" altLang="it-IT" sz="1800" b="0" dirty="0">
                <a:solidFill>
                  <a:srgbClr val="000000"/>
                </a:solidFill>
                <a:cs typeface="Arial" panose="020B0604020202020204" pitchFamily="34" charset="0"/>
              </a:rPr>
              <a:t>- cleaning and weeding of the ditches at the edge of the roads </a:t>
            </a:r>
          </a:p>
          <a:p>
            <a:pPr lvl="0">
              <a:spcBef>
                <a:spcPts val="0"/>
              </a:spcBef>
              <a:defRPr/>
            </a:pPr>
            <a:r>
              <a:rPr lang="en-US" altLang="it-IT" sz="1800" b="0" dirty="0">
                <a:solidFill>
                  <a:srgbClr val="000000"/>
                </a:solidFill>
                <a:cs typeface="Arial" panose="020B0604020202020204" pitchFamily="34" charset="0"/>
              </a:rPr>
              <a:t>- discharges </a:t>
            </a:r>
            <a:endParaRPr lang="en-US" altLang="it-IT" sz="2200" b="0" dirty="0">
              <a:solidFill>
                <a:srgbClr val="000000"/>
              </a:solidFill>
              <a:cs typeface="Arial" panose="020B0604020202020204" pitchFamily="34" charset="0"/>
            </a:endParaRPr>
          </a:p>
        </p:txBody>
      </p:sp>
      <p:pic>
        <p:nvPicPr>
          <p:cNvPr id="5" name="Picture 4" descr="C:\Users\Moo\Desktop\Alfonsine Riserva\lezioni insetti\foto da ridurre\foto ridotte\DSCN4402 (350x26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79020" y="1544856"/>
            <a:ext cx="3036834" cy="22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oo\Desktop\Alfonsine Riserva\lezioni insetti\foto da ridurre\foto ridotte RF\8- DSCN8762 inverno Rio Zolfatare a monte foto RF (400x3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0192" y="4077072"/>
            <a:ext cx="2815662" cy="211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22" y="0"/>
            <a:ext cx="774156" cy="64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47083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457200" y="62931"/>
            <a:ext cx="8229600" cy="5577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sz="2800" i="1" dirty="0" err="1">
                <a:cs typeface="宋体"/>
              </a:rPr>
              <a:t>Coenagrion</a:t>
            </a:r>
            <a:r>
              <a:rPr sz="2800" dirty="0">
                <a:cs typeface="宋体"/>
              </a:rPr>
              <a:t> </a:t>
            </a:r>
            <a:r>
              <a:rPr sz="2800" i="1" dirty="0">
                <a:cs typeface="宋体"/>
              </a:rPr>
              <a:t>mercuriale</a:t>
            </a:r>
            <a:r>
              <a:rPr sz="2800" dirty="0">
                <a:cs typeface="宋体"/>
              </a:rPr>
              <a:t> </a:t>
            </a:r>
            <a:r>
              <a:rPr sz="2800" i="1" dirty="0">
                <a:cs typeface="宋体"/>
              </a:rPr>
              <a:t>castellani</a:t>
            </a:r>
          </a:p>
        </p:txBody>
      </p:sp>
      <p:pic>
        <p:nvPicPr>
          <p:cNvPr id="3"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0392" y="44624"/>
            <a:ext cx="89693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Text Box 2"/>
          <p:cNvSpPr txBox="1">
            <a:spLocks noChangeArrowheads="1"/>
          </p:cNvSpPr>
          <p:nvPr/>
        </p:nvSpPr>
        <p:spPr bwMode="auto">
          <a:xfrm>
            <a:off x="251520" y="1544856"/>
            <a:ext cx="6264696"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har char="•"/>
              <a:defRPr sz="3200">
                <a:solidFill>
                  <a:schemeClr val="tx1"/>
                </a:solidFill>
                <a:latin typeface="Times New Roman" pitchFamily="18" charset="0"/>
              </a:defRPr>
            </a:lvl1pPr>
            <a:lvl2pPr marL="800100" indent="-342900" algn="l">
              <a:spcBef>
                <a:spcPct val="20000"/>
              </a:spcBef>
              <a:buChar char="–"/>
              <a:defRPr sz="2800">
                <a:solidFill>
                  <a:schemeClr val="tx1"/>
                </a:solidFill>
                <a:latin typeface="Times New Roman" pitchFamily="18" charset="0"/>
              </a:defRPr>
            </a:lvl2pPr>
            <a:lvl3pPr marL="1257300" indent="-342900" algn="l">
              <a:spcBef>
                <a:spcPct val="20000"/>
              </a:spcBef>
              <a:buChar char="•"/>
              <a:defRPr sz="2400">
                <a:solidFill>
                  <a:schemeClr val="tx1"/>
                </a:solidFill>
                <a:latin typeface="Times New Roman" pitchFamily="18" charset="0"/>
              </a:defRPr>
            </a:lvl3pPr>
            <a:lvl4pPr marL="1714500" indent="-342900" algn="l">
              <a:spcBef>
                <a:spcPct val="20000"/>
              </a:spcBef>
              <a:buChar char="–"/>
              <a:defRPr sz="2000">
                <a:solidFill>
                  <a:schemeClr val="tx1"/>
                </a:solidFill>
                <a:latin typeface="Times New Roman" pitchFamily="18" charset="0"/>
              </a:defRPr>
            </a:lvl4pPr>
            <a:lvl5pPr marL="2171700" indent="-342900" algn="l">
              <a:spcBef>
                <a:spcPct val="20000"/>
              </a:spcBef>
              <a:buChar char="»"/>
              <a:defRPr sz="2000">
                <a:solidFill>
                  <a:schemeClr val="tx1"/>
                </a:solidFill>
                <a:latin typeface="Times New Roman" pitchFamily="18" charset="0"/>
              </a:defRPr>
            </a:lvl5pPr>
            <a:lvl6pPr marL="2628900" indent="-342900" eaLnBrk="0" fontAlgn="base" hangingPunct="0">
              <a:spcBef>
                <a:spcPct val="20000"/>
              </a:spcBef>
              <a:spcAft>
                <a:spcPct val="0"/>
              </a:spcAft>
              <a:buChar char="»"/>
              <a:defRPr sz="2000">
                <a:solidFill>
                  <a:schemeClr val="tx1"/>
                </a:solidFill>
                <a:latin typeface="Times New Roman" pitchFamily="18" charset="0"/>
              </a:defRPr>
            </a:lvl6pPr>
            <a:lvl7pPr marL="3086100" indent="-342900" eaLnBrk="0" fontAlgn="base" hangingPunct="0">
              <a:spcBef>
                <a:spcPct val="20000"/>
              </a:spcBef>
              <a:spcAft>
                <a:spcPct val="0"/>
              </a:spcAft>
              <a:buChar char="»"/>
              <a:defRPr sz="2000">
                <a:solidFill>
                  <a:schemeClr val="tx1"/>
                </a:solidFill>
                <a:latin typeface="Times New Roman" pitchFamily="18" charset="0"/>
              </a:defRPr>
            </a:lvl7pPr>
            <a:lvl8pPr marL="3543300" indent="-342900" eaLnBrk="0" fontAlgn="base" hangingPunct="0">
              <a:spcBef>
                <a:spcPct val="20000"/>
              </a:spcBef>
              <a:spcAft>
                <a:spcPct val="0"/>
              </a:spcAft>
              <a:buChar char="»"/>
              <a:defRPr sz="2000">
                <a:solidFill>
                  <a:schemeClr val="tx1"/>
                </a:solidFill>
                <a:latin typeface="Times New Roman" pitchFamily="18" charset="0"/>
              </a:defRPr>
            </a:lvl8pPr>
            <a:lvl9pPr marL="4000500" indent="-3429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ct val="50000"/>
              </a:spcBef>
              <a:buFontTx/>
              <a:buNone/>
              <a:defRPr/>
            </a:pPr>
            <a:r>
              <a:rPr lang="en-US" altLang="it-IT" sz="2200" dirty="0">
                <a:solidFill>
                  <a:srgbClr val="000000"/>
                </a:solidFill>
                <a:latin typeface="Calibri" panose="020F0502020204030204" pitchFamily="34" charset="0"/>
              </a:rPr>
              <a:t>Actions of the Life </a:t>
            </a:r>
            <a:r>
              <a:rPr lang="en-US" altLang="it-IT" sz="2200" dirty="0" err="1">
                <a:solidFill>
                  <a:srgbClr val="000000"/>
                </a:solidFill>
                <a:latin typeface="Calibri" panose="020F0502020204030204" pitchFamily="34" charset="0"/>
              </a:rPr>
              <a:t>Eremita</a:t>
            </a:r>
            <a:r>
              <a:rPr lang="en-US" altLang="it-IT" sz="2200" dirty="0">
                <a:solidFill>
                  <a:srgbClr val="000000"/>
                </a:solidFill>
                <a:latin typeface="Calibri" panose="020F0502020204030204" pitchFamily="34" charset="0"/>
              </a:rPr>
              <a:t> for </a:t>
            </a:r>
            <a:r>
              <a:rPr lang="en-US" altLang="it-IT" sz="2200" dirty="0" err="1">
                <a:solidFill>
                  <a:srgbClr val="000000"/>
                </a:solidFill>
                <a:latin typeface="Calibri" panose="020F0502020204030204" pitchFamily="34" charset="0"/>
              </a:rPr>
              <a:t>Coenagrion</a:t>
            </a:r>
            <a:r>
              <a:rPr lang="en-US" altLang="it-IT" sz="2200" dirty="0">
                <a:solidFill>
                  <a:srgbClr val="000000"/>
                </a:solidFill>
                <a:latin typeface="Calibri" panose="020F0502020204030204" pitchFamily="34" charset="0"/>
              </a:rPr>
              <a:t> </a:t>
            </a:r>
          </a:p>
          <a:p>
            <a:pPr marL="457200" indent="-457200" eaLnBrk="1" hangingPunct="1">
              <a:spcBef>
                <a:spcPct val="50000"/>
              </a:spcBef>
              <a:buFont typeface="+mj-lt"/>
              <a:buAutoNum type="arabicPeriod"/>
              <a:defRPr/>
            </a:pPr>
            <a:r>
              <a:rPr lang="en-US" altLang="it-IT" sz="2200" b="0" dirty="0">
                <a:solidFill>
                  <a:srgbClr val="000000"/>
                </a:solidFill>
                <a:latin typeface="Calibri" panose="020F0502020204030204" pitchFamily="34" charset="0"/>
              </a:rPr>
              <a:t>Monitoring to know in detail the distribution of the species and the size of the population </a:t>
            </a:r>
          </a:p>
          <a:p>
            <a:pPr marL="457200" indent="-457200" eaLnBrk="1" hangingPunct="1">
              <a:spcBef>
                <a:spcPct val="50000"/>
              </a:spcBef>
              <a:buFont typeface="+mj-lt"/>
              <a:buAutoNum type="arabicPeriod"/>
              <a:defRPr/>
            </a:pPr>
            <a:r>
              <a:rPr lang="en-US" altLang="it-IT" sz="2200" b="0" dirty="0">
                <a:solidFill>
                  <a:srgbClr val="000000"/>
                </a:solidFill>
                <a:latin typeface="Calibri" panose="020F0502020204030204" pitchFamily="34" charset="0"/>
              </a:rPr>
              <a:t>Census of suitable habitats (rivulets, streams always fed) </a:t>
            </a:r>
          </a:p>
          <a:p>
            <a:pPr marL="457200" indent="-457200" eaLnBrk="1" hangingPunct="1">
              <a:spcBef>
                <a:spcPct val="50000"/>
              </a:spcBef>
              <a:buFont typeface="+mj-lt"/>
              <a:buAutoNum type="arabicPeriod"/>
              <a:defRPr/>
            </a:pPr>
            <a:r>
              <a:rPr lang="en-US" altLang="it-IT" sz="2200" b="0" dirty="0">
                <a:solidFill>
                  <a:srgbClr val="000000"/>
                </a:solidFill>
                <a:latin typeface="Calibri" panose="020F0502020204030204" pitchFamily="34" charset="0"/>
              </a:rPr>
              <a:t>Recovery of small streams </a:t>
            </a:r>
          </a:p>
          <a:p>
            <a:pPr marL="457200" indent="-457200" eaLnBrk="1" hangingPunct="1">
              <a:spcBef>
                <a:spcPct val="50000"/>
              </a:spcBef>
              <a:buFont typeface="+mj-lt"/>
              <a:buAutoNum type="arabicPeriod"/>
              <a:defRPr/>
            </a:pPr>
            <a:r>
              <a:rPr lang="en-US" altLang="it-IT" sz="2200" b="0" dirty="0">
                <a:solidFill>
                  <a:srgbClr val="000000"/>
                </a:solidFill>
                <a:latin typeface="Calibri" panose="020F0502020204030204" pitchFamily="34" charset="0"/>
              </a:rPr>
              <a:t>Translocation for reinforcement and reintroduction </a:t>
            </a:r>
          </a:p>
          <a:p>
            <a:pPr marL="457200" indent="-457200" eaLnBrk="1" hangingPunct="1">
              <a:spcBef>
                <a:spcPct val="50000"/>
              </a:spcBef>
              <a:buFont typeface="+mj-lt"/>
              <a:buAutoNum type="arabicPeriod"/>
              <a:defRPr/>
            </a:pPr>
            <a:r>
              <a:rPr lang="en-US" altLang="it-IT" sz="2200" b="0" dirty="0">
                <a:solidFill>
                  <a:srgbClr val="000000"/>
                </a:solidFill>
                <a:latin typeface="Calibri" panose="020F0502020204030204" pitchFamily="34" charset="0"/>
              </a:rPr>
              <a:t>Final monitoring</a:t>
            </a:r>
          </a:p>
          <a:p>
            <a:pPr marL="457200" indent="-457200" eaLnBrk="1" hangingPunct="1">
              <a:spcBef>
                <a:spcPct val="50000"/>
              </a:spcBef>
              <a:buFont typeface="+mj-lt"/>
              <a:buAutoNum type="arabicPeriod"/>
              <a:defRPr/>
            </a:pPr>
            <a:endParaRPr lang="it-IT" altLang="it-IT" sz="2200" b="0" dirty="0">
              <a:solidFill>
                <a:srgbClr val="000000"/>
              </a:solidFill>
              <a:latin typeface="Calibri" panose="020F0502020204030204" pitchFamily="34" charset="0"/>
            </a:endParaRPr>
          </a:p>
        </p:txBody>
      </p:sp>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8264" y="4797152"/>
            <a:ext cx="2076855" cy="135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Moo\Desktop\Alfonsine Riserva\lezioni insetti\foto da ridurre\foto ridotte 2\DSCN4556 cattura Coenagrion mercuriale Pietracuta foto E_Monterastelli (1000x750) (500x37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8264" y="1628800"/>
            <a:ext cx="2049066" cy="153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Moo\Desktop\Alfonsine Riserva\lezioni insetti\foto da ridurre\foto ridotte\DSCN4549 marcatura Coenagrion mercuriale Pietracuta foto E_Monterastelli (1000x750) (500x37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8263" y="3212976"/>
            <a:ext cx="2049065" cy="153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0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395536" y="1222104"/>
            <a:ext cx="8352000" cy="458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fontAlgn="auto">
              <a:spcBef>
                <a:spcPts val="0"/>
              </a:spcBef>
              <a:spcAft>
                <a:spcPts val="0"/>
              </a:spcAft>
            </a:pPr>
            <a:r>
              <a:rPr lang="en-US" sz="2200" spc="-1" dirty="0">
                <a:solidFill>
                  <a:prstClr val="black"/>
                </a:solidFill>
                <a:latin typeface="Calibri" panose="020F0502020204030204" pitchFamily="34" charset="0"/>
                <a:ea typeface="Corbel"/>
              </a:rPr>
              <a:t>Plan for the recovery and improvement of riparian areas in order to increase the availability of suitable habitats for </a:t>
            </a:r>
            <a:r>
              <a:rPr lang="en-US" sz="2200" i="1" spc="-1" dirty="0" err="1">
                <a:solidFill>
                  <a:prstClr val="black"/>
                </a:solidFill>
                <a:latin typeface="Calibri" panose="020F0502020204030204" pitchFamily="34" charset="0"/>
                <a:ea typeface="Corbel"/>
              </a:rPr>
              <a:t>Coenagrion</a:t>
            </a:r>
            <a:r>
              <a:rPr lang="en-US" sz="2200" i="1" spc="-1" dirty="0">
                <a:solidFill>
                  <a:prstClr val="black"/>
                </a:solidFill>
                <a:latin typeface="Calibri" panose="020F0502020204030204" pitchFamily="34" charset="0"/>
                <a:ea typeface="Corbel"/>
              </a:rPr>
              <a:t> </a:t>
            </a:r>
            <a:r>
              <a:rPr lang="en-US" sz="2200" i="1" spc="-1" dirty="0" err="1">
                <a:solidFill>
                  <a:prstClr val="black"/>
                </a:solidFill>
                <a:latin typeface="Calibri" panose="020F0502020204030204" pitchFamily="34" charset="0"/>
                <a:ea typeface="Corbel"/>
              </a:rPr>
              <a:t>mercuriale</a:t>
            </a:r>
            <a:r>
              <a:rPr lang="en-US" sz="2200" i="1" spc="-1" dirty="0">
                <a:solidFill>
                  <a:prstClr val="black"/>
                </a:solidFill>
                <a:latin typeface="Calibri" panose="020F0502020204030204" pitchFamily="34" charset="0"/>
                <a:ea typeface="Corbel"/>
              </a:rPr>
              <a:t> </a:t>
            </a:r>
            <a:r>
              <a:rPr lang="en-US" sz="2200" i="1" spc="-1" dirty="0" err="1">
                <a:solidFill>
                  <a:prstClr val="black"/>
                </a:solidFill>
                <a:latin typeface="Calibri" panose="020F0502020204030204" pitchFamily="34" charset="0"/>
                <a:ea typeface="Corbel"/>
              </a:rPr>
              <a:t>castellani</a:t>
            </a:r>
            <a:r>
              <a:rPr lang="en-US" sz="2200" i="1" spc="-1" dirty="0">
                <a:solidFill>
                  <a:prstClr val="black"/>
                </a:solidFill>
                <a:latin typeface="Calibri" panose="020F0502020204030204" pitchFamily="34" charset="0"/>
                <a:ea typeface="Corbel"/>
              </a:rPr>
              <a:t> </a:t>
            </a:r>
            <a:r>
              <a:rPr lang="en-US" sz="2200" spc="-1" dirty="0">
                <a:solidFill>
                  <a:prstClr val="black"/>
                </a:solidFill>
                <a:latin typeface="Calibri" panose="020F0502020204030204" pitchFamily="34" charset="0"/>
                <a:ea typeface="Corbel"/>
              </a:rPr>
              <a:t>in the SAC IT4070011 and in the SAC IT4090002 </a:t>
            </a:r>
            <a:endParaRPr lang="it-IT" sz="2200" b="0" spc="-1" dirty="0">
              <a:solidFill>
                <a:prstClr val="black"/>
              </a:solidFill>
              <a:latin typeface="Calibri" panose="020F0502020204030204" pitchFamily="34" charset="0"/>
            </a:endParaRPr>
          </a:p>
          <a:p>
            <a:pPr fontAlgn="auto">
              <a:spcBef>
                <a:spcPts val="0"/>
              </a:spcBef>
              <a:spcAft>
                <a:spcPts val="0"/>
              </a:spcAft>
            </a:pPr>
            <a:r>
              <a:rPr lang="en-US" sz="2200" b="0" spc="-1" dirty="0">
                <a:solidFill>
                  <a:prstClr val="black"/>
                </a:solidFill>
                <a:latin typeface="Calibri" panose="020F0502020204030204" pitchFamily="34" charset="0"/>
                <a:ea typeface="Corbel"/>
              </a:rPr>
              <a:t>Objective: </a:t>
            </a:r>
          </a:p>
          <a:p>
            <a:pPr fontAlgn="auto">
              <a:spcBef>
                <a:spcPts val="0"/>
              </a:spcBef>
              <a:spcAft>
                <a:spcPts val="0"/>
              </a:spcAft>
            </a:pPr>
            <a:r>
              <a:rPr lang="en-US" sz="2200" b="0" spc="-1" dirty="0">
                <a:solidFill>
                  <a:prstClr val="black"/>
                </a:solidFill>
                <a:latin typeface="Calibri" panose="020F0502020204030204" pitchFamily="34" charset="0"/>
                <a:ea typeface="Corbel"/>
              </a:rPr>
              <a:t>- Recovery or improvement of suitable environments for </a:t>
            </a:r>
            <a:r>
              <a:rPr lang="en-US" sz="2200" b="0" spc="-1" dirty="0" err="1">
                <a:solidFill>
                  <a:prstClr val="black"/>
                </a:solidFill>
                <a:latin typeface="Calibri" panose="020F0502020204030204" pitchFamily="34" charset="0"/>
                <a:ea typeface="Corbel"/>
              </a:rPr>
              <a:t>Coenagrion</a:t>
            </a:r>
            <a:r>
              <a:rPr lang="en-US" sz="2200" b="0" spc="-1" dirty="0">
                <a:solidFill>
                  <a:prstClr val="black"/>
                </a:solidFill>
                <a:latin typeface="Calibri" panose="020F0502020204030204" pitchFamily="34" charset="0"/>
                <a:ea typeface="Corbel"/>
              </a:rPr>
              <a:t> </a:t>
            </a:r>
            <a:r>
              <a:rPr lang="en-US" sz="2200" b="0" spc="-1" dirty="0" err="1">
                <a:solidFill>
                  <a:prstClr val="black"/>
                </a:solidFill>
                <a:latin typeface="Calibri" panose="020F0502020204030204" pitchFamily="34" charset="0"/>
                <a:ea typeface="Corbel"/>
              </a:rPr>
              <a:t>mercuriale</a:t>
            </a:r>
            <a:r>
              <a:rPr lang="en-US" sz="2200" b="0" spc="-1" dirty="0">
                <a:solidFill>
                  <a:prstClr val="black"/>
                </a:solidFill>
                <a:latin typeface="Calibri" panose="020F0502020204030204" pitchFamily="34" charset="0"/>
                <a:ea typeface="Corbel"/>
              </a:rPr>
              <a:t> </a:t>
            </a:r>
            <a:r>
              <a:rPr lang="en-US" sz="2200" b="0" spc="-1" dirty="0" err="1">
                <a:solidFill>
                  <a:prstClr val="black"/>
                </a:solidFill>
                <a:latin typeface="Calibri" panose="020F0502020204030204" pitchFamily="34" charset="0"/>
                <a:ea typeface="Corbel"/>
              </a:rPr>
              <a:t>castellani</a:t>
            </a:r>
            <a:r>
              <a:rPr lang="en-US" sz="2200" b="0" spc="-1" dirty="0">
                <a:solidFill>
                  <a:prstClr val="black"/>
                </a:solidFill>
                <a:latin typeface="Calibri" panose="020F0502020204030204" pitchFamily="34" charset="0"/>
                <a:ea typeface="Corbel"/>
              </a:rPr>
              <a:t>. Ecological needs: </a:t>
            </a:r>
          </a:p>
          <a:p>
            <a:pPr fontAlgn="auto">
              <a:spcBef>
                <a:spcPts val="0"/>
              </a:spcBef>
              <a:spcAft>
                <a:spcPts val="0"/>
              </a:spcAft>
            </a:pPr>
            <a:endParaRPr lang="en-US" sz="2200" b="0" spc="-1" dirty="0">
              <a:solidFill>
                <a:prstClr val="black"/>
              </a:solidFill>
              <a:latin typeface="Calibri" panose="020F0502020204030204" pitchFamily="34" charset="0"/>
              <a:ea typeface="Corbel"/>
            </a:endParaRPr>
          </a:p>
          <a:p>
            <a:pPr fontAlgn="auto">
              <a:spcBef>
                <a:spcPts val="0"/>
              </a:spcBef>
              <a:spcAft>
                <a:spcPts val="0"/>
              </a:spcAft>
            </a:pPr>
            <a:r>
              <a:rPr lang="en-US" sz="2200" b="0" spc="-1" dirty="0">
                <a:solidFill>
                  <a:prstClr val="black"/>
                </a:solidFill>
                <a:latin typeface="Calibri" panose="020F0502020204030204" pitchFamily="34" charset="0"/>
                <a:ea typeface="Corbel"/>
              </a:rPr>
              <a:t>- The species requires small, sunny streams, where herbaceous cover prevails near watercourses with modest variations in water flow and temperature. </a:t>
            </a:r>
          </a:p>
          <a:p>
            <a:pPr fontAlgn="auto">
              <a:spcBef>
                <a:spcPts val="0"/>
              </a:spcBef>
              <a:spcAft>
                <a:spcPts val="0"/>
              </a:spcAft>
            </a:pPr>
            <a:endParaRPr lang="en-US" sz="2200" b="0" spc="-1" dirty="0">
              <a:solidFill>
                <a:prstClr val="black"/>
              </a:solidFill>
              <a:latin typeface="Calibri" panose="020F0502020204030204" pitchFamily="34" charset="0"/>
              <a:ea typeface="Corbel"/>
            </a:endParaRPr>
          </a:p>
          <a:p>
            <a:pPr fontAlgn="auto">
              <a:spcBef>
                <a:spcPts val="0"/>
              </a:spcBef>
              <a:spcAft>
                <a:spcPts val="0"/>
              </a:spcAft>
            </a:pPr>
            <a:r>
              <a:rPr lang="en-US" sz="2200" b="0" spc="-1" dirty="0">
                <a:solidFill>
                  <a:prstClr val="black"/>
                </a:solidFill>
                <a:latin typeface="Calibri" panose="020F0502020204030204" pitchFamily="34" charset="0"/>
                <a:ea typeface="Corbel"/>
              </a:rPr>
              <a:t>- It avoids shady areas, while it prefers spaces covered by equisetum (horsetails) and aquatic species not exceeding one </a:t>
            </a:r>
            <a:r>
              <a:rPr lang="en-US" sz="2200" b="0" spc="-1" dirty="0" err="1">
                <a:solidFill>
                  <a:prstClr val="black"/>
                </a:solidFill>
                <a:latin typeface="Calibri" panose="020F0502020204030204" pitchFamily="34" charset="0"/>
                <a:ea typeface="Corbel"/>
              </a:rPr>
              <a:t>metre</a:t>
            </a:r>
            <a:r>
              <a:rPr lang="en-US" sz="2200" b="0" spc="-1" dirty="0">
                <a:solidFill>
                  <a:prstClr val="black"/>
                </a:solidFill>
                <a:latin typeface="Calibri" panose="020F0502020204030204" pitchFamily="34" charset="0"/>
                <a:ea typeface="Corbel"/>
              </a:rPr>
              <a:t> in height. </a:t>
            </a:r>
          </a:p>
        </p:txBody>
      </p:sp>
      <p:pic>
        <p:nvPicPr>
          <p:cNvPr id="3"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26476" y="245672"/>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p:cNvSpPr txBox="1">
            <a:spLocks/>
          </p:cNvSpPr>
          <p:nvPr/>
        </p:nvSpPr>
        <p:spPr bwMode="auto">
          <a:xfrm>
            <a:off x="457200" y="260648"/>
            <a:ext cx="8229600" cy="7348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US" sz="2400" dirty="0">
                <a:latin typeface="Calibri" panose="020F0502020204030204" pitchFamily="34" charset="0"/>
                <a:cs typeface="宋体"/>
              </a:rPr>
              <a:t>Action C2 - Recovery of streams suitable </a:t>
            </a:r>
            <a:r>
              <a:rPr lang="en-US" sz="2400" i="1" dirty="0">
                <a:latin typeface="Calibri" panose="020F0502020204030204" pitchFamily="34" charset="0"/>
                <a:cs typeface="宋体"/>
              </a:rPr>
              <a:t>for </a:t>
            </a:r>
            <a:r>
              <a:rPr lang="en-US" sz="2400" i="1" dirty="0" err="1">
                <a:latin typeface="Calibri" panose="020F0502020204030204" pitchFamily="34" charset="0"/>
                <a:cs typeface="宋体"/>
              </a:rPr>
              <a:t>Coenagrion</a:t>
            </a:r>
            <a:r>
              <a:rPr lang="en-US" sz="2400" i="1" dirty="0">
                <a:latin typeface="Calibri" panose="020F0502020204030204" pitchFamily="34" charset="0"/>
                <a:cs typeface="宋体"/>
              </a:rPr>
              <a:t> </a:t>
            </a:r>
            <a:r>
              <a:rPr lang="en-US" sz="2400" i="1" dirty="0" err="1">
                <a:latin typeface="Calibri" panose="020F0502020204030204" pitchFamily="34" charset="0"/>
                <a:cs typeface="宋体"/>
              </a:rPr>
              <a:t>mercuriale</a:t>
            </a:r>
            <a:r>
              <a:rPr lang="en-US" sz="2400" i="1" dirty="0">
                <a:latin typeface="Calibri" panose="020F0502020204030204" pitchFamily="34" charset="0"/>
                <a:cs typeface="宋体"/>
              </a:rPr>
              <a:t> </a:t>
            </a:r>
            <a:r>
              <a:rPr lang="en-US" sz="2400" i="1" dirty="0" err="1">
                <a:latin typeface="Calibri" panose="020F0502020204030204" pitchFamily="34" charset="0"/>
                <a:cs typeface="宋体"/>
              </a:rPr>
              <a:t>castellani</a:t>
            </a:r>
            <a:r>
              <a:rPr lang="en-US" sz="2400" dirty="0">
                <a:latin typeface="Calibri" panose="020F0502020204030204" pitchFamily="34" charset="0"/>
                <a:cs typeface="宋体"/>
              </a:rPr>
              <a:t> in the Romagna </a:t>
            </a:r>
            <a:r>
              <a:rPr lang="en-US" sz="2400" dirty="0" err="1">
                <a:latin typeface="Calibri" panose="020F0502020204030204" pitchFamily="34" charset="0"/>
                <a:cs typeface="宋体"/>
              </a:rPr>
              <a:t>Macroarea</a:t>
            </a:r>
            <a:endParaRPr lang="it-IT" sz="2400" dirty="0">
              <a:latin typeface="Calibri" panose="020F0502020204030204" pitchFamily="34" charset="0"/>
              <a:cs typeface="宋体"/>
            </a:endParaRPr>
          </a:p>
        </p:txBody>
      </p:sp>
      <p:pic>
        <p:nvPicPr>
          <p:cNvPr id="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53077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427680" y="981656"/>
            <a:ext cx="8352000" cy="511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fontAlgn="auto">
              <a:spcBef>
                <a:spcPts val="0"/>
              </a:spcBef>
              <a:spcAft>
                <a:spcPts val="600"/>
              </a:spcAft>
            </a:pPr>
            <a:r>
              <a:rPr lang="en-US" sz="2200" b="0" spc="-1" dirty="0">
                <a:solidFill>
                  <a:prstClr val="black"/>
                </a:solidFill>
                <a:latin typeface="Calibri" panose="020F0502020204030204" pitchFamily="34" charset="0"/>
                <a:ea typeface="Corbel"/>
              </a:rPr>
              <a:t>Method: </a:t>
            </a:r>
          </a:p>
          <a:p>
            <a:pPr fontAlgn="auto">
              <a:spcBef>
                <a:spcPts val="0"/>
              </a:spcBef>
              <a:spcAft>
                <a:spcPts val="600"/>
              </a:spcAft>
            </a:pPr>
            <a:r>
              <a:rPr lang="en-US" sz="2200" b="0" spc="-1" dirty="0">
                <a:solidFill>
                  <a:prstClr val="black"/>
                </a:solidFill>
                <a:latin typeface="Calibri" panose="020F0502020204030204" pitchFamily="34" charset="0"/>
                <a:ea typeface="Corbel"/>
              </a:rPr>
              <a:t>-Elimination of stretches of shrub cover and poplar and willow nuclei. </a:t>
            </a:r>
          </a:p>
          <a:p>
            <a:pPr fontAlgn="auto">
              <a:spcBef>
                <a:spcPts val="0"/>
              </a:spcBef>
              <a:spcAft>
                <a:spcPts val="600"/>
              </a:spcAft>
            </a:pPr>
            <a:r>
              <a:rPr lang="en-US" sz="2200" b="0" spc="-1" dirty="0">
                <a:solidFill>
                  <a:prstClr val="black"/>
                </a:solidFill>
                <a:latin typeface="Calibri" panose="020F0502020204030204" pitchFamily="34" charset="0"/>
                <a:ea typeface="Corbel"/>
              </a:rPr>
              <a:t>To create: </a:t>
            </a:r>
          </a:p>
          <a:p>
            <a:pPr fontAlgn="auto">
              <a:spcBef>
                <a:spcPts val="0"/>
              </a:spcBef>
              <a:spcAft>
                <a:spcPts val="600"/>
              </a:spcAft>
            </a:pPr>
            <a:r>
              <a:rPr lang="en-US" sz="2200" b="0" spc="-1" dirty="0">
                <a:solidFill>
                  <a:prstClr val="black"/>
                </a:solidFill>
                <a:latin typeface="Calibri" panose="020F0502020204030204" pitchFamily="34" charset="0"/>
                <a:ea typeface="Corbel"/>
              </a:rPr>
              <a:t>- Grassland areas in connection with the watercourse, suitable as hunting areas for adults of the species; </a:t>
            </a:r>
          </a:p>
          <a:p>
            <a:pPr fontAlgn="auto">
              <a:spcBef>
                <a:spcPts val="0"/>
              </a:spcBef>
              <a:spcAft>
                <a:spcPts val="600"/>
              </a:spcAft>
            </a:pPr>
            <a:r>
              <a:rPr lang="en-US" sz="2200" b="0" spc="-1" dirty="0">
                <a:solidFill>
                  <a:prstClr val="black"/>
                </a:solidFill>
                <a:latin typeface="Calibri" panose="020F0502020204030204" pitchFamily="34" charset="0"/>
                <a:ea typeface="Corbel"/>
              </a:rPr>
              <a:t>-Sunny areas subject to current flow covered by aquatic species, useful for hosting the reproductive function. </a:t>
            </a:r>
          </a:p>
          <a:p>
            <a:pPr fontAlgn="auto">
              <a:spcBef>
                <a:spcPts val="0"/>
              </a:spcBef>
              <a:spcAft>
                <a:spcPts val="600"/>
              </a:spcAft>
            </a:pPr>
            <a:r>
              <a:rPr lang="en-US" sz="2200" b="0" spc="-1" dirty="0">
                <a:solidFill>
                  <a:prstClr val="black"/>
                </a:solidFill>
                <a:latin typeface="Calibri" panose="020F0502020204030204" pitchFamily="34" charset="0"/>
                <a:ea typeface="Corbel"/>
              </a:rPr>
              <a:t>Note. Possible misunderstandings with the owners, who often expect traditional reshaping of the riverbed with a hydraulic regulation function, while here the herbaceous cover of the bottom and banks is not touched. </a:t>
            </a:r>
          </a:p>
        </p:txBody>
      </p:sp>
      <p:pic>
        <p:nvPicPr>
          <p:cNvPr id="3"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1902" y="116632"/>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 name="Titolo 1">
            <a:extLst>
              <a:ext uri="{FF2B5EF4-FFF2-40B4-BE49-F238E27FC236}">
                <a16:creationId xmlns:a16="http://schemas.microsoft.com/office/drawing/2014/main" id="{238B7A7A-191B-428B-A33D-1E35FDFAD3DD}"/>
              </a:ext>
            </a:extLst>
          </p:cNvPr>
          <p:cNvSpPr txBox="1">
            <a:spLocks/>
          </p:cNvSpPr>
          <p:nvPr/>
        </p:nvSpPr>
        <p:spPr bwMode="auto">
          <a:xfrm>
            <a:off x="457200" y="260648"/>
            <a:ext cx="8229600" cy="7348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US" sz="2400" dirty="0">
                <a:latin typeface="Calibri" panose="020F0502020204030204" pitchFamily="34" charset="0"/>
                <a:cs typeface="宋体"/>
              </a:rPr>
              <a:t>Action C2 - Recovery of streams suitable </a:t>
            </a:r>
            <a:r>
              <a:rPr lang="en-US" sz="2400" i="1" dirty="0">
                <a:latin typeface="Calibri" panose="020F0502020204030204" pitchFamily="34" charset="0"/>
                <a:cs typeface="宋体"/>
              </a:rPr>
              <a:t>for </a:t>
            </a:r>
            <a:r>
              <a:rPr lang="en-US" sz="2400" i="1" dirty="0" err="1">
                <a:latin typeface="Calibri" panose="020F0502020204030204" pitchFamily="34" charset="0"/>
                <a:cs typeface="宋体"/>
              </a:rPr>
              <a:t>Coenagrion</a:t>
            </a:r>
            <a:r>
              <a:rPr lang="en-US" sz="2400" i="1" dirty="0">
                <a:latin typeface="Calibri" panose="020F0502020204030204" pitchFamily="34" charset="0"/>
                <a:cs typeface="宋体"/>
              </a:rPr>
              <a:t> </a:t>
            </a:r>
            <a:r>
              <a:rPr lang="en-US" sz="2400" i="1" dirty="0" err="1">
                <a:latin typeface="Calibri" panose="020F0502020204030204" pitchFamily="34" charset="0"/>
                <a:cs typeface="宋体"/>
              </a:rPr>
              <a:t>mercuriale</a:t>
            </a:r>
            <a:r>
              <a:rPr lang="en-US" sz="2400" i="1" dirty="0">
                <a:latin typeface="Calibri" panose="020F0502020204030204" pitchFamily="34" charset="0"/>
                <a:cs typeface="宋体"/>
              </a:rPr>
              <a:t> </a:t>
            </a:r>
            <a:r>
              <a:rPr lang="en-US" sz="2400" i="1" dirty="0" err="1">
                <a:latin typeface="Calibri" panose="020F0502020204030204" pitchFamily="34" charset="0"/>
                <a:cs typeface="宋体"/>
              </a:rPr>
              <a:t>castellani</a:t>
            </a:r>
            <a:r>
              <a:rPr lang="en-US" sz="2400" dirty="0">
                <a:latin typeface="Calibri" panose="020F0502020204030204" pitchFamily="34" charset="0"/>
                <a:cs typeface="宋体"/>
              </a:rPr>
              <a:t> in the Romagna </a:t>
            </a:r>
            <a:r>
              <a:rPr lang="en-US" sz="2400" dirty="0" err="1">
                <a:latin typeface="Calibri" panose="020F0502020204030204" pitchFamily="34" charset="0"/>
                <a:cs typeface="宋体"/>
              </a:rPr>
              <a:t>Macroarea</a:t>
            </a:r>
            <a:endParaRPr lang="it-IT" sz="2400" dirty="0">
              <a:latin typeface="Calibri" panose="020F0502020204030204" pitchFamily="34" charset="0"/>
              <a:cs typeface="宋体"/>
            </a:endParaRPr>
          </a:p>
        </p:txBody>
      </p:sp>
    </p:spTree>
    <p:extLst>
      <p:ext uri="{BB962C8B-B14F-4D97-AF65-F5344CB8AC3E}">
        <p14:creationId xmlns:p14="http://schemas.microsoft.com/office/powerpoint/2010/main" val="358297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403603" y="1700808"/>
            <a:ext cx="8352000" cy="38164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lvl="0" fontAlgn="auto">
              <a:spcBef>
                <a:spcPts val="400"/>
              </a:spcBef>
              <a:spcAft>
                <a:spcPts val="0"/>
              </a:spcAft>
            </a:pPr>
            <a:r>
              <a:rPr lang="en-US" sz="2200" b="0" spc="-1" dirty="0">
                <a:solidFill>
                  <a:srgbClr val="000000"/>
                </a:solidFill>
                <a:latin typeface="Calibri"/>
              </a:rPr>
              <a:t>Time schedule:</a:t>
            </a:r>
          </a:p>
          <a:p>
            <a:pPr lvl="0" fontAlgn="auto">
              <a:spcBef>
                <a:spcPts val="400"/>
              </a:spcBef>
              <a:spcAft>
                <a:spcPts val="0"/>
              </a:spcAft>
            </a:pPr>
            <a:r>
              <a:rPr lang="en-US" sz="2200" b="0" spc="-1" dirty="0">
                <a:solidFill>
                  <a:srgbClr val="000000"/>
                </a:solidFill>
                <a:latin typeface="Calibri"/>
              </a:rPr>
              <a:t>• The works were carried out with an initial intervention between February and March 2019, which was followed by a touch up on the regrowth in autumn-winter 2019; </a:t>
            </a:r>
          </a:p>
          <a:p>
            <a:pPr lvl="0" fontAlgn="auto">
              <a:spcBef>
                <a:spcPts val="400"/>
              </a:spcBef>
              <a:spcAft>
                <a:spcPts val="0"/>
              </a:spcAft>
            </a:pPr>
            <a:r>
              <a:rPr lang="en-US" sz="2200" b="0" spc="-1" dirty="0">
                <a:solidFill>
                  <a:srgbClr val="000000"/>
                </a:solidFill>
                <a:latin typeface="Calibri"/>
              </a:rPr>
              <a:t>• A further intervention planned before the restart of the 2021 growing season, to consolidate the results obtained; </a:t>
            </a:r>
          </a:p>
          <a:p>
            <a:pPr lvl="0" fontAlgn="auto">
              <a:spcBef>
                <a:spcPts val="400"/>
              </a:spcBef>
              <a:spcAft>
                <a:spcPts val="0"/>
              </a:spcAft>
            </a:pPr>
            <a:r>
              <a:rPr lang="en-US" sz="2200" b="0" spc="-1" dirty="0">
                <a:solidFill>
                  <a:srgbClr val="000000"/>
                </a:solidFill>
                <a:latin typeface="Calibri"/>
              </a:rPr>
              <a:t>• Scheduled interventions before the restart of the vegetative season also in the following years. </a:t>
            </a:r>
          </a:p>
        </p:txBody>
      </p:sp>
      <p:pic>
        <p:nvPicPr>
          <p:cNvPr id="3" name="Picture 8" descr="C:\Users\Moo\Desktop\Alfonsine Riserva\lezioni insetti\foto da ridurre\foto ridotte RF\ODONATA - Coenagrion mercuriale castellanii (580x7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1902" y="116632"/>
            <a:ext cx="747402" cy="110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22" y="0"/>
            <a:ext cx="901478" cy="75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 name="Titolo 1">
            <a:extLst>
              <a:ext uri="{FF2B5EF4-FFF2-40B4-BE49-F238E27FC236}">
                <a16:creationId xmlns:a16="http://schemas.microsoft.com/office/drawing/2014/main" id="{50574D2C-340E-4D20-BF72-C89A29342449}"/>
              </a:ext>
            </a:extLst>
          </p:cNvPr>
          <p:cNvSpPr txBox="1">
            <a:spLocks/>
          </p:cNvSpPr>
          <p:nvPr/>
        </p:nvSpPr>
        <p:spPr bwMode="auto">
          <a:xfrm>
            <a:off x="457200" y="260648"/>
            <a:ext cx="8229600" cy="7348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179393"/>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US" sz="2400" dirty="0">
                <a:latin typeface="Calibri" panose="020F0502020204030204" pitchFamily="34" charset="0"/>
                <a:cs typeface="宋体"/>
              </a:rPr>
              <a:t>Action C2 - Recovery of streams suitable </a:t>
            </a:r>
            <a:r>
              <a:rPr lang="en-US" sz="2400" i="1" dirty="0">
                <a:latin typeface="Calibri" panose="020F0502020204030204" pitchFamily="34" charset="0"/>
                <a:cs typeface="宋体"/>
              </a:rPr>
              <a:t>for </a:t>
            </a:r>
            <a:r>
              <a:rPr lang="en-US" sz="2400" i="1" dirty="0" err="1">
                <a:latin typeface="Calibri" panose="020F0502020204030204" pitchFamily="34" charset="0"/>
                <a:cs typeface="宋体"/>
              </a:rPr>
              <a:t>Coenagrion</a:t>
            </a:r>
            <a:r>
              <a:rPr lang="en-US" sz="2400" i="1" dirty="0">
                <a:latin typeface="Calibri" panose="020F0502020204030204" pitchFamily="34" charset="0"/>
                <a:cs typeface="宋体"/>
              </a:rPr>
              <a:t> </a:t>
            </a:r>
            <a:r>
              <a:rPr lang="en-US" sz="2400" i="1" dirty="0" err="1">
                <a:latin typeface="Calibri" panose="020F0502020204030204" pitchFamily="34" charset="0"/>
                <a:cs typeface="宋体"/>
              </a:rPr>
              <a:t>mercuriale</a:t>
            </a:r>
            <a:r>
              <a:rPr lang="en-US" sz="2400" i="1" dirty="0">
                <a:latin typeface="Calibri" panose="020F0502020204030204" pitchFamily="34" charset="0"/>
                <a:cs typeface="宋体"/>
              </a:rPr>
              <a:t> </a:t>
            </a:r>
            <a:r>
              <a:rPr lang="en-US" sz="2400" i="1" dirty="0" err="1">
                <a:latin typeface="Calibri" panose="020F0502020204030204" pitchFamily="34" charset="0"/>
                <a:cs typeface="宋体"/>
              </a:rPr>
              <a:t>castellani</a:t>
            </a:r>
            <a:r>
              <a:rPr lang="en-US" sz="2400" dirty="0">
                <a:latin typeface="Calibri" panose="020F0502020204030204" pitchFamily="34" charset="0"/>
                <a:cs typeface="宋体"/>
              </a:rPr>
              <a:t> in the Romagna </a:t>
            </a:r>
            <a:r>
              <a:rPr lang="en-US" sz="2400" dirty="0" err="1">
                <a:latin typeface="Calibri" panose="020F0502020204030204" pitchFamily="34" charset="0"/>
                <a:cs typeface="宋体"/>
              </a:rPr>
              <a:t>Macroarea</a:t>
            </a:r>
            <a:endParaRPr lang="it-IT" sz="2400" dirty="0">
              <a:latin typeface="Calibri" panose="020F0502020204030204" pitchFamily="34" charset="0"/>
              <a:cs typeface="宋体"/>
            </a:endParaRPr>
          </a:p>
        </p:txBody>
      </p:sp>
    </p:spTree>
    <p:extLst>
      <p:ext uri="{BB962C8B-B14F-4D97-AF65-F5344CB8AC3E}">
        <p14:creationId xmlns:p14="http://schemas.microsoft.com/office/powerpoint/2010/main" val="14726081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8128</TotalTime>
  <Words>1246</Words>
  <Application>Microsoft Office PowerPoint</Application>
  <PresentationFormat>Presentazione su schermo (4:3)</PresentationFormat>
  <Paragraphs>118</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5</vt:i4>
      </vt:variant>
      <vt:variant>
        <vt:lpstr>Titoli diapositive</vt:lpstr>
      </vt:variant>
      <vt:variant>
        <vt:i4>22</vt:i4>
      </vt:variant>
    </vt:vector>
  </HeadingPairs>
  <TitlesOfParts>
    <vt:vector size="31" baseType="lpstr">
      <vt:lpstr>Arial</vt:lpstr>
      <vt:lpstr>Calibri</vt:lpstr>
      <vt:lpstr>Symbol</vt:lpstr>
      <vt:lpstr>Wingdings</vt:lpstr>
      <vt:lpstr>Tema di Office</vt:lpstr>
      <vt:lpstr>Office Theme</vt:lpstr>
      <vt:lpstr>1_Office Theme</vt:lpstr>
      <vt:lpstr>2_Office Theme</vt:lpstr>
      <vt:lpstr>3_Office Theme</vt:lpstr>
      <vt:lpstr>Gabriele Cassani  Roberto Fabbri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Action C5 - Translocation of Coenagrion mercuriale castellanii  Romagna Macroarea Release period </vt:lpstr>
      <vt:lpstr>Action C5 - Translocation of Coenagrion mercuriale castellanii in  the Romagna Macroarea </vt:lpstr>
      <vt:lpstr>Action C5 - Translocation of Coenagrion mercuriale castellanii in  the Romagna Macroarea </vt:lpstr>
      <vt:lpstr>Action C5 - Translocation of Coenagrion mercuriale castellanii in the Romagna Macroarea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actions to preserve residual and isolated  populations of forest and freshwater insects in  Emilia-Romagna - Project LIFE14 NAT/IT/000209</dc:title>
  <dc:creator>Cristina Barbieri</dc:creator>
  <cp:lastModifiedBy>GuestAccount</cp:lastModifiedBy>
  <cp:revision>236</cp:revision>
  <dcterms:created xsi:type="dcterms:W3CDTF">2016-05-29T15:42:00Z</dcterms:created>
  <dcterms:modified xsi:type="dcterms:W3CDTF">2021-01-04T09:21:32Z</dcterms:modified>
</cp:coreProperties>
</file>