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6" r:id="rId2"/>
    <p:sldId id="257" r:id="rId3"/>
    <p:sldId id="264" r:id="rId4"/>
    <p:sldId id="273" r:id="rId5"/>
    <p:sldId id="275" r:id="rId6"/>
    <p:sldId id="259" r:id="rId7"/>
    <p:sldId id="260" r:id="rId8"/>
    <p:sldId id="278" r:id="rId9"/>
    <p:sldId id="263" r:id="rId10"/>
    <p:sldId id="268" r:id="rId11"/>
    <p:sldId id="265" r:id="rId12"/>
    <p:sldId id="277" r:id="rId13"/>
    <p:sldId id="266" r:id="rId14"/>
    <p:sldId id="267" r:id="rId1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69D"/>
    <a:srgbClr val="6671B2"/>
    <a:srgbClr val="179393"/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1" autoAdjust="0"/>
    <p:restoredTop sz="97059" autoAdjust="0"/>
  </p:normalViewPr>
  <p:slideViewPr>
    <p:cSldViewPr>
      <p:cViewPr varScale="1">
        <p:scale>
          <a:sx n="96" d="100"/>
          <a:sy n="96" d="100"/>
        </p:scale>
        <p:origin x="10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7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6A7C1-0A7D-4E72-B162-09779A12BEDA}" type="datetimeFigureOut">
              <a:rPr lang="it-IT" smtClean="0"/>
              <a:t>31/12/2020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F4580-7E16-4E33-A016-A3922B9B1A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39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AA1C8E7-4F4A-4D57-BFED-F1E3527FF9AF}" type="datetimeFigureOut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9DE0EF-C408-4E24-A031-7D59DA7C4C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4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DE0EF-C408-4E24-A031-7D59DA7C4C27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13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39725" y="1988840"/>
            <a:ext cx="5173120" cy="1037977"/>
          </a:xfrm>
        </p:spPr>
        <p:txBody>
          <a:bodyPr/>
          <a:lstStyle>
            <a:lvl1pPr algn="ctr">
              <a:defRPr lang="it-IT" sz="1800" b="1" i="0" u="none" strike="noStrike" baseline="0" smtClean="0"/>
            </a:lvl1pPr>
          </a:lstStyle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5043" y="4365104"/>
            <a:ext cx="5448957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6671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Relatori e data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</a:t>
            </a:r>
          </a:p>
        </p:txBody>
      </p:sp>
      <p:grpSp>
        <p:nvGrpSpPr>
          <p:cNvPr id="13" name="Gruppo 12"/>
          <p:cNvGrpSpPr/>
          <p:nvPr userDrawn="1"/>
        </p:nvGrpSpPr>
        <p:grpSpPr>
          <a:xfrm>
            <a:off x="-108520" y="0"/>
            <a:ext cx="9133560" cy="797472"/>
            <a:chOff x="-293350" y="0"/>
            <a:chExt cx="9318390" cy="797472"/>
          </a:xfrm>
        </p:grpSpPr>
        <p:sp>
          <p:nvSpPr>
            <p:cNvPr id="14" name="Rettangolo 13"/>
            <p:cNvSpPr/>
            <p:nvPr/>
          </p:nvSpPr>
          <p:spPr>
            <a:xfrm>
              <a:off x="-293350" y="59886"/>
              <a:ext cx="7020119" cy="704818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9886"/>
              <a:ext cx="1094282" cy="70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6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0"/>
              <a:ext cx="924648" cy="797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po 16"/>
          <p:cNvGrpSpPr/>
          <p:nvPr userDrawn="1"/>
        </p:nvGrpSpPr>
        <p:grpSpPr>
          <a:xfrm>
            <a:off x="3479685" y="6060380"/>
            <a:ext cx="5545355" cy="648889"/>
            <a:chOff x="3491880" y="6145384"/>
            <a:chExt cx="5545355" cy="648889"/>
          </a:xfrm>
        </p:grpSpPr>
        <p:sp>
          <p:nvSpPr>
            <p:cNvPr id="18" name="Rettangolo 17"/>
            <p:cNvSpPr/>
            <p:nvPr/>
          </p:nvSpPr>
          <p:spPr>
            <a:xfrm>
              <a:off x="4860032" y="6693892"/>
              <a:ext cx="4177203" cy="100381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9" descr="parchi-nel-cuore_per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401" y="6145384"/>
              <a:ext cx="582761" cy="50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Immagin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0"/>
            <a:stretch>
              <a:fillRect/>
            </a:stretch>
          </p:blipFill>
          <p:spPr bwMode="auto">
            <a:xfrm>
              <a:off x="8197456" y="6457231"/>
              <a:ext cx="827584" cy="19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appennino_vert_sfondo trasparen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6218359"/>
              <a:ext cx="428935" cy="442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Picture 12" descr="parchi nel cuore centra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2"/>
            <a:stretch>
              <a:fillRect/>
            </a:stretch>
          </p:blipFill>
          <p:spPr bwMode="auto">
            <a:xfrm>
              <a:off x="6935348" y="6307506"/>
              <a:ext cx="684311" cy="357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3" name="Picture 13" descr="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307506"/>
              <a:ext cx="570893" cy="331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4" name="Picture 14" descr="logo regione orizzontale copi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6608536"/>
              <a:ext cx="1293813" cy="18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5" name="Picture 15" descr="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6277339"/>
              <a:ext cx="748159" cy="359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" y="1093841"/>
            <a:ext cx="3328156" cy="2571424"/>
          </a:xfrm>
          <a:prstGeom prst="rect">
            <a:avLst/>
          </a:prstGeom>
        </p:spPr>
      </p:pic>
      <p:sp>
        <p:nvSpPr>
          <p:cNvPr id="28" name="Rettangolo 27"/>
          <p:cNvSpPr/>
          <p:nvPr userDrawn="1"/>
        </p:nvSpPr>
        <p:spPr>
          <a:xfrm>
            <a:off x="137861" y="3861047"/>
            <a:ext cx="3328157" cy="1505037"/>
          </a:xfrm>
          <a:prstGeom prst="rect">
            <a:avLst/>
          </a:prstGeom>
          <a:solidFill>
            <a:srgbClr val="17939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 userDrawn="1"/>
        </p:nvSpPr>
        <p:spPr>
          <a:xfrm>
            <a:off x="179513" y="3950313"/>
            <a:ext cx="3286506" cy="1415772"/>
          </a:xfrm>
          <a:prstGeom prst="rect">
            <a:avLst/>
          </a:prstGeom>
          <a:solidFill>
            <a:srgbClr val="179393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6671B2"/>
                </a:solidFill>
              </a:rPr>
              <a:t>PROGETTO LIFE EREMITA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chemeClr val="bg1"/>
                </a:solidFill>
              </a:rPr>
              <a:t>Azioni coordinate per preservare popolazioni residuali e isolate  </a:t>
            </a:r>
            <a:br>
              <a:rPr lang="it-IT" sz="1400" b="1" dirty="0">
                <a:solidFill>
                  <a:schemeClr val="bg1"/>
                </a:solidFill>
              </a:rPr>
            </a:br>
            <a:r>
              <a:rPr lang="it-IT" sz="1400" b="1" dirty="0">
                <a:solidFill>
                  <a:schemeClr val="bg1"/>
                </a:solidFill>
              </a:rPr>
              <a:t>di insetti forestali e d'acqua dolce </a:t>
            </a:r>
            <a:br>
              <a:rPr lang="it-IT" sz="1400" b="1" dirty="0">
                <a:solidFill>
                  <a:schemeClr val="bg1"/>
                </a:solidFill>
              </a:rPr>
            </a:br>
            <a:r>
              <a:rPr lang="it-IT" sz="1400" b="1" dirty="0">
                <a:solidFill>
                  <a:schemeClr val="bg1"/>
                </a:solidFill>
              </a:rPr>
              <a:t>in  Emilia-Romagna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rgbClr val="6671B2"/>
                </a:solidFill>
              </a:rPr>
              <a:t>LIFE14 NAT/IT/000209 EREMITA</a:t>
            </a:r>
            <a:endParaRPr lang="it-IT" sz="1400" dirty="0">
              <a:solidFill>
                <a:srgbClr val="6671B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B2A3-B0B0-46DF-A656-00156771A130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9B2FC-60EB-4C58-87F2-554D6FBDE0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B1352-D86E-42C3-A420-12E20453F693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A6AC-7136-4548-A03D-3BF08B3E10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AB5BB-B409-47DF-BC7E-32879EEFF18A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3E517-E53E-44F7-A118-10A760903B9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grpSp>
        <p:nvGrpSpPr>
          <p:cNvPr id="9" name="Gruppo 8"/>
          <p:cNvGrpSpPr/>
          <p:nvPr userDrawn="1"/>
        </p:nvGrpSpPr>
        <p:grpSpPr>
          <a:xfrm>
            <a:off x="0" y="6216859"/>
            <a:ext cx="9144000" cy="625365"/>
            <a:chOff x="0" y="6216859"/>
            <a:chExt cx="9144000" cy="625365"/>
          </a:xfrm>
        </p:grpSpPr>
        <p:sp>
          <p:nvSpPr>
            <p:cNvPr id="10" name="Rettangolo 9"/>
            <p:cNvSpPr/>
            <p:nvPr/>
          </p:nvSpPr>
          <p:spPr>
            <a:xfrm>
              <a:off x="0" y="6403255"/>
              <a:ext cx="9144000" cy="186269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955" y="6309319"/>
              <a:ext cx="744029" cy="479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6216859"/>
              <a:ext cx="648070" cy="558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0" y="6611392"/>
              <a:ext cx="38884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i="1" dirty="0">
                  <a:solidFill>
                    <a:srgbClr val="179393"/>
                  </a:solidFill>
                </a:rPr>
                <a:t>Con il contributo dello strumento finanziario LIFE della Comunità Europea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12696" y="6357826"/>
              <a:ext cx="21990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</a:rPr>
                <a:t>LIFE14 NAT/IT/000209 EREMITA</a:t>
              </a: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C5B6-518B-4E90-9051-3D66CF1B1358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B1DF-4352-43B6-9C10-A9DB2930C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A-4927-49E9-A7B7-8DD2A1D9CDB1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F324-8141-4114-A5E7-FA83952D2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2059-61DC-4F53-85B6-E772B62F6385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9E92-075E-49C8-8B99-7E4D60F920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25A8-EF36-4E52-80B3-3C63ADE69AD5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B858-8189-44D7-AE10-93328D406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D06D-62C9-406F-9A6E-CA0156B24838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549C-804E-409E-A8AD-D048FA69A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892E-BC10-4B70-837D-E7C242D26B1E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709A-5E25-4ADA-9E4B-3DCEC4B77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7797-7789-444F-B744-1F4B1E4D844D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55CA-E4C8-4B06-9CEA-1FC0CD96DB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077BEE-A279-4611-B75F-27A2A1F2D17C}" type="datetime1">
              <a:rPr lang="it-IT"/>
              <a:pPr>
                <a:defRPr/>
              </a:pPr>
              <a:t>31/12/2020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CA997C-540E-47B9-BB7A-41D83A68F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800" b="0">
              <a:solidFill>
                <a:schemeClr val="tx1"/>
              </a:solidFill>
            </a:endParaRPr>
          </a:p>
        </p:txBody>
      </p:sp>
      <p:sp>
        <p:nvSpPr>
          <p:cNvPr id="14338" name="Sottotitolo 12"/>
          <p:cNvSpPr>
            <a:spLocks noGrp="1"/>
          </p:cNvSpPr>
          <p:nvPr>
            <p:ph type="subTitle" idx="1"/>
          </p:nvPr>
        </p:nvSpPr>
        <p:spPr>
          <a:xfrm>
            <a:off x="3563888" y="3140968"/>
            <a:ext cx="5472608" cy="16561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The Lombard water meadows, wet meadows of multiple value: </a:t>
            </a:r>
          </a:p>
          <a:p>
            <a:pPr>
              <a:spcBef>
                <a:spcPts val="0"/>
              </a:spcBef>
            </a:pPr>
            <a:r>
              <a:rPr lang="en-US" b="1" dirty="0"/>
              <a:t>biodiversity, climate change, healthiness of agricultural products. </a:t>
            </a:r>
          </a:p>
          <a:p>
            <a:pPr>
              <a:spcBef>
                <a:spcPts val="0"/>
              </a:spcBef>
            </a:pPr>
            <a:endParaRPr lang="it-IT" b="1" dirty="0"/>
          </a:p>
        </p:txBody>
      </p:sp>
      <p:sp>
        <p:nvSpPr>
          <p:cNvPr id="14339" name="Titolo 13"/>
          <p:cNvSpPr>
            <a:spLocks noGrp="1"/>
          </p:cNvSpPr>
          <p:nvPr>
            <p:ph type="ctrTitle"/>
          </p:nvPr>
        </p:nvSpPr>
        <p:spPr>
          <a:xfrm>
            <a:off x="4211960" y="4797152"/>
            <a:ext cx="4032448" cy="574675"/>
          </a:xfrm>
        </p:spPr>
        <p:txBody>
          <a:bodyPr/>
          <a:lstStyle/>
          <a:p>
            <a:pPr eaLnBrk="1" hangingPunct="1"/>
            <a: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Michele Bove (Ticino Park)</a:t>
            </a:r>
            <a:b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</a:br>
            <a: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LIFE TICINO BIOSOURCE Project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>
          <a:xfrm>
            <a:off x="3131841" y="1327034"/>
            <a:ext cx="6012159" cy="13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 bwMode="auto">
          <a:xfrm>
            <a:off x="5183202" y="1700807"/>
            <a:ext cx="3887774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4288"/>
            <a:ext cx="3938786" cy="29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/>
          <a:stretch>
            <a:fillRect/>
          </a:stretch>
        </p:blipFill>
        <p:spPr bwMode="auto">
          <a:xfrm>
            <a:off x="34926" y="2996952"/>
            <a:ext cx="3961012" cy="275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5219700" y="-99442"/>
            <a:ext cx="3744913" cy="22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180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ourier"/>
              </a:rPr>
              <a:t>THE CAMPARO (</a:t>
            </a:r>
            <a:r>
              <a:rPr lang="en-GB" sz="1800" i="1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ourier"/>
              </a:rPr>
              <a:t>field guard</a:t>
            </a:r>
            <a:r>
              <a:rPr lang="en-GB" sz="180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ourier"/>
              </a:rPr>
              <a:t>)</a:t>
            </a:r>
            <a:endParaRPr lang="it-IT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it-IT" dirty="0"/>
              <a:t>…</a:t>
            </a:r>
            <a:r>
              <a:rPr lang="it-IT" dirty="0" err="1"/>
              <a:t>tangible</a:t>
            </a:r>
            <a:r>
              <a:rPr lang="it-IT" dirty="0"/>
              <a:t> </a:t>
            </a:r>
            <a:r>
              <a:rPr lang="it-IT" dirty="0" err="1"/>
              <a:t>heritage</a:t>
            </a:r>
            <a:r>
              <a:rPr lang="it-IT" dirty="0"/>
              <a:t> </a:t>
            </a:r>
          </a:p>
        </p:txBody>
      </p:sp>
      <p:sp>
        <p:nvSpPr>
          <p:cNvPr id="9" name="CasellaDiTesto 6"/>
          <p:cNvSpPr txBox="1">
            <a:spLocks noChangeArrowheads="1"/>
          </p:cNvSpPr>
          <p:nvPr/>
        </p:nvSpPr>
        <p:spPr bwMode="auto">
          <a:xfrm>
            <a:off x="5401568" y="4491384"/>
            <a:ext cx="34909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intangible heritage</a:t>
            </a:r>
          </a:p>
          <a:p>
            <a:pPr algn="ctr" eaLnBrk="1" hangingPunct="1"/>
            <a:r>
              <a:rPr lang="en-US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formation of new campari (LIFE </a:t>
            </a:r>
            <a:r>
              <a:rPr lang="en-US" altLang="it-IT" sz="2800" dirty="0" err="1">
                <a:solidFill>
                  <a:srgbClr val="FFFF00"/>
                </a:solidFill>
                <a:latin typeface="Calibri" panose="020F0502020204030204" pitchFamily="34" charset="0"/>
              </a:rPr>
              <a:t>Biosurce</a:t>
            </a:r>
            <a:r>
              <a:rPr lang="en-US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) </a:t>
            </a:r>
            <a:endParaRPr lang="it-IT" altLang="it-IT" sz="2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Rettangolo 9"/>
          <p:cNvSpPr>
            <a:spLocks noChangeArrowheads="1"/>
          </p:cNvSpPr>
          <p:nvPr/>
        </p:nvSpPr>
        <p:spPr bwMode="auto">
          <a:xfrm>
            <a:off x="144462" y="115888"/>
            <a:ext cx="86040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WHY DID THEY DISAPPEAR? </a:t>
            </a:r>
            <a:r>
              <a:rPr lang="en-US" altLang="it-IT" sz="2800" dirty="0">
                <a:latin typeface="Calibri" panose="020F0502020204030204" pitchFamily="34" charset="0"/>
              </a:rPr>
              <a:t>intensive agriculture </a:t>
            </a:r>
          </a:p>
          <a:p>
            <a:pPr algn="ctr" eaLnBrk="1" hangingPunct="1"/>
            <a:r>
              <a:rPr lang="en-US" altLang="it-IT" sz="2800" dirty="0">
                <a:latin typeface="Calibri" panose="020F0502020204030204" pitchFamily="34" charset="0"/>
              </a:rPr>
              <a:t>feeding cattle with </a:t>
            </a:r>
            <a:r>
              <a:rPr lang="en-US" altLang="it-IT" sz="2800" dirty="0" err="1">
                <a:latin typeface="Calibri" panose="020F0502020204030204" pitchFamily="34" charset="0"/>
              </a:rPr>
              <a:t>unifeed</a:t>
            </a:r>
            <a:r>
              <a:rPr lang="en-US" altLang="it-IT" sz="2800" dirty="0">
                <a:latin typeface="Calibri" panose="020F0502020204030204" pitchFamily="34" charset="0"/>
              </a:rPr>
              <a:t>… no green grass </a:t>
            </a:r>
          </a:p>
          <a:p>
            <a:pPr algn="ctr" eaLnBrk="1" hangingPunct="1"/>
            <a:r>
              <a:rPr lang="en-US" altLang="it-IT" sz="2800" dirty="0">
                <a:latin typeface="Calibri" panose="020F0502020204030204" pitchFamily="34" charset="0"/>
              </a:rPr>
              <a:t>larger companies, mechanization ... no manual skills </a:t>
            </a:r>
          </a:p>
          <a:p>
            <a:pPr algn="ctr" eaLnBrk="1" hangingPunct="1"/>
            <a:r>
              <a:rPr lang="en-US" altLang="it-IT" sz="2800" dirty="0">
                <a:latin typeface="Calibri" panose="020F0502020204030204" pitchFamily="34" charset="0"/>
              </a:rPr>
              <a:t>complex irrigation network ... operational difficulties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980BC14-549A-4754-90BC-6ADB60AF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637492"/>
            <a:ext cx="8660641" cy="263149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WHAT CAN WE DO? </a:t>
            </a:r>
            <a:endParaRPr lang="it-IT" altLang="it-IT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Water Meadow Regulation (since 1988)… 300 ha…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60 companies </a:t>
            </a:r>
            <a:endParaRPr lang="it-IT" altLang="it-IT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Recovery of abandoned water meadows (LIFE BIOSOURCE - 60 ha) </a:t>
            </a:r>
            <a:endParaRPr lang="it-IT" altLang="it-IT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from the contributions of the Park to the RDP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(Rural Development Programme)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Rediscovery of meadow forage (UNITO, </a:t>
            </a:r>
            <a:r>
              <a:rPr lang="en-GB" altLang="it-IT" dirty="0" err="1">
                <a:latin typeface="Calibri" panose="020F0502020204030204" pitchFamily="34" charset="0"/>
                <a:cs typeface="Arial" panose="020B0604020202020204" pitchFamily="34" charset="0"/>
              </a:rPr>
              <a:t>Disafa</a:t>
            </a:r>
            <a:r>
              <a:rPr lang="en-GB" altLang="it-IT" dirty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it-IT" altLang="it-IT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74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Rettangolo 14"/>
          <p:cNvSpPr>
            <a:spLocks noChangeArrowheads="1"/>
          </p:cNvSpPr>
          <p:nvPr/>
        </p:nvSpPr>
        <p:spPr bwMode="auto">
          <a:xfrm>
            <a:off x="1" y="1556792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 </a:t>
            </a:r>
            <a:r>
              <a:rPr lang="en-US" altLang="it-IT" sz="2800" b="1" dirty="0">
                <a:latin typeface="Segoe Print" panose="02000600000000000000" pitchFamily="2" charset="0"/>
              </a:rPr>
              <a:t>"While in the northern part of Europe,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we fail in our purpose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unless using roots and stimulating drinks,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and all this at great expense,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the </a:t>
            </a:r>
            <a:r>
              <a:rPr lang="en-US" altLang="it-IT" sz="2800" b="1" dirty="0" err="1">
                <a:latin typeface="Segoe Print" panose="02000600000000000000" pitchFamily="2" charset="0"/>
              </a:rPr>
              <a:t>Lombards</a:t>
            </a:r>
            <a:r>
              <a:rPr lang="en-US" altLang="it-IT" sz="2800" b="1" dirty="0">
                <a:latin typeface="Segoe Print" panose="02000600000000000000" pitchFamily="2" charset="0"/>
              </a:rPr>
              <a:t> get it effortlessly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and better than us with their water meadows " </a:t>
            </a:r>
          </a:p>
          <a:p>
            <a:pPr algn="ctr" eaLnBrk="1" hangingPunct="1"/>
            <a:r>
              <a:rPr lang="en-US" altLang="it-IT" sz="2800" b="1" dirty="0">
                <a:latin typeface="Segoe Print" panose="02000600000000000000" pitchFamily="2" charset="0"/>
              </a:rPr>
              <a:t>(BURGER, 1843).</a:t>
            </a:r>
          </a:p>
        </p:txBody>
      </p:sp>
    </p:spTree>
    <p:extLst>
      <p:ext uri="{BB962C8B-B14F-4D97-AF65-F5344CB8AC3E}">
        <p14:creationId xmlns:p14="http://schemas.microsoft.com/office/powerpoint/2010/main" val="77864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 descr="\\Filesrv\uo3\Settore Agricoltura\GENERALE AGRICOLTURA\Immagini\foto miche\Foto digitali\Parco\Marcite\marcite 2013\piloni barlassina_apr 2013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/>
          <a:stretch>
            <a:fillRect/>
          </a:stretch>
        </p:blipFill>
        <p:spPr bwMode="auto">
          <a:xfrm>
            <a:off x="4500563" y="3860800"/>
            <a:ext cx="46021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 r="2184" b="11646"/>
          <a:stretch>
            <a:fillRect/>
          </a:stretch>
        </p:blipFill>
        <p:spPr bwMode="auto">
          <a:xfrm>
            <a:off x="-36513" y="3860800"/>
            <a:ext cx="4537076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Filesrv\uo3\Settore Agricoltura\GENERALE AGRICOLTURA\Immagini\foto miche\Foto digitali\Parco\Marcite\fasciatura foraggio di marcita\109-0940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/>
          <a:stretch>
            <a:fillRect/>
          </a:stretch>
        </p:blipFill>
        <p:spPr bwMode="auto">
          <a:xfrm>
            <a:off x="0" y="14288"/>
            <a:ext cx="44767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\\Filesrv\uo3\Settore Agricoltura\GENERALE AGRICOLTURA\Immagini\foto miche\Foto digitali\Parco\Marcite\fasciatura foraggio di marcita\109-0965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7751" b="3101"/>
          <a:stretch>
            <a:fillRect/>
          </a:stretch>
        </p:blipFill>
        <p:spPr bwMode="auto">
          <a:xfrm>
            <a:off x="4500563" y="11113"/>
            <a:ext cx="46069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 bwMode="auto">
          <a:xfrm>
            <a:off x="-36513" y="3195638"/>
            <a:ext cx="91392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it-IT" dirty="0"/>
              <a:t>2 MORE CUTS IN THE WATER MEADOW 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4569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4450"/>
            <a:ext cx="4033019" cy="2787013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" y="2889537"/>
            <a:ext cx="3999483" cy="30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8687" r="413" b="-8687"/>
          <a:stretch/>
        </p:blipFill>
        <p:spPr bwMode="auto">
          <a:xfrm>
            <a:off x="4644008" y="3212976"/>
            <a:ext cx="436153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3419872" y="44450"/>
            <a:ext cx="5689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more green grass and meadow forage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less feed, less corn,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frequent mowing… more protein 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4716016" y="5157192"/>
            <a:ext cx="4243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FF00"/>
                </a:solidFill>
                <a:latin typeface="Calibri" panose="020F0502020204030204" pitchFamily="34" charset="0"/>
              </a:rPr>
              <a:t>Yellow milk… like mountain milk… HEALTHIER MILK</a:t>
            </a:r>
            <a:endParaRPr lang="it-IT" altLang="it-IT" sz="2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3851920" y="1201976"/>
            <a:ext cx="52889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more biodiversity, less chemistry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less CO2 in the air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more C in the soil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more self-sufficiency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less ration costs (UNITO DISAFA) </a:t>
            </a:r>
          </a:p>
        </p:txBody>
      </p:sp>
    </p:spTree>
    <p:extLst>
      <p:ext uri="{BB962C8B-B14F-4D97-AF65-F5344CB8AC3E}">
        <p14:creationId xmlns:p14="http://schemas.microsoft.com/office/powerpoint/2010/main" val="20928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ilesrv\uo3\Settore Agricoltura\GENERALE AGRICOLTURA\Immagini\foto miche\Foto digitali\Parco\Marcite\marcite 2018\marcite e neve_feb 2018\DSCN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910850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39811" y="155848"/>
            <a:ext cx="826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SEMINATURAL AGRICULTURAL ENVIRONMENTS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1855" y="2096851"/>
            <a:ext cx="4053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HISTORY, NATURE, PRODUCTS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982" y="3608890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WATER IRRIGATION 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BY FLOW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652120" y="3193391"/>
            <a:ext cx="297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STABLE MEADOWS ... WINTER </a:t>
            </a:r>
          </a:p>
        </p:txBody>
      </p:sp>
    </p:spTree>
    <p:extLst>
      <p:ext uri="{BB962C8B-B14F-4D97-AF65-F5344CB8AC3E}">
        <p14:creationId xmlns:p14="http://schemas.microsoft.com/office/powerpoint/2010/main" val="2953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043608" y="764411"/>
            <a:ext cx="8026896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1844   …</a:t>
            </a:r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Milan, as a queen among its riches, </a:t>
            </a:r>
          </a:p>
          <a:p>
            <a:pPr algn="r" eaLnBrk="1" hangingPunct="1">
              <a:spcAft>
                <a:spcPts val="600"/>
              </a:spcAft>
            </a:pPr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sits among the meadows that crown her </a:t>
            </a:r>
          </a:p>
          <a:p>
            <a:pPr algn="r" eaLnBrk="1" hangingPunct="1">
              <a:spcAft>
                <a:spcPts val="600"/>
              </a:spcAft>
            </a:pPr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and shows us the real type </a:t>
            </a:r>
          </a:p>
          <a:p>
            <a:pPr algn="r" eaLnBrk="1" hangingPunct="1">
              <a:spcAft>
                <a:spcPts val="600"/>
              </a:spcAft>
            </a:pPr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of agriculture in the Lombard plain ... 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504" y="3011468"/>
            <a:ext cx="89501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"... especially admirable in the Milanese area is the use of water, since they use it all the time </a:t>
            </a:r>
          </a:p>
          <a:p>
            <a:pPr eaLnBrk="1" hangingPunct="1"/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in the summer for the meadows and other crops, </a:t>
            </a:r>
          </a:p>
          <a:p>
            <a:pPr eaLnBrk="1" hangingPunct="1"/>
            <a:r>
              <a:rPr lang="en-US" altLang="it-IT" dirty="0">
                <a:solidFill>
                  <a:srgbClr val="00B050"/>
                </a:solidFill>
                <a:latin typeface="Segoe Print" panose="02000600000000000000" pitchFamily="2" charset="0"/>
              </a:rPr>
              <a:t>and in the winter for the water meadows ... "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907704" y="-25643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1"/>
                </a:solidFill>
              </a:rPr>
              <a:t>1188…first </a:t>
            </a:r>
            <a:r>
              <a:rPr lang="it-IT" sz="3600" dirty="0" err="1">
                <a:solidFill>
                  <a:schemeClr val="tx1"/>
                </a:solidFill>
              </a:rPr>
              <a:t>documents</a:t>
            </a:r>
            <a:r>
              <a:rPr lang="it-IT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27584" y="5108991"/>
            <a:ext cx="675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         1950… intensive </a:t>
            </a:r>
            <a:r>
              <a:rPr lang="it-IT" sz="3600" dirty="0" err="1">
                <a:solidFill>
                  <a:schemeClr val="tx1"/>
                </a:solidFill>
              </a:rPr>
              <a:t>agriculture</a:t>
            </a:r>
            <a:r>
              <a:rPr lang="it-IT" sz="3600" dirty="0">
                <a:solidFill>
                  <a:schemeClr val="tx1"/>
                </a:solidFill>
              </a:rPr>
              <a:t> 2020… 500 ha in the Parks </a:t>
            </a:r>
          </a:p>
        </p:txBody>
      </p:sp>
    </p:spTree>
    <p:extLst>
      <p:ext uri="{BB962C8B-B14F-4D97-AF65-F5344CB8AC3E}">
        <p14:creationId xmlns:p14="http://schemas.microsoft.com/office/powerpoint/2010/main" val="8644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\\Filesrv\uo3\Settore Agricoltura\GENERALE AGRICOLTURA\Immagini\foto miche\Foto digitali\Parco\Marcite\marcite 2015\TICOZZELLI_ago 2015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b="25645"/>
          <a:stretch>
            <a:fillRect/>
          </a:stretch>
        </p:blipFill>
        <p:spPr>
          <a:xfrm>
            <a:off x="107951" y="1340768"/>
            <a:ext cx="4392042" cy="3035923"/>
          </a:xfrm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5" name="Picture 4" descr="\\Filesrv\uo3\Settore Agricoltura\GENERALE AGRICOLTURA\Immagini\foto miche\Foto digitali\Parco\Marcite\foto Norino marcite uccelli cinghiali\023 - Marcita - Robecco S. N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8492" r="34248"/>
          <a:stretch>
            <a:fillRect/>
          </a:stretch>
        </p:blipFill>
        <p:spPr bwMode="auto">
          <a:xfrm>
            <a:off x="4787900" y="2780928"/>
            <a:ext cx="4321175" cy="328136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CasellaDiTesto 7"/>
          <p:cNvSpPr txBox="1">
            <a:spLocks noChangeArrowheads="1"/>
          </p:cNvSpPr>
          <p:nvPr/>
        </p:nvSpPr>
        <p:spPr bwMode="auto">
          <a:xfrm>
            <a:off x="4716463" y="1484784"/>
            <a:ext cx="36718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dirty="0">
                <a:latin typeface="Calibri" panose="020F0502020204030204" pitchFamily="34" charset="0"/>
              </a:rPr>
              <a:t>SUMMER… </a:t>
            </a:r>
          </a:p>
          <a:p>
            <a:pPr eaLnBrk="1" hangingPunct="1"/>
            <a:r>
              <a:rPr lang="it-IT" altLang="it-IT" sz="3600" dirty="0">
                <a:latin typeface="Calibri" panose="020F0502020204030204" pitchFamily="34" charset="0"/>
              </a:rPr>
              <a:t>…</a:t>
            </a:r>
            <a:r>
              <a:rPr lang="it-IT" altLang="it-IT" sz="3600" dirty="0" err="1">
                <a:latin typeface="Calibri" panose="020F0502020204030204" pitchFamily="34" charset="0"/>
              </a:rPr>
              <a:t>hay</a:t>
            </a:r>
            <a:r>
              <a:rPr lang="it-IT" altLang="it-IT" sz="3600" dirty="0">
                <a:latin typeface="Calibri" panose="020F0502020204030204" pitchFamily="34" charset="0"/>
              </a:rPr>
              <a:t> </a:t>
            </a:r>
            <a:r>
              <a:rPr lang="it-IT" altLang="it-IT" sz="3600" dirty="0" err="1">
                <a:latin typeface="Calibri" panose="020F0502020204030204" pitchFamily="34" charset="0"/>
              </a:rPr>
              <a:t>meadow</a:t>
            </a:r>
            <a:r>
              <a:rPr lang="it-IT" altLang="it-IT" sz="3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077" name="CasellaDiTesto 8"/>
          <p:cNvSpPr txBox="1">
            <a:spLocks noChangeArrowheads="1"/>
          </p:cNvSpPr>
          <p:nvPr/>
        </p:nvSpPr>
        <p:spPr bwMode="auto">
          <a:xfrm>
            <a:off x="366124" y="4640069"/>
            <a:ext cx="396056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altLang="it-IT" sz="3600" dirty="0">
                <a:latin typeface="Calibri" panose="020F0502020204030204" pitchFamily="34" charset="0"/>
              </a:rPr>
              <a:t>WINTER….</a:t>
            </a:r>
            <a:endParaRPr lang="it-IT" altLang="it-IT" sz="36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it-IT" altLang="it-IT" sz="3600" dirty="0">
                <a:latin typeface="Calibri" panose="020F0502020204030204" pitchFamily="34" charset="0"/>
              </a:rPr>
              <a:t>…water </a:t>
            </a:r>
            <a:r>
              <a:rPr lang="it-IT" altLang="it-IT" sz="3600" dirty="0" err="1">
                <a:latin typeface="Calibri" panose="020F0502020204030204" pitchFamily="34" charset="0"/>
              </a:rPr>
              <a:t>meadow</a:t>
            </a:r>
            <a:r>
              <a:rPr lang="it-IT" altLang="it-IT" sz="3600" dirty="0">
                <a:latin typeface="Calibri" panose="020F0502020204030204" pitchFamily="34" charset="0"/>
              </a:rPr>
              <a:t> for </a:t>
            </a:r>
            <a:r>
              <a:rPr lang="it-IT" altLang="it-IT" sz="3600" dirty="0" err="1">
                <a:latin typeface="Calibri" panose="020F0502020204030204" pitchFamily="34" charset="0"/>
              </a:rPr>
              <a:t>grass</a:t>
            </a:r>
            <a:endParaRPr lang="it-IT" altLang="it-IT" sz="3600" b="1" dirty="0">
              <a:latin typeface="Calibri" panose="020F0502020204030204" pitchFamily="34" charset="0"/>
            </a:endParaRPr>
          </a:p>
        </p:txBody>
      </p:sp>
      <p:sp>
        <p:nvSpPr>
          <p:cNvPr id="3078" name="CasellaDiTesto 5"/>
          <p:cNvSpPr txBox="1">
            <a:spLocks noChangeArrowheads="1"/>
          </p:cNvSpPr>
          <p:nvPr/>
        </p:nvSpPr>
        <p:spPr bwMode="auto">
          <a:xfrm>
            <a:off x="251520" y="44624"/>
            <a:ext cx="878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4800" b="1" dirty="0">
                <a:solidFill>
                  <a:srgbClr val="00B050"/>
                </a:solidFill>
                <a:latin typeface="Calibri" panose="020F0502020204030204" pitchFamily="34" charset="0"/>
              </a:rPr>
              <a:t>WHAT IS THE WATER MEADOW? </a:t>
            </a:r>
          </a:p>
          <a:p>
            <a:pPr algn="ctr" eaLnBrk="1" hangingPunct="1"/>
            <a:r>
              <a:rPr lang="en-US" altLang="it-IT" sz="3200" i="1" dirty="0">
                <a:latin typeface="Calibri" panose="020F0502020204030204" pitchFamily="34" charset="0"/>
              </a:rPr>
              <a:t>does it rot? no, it lives!</a:t>
            </a:r>
            <a:endParaRPr lang="it-IT" altLang="it-IT" sz="32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 descr="\\Filesrv\uo3\Settore Agricoltura\GENERALE AGRICOLTURA\Immagini\foto miche\Foto digitali\Parco\Marcite\marcite 2018\marcite e neve_feb 2018\DSCN1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55298"/>
            <a:ext cx="3512389" cy="263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50" y="755298"/>
            <a:ext cx="3568650" cy="267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48819"/>
            <a:ext cx="3491880" cy="26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3552205" cy="265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 bwMode="auto">
          <a:xfrm>
            <a:off x="2280680" y="116632"/>
            <a:ext cx="4667584" cy="50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The "</a:t>
            </a:r>
            <a:r>
              <a:rPr lang="it-IT" dirty="0" err="1"/>
              <a:t>nival</a:t>
            </a:r>
            <a:r>
              <a:rPr lang="it-IT" dirty="0"/>
              <a:t>" </a:t>
            </a:r>
            <a:r>
              <a:rPr lang="it-IT" dirty="0" err="1"/>
              <a:t>miracle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556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6" name="Picture 2" descr="\\Filesrv\uo3\Settore Agricoltura\GENERALE AGRICOLTURA\Immagini\foto miche\Foto digitali\Parco\Marcite\animali in marcita\montana_gennaio 06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t="18210" r="20514" b="25166"/>
          <a:stretch/>
        </p:blipFill>
        <p:spPr bwMode="auto">
          <a:xfrm>
            <a:off x="5508104" y="2276871"/>
            <a:ext cx="3564458" cy="29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45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0" y="3140968"/>
            <a:ext cx="61561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sz="3200" dirty="0">
                <a:solidFill>
                  <a:srgbClr val="23269D"/>
                </a:solidFill>
              </a:rPr>
              <a:t>UCCELLI</a:t>
            </a:r>
          </a:p>
          <a:p>
            <a:pPr eaLnBrk="1" hangingPunct="1"/>
            <a:r>
              <a:rPr lang="it-IT" altLang="it-IT" sz="2800" dirty="0">
                <a:solidFill>
                  <a:srgbClr val="00B050"/>
                </a:solidFill>
              </a:rPr>
              <a:t>129 species</a:t>
            </a:r>
          </a:p>
          <a:p>
            <a:pPr eaLnBrk="1" hangingPunct="1"/>
            <a:r>
              <a:rPr lang="it-IT" altLang="it-IT" sz="2400" dirty="0">
                <a:solidFill>
                  <a:srgbClr val="00B050"/>
                </a:solidFill>
              </a:rPr>
              <a:t>21 of EU interest 41 SPEC (Species of </a:t>
            </a:r>
            <a:r>
              <a:rPr lang="it-IT" altLang="it-IT" sz="2400" dirty="0" err="1">
                <a:solidFill>
                  <a:srgbClr val="00B050"/>
                </a:solidFill>
              </a:rPr>
              <a:t>European</a:t>
            </a:r>
            <a:r>
              <a:rPr lang="it-IT" altLang="it-IT" sz="2400" dirty="0">
                <a:solidFill>
                  <a:srgbClr val="00B050"/>
                </a:solidFill>
              </a:rPr>
              <a:t> Conservation </a:t>
            </a:r>
            <a:r>
              <a:rPr lang="it-IT" altLang="it-IT" sz="2400" dirty="0" err="1">
                <a:solidFill>
                  <a:srgbClr val="00B050"/>
                </a:solidFill>
              </a:rPr>
              <a:t>Concern</a:t>
            </a:r>
            <a:r>
              <a:rPr lang="it-IT" altLang="it-IT" sz="2400" dirty="0">
                <a:solidFill>
                  <a:srgbClr val="00B050"/>
                </a:solidFill>
              </a:rPr>
              <a:t>)</a:t>
            </a:r>
          </a:p>
          <a:p>
            <a:pPr eaLnBrk="1" hangingPunct="1"/>
            <a:r>
              <a:rPr lang="it-IT" altLang="it-IT" sz="2400" dirty="0" err="1">
                <a:solidFill>
                  <a:srgbClr val="00B050"/>
                </a:solidFill>
              </a:rPr>
              <a:t>lapwing</a:t>
            </a:r>
            <a:r>
              <a:rPr lang="it-IT" altLang="it-IT" sz="2400" dirty="0">
                <a:solidFill>
                  <a:srgbClr val="00B050"/>
                </a:solidFill>
              </a:rPr>
              <a:t>, </a:t>
            </a:r>
            <a:r>
              <a:rPr lang="it-IT" altLang="it-IT" sz="2400" dirty="0" err="1">
                <a:solidFill>
                  <a:srgbClr val="00B050"/>
                </a:solidFill>
              </a:rPr>
              <a:t>linnet</a:t>
            </a:r>
            <a:r>
              <a:rPr lang="it-IT" altLang="it-IT" sz="2400" dirty="0">
                <a:solidFill>
                  <a:srgbClr val="00B050"/>
                </a:solidFill>
              </a:rPr>
              <a:t>, </a:t>
            </a:r>
            <a:r>
              <a:rPr lang="it-IT" altLang="it-IT" sz="2400" dirty="0" err="1">
                <a:solidFill>
                  <a:srgbClr val="00B050"/>
                </a:solidFill>
              </a:rPr>
              <a:t>pipit</a:t>
            </a:r>
            <a:r>
              <a:rPr lang="it-IT" altLang="it-IT" sz="2400" dirty="0">
                <a:solidFill>
                  <a:srgbClr val="00B050"/>
                </a:solidFill>
              </a:rPr>
              <a:t>, tottavilla, </a:t>
            </a:r>
            <a:r>
              <a:rPr lang="it-IT" altLang="it-IT" sz="2400" dirty="0" err="1">
                <a:solidFill>
                  <a:srgbClr val="00B050"/>
                </a:solidFill>
              </a:rPr>
              <a:t>woodlark</a:t>
            </a:r>
            <a:r>
              <a:rPr lang="it-IT" altLang="it-IT" sz="2400" dirty="0">
                <a:solidFill>
                  <a:srgbClr val="00B050"/>
                </a:solidFill>
              </a:rPr>
              <a:t>, </a:t>
            </a:r>
            <a:r>
              <a:rPr lang="it-IT" altLang="it-IT" sz="2400" dirty="0" err="1">
                <a:solidFill>
                  <a:srgbClr val="00B050"/>
                </a:solidFill>
              </a:rPr>
              <a:t>skylark</a:t>
            </a:r>
            <a:r>
              <a:rPr lang="it-IT" altLang="it-IT" sz="2400" dirty="0">
                <a:solidFill>
                  <a:srgbClr val="00B050"/>
                </a:solidFill>
              </a:rPr>
              <a:t>, </a:t>
            </a:r>
            <a:r>
              <a:rPr lang="it-IT" altLang="it-IT" sz="2400" dirty="0" err="1">
                <a:solidFill>
                  <a:srgbClr val="00B050"/>
                </a:solidFill>
              </a:rPr>
              <a:t>little</a:t>
            </a:r>
            <a:r>
              <a:rPr lang="it-IT" altLang="it-IT" sz="2400" dirty="0">
                <a:solidFill>
                  <a:srgbClr val="00B050"/>
                </a:solidFill>
              </a:rPr>
              <a:t> </a:t>
            </a:r>
            <a:r>
              <a:rPr lang="it-IT" altLang="it-IT" sz="2400" dirty="0" err="1">
                <a:solidFill>
                  <a:srgbClr val="00B050"/>
                </a:solidFill>
              </a:rPr>
              <a:t>egret</a:t>
            </a:r>
            <a:r>
              <a:rPr lang="it-IT" altLang="it-IT" sz="2400" dirty="0">
                <a:solidFill>
                  <a:srgbClr val="00B050"/>
                </a:solidFill>
              </a:rPr>
              <a:t>, </a:t>
            </a:r>
            <a:r>
              <a:rPr lang="it-IT" altLang="it-IT" sz="2400" dirty="0" err="1">
                <a:solidFill>
                  <a:srgbClr val="00B050"/>
                </a:solidFill>
              </a:rPr>
              <a:t>hen</a:t>
            </a:r>
            <a:r>
              <a:rPr lang="it-IT" altLang="it-IT" sz="2400" dirty="0">
                <a:solidFill>
                  <a:srgbClr val="00B050"/>
                </a:solidFill>
              </a:rPr>
              <a:t> harrier,  </a:t>
            </a:r>
          </a:p>
          <a:p>
            <a:pPr eaLnBrk="1" hangingPunct="1"/>
            <a:r>
              <a:rPr lang="it-IT" altLang="it-IT" sz="2400" dirty="0">
                <a:solidFill>
                  <a:srgbClr val="00B050"/>
                </a:solidFill>
              </a:rPr>
              <a:t>(Fondazione Lombardia per l’Ambiente-</a:t>
            </a:r>
            <a:r>
              <a:rPr lang="it-IT" altLang="it-IT" sz="2400" dirty="0" err="1">
                <a:solidFill>
                  <a:srgbClr val="00B050"/>
                </a:solidFill>
              </a:rPr>
              <a:t>Lombardy</a:t>
            </a:r>
            <a:r>
              <a:rPr lang="it-IT" altLang="it-IT" sz="2400" dirty="0">
                <a:solidFill>
                  <a:srgbClr val="00B050"/>
                </a:solidFill>
              </a:rPr>
              <a:t> Foundation for the Environment)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076056" y="344962"/>
            <a:ext cx="3816350" cy="214793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b="1" dirty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BIODIVERSITY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3200" dirty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’’…</a:t>
            </a:r>
            <a:r>
              <a:rPr lang="it-IT" sz="3200" dirty="0" err="1">
                <a:solidFill>
                  <a:srgbClr val="23269D"/>
                </a:solidFill>
                <a:latin typeface="+mj-lt"/>
                <a:ea typeface="+mj-ea"/>
                <a:cs typeface="+mj-cs"/>
              </a:rPr>
              <a:t>islands</a:t>
            </a:r>
            <a:r>
              <a:rPr lang="it-IT" sz="3200" dirty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it-IT" sz="3200" dirty="0" err="1">
                <a:solidFill>
                  <a:srgbClr val="23269D"/>
                </a:solidFill>
                <a:latin typeface="+mj-lt"/>
                <a:ea typeface="+mj-ea"/>
                <a:cs typeface="+mj-cs"/>
              </a:rPr>
              <a:t>natural</a:t>
            </a:r>
            <a:r>
              <a:rPr lang="it-IT" sz="3200" dirty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 history …’’</a:t>
            </a:r>
            <a:endParaRPr lang="it-IT" sz="3200" b="1" dirty="0">
              <a:solidFill>
                <a:srgbClr val="23269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017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Segnaposto piè di pagina 3"/>
          <p:cNvSpPr txBox="1">
            <a:spLocks/>
          </p:cNvSpPr>
          <p:nvPr/>
        </p:nvSpPr>
        <p:spPr>
          <a:xfrm>
            <a:off x="3131840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1"/>
          <a:stretch/>
        </p:blipFill>
        <p:spPr bwMode="auto">
          <a:xfrm>
            <a:off x="107950" y="3027363"/>
            <a:ext cx="2708275" cy="306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Filesrv\uo3\Settore Agricoltura\GENERALE AGRICOLTURA\Immagini\foto miche\Foto digitali\tessaro marcite\MTessaro - 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71438"/>
            <a:ext cx="47879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Filesrv\uo3\Settore Agricoltura\GENERALE AGRICOLTURA\Immagini\foto miche\Foto digitali\tessaro marcite\MTessaro - 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r="12491" b="4805"/>
          <a:stretch>
            <a:fillRect/>
          </a:stretch>
        </p:blipFill>
        <p:spPr bwMode="auto">
          <a:xfrm>
            <a:off x="5060950" y="76200"/>
            <a:ext cx="393223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\\Filesrv\uo3\Settore Agricoltura\GENERALE AGRICOLTURA\Immagini\Norino\Foto Varie 11-05\DSCF84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11905" r="18147" b="9520"/>
          <a:stretch>
            <a:fillRect/>
          </a:stretch>
        </p:blipFill>
        <p:spPr bwMode="auto">
          <a:xfrm>
            <a:off x="5004048" y="3068960"/>
            <a:ext cx="40274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2614487" y="3082302"/>
            <a:ext cx="27082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23269D"/>
                </a:solidFill>
              </a:rPr>
              <a:t>…FLOWERS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23269D"/>
                </a:solidFill>
              </a:rPr>
              <a:t>BUTTERFLIES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23269D"/>
                </a:solidFill>
              </a:rPr>
              <a:t>FROGS,…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64088" y="5589240"/>
            <a:ext cx="3580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raganella      rana di </a:t>
            </a:r>
            <a:r>
              <a:rPr lang="it-IT" dirty="0" err="1">
                <a:solidFill>
                  <a:schemeClr val="bg1"/>
                </a:solidFill>
              </a:rPr>
              <a:t>lataste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14816" y="3111351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Licena delle paludi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70396" y="49071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Allium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angulosum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436096" y="119112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Sanguisorba </a:t>
            </a:r>
            <a:r>
              <a:rPr lang="it-IT" dirty="0" err="1">
                <a:solidFill>
                  <a:schemeClr val="bg1"/>
                </a:solidFill>
              </a:rPr>
              <a:t>officinalis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32409" y="5385410"/>
            <a:ext cx="2506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000" dirty="0">
                <a:solidFill>
                  <a:srgbClr val="00B050"/>
                </a:solidFill>
              </a:rPr>
              <a:t>(</a:t>
            </a:r>
            <a:r>
              <a:rPr lang="it-IT" altLang="it-IT" sz="2000" i="1" dirty="0">
                <a:solidFill>
                  <a:srgbClr val="00B050"/>
                </a:solidFill>
              </a:rPr>
              <a:t>Fondazione Lombardia </a:t>
            </a:r>
          </a:p>
          <a:p>
            <a:pPr algn="ctr" eaLnBrk="1" hangingPunct="1"/>
            <a:r>
              <a:rPr lang="it-IT" altLang="it-IT" sz="2000" i="1" dirty="0">
                <a:solidFill>
                  <a:srgbClr val="00B050"/>
                </a:solidFill>
              </a:rPr>
              <a:t>per l’Ambiente)</a:t>
            </a:r>
          </a:p>
        </p:txBody>
      </p:sp>
    </p:spTree>
    <p:extLst>
      <p:ext uri="{BB962C8B-B14F-4D97-AF65-F5344CB8AC3E}">
        <p14:creationId xmlns:p14="http://schemas.microsoft.com/office/powerpoint/2010/main" val="91649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769643" y="1299926"/>
            <a:ext cx="4321175" cy="99832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it-IT" sz="3200" dirty="0"/>
              <a:t>complex irrigation network water, willows, </a:t>
            </a:r>
          </a:p>
          <a:p>
            <a:pPr eaLnBrk="1" hangingPunct="1"/>
            <a:r>
              <a:rPr lang="en-US" altLang="it-IT" sz="3200" dirty="0"/>
              <a:t>grass system </a:t>
            </a:r>
          </a:p>
          <a:p>
            <a:pPr eaLnBrk="1" hangingPunct="1"/>
            <a:endParaRPr lang="it-IT" altLang="it-IT" sz="3200" b="1" dirty="0"/>
          </a:p>
          <a:p>
            <a:pPr eaLnBrk="1" hangingPunct="1"/>
            <a:endParaRPr lang="it-IT" altLang="it-IT" sz="32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8" y="1405622"/>
            <a:ext cx="3909703" cy="272776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21539"/>
            <a:ext cx="4705474" cy="315605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400127" y="1772816"/>
            <a:ext cx="2772273" cy="647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it-IT" altLang="it-IT" b="1" dirty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13183" y="83420"/>
            <a:ext cx="5580113" cy="11525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WATER MEADOW, PART OF A LANDSCAPE </a:t>
            </a:r>
            <a:endParaRPr lang="it-IT" sz="44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77483" y="4133385"/>
            <a:ext cx="36195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 err="1">
                <a:latin typeface="Calibri" panose="020F0502020204030204" pitchFamily="34" charset="0"/>
              </a:rPr>
              <a:t>Registro</a:t>
            </a:r>
            <a:r>
              <a:rPr lang="en-US" altLang="it-IT" dirty="0">
                <a:latin typeface="Calibri" panose="020F0502020204030204" pitchFamily="34" charset="0"/>
              </a:rPr>
              <a:t> Nazionale (National Register) </a:t>
            </a:r>
          </a:p>
          <a:p>
            <a:pPr algn="ctr" eaLnBrk="1" hangingPunct="1"/>
            <a:r>
              <a:rPr lang="en-US" altLang="it-IT" dirty="0" err="1">
                <a:latin typeface="Calibri" panose="020F0502020204030204" pitchFamily="34" charset="0"/>
              </a:rPr>
              <a:t>Paesaggi</a:t>
            </a:r>
            <a:r>
              <a:rPr lang="en-US" altLang="it-IT" dirty="0">
                <a:latin typeface="Calibri" panose="020F0502020204030204" pitchFamily="34" charset="0"/>
              </a:rPr>
              <a:t> </a:t>
            </a:r>
            <a:r>
              <a:rPr lang="en-US" altLang="it-IT" dirty="0" err="1">
                <a:latin typeface="Calibri" panose="020F0502020204030204" pitchFamily="34" charset="0"/>
              </a:rPr>
              <a:t>Rurali</a:t>
            </a:r>
            <a:r>
              <a:rPr lang="en-US" altLang="it-IT" dirty="0">
                <a:latin typeface="Calibri" panose="020F0502020204030204" pitchFamily="34" charset="0"/>
              </a:rPr>
              <a:t> </a:t>
            </a:r>
            <a:r>
              <a:rPr lang="en-US" altLang="it-IT" dirty="0" err="1">
                <a:latin typeface="Calibri" panose="020F0502020204030204" pitchFamily="34" charset="0"/>
              </a:rPr>
              <a:t>Storici</a:t>
            </a:r>
            <a:r>
              <a:rPr lang="en-US" altLang="it-IT" dirty="0">
                <a:latin typeface="Calibri" panose="020F0502020204030204" pitchFamily="34" charset="0"/>
              </a:rPr>
              <a:t> (Historic Rural Landscapes) </a:t>
            </a:r>
          </a:p>
          <a:p>
            <a:pPr algn="ctr" eaLnBrk="1" hangingPunct="1"/>
            <a:r>
              <a:rPr lang="en-US" altLang="it-IT" dirty="0">
                <a:latin typeface="Calibri" panose="020F0502020204030204" pitchFamily="34" charset="0"/>
              </a:rPr>
              <a:t>Landscape Award of the Council of Europe (2019)</a:t>
            </a:r>
          </a:p>
        </p:txBody>
      </p:sp>
    </p:spTree>
    <p:extLst>
      <p:ext uri="{BB962C8B-B14F-4D97-AF65-F5344CB8AC3E}">
        <p14:creationId xmlns:p14="http://schemas.microsoft.com/office/powerpoint/2010/main" val="37699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5965" r="9914" b="2345"/>
          <a:stretch>
            <a:fillRect/>
          </a:stretch>
        </p:blipFill>
        <p:spPr bwMode="auto">
          <a:xfrm>
            <a:off x="4932363" y="41275"/>
            <a:ext cx="4181475" cy="3286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163"/>
            <a:ext cx="4789487" cy="33115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Filesrv\uo3\Settore Agricoltura\GENERALE AGRICOLTURA\Immagini\foto miche\Foto digitali\Parco\Marcite\marcite 2018\marcite e neve_feb 2018\DSCN1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357563"/>
            <a:ext cx="4751387" cy="34559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ttotitolo 2"/>
          <p:cNvSpPr txBox="1">
            <a:spLocks/>
          </p:cNvSpPr>
          <p:nvPr/>
        </p:nvSpPr>
        <p:spPr bwMode="auto">
          <a:xfrm>
            <a:off x="5004048" y="4508624"/>
            <a:ext cx="3959671" cy="151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b="1" dirty="0"/>
              <a:t>irrigation </a:t>
            </a:r>
            <a:r>
              <a:rPr lang="it-IT" b="1" dirty="0" err="1"/>
              <a:t>artifacts</a:t>
            </a:r>
            <a:r>
              <a:rPr lang="it-IT" b="1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b="1" dirty="0" err="1"/>
              <a:t>tangible</a:t>
            </a:r>
            <a:r>
              <a:rPr lang="it-IT" b="1" dirty="0"/>
              <a:t> </a:t>
            </a:r>
            <a:r>
              <a:rPr lang="it-IT" b="1" dirty="0" err="1"/>
              <a:t>heritage</a:t>
            </a:r>
            <a:r>
              <a:rPr lang="it-IT" b="1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b="1" dirty="0"/>
              <a:t>(POLIMI LAB </a:t>
            </a:r>
            <a:r>
              <a:rPr lang="it-IT" b="1" dirty="0" err="1"/>
              <a:t>Parid</a:t>
            </a:r>
            <a:r>
              <a:rPr lang="it-IT" b="1" dirty="0"/>
              <a:t>) 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it-IT" sz="1700" b="0" i="1" dirty="0"/>
          </a:p>
          <a:p>
            <a:pPr algn="r" eaLnBrk="1" fontAlgn="auto" hangingPunct="1">
              <a:spcAft>
                <a:spcPts val="0"/>
              </a:spcAft>
              <a:defRPr/>
            </a:pPr>
            <a:endParaRPr lang="it-IT" sz="1700" b="1" dirty="0"/>
          </a:p>
          <a:p>
            <a:pPr algn="r" eaLnBrk="1" fontAlgn="auto" hangingPunct="1">
              <a:spcAft>
                <a:spcPts val="0"/>
              </a:spcAft>
              <a:defRPr/>
            </a:pPr>
            <a:endParaRPr lang="it-IT" sz="17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b="1" dirty="0"/>
          </a:p>
        </p:txBody>
      </p:sp>
      <p:sp>
        <p:nvSpPr>
          <p:cNvPr id="9" name="Sottotitolo 2"/>
          <p:cNvSpPr txBox="1">
            <a:spLocks/>
          </p:cNvSpPr>
          <p:nvPr/>
        </p:nvSpPr>
        <p:spPr bwMode="auto">
          <a:xfrm>
            <a:off x="4751287" y="3429000"/>
            <a:ext cx="446519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altLang="it-IT" sz="4000" dirty="0">
                <a:solidFill>
                  <a:srgbClr val="00B050"/>
                </a:solidFill>
                <a:latin typeface="Calibri" panose="020F0502020204030204" pitchFamily="34" charset="0"/>
              </a:rPr>
              <a:t>HISTORICAL </a:t>
            </a:r>
            <a:r>
              <a:rPr lang="it-IT" altLang="it-IT" sz="4000" dirty="0" err="1">
                <a:solidFill>
                  <a:srgbClr val="00B050"/>
                </a:solidFill>
                <a:latin typeface="Calibri" panose="020F0502020204030204" pitchFamily="34" charset="0"/>
              </a:rPr>
              <a:t>Origins</a:t>
            </a:r>
            <a:r>
              <a:rPr lang="it-IT" altLang="it-IT" sz="4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it-IT" altLang="it-IT" sz="4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953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8186</TotalTime>
  <Words>497</Words>
  <Application>Microsoft Office PowerPoint</Application>
  <PresentationFormat>Presentazione su schermo (4:3)</PresentationFormat>
  <Paragraphs>85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Segoe Print</vt:lpstr>
      <vt:lpstr>Tema di Office</vt:lpstr>
      <vt:lpstr>Michele Bove (Ticino Park) LIFE TICINO BIOSOURCE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actions to preserve residual and isolated  populations of forest and freshwater insects in  Emilia-Romagna - Project LIFE14 NAT/IT/000209</dc:title>
  <dc:creator>Cristina Barbieri</dc:creator>
  <cp:lastModifiedBy>GuestAccount</cp:lastModifiedBy>
  <cp:revision>233</cp:revision>
  <dcterms:created xsi:type="dcterms:W3CDTF">2016-05-29T15:42:00Z</dcterms:created>
  <dcterms:modified xsi:type="dcterms:W3CDTF">2020-12-31T10:28:05Z</dcterms:modified>
</cp:coreProperties>
</file>